
<file path=[Content_Types].xml><?xml version="1.0" encoding="utf-8"?>
<Types xmlns="http://schemas.openxmlformats.org/package/2006/content-types">
  <Default Extension="jpeg" ContentType="image/jpeg"/>
  <Default Extension="JPG" ContentType="image/.jpg"/>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handoutMasterIdLst>
    <p:handoutMasterId r:id="rId55"/>
  </p:handoutMasterIdLst>
  <p:sldIdLst>
    <p:sldId id="331" r:id="rId3"/>
    <p:sldId id="332" r:id="rId5"/>
    <p:sldId id="333" r:id="rId6"/>
    <p:sldId id="334" r:id="rId7"/>
    <p:sldId id="335" r:id="rId8"/>
    <p:sldId id="336" r:id="rId9"/>
    <p:sldId id="337" r:id="rId10"/>
    <p:sldId id="390" r:id="rId11"/>
    <p:sldId id="338" r:id="rId12"/>
    <p:sldId id="403" r:id="rId13"/>
    <p:sldId id="485" r:id="rId14"/>
    <p:sldId id="484" r:id="rId15"/>
    <p:sldId id="344" r:id="rId16"/>
    <p:sldId id="345" r:id="rId17"/>
    <p:sldId id="486" r:id="rId18"/>
    <p:sldId id="346" r:id="rId19"/>
    <p:sldId id="397" r:id="rId20"/>
    <p:sldId id="348" r:id="rId21"/>
    <p:sldId id="398" r:id="rId22"/>
    <p:sldId id="487" r:id="rId23"/>
    <p:sldId id="393" r:id="rId24"/>
    <p:sldId id="488" r:id="rId25"/>
    <p:sldId id="353" r:id="rId26"/>
    <p:sldId id="489" r:id="rId27"/>
    <p:sldId id="490" r:id="rId28"/>
    <p:sldId id="400" r:id="rId29"/>
    <p:sldId id="491" r:id="rId30"/>
    <p:sldId id="494" r:id="rId31"/>
    <p:sldId id="358" r:id="rId32"/>
    <p:sldId id="496" r:id="rId33"/>
    <p:sldId id="360" r:id="rId34"/>
    <p:sldId id="361" r:id="rId35"/>
    <p:sldId id="497" r:id="rId36"/>
    <p:sldId id="362" r:id="rId37"/>
    <p:sldId id="498" r:id="rId38"/>
    <p:sldId id="365" r:id="rId39"/>
    <p:sldId id="366" r:id="rId40"/>
    <p:sldId id="394" r:id="rId41"/>
    <p:sldId id="367" r:id="rId42"/>
    <p:sldId id="368" r:id="rId43"/>
    <p:sldId id="369" r:id="rId44"/>
    <p:sldId id="499" r:id="rId45"/>
    <p:sldId id="371" r:id="rId46"/>
    <p:sldId id="500" r:id="rId47"/>
    <p:sldId id="373" r:id="rId48"/>
    <p:sldId id="374" r:id="rId49"/>
    <p:sldId id="386" r:id="rId50"/>
    <p:sldId id="387" r:id="rId51"/>
    <p:sldId id="388" r:id="rId52"/>
    <p:sldId id="395" r:id="rId53"/>
    <p:sldId id="389" r:id="rId54"/>
  </p:sldIdLst>
  <p:sldSz cx="9144000" cy="6858000" type="screen4x3"/>
  <p:notesSz cx="6881495" cy="92964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lberschatz, Avi" initials="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99"/>
    <a:srgbClr val="663300"/>
    <a:srgbClr val="800000"/>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37" autoAdjust="0"/>
    <p:restoredTop sz="86449" autoAdjust="0"/>
  </p:normalViewPr>
  <p:slideViewPr>
    <p:cSldViewPr snapToGrid="0">
      <p:cViewPr>
        <p:scale>
          <a:sx n="76" d="100"/>
          <a:sy n="76" d="100"/>
        </p:scale>
        <p:origin x="787" y="43"/>
      </p:cViewPr>
      <p:guideLst>
        <p:guide orient="horz" pos="836"/>
        <p:guide pos="421"/>
      </p:guideLst>
    </p:cSldViewPr>
  </p:slideViewPr>
  <p:outlineViewPr>
    <p:cViewPr>
      <p:scale>
        <a:sx n="33" d="100"/>
        <a:sy n="33" d="100"/>
      </p:scale>
      <p:origin x="0" y="-9154"/>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5" d="100"/>
          <a:sy n="55" d="100"/>
        </p:scale>
        <p:origin x="1685" y="3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9" Type="http://schemas.openxmlformats.org/officeDocument/2006/relationships/commentAuthors" Target="commentAuthors.xml"/><Relationship Id="rId58" Type="http://schemas.openxmlformats.org/officeDocument/2006/relationships/tableStyles" Target="tableStyles.xml"/><Relationship Id="rId57" Type="http://schemas.openxmlformats.org/officeDocument/2006/relationships/viewProps" Target="viewProps.xml"/><Relationship Id="rId56" Type="http://schemas.openxmlformats.org/officeDocument/2006/relationships/presProps" Target="presProps.xml"/><Relationship Id="rId55" Type="http://schemas.openxmlformats.org/officeDocument/2006/relationships/handoutMaster" Target="handoutMasters/handoutMaster1.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3016250" cy="442913"/>
          </a:xfrm>
          <a:prstGeom prst="rect">
            <a:avLst/>
          </a:prstGeom>
          <a:noFill/>
          <a:ln w="9525">
            <a:noFill/>
            <a:miter lim="800000"/>
          </a:ln>
        </p:spPr>
        <p:txBody>
          <a:bodyPr vert="horz" wrap="none" lIns="87575" tIns="43788" rIns="87575" bIns="43788" numCol="1" anchor="ctr" anchorCtr="0" compatLnSpc="1"/>
          <a:lstStyle>
            <a:lvl1pPr defTabSz="876300">
              <a:defRPr sz="1100">
                <a:latin typeface="Helvetica" pitchFamily="2" charset="0"/>
                <a:ea typeface="MS PGothic" panose="020B0600070205080204" pitchFamily="34" charset="-128"/>
                <a:cs typeface="MS PGothic" panose="020B0600070205080204" pitchFamily="34" charset="-128"/>
              </a:defRPr>
            </a:lvl1pPr>
          </a:lstStyle>
          <a:p>
            <a:pPr>
              <a:defRPr/>
            </a:pPr>
            <a:endParaRPr lang="en-US">
              <a:latin typeface="微软雅黑" panose="020B0503020204020204" charset="-122"/>
            </a:endParaRPr>
          </a:p>
        </p:txBody>
      </p:sp>
      <p:sp>
        <p:nvSpPr>
          <p:cNvPr id="46083" name="Rectangle 3"/>
          <p:cNvSpPr>
            <a:spLocks noGrp="1" noChangeArrowheads="1"/>
          </p:cNvSpPr>
          <p:nvPr>
            <p:ph type="dt" sz="quarter" idx="1"/>
          </p:nvPr>
        </p:nvSpPr>
        <p:spPr bwMode="auto">
          <a:xfrm>
            <a:off x="3878263" y="0"/>
            <a:ext cx="3016250" cy="442913"/>
          </a:xfrm>
          <a:prstGeom prst="rect">
            <a:avLst/>
          </a:prstGeom>
          <a:noFill/>
          <a:ln w="9525">
            <a:noFill/>
            <a:miter lim="800000"/>
          </a:ln>
        </p:spPr>
        <p:txBody>
          <a:bodyPr vert="horz" wrap="none" lIns="87575" tIns="43788" rIns="87575" bIns="43788" numCol="1" anchor="ctr" anchorCtr="0" compatLnSpc="1"/>
          <a:lstStyle>
            <a:lvl1pPr algn="r" defTabSz="876300">
              <a:defRPr sz="1100">
                <a:latin typeface="Helvetica" pitchFamily="2" charset="0"/>
                <a:ea typeface="MS PGothic" panose="020B0600070205080204" pitchFamily="34" charset="-128"/>
                <a:cs typeface="MS PGothic" panose="020B0600070205080204" pitchFamily="34" charset="-128"/>
              </a:defRPr>
            </a:lvl1pPr>
          </a:lstStyle>
          <a:p>
            <a:pPr>
              <a:defRPr/>
            </a:pPr>
            <a:endParaRPr lang="en-US">
              <a:latin typeface="微软雅黑" panose="020B0503020204020204" charset="-122"/>
            </a:endParaRPr>
          </a:p>
        </p:txBody>
      </p:sp>
      <p:sp>
        <p:nvSpPr>
          <p:cNvPr id="46084" name="Rectangle 4"/>
          <p:cNvSpPr>
            <a:spLocks noGrp="1" noChangeArrowheads="1"/>
          </p:cNvSpPr>
          <p:nvPr>
            <p:ph type="ftr" sz="quarter" idx="2"/>
          </p:nvPr>
        </p:nvSpPr>
        <p:spPr bwMode="auto">
          <a:xfrm>
            <a:off x="0" y="8866188"/>
            <a:ext cx="3016250" cy="442912"/>
          </a:xfrm>
          <a:prstGeom prst="rect">
            <a:avLst/>
          </a:prstGeom>
          <a:noFill/>
          <a:ln w="9525">
            <a:noFill/>
            <a:miter lim="800000"/>
          </a:ln>
        </p:spPr>
        <p:txBody>
          <a:bodyPr vert="horz" wrap="none" lIns="87575" tIns="43788" rIns="87575" bIns="43788" numCol="1" anchor="b" anchorCtr="0" compatLnSpc="1"/>
          <a:lstStyle>
            <a:lvl1pPr defTabSz="876300">
              <a:defRPr sz="1100">
                <a:latin typeface="Helvetica" pitchFamily="2" charset="0"/>
                <a:ea typeface="MS PGothic" panose="020B0600070205080204" pitchFamily="34" charset="-128"/>
                <a:cs typeface="MS PGothic" panose="020B0600070205080204" pitchFamily="34" charset="-128"/>
              </a:defRPr>
            </a:lvl1pPr>
          </a:lstStyle>
          <a:p>
            <a:pPr>
              <a:defRPr/>
            </a:pPr>
            <a:endParaRPr lang="en-US">
              <a:latin typeface="微软雅黑" panose="020B0503020204020204" charset="-122"/>
            </a:endParaRPr>
          </a:p>
        </p:txBody>
      </p:sp>
      <p:sp>
        <p:nvSpPr>
          <p:cNvPr id="46085" name="Rectangle 5"/>
          <p:cNvSpPr>
            <a:spLocks noGrp="1" noChangeArrowheads="1"/>
          </p:cNvSpPr>
          <p:nvPr>
            <p:ph type="sldNum" sz="quarter" idx="3"/>
          </p:nvPr>
        </p:nvSpPr>
        <p:spPr bwMode="auto">
          <a:xfrm>
            <a:off x="3878263" y="8866188"/>
            <a:ext cx="3016250" cy="442912"/>
          </a:xfrm>
          <a:prstGeom prst="rect">
            <a:avLst/>
          </a:prstGeom>
          <a:noFill/>
          <a:ln w="9525">
            <a:noFill/>
            <a:miter lim="800000"/>
          </a:ln>
        </p:spPr>
        <p:txBody>
          <a:bodyPr vert="horz" wrap="none" lIns="87575" tIns="43788" rIns="87575" bIns="43788" numCol="1" anchor="b" anchorCtr="0" compatLnSpc="1"/>
          <a:lstStyle>
            <a:lvl1pPr algn="r" defTabSz="876300">
              <a:defRPr sz="1100">
                <a:latin typeface="Helvetica" pitchFamily="2" charset="0"/>
              </a:defRPr>
            </a:lvl1pPr>
          </a:lstStyle>
          <a:p>
            <a:pPr>
              <a:defRPr/>
            </a:pPr>
            <a:fld id="{C746EC8E-B597-402D-9662-ABD14BABEEF8}" type="slidenum">
              <a:rPr lang="en-US" altLang="en-US">
                <a:latin typeface="微软雅黑" panose="020B0503020204020204" charset="-122"/>
              </a:rPr>
            </a:fld>
            <a:endParaRPr lang="en-US" altLang="en-US">
              <a:latin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81325" cy="463550"/>
          </a:xfrm>
          <a:prstGeom prst="rect">
            <a:avLst/>
          </a:prstGeom>
          <a:noFill/>
          <a:ln w="9525">
            <a:noFill/>
            <a:miter lim="800000"/>
          </a:ln>
        </p:spPr>
        <p:txBody>
          <a:bodyPr vert="horz" wrap="none" lIns="92436" tIns="46217" rIns="92436" bIns="46217" numCol="1" anchor="ctr" anchorCtr="0" compatLnSpc="1"/>
          <a:lstStyle>
            <a:lvl1pPr defTabSz="923925">
              <a:defRPr sz="1200">
                <a:latin typeface="Times New Roman" panose="02020603050405020304" pitchFamily="18" charset="0"/>
                <a:ea typeface="MS PGothic" panose="020B0600070205080204" pitchFamily="34" charset="-128"/>
                <a:cs typeface="MS PGothic" panose="020B0600070205080204" pitchFamily="34" charset="-128"/>
              </a:defRPr>
            </a:lvl1pPr>
          </a:lstStyle>
          <a:p>
            <a:pPr>
              <a:defRPr/>
            </a:pPr>
            <a:endParaRPr lang="en-US"/>
          </a:p>
        </p:txBody>
      </p:sp>
      <p:sp>
        <p:nvSpPr>
          <p:cNvPr id="6147" name="Rectangle 3"/>
          <p:cNvSpPr>
            <a:spLocks noGrp="1" noChangeArrowheads="1"/>
          </p:cNvSpPr>
          <p:nvPr>
            <p:ph type="dt" idx="1"/>
          </p:nvPr>
        </p:nvSpPr>
        <p:spPr bwMode="auto">
          <a:xfrm>
            <a:off x="3900488" y="0"/>
            <a:ext cx="2981325" cy="463550"/>
          </a:xfrm>
          <a:prstGeom prst="rect">
            <a:avLst/>
          </a:prstGeom>
          <a:noFill/>
          <a:ln w="9525">
            <a:noFill/>
            <a:miter lim="800000"/>
          </a:ln>
        </p:spPr>
        <p:txBody>
          <a:bodyPr vert="horz" wrap="none" lIns="92436" tIns="46217" rIns="92436" bIns="46217" numCol="1" anchor="ctr" anchorCtr="0" compatLnSpc="1"/>
          <a:lstStyle>
            <a:lvl1pPr algn="r" defTabSz="923925">
              <a:defRPr sz="1200">
                <a:latin typeface="Times New Roman" panose="02020603050405020304" pitchFamily="18" charset="0"/>
                <a:ea typeface="MS PGothic" panose="020B0600070205080204" pitchFamily="34" charset="-128"/>
                <a:cs typeface="MS PGothic" panose="020B0600070205080204" pitchFamily="34" charset="-128"/>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117600" y="698500"/>
            <a:ext cx="4648200" cy="348615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17575" y="4416425"/>
            <a:ext cx="5046663" cy="4181475"/>
          </a:xfrm>
          <a:prstGeom prst="rect">
            <a:avLst/>
          </a:prstGeom>
          <a:noFill/>
          <a:ln w="9525">
            <a:noFill/>
            <a:miter lim="800000"/>
          </a:ln>
        </p:spPr>
        <p:txBody>
          <a:bodyPr vert="horz" wrap="none" lIns="92436" tIns="46217" rIns="92436" bIns="46217" numCol="1" anchor="ctr" anchorCtr="0" compatLnSpc="1"/>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150" name="Rectangle 6"/>
          <p:cNvSpPr>
            <a:spLocks noGrp="1" noChangeArrowheads="1"/>
          </p:cNvSpPr>
          <p:nvPr>
            <p:ph type="ftr" sz="quarter" idx="4"/>
          </p:nvPr>
        </p:nvSpPr>
        <p:spPr bwMode="auto">
          <a:xfrm>
            <a:off x="0" y="8832850"/>
            <a:ext cx="2981325" cy="463550"/>
          </a:xfrm>
          <a:prstGeom prst="rect">
            <a:avLst/>
          </a:prstGeom>
          <a:noFill/>
          <a:ln w="9525">
            <a:noFill/>
            <a:miter lim="800000"/>
          </a:ln>
        </p:spPr>
        <p:txBody>
          <a:bodyPr vert="horz" wrap="none" lIns="92436" tIns="46217" rIns="92436" bIns="46217" numCol="1" anchor="b" anchorCtr="0" compatLnSpc="1"/>
          <a:lstStyle>
            <a:lvl1pPr defTabSz="923925">
              <a:defRPr sz="1200">
                <a:latin typeface="Times New Roman" panose="02020603050405020304" pitchFamily="18" charset="0"/>
                <a:ea typeface="MS PGothic" panose="020B0600070205080204" pitchFamily="34" charset="-128"/>
                <a:cs typeface="MS PGothic" panose="020B0600070205080204" pitchFamily="34" charset="-128"/>
              </a:defRPr>
            </a:lvl1pPr>
          </a:lstStyle>
          <a:p>
            <a:pPr>
              <a:defRPr/>
            </a:pPr>
            <a:endParaRPr lang="en-US"/>
          </a:p>
        </p:txBody>
      </p:sp>
      <p:sp>
        <p:nvSpPr>
          <p:cNvPr id="6151" name="Rectangle 7"/>
          <p:cNvSpPr>
            <a:spLocks noGrp="1" noChangeArrowheads="1"/>
          </p:cNvSpPr>
          <p:nvPr>
            <p:ph type="sldNum" sz="quarter" idx="5"/>
          </p:nvPr>
        </p:nvSpPr>
        <p:spPr bwMode="auto">
          <a:xfrm>
            <a:off x="3900488" y="8832850"/>
            <a:ext cx="2981325" cy="463550"/>
          </a:xfrm>
          <a:prstGeom prst="rect">
            <a:avLst/>
          </a:prstGeom>
          <a:noFill/>
          <a:ln w="9525">
            <a:noFill/>
            <a:miter lim="800000"/>
          </a:ln>
        </p:spPr>
        <p:txBody>
          <a:bodyPr vert="horz" wrap="none" lIns="92436" tIns="46217" rIns="92436" bIns="46217" numCol="1" anchor="b" anchorCtr="0" compatLnSpc="1"/>
          <a:lstStyle>
            <a:lvl1pPr algn="r" defTabSz="923925">
              <a:defRPr sz="1200">
                <a:latin typeface="Times New Roman" panose="02020603050405020304" pitchFamily="18" charset="0"/>
              </a:defRPr>
            </a:lvl1pPr>
          </a:lstStyle>
          <a:p>
            <a:pPr>
              <a:defRPr/>
            </a:pPr>
            <a:fld id="{F8DDF7C7-3008-4DC4-9F8B-1490BCFC99E7}" type="slidenum">
              <a:rPr lang="en-US" altLang="en-US"/>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CE38278-7045-46F9-8738-0D115AFF3EB3}"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6146" name="Rectangle 2"/>
          <p:cNvSpPr>
            <a:spLocks noGrp="1" noRot="1" noChangeAspect="1" noChangeArrowheads="1" noTextEdit="1"/>
          </p:cNvSpPr>
          <p:nvPr>
            <p:ph type="sldImg"/>
          </p:nvPr>
        </p:nvSpPr>
        <p:spPr/>
      </p:sp>
      <p:sp>
        <p:nvSpPr>
          <p:cNvPr id="61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257AB1F-3F1B-4BA4-BC1E-B4F52BC23CDA}"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27650" name="Rectangle 2"/>
          <p:cNvSpPr>
            <a:spLocks noGrp="1" noRot="1" noChangeAspect="1" noChangeArrowheads="1" noTextEdit="1"/>
          </p:cNvSpPr>
          <p:nvPr>
            <p:ph type="sldImg"/>
          </p:nvPr>
        </p:nvSpPr>
        <p:spPr/>
      </p:sp>
      <p:sp>
        <p:nvSpPr>
          <p:cNvPr id="2765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775A050-B6EF-4DC0-99C9-9163C99DD141}"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29698" name="Rectangle 2"/>
          <p:cNvSpPr>
            <a:spLocks noGrp="1" noRot="1" noChangeAspect="1" noChangeArrowheads="1" noTextEdit="1"/>
          </p:cNvSpPr>
          <p:nvPr>
            <p:ph type="sldImg"/>
          </p:nvPr>
        </p:nvSpPr>
        <p:spPr/>
      </p:sp>
      <p:sp>
        <p:nvSpPr>
          <p:cNvPr id="2969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775A050-B6EF-4DC0-99C9-9163C99DD141}"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29698" name="Rectangle 2"/>
          <p:cNvSpPr>
            <a:spLocks noGrp="1" noRot="1" noChangeAspect="1" noChangeArrowheads="1" noTextEdit="1"/>
          </p:cNvSpPr>
          <p:nvPr>
            <p:ph type="sldImg"/>
          </p:nvPr>
        </p:nvSpPr>
        <p:spPr/>
      </p:sp>
      <p:sp>
        <p:nvSpPr>
          <p:cNvPr id="2969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0C2740B-2768-4F54-BC7D-348373841C64}"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31746" name="Rectangle 2"/>
          <p:cNvSpPr>
            <a:spLocks noGrp="1" noRot="1" noChangeAspect="1" noChangeArrowheads="1" noTextEdit="1"/>
          </p:cNvSpPr>
          <p:nvPr>
            <p:ph type="sldImg"/>
          </p:nvPr>
        </p:nvSpPr>
        <p:spPr/>
      </p:sp>
      <p:sp>
        <p:nvSpPr>
          <p:cNvPr id="317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5675803-59BE-451D-8E49-1F417E86ED1E}"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33794" name="Rectangle 2"/>
          <p:cNvSpPr>
            <a:spLocks noGrp="1" noRot="1" noChangeAspect="1" noChangeArrowheads="1" noTextEdit="1"/>
          </p:cNvSpPr>
          <p:nvPr>
            <p:ph type="sldImg"/>
          </p:nvPr>
        </p:nvSpPr>
        <p:spPr/>
      </p:sp>
      <p:sp>
        <p:nvSpPr>
          <p:cNvPr id="3379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5218678-FF48-4F82-A5B6-784F533A9B2A}"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37890" name="Rectangle 2"/>
          <p:cNvSpPr>
            <a:spLocks noGrp="1" noRot="1" noChangeAspect="1" noChangeArrowheads="1" noTextEdit="1"/>
          </p:cNvSpPr>
          <p:nvPr>
            <p:ph type="sldImg"/>
          </p:nvPr>
        </p:nvSpPr>
        <p:spPr/>
      </p:sp>
      <p:sp>
        <p:nvSpPr>
          <p:cNvPr id="3789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5218678-FF48-4F82-A5B6-784F533A9B2A}"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37890" name="Rectangle 2"/>
          <p:cNvSpPr>
            <a:spLocks noGrp="1" noRot="1" noChangeAspect="1" noChangeArrowheads="1" noTextEdit="1"/>
          </p:cNvSpPr>
          <p:nvPr>
            <p:ph type="sldImg"/>
          </p:nvPr>
        </p:nvSpPr>
        <p:spPr/>
      </p:sp>
      <p:sp>
        <p:nvSpPr>
          <p:cNvPr id="3789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35">
              <a:defRPr>
                <a:solidFill>
                  <a:schemeClr val="tx1"/>
                </a:solidFill>
                <a:latin typeface="Verdana" panose="020B0604030504040204" pitchFamily="34" charset="0"/>
                <a:ea typeface="MS PGothic" panose="020B0600070205080204" pitchFamily="34" charset="-128"/>
              </a:defRPr>
            </a:lvl1pPr>
            <a:lvl2pPr marL="751205" indent="-288925" defTabSz="940435">
              <a:defRPr>
                <a:solidFill>
                  <a:schemeClr val="tx1"/>
                </a:solidFill>
                <a:latin typeface="Verdana" panose="020B0604030504040204" pitchFamily="34" charset="0"/>
                <a:ea typeface="MS PGothic" panose="020B0600070205080204" pitchFamily="34" charset="-128"/>
              </a:defRPr>
            </a:lvl2pPr>
            <a:lvl3pPr marL="1155700" indent="-231140" defTabSz="940435">
              <a:defRPr>
                <a:solidFill>
                  <a:schemeClr val="tx1"/>
                </a:solidFill>
                <a:latin typeface="Verdana" panose="020B0604030504040204" pitchFamily="34" charset="0"/>
                <a:ea typeface="MS PGothic" panose="020B0600070205080204" pitchFamily="34" charset="-128"/>
              </a:defRPr>
            </a:lvl3pPr>
            <a:lvl4pPr marL="1617980" indent="-231140" defTabSz="940435">
              <a:defRPr>
                <a:solidFill>
                  <a:schemeClr val="tx1"/>
                </a:solidFill>
                <a:latin typeface="Verdana" panose="020B0604030504040204" pitchFamily="34" charset="0"/>
                <a:ea typeface="MS PGothic" panose="020B0600070205080204" pitchFamily="34" charset="-128"/>
              </a:defRPr>
            </a:lvl4pPr>
            <a:lvl5pPr marL="2080260" indent="-231140" defTabSz="940435">
              <a:defRPr>
                <a:solidFill>
                  <a:schemeClr val="tx1"/>
                </a:solidFill>
                <a:latin typeface="Verdana" panose="020B0604030504040204" pitchFamily="34" charset="0"/>
                <a:ea typeface="MS PGothic" panose="020B0600070205080204" pitchFamily="34" charset="-128"/>
              </a:defRPr>
            </a:lvl5pPr>
            <a:lvl6pPr marL="2542540"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4820"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100"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30015"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8990AAC-2DA7-44B8-A428-8FC6A8DECD79}" type="slidenum">
              <a:rPr lang="en-US" altLang="en-US" smtClean="0">
                <a:latin typeface="微软雅黑" panose="020B0503020204020204" charset="-122"/>
              </a:rPr>
            </a:fld>
            <a:endParaRPr lang="en-US" altLang="en-US">
              <a:latin typeface="微软雅黑" panose="020B0503020204020204" charset="-122"/>
            </a:endParaRPr>
          </a:p>
        </p:txBody>
      </p:sp>
      <p:sp>
        <p:nvSpPr>
          <p:cNvPr id="8195" name="Rectangle 2"/>
          <p:cNvSpPr>
            <a:spLocks noGrp="1" noRot="1" noChangeAspect="1" noChangeArrowheads="1" noTextEdit="1"/>
          </p:cNvSpPr>
          <p:nvPr>
            <p:ph type="sldImg"/>
          </p:nvPr>
        </p:nvSpPr>
        <p:spPr/>
      </p:sp>
      <p:sp>
        <p:nvSpPr>
          <p:cNvPr id="81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35">
              <a:defRPr>
                <a:solidFill>
                  <a:schemeClr val="tx1"/>
                </a:solidFill>
                <a:latin typeface="Verdana" panose="020B0604030504040204" pitchFamily="34" charset="0"/>
                <a:ea typeface="MS PGothic" panose="020B0600070205080204" pitchFamily="34" charset="-128"/>
              </a:defRPr>
            </a:lvl1pPr>
            <a:lvl2pPr marL="751205" indent="-288925" defTabSz="940435">
              <a:defRPr>
                <a:solidFill>
                  <a:schemeClr val="tx1"/>
                </a:solidFill>
                <a:latin typeface="Verdana" panose="020B0604030504040204" pitchFamily="34" charset="0"/>
                <a:ea typeface="MS PGothic" panose="020B0600070205080204" pitchFamily="34" charset="-128"/>
              </a:defRPr>
            </a:lvl2pPr>
            <a:lvl3pPr marL="1155700" indent="-231140" defTabSz="940435">
              <a:defRPr>
                <a:solidFill>
                  <a:schemeClr val="tx1"/>
                </a:solidFill>
                <a:latin typeface="Verdana" panose="020B0604030504040204" pitchFamily="34" charset="0"/>
                <a:ea typeface="MS PGothic" panose="020B0600070205080204" pitchFamily="34" charset="-128"/>
              </a:defRPr>
            </a:lvl3pPr>
            <a:lvl4pPr marL="1617980" indent="-231140" defTabSz="940435">
              <a:defRPr>
                <a:solidFill>
                  <a:schemeClr val="tx1"/>
                </a:solidFill>
                <a:latin typeface="Verdana" panose="020B0604030504040204" pitchFamily="34" charset="0"/>
                <a:ea typeface="MS PGothic" panose="020B0600070205080204" pitchFamily="34" charset="-128"/>
              </a:defRPr>
            </a:lvl4pPr>
            <a:lvl5pPr marL="2080260" indent="-231140" defTabSz="940435">
              <a:defRPr>
                <a:solidFill>
                  <a:schemeClr val="tx1"/>
                </a:solidFill>
                <a:latin typeface="Verdana" panose="020B0604030504040204" pitchFamily="34" charset="0"/>
                <a:ea typeface="MS PGothic" panose="020B0600070205080204" pitchFamily="34" charset="-128"/>
              </a:defRPr>
            </a:lvl5pPr>
            <a:lvl6pPr marL="2542540"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4820"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100"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30015"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8990AAC-2DA7-44B8-A428-8FC6A8DECD79}" type="slidenum">
              <a:rPr lang="en-US" altLang="en-US" smtClean="0">
                <a:latin typeface="微软雅黑" panose="020B0503020204020204" charset="-122"/>
              </a:rPr>
            </a:fld>
            <a:endParaRPr lang="en-US" altLang="en-US">
              <a:latin typeface="微软雅黑" panose="020B0503020204020204" charset="-122"/>
            </a:endParaRPr>
          </a:p>
        </p:txBody>
      </p:sp>
      <p:sp>
        <p:nvSpPr>
          <p:cNvPr id="8195" name="Rectangle 2"/>
          <p:cNvSpPr>
            <a:spLocks noGrp="1" noRot="1" noChangeAspect="1" noChangeArrowheads="1" noTextEdit="1"/>
          </p:cNvSpPr>
          <p:nvPr>
            <p:ph type="sldImg"/>
          </p:nvPr>
        </p:nvSpPr>
        <p:spPr/>
      </p:sp>
      <p:sp>
        <p:nvSpPr>
          <p:cNvPr id="81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AA9838E-E051-4574-9E24-21E43812D97C}"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47106" name="Rectangle 2"/>
          <p:cNvSpPr>
            <a:spLocks noGrp="1" noRot="1" noChangeAspect="1" noChangeArrowheads="1" noTextEdit="1"/>
          </p:cNvSpPr>
          <p:nvPr>
            <p:ph type="sldImg"/>
          </p:nvPr>
        </p:nvSpPr>
        <p:spPr/>
      </p:sp>
      <p:sp>
        <p:nvSpPr>
          <p:cNvPr id="4710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3AAD36A-233E-4946-8BDD-D60EF2FDF08B}"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8194" name="Rectangle 2"/>
          <p:cNvSpPr>
            <a:spLocks noGrp="1" noRot="1" noChangeAspect="1" noChangeArrowheads="1" noTextEdit="1"/>
          </p:cNvSpPr>
          <p:nvPr>
            <p:ph type="sldImg"/>
          </p:nvPr>
        </p:nvSpPr>
        <p:spPr/>
      </p:sp>
      <p:sp>
        <p:nvSpPr>
          <p:cNvPr id="819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B7C791C-4A96-4CA8-9CE2-BB3DDC244452}"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49154" name="Rectangle 2"/>
          <p:cNvSpPr>
            <a:spLocks noGrp="1" noRot="1" noChangeAspect="1" noChangeArrowheads="1" noTextEdit="1"/>
          </p:cNvSpPr>
          <p:nvPr>
            <p:ph type="sldImg"/>
          </p:nvPr>
        </p:nvSpPr>
        <p:spPr/>
      </p:sp>
      <p:sp>
        <p:nvSpPr>
          <p:cNvPr id="4915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B7C791C-4A96-4CA8-9CE2-BB3DDC244452}"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49154" name="Rectangle 2"/>
          <p:cNvSpPr>
            <a:spLocks noGrp="1" noRot="1" noChangeAspect="1" noChangeArrowheads="1" noTextEdit="1"/>
          </p:cNvSpPr>
          <p:nvPr>
            <p:ph type="sldImg"/>
          </p:nvPr>
        </p:nvSpPr>
        <p:spPr/>
      </p:sp>
      <p:sp>
        <p:nvSpPr>
          <p:cNvPr id="4915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FD7A724-2969-44B4-BB3F-C936AD58245D}"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51202" name="Rectangle 2"/>
          <p:cNvSpPr>
            <a:spLocks noGrp="1" noRot="1" noChangeAspect="1" noChangeArrowheads="1" noTextEdit="1"/>
          </p:cNvSpPr>
          <p:nvPr>
            <p:ph type="sldImg"/>
          </p:nvPr>
        </p:nvSpPr>
        <p:spPr/>
      </p:sp>
      <p:sp>
        <p:nvSpPr>
          <p:cNvPr id="5120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998AE17-A6A1-4C6D-AF0C-CAB6FD10BC81}"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53250" name="Rectangle 2"/>
          <p:cNvSpPr>
            <a:spLocks noGrp="1" noRot="1" noChangeAspect="1" noChangeArrowheads="1" noTextEdit="1"/>
          </p:cNvSpPr>
          <p:nvPr>
            <p:ph type="sldImg"/>
          </p:nvPr>
        </p:nvSpPr>
        <p:spPr/>
      </p:sp>
      <p:sp>
        <p:nvSpPr>
          <p:cNvPr id="5325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B7C791C-4A96-4CA8-9CE2-BB3DDC244452}"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49154" name="Rectangle 2"/>
          <p:cNvSpPr>
            <a:spLocks noGrp="1" noRot="1" noChangeAspect="1" noChangeArrowheads="1" noTextEdit="1"/>
          </p:cNvSpPr>
          <p:nvPr>
            <p:ph type="sldImg"/>
          </p:nvPr>
        </p:nvSpPr>
        <p:spPr/>
      </p:sp>
      <p:sp>
        <p:nvSpPr>
          <p:cNvPr id="4915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F55D7E7-1A22-483B-9E04-5CEFE2716F57}"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59394" name="Rectangle 2"/>
          <p:cNvSpPr>
            <a:spLocks noGrp="1" noRot="1" noChangeAspect="1" noChangeArrowheads="1" noTextEdit="1"/>
          </p:cNvSpPr>
          <p:nvPr>
            <p:ph type="sldImg"/>
          </p:nvPr>
        </p:nvSpPr>
        <p:spPr/>
      </p:sp>
      <p:sp>
        <p:nvSpPr>
          <p:cNvPr id="5939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F55D7E7-1A22-483B-9E04-5CEFE2716F57}"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59394" name="Rectangle 2"/>
          <p:cNvSpPr>
            <a:spLocks noGrp="1" noRot="1" noChangeAspect="1" noChangeArrowheads="1" noTextEdit="1"/>
          </p:cNvSpPr>
          <p:nvPr>
            <p:ph type="sldImg"/>
          </p:nvPr>
        </p:nvSpPr>
        <p:spPr/>
      </p:sp>
      <p:sp>
        <p:nvSpPr>
          <p:cNvPr id="5939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35">
              <a:defRPr>
                <a:solidFill>
                  <a:schemeClr val="tx1"/>
                </a:solidFill>
                <a:latin typeface="Verdana" panose="020B0604030504040204" pitchFamily="34" charset="0"/>
                <a:ea typeface="MS PGothic" panose="020B0600070205080204" pitchFamily="34" charset="-128"/>
              </a:defRPr>
            </a:lvl1pPr>
            <a:lvl2pPr marL="751205" indent="-288925" defTabSz="940435">
              <a:defRPr>
                <a:solidFill>
                  <a:schemeClr val="tx1"/>
                </a:solidFill>
                <a:latin typeface="Verdana" panose="020B0604030504040204" pitchFamily="34" charset="0"/>
                <a:ea typeface="MS PGothic" panose="020B0600070205080204" pitchFamily="34" charset="-128"/>
              </a:defRPr>
            </a:lvl2pPr>
            <a:lvl3pPr marL="1155700" indent="-231140" defTabSz="940435">
              <a:defRPr>
                <a:solidFill>
                  <a:schemeClr val="tx1"/>
                </a:solidFill>
                <a:latin typeface="Verdana" panose="020B0604030504040204" pitchFamily="34" charset="0"/>
                <a:ea typeface="MS PGothic" panose="020B0600070205080204" pitchFamily="34" charset="-128"/>
              </a:defRPr>
            </a:lvl3pPr>
            <a:lvl4pPr marL="1617980" indent="-231140" defTabSz="940435">
              <a:defRPr>
                <a:solidFill>
                  <a:schemeClr val="tx1"/>
                </a:solidFill>
                <a:latin typeface="Verdana" panose="020B0604030504040204" pitchFamily="34" charset="0"/>
                <a:ea typeface="MS PGothic" panose="020B0600070205080204" pitchFamily="34" charset="-128"/>
              </a:defRPr>
            </a:lvl4pPr>
            <a:lvl5pPr marL="2080260" indent="-231140" defTabSz="940435">
              <a:defRPr>
                <a:solidFill>
                  <a:schemeClr val="tx1"/>
                </a:solidFill>
                <a:latin typeface="Verdana" panose="020B0604030504040204" pitchFamily="34" charset="0"/>
                <a:ea typeface="MS PGothic" panose="020B0600070205080204" pitchFamily="34" charset="-128"/>
              </a:defRPr>
            </a:lvl5pPr>
            <a:lvl6pPr marL="2542540"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4820"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100"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30015"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8990AAC-2DA7-44B8-A428-8FC6A8DECD79}" type="slidenum">
              <a:rPr lang="en-US" altLang="en-US" smtClean="0">
                <a:latin typeface="微软雅黑" panose="020B0503020204020204" charset="-122"/>
              </a:rPr>
            </a:fld>
            <a:endParaRPr lang="en-US" altLang="en-US">
              <a:latin typeface="微软雅黑" panose="020B0503020204020204" charset="-122"/>
            </a:endParaRPr>
          </a:p>
        </p:txBody>
      </p:sp>
      <p:sp>
        <p:nvSpPr>
          <p:cNvPr id="8195" name="Rectangle 2"/>
          <p:cNvSpPr>
            <a:spLocks noGrp="1" noRot="1" noChangeAspect="1" noChangeArrowheads="1" noTextEdit="1"/>
          </p:cNvSpPr>
          <p:nvPr>
            <p:ph type="sldImg"/>
          </p:nvPr>
        </p:nvSpPr>
        <p:spPr/>
      </p:sp>
      <p:sp>
        <p:nvSpPr>
          <p:cNvPr id="81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EEC3D74-3A3D-45E4-98C3-19F016621CF4}"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68610" name="Rectangle 2"/>
          <p:cNvSpPr>
            <a:spLocks noGrp="1" noRot="1" noChangeAspect="1" noChangeArrowheads="1" noTextEdit="1"/>
          </p:cNvSpPr>
          <p:nvPr>
            <p:ph type="sldImg"/>
          </p:nvPr>
        </p:nvSpPr>
        <p:spPr/>
      </p:sp>
      <p:sp>
        <p:nvSpPr>
          <p:cNvPr id="6861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87B02CE-28ED-43B2-887E-1BE48C8DCBC5}"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70658" name="Rectangle 2"/>
          <p:cNvSpPr>
            <a:spLocks noGrp="1" noRot="1" noChangeAspect="1" noChangeArrowheads="1" noTextEdit="1"/>
          </p:cNvSpPr>
          <p:nvPr>
            <p:ph type="sldImg"/>
          </p:nvPr>
        </p:nvSpPr>
        <p:spPr/>
      </p:sp>
      <p:sp>
        <p:nvSpPr>
          <p:cNvPr id="7065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5BDF339-D079-482E-97EF-D957DD678C83}"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10242" name="Rectangle 2"/>
          <p:cNvSpPr>
            <a:spLocks noGrp="1" noRot="1" noChangeAspect="1" noChangeArrowheads="1" noTextEdit="1"/>
          </p:cNvSpPr>
          <p:nvPr>
            <p:ph type="sldImg"/>
          </p:nvPr>
        </p:nvSpPr>
        <p:spPr/>
      </p:sp>
      <p:sp>
        <p:nvSpPr>
          <p:cNvPr id="1024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80824B9-1B83-49BF-AA99-B13C1383883E}"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72706" name="Rectangle 2"/>
          <p:cNvSpPr>
            <a:spLocks noGrp="1" noRot="1" noChangeAspect="1" noChangeArrowheads="1" noTextEdit="1"/>
          </p:cNvSpPr>
          <p:nvPr>
            <p:ph type="sldImg"/>
          </p:nvPr>
        </p:nvSpPr>
        <p:spPr/>
      </p:sp>
      <p:sp>
        <p:nvSpPr>
          <p:cNvPr id="7270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35">
              <a:defRPr>
                <a:solidFill>
                  <a:schemeClr val="tx1"/>
                </a:solidFill>
                <a:latin typeface="Verdana" panose="020B0604030504040204" pitchFamily="34" charset="0"/>
                <a:ea typeface="MS PGothic" panose="020B0600070205080204" pitchFamily="34" charset="-128"/>
              </a:defRPr>
            </a:lvl1pPr>
            <a:lvl2pPr marL="751205" indent="-288925" defTabSz="940435">
              <a:defRPr>
                <a:solidFill>
                  <a:schemeClr val="tx1"/>
                </a:solidFill>
                <a:latin typeface="Verdana" panose="020B0604030504040204" pitchFamily="34" charset="0"/>
                <a:ea typeface="MS PGothic" panose="020B0600070205080204" pitchFamily="34" charset="-128"/>
              </a:defRPr>
            </a:lvl2pPr>
            <a:lvl3pPr marL="1155700" indent="-231140" defTabSz="940435">
              <a:defRPr>
                <a:solidFill>
                  <a:schemeClr val="tx1"/>
                </a:solidFill>
                <a:latin typeface="Verdana" panose="020B0604030504040204" pitchFamily="34" charset="0"/>
                <a:ea typeface="MS PGothic" panose="020B0600070205080204" pitchFamily="34" charset="-128"/>
              </a:defRPr>
            </a:lvl3pPr>
            <a:lvl4pPr marL="1617980" indent="-231140" defTabSz="940435">
              <a:defRPr>
                <a:solidFill>
                  <a:schemeClr val="tx1"/>
                </a:solidFill>
                <a:latin typeface="Verdana" panose="020B0604030504040204" pitchFamily="34" charset="0"/>
                <a:ea typeface="MS PGothic" panose="020B0600070205080204" pitchFamily="34" charset="-128"/>
              </a:defRPr>
            </a:lvl4pPr>
            <a:lvl5pPr marL="2080260" indent="-231140" defTabSz="940435">
              <a:defRPr>
                <a:solidFill>
                  <a:schemeClr val="tx1"/>
                </a:solidFill>
                <a:latin typeface="Verdana" panose="020B0604030504040204" pitchFamily="34" charset="0"/>
                <a:ea typeface="MS PGothic" panose="020B0600070205080204" pitchFamily="34" charset="-128"/>
              </a:defRPr>
            </a:lvl5pPr>
            <a:lvl6pPr marL="2542540"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4820"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100"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30015"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8990AAC-2DA7-44B8-A428-8FC6A8DECD79}" type="slidenum">
              <a:rPr lang="en-US" altLang="en-US" smtClean="0">
                <a:latin typeface="微软雅黑" panose="020B0503020204020204" charset="-122"/>
              </a:rPr>
            </a:fld>
            <a:endParaRPr lang="en-US" altLang="en-US">
              <a:latin typeface="微软雅黑" panose="020B0503020204020204" charset="-122"/>
            </a:endParaRPr>
          </a:p>
        </p:txBody>
      </p:sp>
      <p:sp>
        <p:nvSpPr>
          <p:cNvPr id="8195" name="Rectangle 2"/>
          <p:cNvSpPr>
            <a:spLocks noGrp="1" noRot="1" noChangeAspect="1" noChangeArrowheads="1" noTextEdit="1"/>
          </p:cNvSpPr>
          <p:nvPr>
            <p:ph type="sldImg"/>
          </p:nvPr>
        </p:nvSpPr>
        <p:spPr/>
      </p:sp>
      <p:sp>
        <p:nvSpPr>
          <p:cNvPr id="81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ED058A0-2975-45BF-90B5-0AF0FF1350F7}"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76802" name="Rectangle 2"/>
          <p:cNvSpPr>
            <a:spLocks noGrp="1" noRot="1" noChangeAspect="1" noChangeArrowheads="1" noTextEdit="1"/>
          </p:cNvSpPr>
          <p:nvPr>
            <p:ph type="sldImg"/>
          </p:nvPr>
        </p:nvSpPr>
        <p:spPr/>
      </p:sp>
      <p:sp>
        <p:nvSpPr>
          <p:cNvPr id="7680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35">
              <a:defRPr>
                <a:solidFill>
                  <a:schemeClr val="tx1"/>
                </a:solidFill>
                <a:latin typeface="Verdana" panose="020B0604030504040204" pitchFamily="34" charset="0"/>
                <a:ea typeface="MS PGothic" panose="020B0600070205080204" pitchFamily="34" charset="-128"/>
              </a:defRPr>
            </a:lvl1pPr>
            <a:lvl2pPr marL="751205" indent="-288925" defTabSz="940435">
              <a:defRPr>
                <a:solidFill>
                  <a:schemeClr val="tx1"/>
                </a:solidFill>
                <a:latin typeface="Verdana" panose="020B0604030504040204" pitchFamily="34" charset="0"/>
                <a:ea typeface="MS PGothic" panose="020B0600070205080204" pitchFamily="34" charset="-128"/>
              </a:defRPr>
            </a:lvl2pPr>
            <a:lvl3pPr marL="1155700" indent="-231140" defTabSz="940435">
              <a:defRPr>
                <a:solidFill>
                  <a:schemeClr val="tx1"/>
                </a:solidFill>
                <a:latin typeface="Verdana" panose="020B0604030504040204" pitchFamily="34" charset="0"/>
                <a:ea typeface="MS PGothic" panose="020B0600070205080204" pitchFamily="34" charset="-128"/>
              </a:defRPr>
            </a:lvl3pPr>
            <a:lvl4pPr marL="1617980" indent="-231140" defTabSz="940435">
              <a:defRPr>
                <a:solidFill>
                  <a:schemeClr val="tx1"/>
                </a:solidFill>
                <a:latin typeface="Verdana" panose="020B0604030504040204" pitchFamily="34" charset="0"/>
                <a:ea typeface="MS PGothic" panose="020B0600070205080204" pitchFamily="34" charset="-128"/>
              </a:defRPr>
            </a:lvl4pPr>
            <a:lvl5pPr marL="2080260" indent="-231140" defTabSz="940435">
              <a:defRPr>
                <a:solidFill>
                  <a:schemeClr val="tx1"/>
                </a:solidFill>
                <a:latin typeface="Verdana" panose="020B0604030504040204" pitchFamily="34" charset="0"/>
                <a:ea typeface="MS PGothic" panose="020B0600070205080204" pitchFamily="34" charset="-128"/>
              </a:defRPr>
            </a:lvl5pPr>
            <a:lvl6pPr marL="2542540"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4820"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100"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30015"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8990AAC-2DA7-44B8-A428-8FC6A8DECD79}" type="slidenum">
              <a:rPr lang="en-US" altLang="en-US" smtClean="0">
                <a:latin typeface="微软雅黑" panose="020B0503020204020204" charset="-122"/>
              </a:rPr>
            </a:fld>
            <a:endParaRPr lang="en-US" altLang="en-US">
              <a:latin typeface="微软雅黑" panose="020B0503020204020204" charset="-122"/>
            </a:endParaRPr>
          </a:p>
        </p:txBody>
      </p:sp>
      <p:sp>
        <p:nvSpPr>
          <p:cNvPr id="8195" name="Rectangle 2"/>
          <p:cNvSpPr>
            <a:spLocks noGrp="1" noRot="1" noChangeAspect="1" noChangeArrowheads="1" noTextEdit="1"/>
          </p:cNvSpPr>
          <p:nvPr>
            <p:ph type="sldImg"/>
          </p:nvPr>
        </p:nvSpPr>
        <p:spPr/>
      </p:sp>
      <p:sp>
        <p:nvSpPr>
          <p:cNvPr id="81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3F3538C-839F-489E-A5B7-9BF2CF6B9558}"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80898" name="Rectangle 2"/>
          <p:cNvSpPr>
            <a:spLocks noGrp="1" noRot="1" noChangeAspect="1" noChangeArrowheads="1" noTextEdit="1"/>
          </p:cNvSpPr>
          <p:nvPr>
            <p:ph type="sldImg"/>
          </p:nvPr>
        </p:nvSpPr>
        <p:spPr/>
      </p:sp>
      <p:sp>
        <p:nvSpPr>
          <p:cNvPr id="8089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080986D-45AD-4059-8603-240F33B5949B}"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82946" name="Rectangle 2"/>
          <p:cNvSpPr>
            <a:spLocks noGrp="1" noRot="1" noChangeAspect="1" noChangeArrowheads="1" noTextEdit="1"/>
          </p:cNvSpPr>
          <p:nvPr>
            <p:ph type="sldImg"/>
          </p:nvPr>
        </p:nvSpPr>
        <p:spPr/>
      </p:sp>
      <p:sp>
        <p:nvSpPr>
          <p:cNvPr id="829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A2DC0FF-0CCF-41CC-A20E-D03721896815}"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84994" name="Rectangle 2"/>
          <p:cNvSpPr>
            <a:spLocks noGrp="1" noRot="1" noChangeAspect="1" noChangeArrowheads="1" noTextEdit="1"/>
          </p:cNvSpPr>
          <p:nvPr>
            <p:ph type="sldImg"/>
          </p:nvPr>
        </p:nvSpPr>
        <p:spPr/>
      </p:sp>
      <p:sp>
        <p:nvSpPr>
          <p:cNvPr id="8499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5FC0C1E-E7B7-4B60-8668-64137DECE5AD}"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87042" name="Rectangle 2"/>
          <p:cNvSpPr>
            <a:spLocks noGrp="1" noRot="1" noChangeAspect="1" noChangeArrowheads="1" noTextEdit="1"/>
          </p:cNvSpPr>
          <p:nvPr>
            <p:ph type="sldImg"/>
          </p:nvPr>
        </p:nvSpPr>
        <p:spPr/>
      </p:sp>
      <p:sp>
        <p:nvSpPr>
          <p:cNvPr id="8704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92877D1-E946-4EC0-8BE2-7E13D632715B}"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89090" name="Rectangle 2"/>
          <p:cNvSpPr>
            <a:spLocks noGrp="1" noRot="1" noChangeAspect="1" noChangeArrowheads="1" noTextEdit="1"/>
          </p:cNvSpPr>
          <p:nvPr>
            <p:ph type="sldImg"/>
          </p:nvPr>
        </p:nvSpPr>
        <p:spPr/>
      </p:sp>
      <p:sp>
        <p:nvSpPr>
          <p:cNvPr id="8909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FA31134-7DBF-4044-AAC9-CEFAE1BA62E1}"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91138" name="Rectangle 2"/>
          <p:cNvSpPr>
            <a:spLocks noGrp="1" noRot="1" noChangeAspect="1" noChangeArrowheads="1" noTextEdit="1"/>
          </p:cNvSpPr>
          <p:nvPr>
            <p:ph type="sldImg"/>
          </p:nvPr>
        </p:nvSpPr>
        <p:spPr/>
      </p:sp>
      <p:sp>
        <p:nvSpPr>
          <p:cNvPr id="9113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332B2E1-1E5D-4455-B7B9-80520931EBA0}"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12290" name="Rectangle 2"/>
          <p:cNvSpPr>
            <a:spLocks noGrp="1" noRot="1" noChangeAspect="1" noChangeArrowheads="1" noTextEdit="1"/>
          </p:cNvSpPr>
          <p:nvPr>
            <p:ph type="sldImg"/>
          </p:nvPr>
        </p:nvSpPr>
        <p:spPr/>
      </p:sp>
      <p:sp>
        <p:nvSpPr>
          <p:cNvPr id="1229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8627165-8720-4A3E-BB1B-84BD9974632A}"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14338" name="Rectangle 2"/>
          <p:cNvSpPr>
            <a:spLocks noGrp="1" noRot="1" noChangeAspect="1" noChangeArrowheads="1" noTextEdit="1"/>
          </p:cNvSpPr>
          <p:nvPr>
            <p:ph type="sldImg"/>
          </p:nvPr>
        </p:nvSpPr>
        <p:spPr/>
      </p:sp>
      <p:sp>
        <p:nvSpPr>
          <p:cNvPr id="1433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noChangeArrowheads="1" noTextEdit="1"/>
          </p:cNvSpPr>
          <p:nvPr>
            <p:ph type="sldImg"/>
          </p:nvPr>
        </p:nvSpPr>
        <p:spPr/>
      </p:sp>
      <p:sp>
        <p:nvSpPr>
          <p:cNvPr id="1945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Rot="1" noChangeAspect="1" noChangeArrowheads="1" noTextEdit="1"/>
          </p:cNvSpPr>
          <p:nvPr>
            <p:ph type="sldImg"/>
          </p:nvPr>
        </p:nvSpPr>
        <p:spPr/>
      </p:sp>
      <p:sp>
        <p:nvSpPr>
          <p:cNvPr id="2150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52C7583-E25E-42B1-B377-9E2E25B85DE3}"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23554" name="Rectangle 2"/>
          <p:cNvSpPr>
            <a:spLocks noGrp="1" noRot="1" noChangeAspect="1" noChangeArrowheads="1" noTextEdit="1"/>
          </p:cNvSpPr>
          <p:nvPr>
            <p:ph type="sldImg"/>
          </p:nvPr>
        </p:nvSpPr>
        <p:spPr/>
      </p:sp>
      <p:sp>
        <p:nvSpPr>
          <p:cNvPr id="2355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35">
              <a:defRPr>
                <a:solidFill>
                  <a:schemeClr val="tx1"/>
                </a:solidFill>
                <a:latin typeface="Verdana" panose="020B0604030504040204" pitchFamily="34" charset="0"/>
                <a:ea typeface="MS PGothic" panose="020B0600070205080204" pitchFamily="34" charset="-128"/>
              </a:defRPr>
            </a:lvl1pPr>
            <a:lvl2pPr marL="751205" indent="-288925" defTabSz="940435">
              <a:defRPr>
                <a:solidFill>
                  <a:schemeClr val="tx1"/>
                </a:solidFill>
                <a:latin typeface="Verdana" panose="020B0604030504040204" pitchFamily="34" charset="0"/>
                <a:ea typeface="MS PGothic" panose="020B0600070205080204" pitchFamily="34" charset="-128"/>
              </a:defRPr>
            </a:lvl2pPr>
            <a:lvl3pPr marL="1155700" indent="-231140" defTabSz="940435">
              <a:defRPr>
                <a:solidFill>
                  <a:schemeClr val="tx1"/>
                </a:solidFill>
                <a:latin typeface="Verdana" panose="020B0604030504040204" pitchFamily="34" charset="0"/>
                <a:ea typeface="MS PGothic" panose="020B0600070205080204" pitchFamily="34" charset="-128"/>
              </a:defRPr>
            </a:lvl3pPr>
            <a:lvl4pPr marL="1617980" indent="-231140" defTabSz="940435">
              <a:defRPr>
                <a:solidFill>
                  <a:schemeClr val="tx1"/>
                </a:solidFill>
                <a:latin typeface="Verdana" panose="020B0604030504040204" pitchFamily="34" charset="0"/>
                <a:ea typeface="MS PGothic" panose="020B0600070205080204" pitchFamily="34" charset="-128"/>
              </a:defRPr>
            </a:lvl4pPr>
            <a:lvl5pPr marL="2080260" indent="-231140" defTabSz="940435">
              <a:defRPr>
                <a:solidFill>
                  <a:schemeClr val="tx1"/>
                </a:solidFill>
                <a:latin typeface="Verdana" panose="020B0604030504040204" pitchFamily="34" charset="0"/>
                <a:ea typeface="MS PGothic" panose="020B0600070205080204" pitchFamily="34" charset="-128"/>
              </a:defRPr>
            </a:lvl5pPr>
            <a:lvl6pPr marL="2542540"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4820"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100"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30015"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8990AAC-2DA7-44B8-A428-8FC6A8DECD79}" type="slidenum">
              <a:rPr lang="en-US" altLang="en-US" smtClean="0">
                <a:latin typeface="微软雅黑" panose="020B0503020204020204" charset="-122"/>
              </a:rPr>
            </a:fld>
            <a:endParaRPr lang="en-US" altLang="en-US">
              <a:latin typeface="微软雅黑" panose="020B0503020204020204" charset="-122"/>
            </a:endParaRPr>
          </a:p>
        </p:txBody>
      </p:sp>
      <p:sp>
        <p:nvSpPr>
          <p:cNvPr id="8195" name="Rectangle 2"/>
          <p:cNvSpPr>
            <a:spLocks noGrp="1" noRot="1" noChangeAspect="1" noChangeArrowheads="1" noTextEdit="1"/>
          </p:cNvSpPr>
          <p:nvPr>
            <p:ph type="sldImg"/>
          </p:nvPr>
        </p:nvSpPr>
        <p:spPr/>
      </p:sp>
      <p:sp>
        <p:nvSpPr>
          <p:cNvPr id="81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3" name="Group 3"/>
          <p:cNvGrpSpPr/>
          <p:nvPr/>
        </p:nvGrpSpPr>
        <p:grpSpPr bwMode="auto">
          <a:xfrm>
            <a:off x="198438" y="2960688"/>
            <a:ext cx="8610600" cy="201612"/>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a:p>
          </p:txBody>
        </p:sp>
        <p:sp>
          <p:nvSpPr>
            <p:cNvPr id="5" name="Rectangle 5"/>
            <p:cNvSpPr>
              <a:spLocks noChangeArrowheads="1"/>
            </p:cNvSpPr>
            <p:nvPr/>
          </p:nvSpPr>
          <p:spPr bwMode="auto">
            <a:xfrm>
              <a:off x="1933" y="1865"/>
              <a:ext cx="1808" cy="127"/>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a:p>
          </p:txBody>
        </p:sp>
        <p:sp>
          <p:nvSpPr>
            <p:cNvPr id="6" name="Rectangle 6"/>
            <p:cNvSpPr>
              <a:spLocks noChangeArrowheads="1"/>
            </p:cNvSpPr>
            <p:nvPr/>
          </p:nvSpPr>
          <p:spPr bwMode="auto">
            <a:xfrm>
              <a:off x="3741" y="1865"/>
              <a:ext cx="1808" cy="127"/>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a:p>
          </p:txBody>
        </p:sp>
      </p:grpSp>
      <p:sp>
        <p:nvSpPr>
          <p:cNvPr id="7" name="Text Box 7"/>
          <p:cNvSpPr txBox="1">
            <a:spLocks noChangeArrowheads="1"/>
          </p:cNvSpPr>
          <p:nvPr/>
        </p:nvSpPr>
        <p:spPr bwMode="auto">
          <a:xfrm>
            <a:off x="6489700" y="6588125"/>
            <a:ext cx="27130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000" b="1">
                <a:solidFill>
                  <a:srgbClr val="336699"/>
                </a:solidFill>
                <a:latin typeface="微软雅黑" panose="020B0503020204020204" charset="-122"/>
              </a:rPr>
              <a:t>Silberschatz, Galvin and Gagne ©2018</a:t>
            </a:r>
            <a:endParaRPr lang="en-US" altLang="en-US" sz="1000" b="1">
              <a:solidFill>
                <a:srgbClr val="336699"/>
              </a:solidFill>
              <a:latin typeface="微软雅黑" panose="020B0503020204020204" charset="-122"/>
            </a:endParaRPr>
          </a:p>
        </p:txBody>
      </p:sp>
      <p:sp>
        <p:nvSpPr>
          <p:cNvPr id="8" name="Text Box 8"/>
          <p:cNvSpPr txBox="1">
            <a:spLocks noChangeArrowheads="1"/>
          </p:cNvSpPr>
          <p:nvPr/>
        </p:nvSpPr>
        <p:spPr bwMode="auto">
          <a:xfrm>
            <a:off x="26988" y="6613525"/>
            <a:ext cx="27019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spcBef>
                <a:spcPct val="50000"/>
              </a:spcBef>
              <a:defRPr/>
            </a:pPr>
            <a:r>
              <a:rPr lang="en-US" altLang="en-US" sz="1000" b="1">
                <a:solidFill>
                  <a:srgbClr val="336699"/>
                </a:solidFill>
                <a:latin typeface="微软雅黑" panose="020B0503020204020204" charset="-122"/>
              </a:rPr>
              <a:t>Operating System Concepts – 10</a:t>
            </a:r>
            <a:r>
              <a:rPr lang="en-US" altLang="en-US" sz="1000" b="1" baseline="30000">
                <a:solidFill>
                  <a:srgbClr val="336699"/>
                </a:solidFill>
                <a:latin typeface="微软雅黑" panose="020B0503020204020204" charset="-122"/>
              </a:rPr>
              <a:t>h</a:t>
            </a:r>
            <a:r>
              <a:rPr lang="en-US" altLang="en-US" sz="1000" b="1">
                <a:solidFill>
                  <a:srgbClr val="336699"/>
                </a:solidFill>
                <a:latin typeface="微软雅黑" panose="020B0503020204020204" charset="-122"/>
              </a:rPr>
              <a:t> Edition</a:t>
            </a:r>
            <a:endParaRPr lang="en-US" altLang="en-US" sz="1000" b="1">
              <a:solidFill>
                <a:srgbClr val="336699"/>
              </a:solidFill>
              <a:latin typeface="微软雅黑" panose="020B0503020204020204" charset="-122"/>
            </a:endParaRPr>
          </a:p>
        </p:txBody>
      </p:sp>
      <p:pic>
        <p:nvPicPr>
          <p:cNvPr id="9" name="Picture 9" descr="dino_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p:cNvSpPr>
            <a:spLocks noChangeArrowheads="1"/>
          </p:cNvSpPr>
          <p:nvPr/>
        </p:nvSpPr>
        <p:spPr bwMode="auto">
          <a:xfrm>
            <a:off x="3224213" y="4006850"/>
            <a:ext cx="2336800" cy="1887538"/>
          </a:xfrm>
          <a:prstGeom prst="rect">
            <a:avLst/>
          </a:prstGeom>
          <a:noFill/>
          <a:ln w="57150" cmpd="thinThick">
            <a:solidFill>
              <a:srgbClr val="66CCFF"/>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a:t>Click to edit Master 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lvl1pPr>
              <a:defRPr sz="1700"/>
            </a:lvl1pPr>
            <a:lvl2pPr>
              <a:defRPr sz="1700"/>
            </a:lvl2pPr>
            <a:lvl3pPr>
              <a:defRPr sz="1700"/>
            </a:lvl3pPr>
            <a:lvl4pPr>
              <a:defRPr sz="1700"/>
            </a:lvl4pPr>
            <a:lvl5pPr>
              <a:defRPr sz="17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06450" y="1233488"/>
            <a:ext cx="4038600" cy="4530725"/>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3"/>
          <p:cNvSpPr>
            <a:spLocks noGrp="1"/>
          </p:cNvSpPr>
          <p:nvPr>
            <p:ph sz="half" idx="2"/>
          </p:nvPr>
        </p:nvSpPr>
        <p:spPr>
          <a:xfrm>
            <a:off x="4997450" y="1233488"/>
            <a:ext cx="4038600" cy="4530725"/>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531812"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Rectangle 2"/>
          <p:cNvSpPr/>
          <p:nvPr userDrawn="1"/>
        </p:nvSpPr>
        <p:spPr bwMode="auto">
          <a:xfrm>
            <a:off x="403932" y="843367"/>
            <a:ext cx="8313938" cy="38174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Verdana"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1700"/>
            </a:lvl1pPr>
            <a:lvl2pPr marL="742950" indent="-285750">
              <a:buFont typeface="Wingdings" panose="05000000000000000000" pitchFamily="2" charset="2"/>
              <a:buChar char="§"/>
              <a:defRPr sz="1700"/>
            </a:lvl2pPr>
            <a:lvl3pPr>
              <a:defRPr sz="1700"/>
            </a:lvl3pPr>
            <a:lvl4pPr>
              <a:defRPr sz="1700"/>
            </a:lvl4pPr>
            <a:lvl5pPr>
              <a:defRPr sz="1700"/>
            </a:lvl5pPr>
            <a:lvl6pPr>
              <a:defRPr sz="2000"/>
            </a:lvl6pPr>
            <a:lvl7pPr>
              <a:defRPr sz="2000"/>
            </a:lvl7pPr>
            <a:lvl8pPr>
              <a:defRPr sz="2000"/>
            </a:lvl8pPr>
            <a:lvl9pPr>
              <a:defRPr sz="20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3.jpeg"/><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457200" y="215900"/>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en-US"/>
              <a:t>Click to edit Master title style</a:t>
            </a:r>
            <a:endParaRPr lang="en-US" altLang="en-US"/>
          </a:p>
        </p:txBody>
      </p:sp>
      <p:sp>
        <p:nvSpPr>
          <p:cNvPr id="1028" name="Rectangle 4"/>
          <p:cNvSpPr>
            <a:spLocks noGrp="1" noChangeArrowheads="1"/>
          </p:cNvSpPr>
          <p:nvPr>
            <p:ph type="body" idx="1"/>
          </p:nvPr>
        </p:nvSpPr>
        <p:spPr bwMode="auto">
          <a:xfrm>
            <a:off x="806450" y="1233488"/>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1029" name="Rectangle 5"/>
          <p:cNvSpPr>
            <a:spLocks noChangeArrowheads="1"/>
          </p:cNvSpPr>
          <p:nvPr/>
        </p:nvSpPr>
        <p:spPr bwMode="auto">
          <a:xfrm>
            <a:off x="0" y="0"/>
            <a:ext cx="228600" cy="2286000"/>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defRPr/>
            </a:pPr>
            <a:endParaRPr lang="en-US" altLang="en-US" sz="2400">
              <a:latin typeface="Times New Roman" panose="02020603050405020304" pitchFamily="18" charset="0"/>
            </a:endParaRPr>
          </a:p>
        </p:txBody>
      </p:sp>
      <p:sp>
        <p:nvSpPr>
          <p:cNvPr id="1030" name="Line 6"/>
          <p:cNvSpPr>
            <a:spLocks noChangeShapeType="1"/>
          </p:cNvSpPr>
          <p:nvPr/>
        </p:nvSpPr>
        <p:spPr bwMode="auto">
          <a:xfrm>
            <a:off x="457200" y="860425"/>
            <a:ext cx="8077200" cy="0"/>
          </a:xfrm>
          <a:prstGeom prst="line">
            <a:avLst/>
          </a:prstGeom>
          <a:noFill/>
          <a:ln w="19050">
            <a:solidFill>
              <a:srgbClr val="336699"/>
            </a:solidFill>
            <a:round/>
          </a:ln>
          <a:extLst>
            <a:ext uri="{909E8E84-426E-40DD-AFC4-6F175D3DCCD1}">
              <a14:hiddenFill xmlns:a14="http://schemas.microsoft.com/office/drawing/2010/main">
                <a:noFill/>
              </a14:hiddenFill>
            </a:ext>
          </a:extLst>
        </p:spPr>
        <p:txBody>
          <a:bodyPr/>
          <a:lstStyle/>
          <a:p>
            <a:endParaRPr lang="en-US"/>
          </a:p>
        </p:txBody>
      </p:sp>
      <p:sp>
        <p:nvSpPr>
          <p:cNvPr id="1031" name="Rectangle 7"/>
          <p:cNvSpPr>
            <a:spLocks noChangeArrowheads="1"/>
          </p:cNvSpPr>
          <p:nvPr/>
        </p:nvSpPr>
        <p:spPr bwMode="auto">
          <a:xfrm>
            <a:off x="0" y="2286000"/>
            <a:ext cx="228600" cy="22860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defRPr/>
            </a:pPr>
            <a:endParaRPr lang="en-US" altLang="en-US" sz="2400">
              <a:latin typeface="Times New Roman" panose="02020603050405020304" pitchFamily="18" charset="0"/>
            </a:endParaRPr>
          </a:p>
        </p:txBody>
      </p:sp>
      <p:sp>
        <p:nvSpPr>
          <p:cNvPr id="1032" name="Rectangle 8"/>
          <p:cNvSpPr>
            <a:spLocks noChangeArrowheads="1"/>
          </p:cNvSpPr>
          <p:nvPr/>
        </p:nvSpPr>
        <p:spPr bwMode="auto">
          <a:xfrm>
            <a:off x="0" y="4572000"/>
            <a:ext cx="228600" cy="2286000"/>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defRPr/>
            </a:pPr>
            <a:endParaRPr lang="en-US" altLang="en-US" sz="2400">
              <a:latin typeface="Times New Roman" panose="02020603050405020304" pitchFamily="18" charset="0"/>
            </a:endParaRPr>
          </a:p>
        </p:txBody>
      </p:sp>
      <p:sp>
        <p:nvSpPr>
          <p:cNvPr id="151561" name="Text Box 9"/>
          <p:cNvSpPr txBox="1">
            <a:spLocks noChangeArrowheads="1"/>
          </p:cNvSpPr>
          <p:nvPr/>
        </p:nvSpPr>
        <p:spPr bwMode="auto">
          <a:xfrm>
            <a:off x="4220880" y="6613525"/>
            <a:ext cx="518092" cy="246221"/>
          </a:xfrm>
          <a:prstGeom prst="rect">
            <a:avLst/>
          </a:prstGeom>
          <a:noFill/>
          <a:ln w="9525">
            <a:noFill/>
            <a:miter lim="800000"/>
          </a:ln>
          <a:effec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000" b="1" dirty="0">
                <a:solidFill>
                  <a:srgbClr val="006699"/>
                </a:solidFill>
                <a:latin typeface="微软雅黑" panose="020B0503020204020204" charset="-122"/>
              </a:rPr>
              <a:t>14.</a:t>
            </a:r>
            <a:fld id="{47DE681D-3D41-4CB0-83AA-B406652BB5CF}" type="slidenum">
              <a:rPr lang="en-US" altLang="en-US" sz="1000" b="1" smtClean="0">
                <a:solidFill>
                  <a:srgbClr val="006699"/>
                </a:solidFill>
                <a:latin typeface="微软雅黑" panose="020B0503020204020204" charset="-122"/>
              </a:rPr>
            </a:fld>
            <a:endParaRPr lang="en-US" altLang="en-US" sz="1000" b="1" dirty="0">
              <a:solidFill>
                <a:srgbClr val="006699"/>
              </a:solidFill>
              <a:latin typeface="微软雅黑" panose="020B0503020204020204" charset="-122"/>
            </a:endParaRPr>
          </a:p>
        </p:txBody>
      </p:sp>
      <p:sp>
        <p:nvSpPr>
          <p:cNvPr id="1034" name="Text Box 10"/>
          <p:cNvSpPr txBox="1">
            <a:spLocks noChangeArrowheads="1"/>
          </p:cNvSpPr>
          <p:nvPr/>
        </p:nvSpPr>
        <p:spPr bwMode="auto">
          <a:xfrm>
            <a:off x="6489700" y="6588125"/>
            <a:ext cx="27130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000" b="1">
                <a:solidFill>
                  <a:srgbClr val="006699"/>
                </a:solidFill>
                <a:latin typeface="微软雅黑" panose="020B0503020204020204" charset="-122"/>
              </a:rPr>
              <a:t>Silberschatz, Galvin and Gagne ©2018</a:t>
            </a:r>
            <a:endParaRPr lang="en-US" altLang="en-US" sz="1000" b="1">
              <a:solidFill>
                <a:srgbClr val="006699"/>
              </a:solidFill>
              <a:latin typeface="微软雅黑" panose="020B0503020204020204" charset="-122"/>
            </a:endParaRPr>
          </a:p>
        </p:txBody>
      </p:sp>
      <p:sp>
        <p:nvSpPr>
          <p:cNvPr id="1035" name="Text Box 11"/>
          <p:cNvSpPr txBox="1">
            <a:spLocks noChangeArrowheads="1"/>
          </p:cNvSpPr>
          <p:nvPr/>
        </p:nvSpPr>
        <p:spPr bwMode="auto">
          <a:xfrm>
            <a:off x="185738" y="6621463"/>
            <a:ext cx="27305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spcBef>
                <a:spcPct val="50000"/>
              </a:spcBef>
              <a:defRPr/>
            </a:pPr>
            <a:r>
              <a:rPr lang="en-US" altLang="en-US" sz="1000" b="1">
                <a:solidFill>
                  <a:srgbClr val="006699"/>
                </a:solidFill>
                <a:latin typeface="微软雅黑" panose="020B0503020204020204" charset="-122"/>
              </a:rPr>
              <a:t>Operating System Concepts – 10</a:t>
            </a:r>
            <a:r>
              <a:rPr lang="en-US" altLang="en-US" sz="1000" b="1" baseline="30000">
                <a:solidFill>
                  <a:srgbClr val="006699"/>
                </a:solidFill>
                <a:latin typeface="微软雅黑" panose="020B0503020204020204" charset="-122"/>
              </a:rPr>
              <a:t>th</a:t>
            </a:r>
            <a:r>
              <a:rPr lang="en-US" altLang="en-US" sz="1000" b="1">
                <a:solidFill>
                  <a:srgbClr val="006699"/>
                </a:solidFill>
                <a:latin typeface="微软雅黑" panose="020B0503020204020204" charset="-122"/>
              </a:rPr>
              <a:t> Edition</a:t>
            </a:r>
            <a:endParaRPr lang="en-US" altLang="en-US" sz="1000" b="1">
              <a:solidFill>
                <a:srgbClr val="006699"/>
              </a:solidFill>
              <a:latin typeface="微软雅黑" panose="020B0503020204020204" charset="-122"/>
            </a:endParaRPr>
          </a:p>
        </p:txBody>
      </p:sp>
      <p:pic>
        <p:nvPicPr>
          <p:cNvPr id="1036" name="Picture 12" descr="dino_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3200" b="1">
          <a:solidFill>
            <a:srgbClr val="006699"/>
          </a:solidFill>
          <a:latin typeface="+mj-lt"/>
          <a:ea typeface="MS PGothic" panose="020B0600070205080204" pitchFamily="34" charset="-128"/>
          <a:cs typeface="MS PGothic" panose="020B0600070205080204" pitchFamily="34" charset="-128"/>
        </a:defRPr>
      </a:lvl1pPr>
      <a:lvl2pPr algn="ctr" rtl="0" eaLnBrk="0" fontAlgn="base" hangingPunct="0">
        <a:spcBef>
          <a:spcPct val="0"/>
        </a:spcBef>
        <a:spcAft>
          <a:spcPct val="0"/>
        </a:spcAft>
        <a:defRPr sz="3200" b="1">
          <a:solidFill>
            <a:srgbClr val="006699"/>
          </a:solidFill>
          <a:latin typeface="Arial" panose="020B0604020202020204" pitchFamily="34" charset="0"/>
          <a:ea typeface="MS PGothic" panose="020B0600070205080204" pitchFamily="34" charset="-128"/>
          <a:cs typeface="MS PGothic" panose="020B0600070205080204" pitchFamily="34" charset="-128"/>
        </a:defRPr>
      </a:lvl2pPr>
      <a:lvl3pPr algn="ctr" rtl="0" eaLnBrk="0" fontAlgn="base" hangingPunct="0">
        <a:spcBef>
          <a:spcPct val="0"/>
        </a:spcBef>
        <a:spcAft>
          <a:spcPct val="0"/>
        </a:spcAft>
        <a:defRPr sz="3200" b="1">
          <a:solidFill>
            <a:srgbClr val="006699"/>
          </a:solidFill>
          <a:latin typeface="Arial" panose="020B0604020202020204" pitchFamily="34" charset="0"/>
          <a:ea typeface="MS PGothic" panose="020B0600070205080204" pitchFamily="34" charset="-128"/>
          <a:cs typeface="MS PGothic" panose="020B0600070205080204" pitchFamily="34" charset="-128"/>
        </a:defRPr>
      </a:lvl3pPr>
      <a:lvl4pPr algn="ctr" rtl="0" eaLnBrk="0" fontAlgn="base" hangingPunct="0">
        <a:spcBef>
          <a:spcPct val="0"/>
        </a:spcBef>
        <a:spcAft>
          <a:spcPct val="0"/>
        </a:spcAft>
        <a:defRPr sz="3200" b="1">
          <a:solidFill>
            <a:srgbClr val="006699"/>
          </a:solidFill>
          <a:latin typeface="Arial" panose="020B0604020202020204" pitchFamily="34" charset="0"/>
          <a:ea typeface="MS PGothic" panose="020B0600070205080204" pitchFamily="34" charset="-128"/>
          <a:cs typeface="MS PGothic" panose="020B0600070205080204" pitchFamily="34" charset="-128"/>
        </a:defRPr>
      </a:lvl4pPr>
      <a:lvl5pPr algn="ctr" rtl="0" eaLnBrk="0" fontAlgn="base" hangingPunct="0">
        <a:spcBef>
          <a:spcPct val="0"/>
        </a:spcBef>
        <a:spcAft>
          <a:spcPct val="0"/>
        </a:spcAft>
        <a:defRPr sz="3200" b="1">
          <a:solidFill>
            <a:srgbClr val="006699"/>
          </a:solidFill>
          <a:latin typeface="Arial" panose="020B0604020202020204" pitchFamily="34" charset="0"/>
          <a:ea typeface="MS PGothic" panose="020B0600070205080204" pitchFamily="34" charset="-128"/>
          <a:cs typeface="MS PGothic" panose="020B0600070205080204" pitchFamily="34" charset="-128"/>
        </a:defRPr>
      </a:lvl5pPr>
      <a:lvl6pPr marL="457200" algn="ctr" rtl="0" fontAlgn="base">
        <a:spcBef>
          <a:spcPct val="0"/>
        </a:spcBef>
        <a:spcAft>
          <a:spcPct val="0"/>
        </a:spcAft>
        <a:defRPr sz="3200" b="1">
          <a:solidFill>
            <a:srgbClr val="006699"/>
          </a:solidFill>
          <a:latin typeface="Arial" panose="020B0604020202020204" pitchFamily="34" charset="0"/>
        </a:defRPr>
      </a:lvl6pPr>
      <a:lvl7pPr marL="914400" algn="ctr" rtl="0" fontAlgn="base">
        <a:spcBef>
          <a:spcPct val="0"/>
        </a:spcBef>
        <a:spcAft>
          <a:spcPct val="0"/>
        </a:spcAft>
        <a:defRPr sz="3200" b="1">
          <a:solidFill>
            <a:srgbClr val="006699"/>
          </a:solidFill>
          <a:latin typeface="Arial" panose="020B0604020202020204" pitchFamily="34" charset="0"/>
        </a:defRPr>
      </a:lvl7pPr>
      <a:lvl8pPr marL="1371600" algn="ctr" rtl="0" fontAlgn="base">
        <a:spcBef>
          <a:spcPct val="0"/>
        </a:spcBef>
        <a:spcAft>
          <a:spcPct val="0"/>
        </a:spcAft>
        <a:defRPr sz="3200" b="1">
          <a:solidFill>
            <a:srgbClr val="006699"/>
          </a:solidFill>
          <a:latin typeface="Arial" panose="020B0604020202020204" pitchFamily="34" charset="0"/>
        </a:defRPr>
      </a:lvl8pPr>
      <a:lvl9pPr marL="1828800" algn="ctr" rtl="0" fontAlgn="base">
        <a:spcBef>
          <a:spcPct val="0"/>
        </a:spcBef>
        <a:spcAft>
          <a:spcPct val="0"/>
        </a:spcAft>
        <a:defRPr sz="3200" b="1">
          <a:solidFill>
            <a:srgbClr val="006699"/>
          </a:solidFill>
          <a:latin typeface="Arial" panose="020B0604020202020204" pitchFamily="34" charset="0"/>
        </a:defRPr>
      </a:lvl9pPr>
    </p:titleStyle>
    <p:bodyStyle>
      <a:lvl1pPr marL="342900" indent="-342900" algn="l" rtl="0" eaLnBrk="0" fontAlgn="base" hangingPunct="0">
        <a:spcBef>
          <a:spcPct val="35000"/>
        </a:spcBef>
        <a:spcAft>
          <a:spcPct val="0"/>
        </a:spcAft>
        <a:buClr>
          <a:srgbClr val="993300"/>
        </a:buClr>
        <a:buSzPct val="110000"/>
        <a:buFont typeface="Wingdings" panose="05000000000000000000" pitchFamily="2" charset="2"/>
        <a:buChar char="§"/>
        <a:defRPr kumimoji="1" sz="1700">
          <a:solidFill>
            <a:schemeClr val="tx1"/>
          </a:solidFill>
          <a:latin typeface="微软雅黑" panose="020B0503020204020204" charset="-122"/>
          <a:ea typeface="MS PGothic" panose="020B0600070205080204" pitchFamily="34" charset="-128"/>
          <a:cs typeface="MS PGothic" panose="020B0600070205080204" pitchFamily="34" charset="-128"/>
        </a:defRPr>
      </a:lvl1pPr>
      <a:lvl2pPr marL="742950" indent="-285750" algn="l" rtl="0" eaLnBrk="0" fontAlgn="base" hangingPunct="0">
        <a:spcBef>
          <a:spcPct val="35000"/>
        </a:spcBef>
        <a:spcAft>
          <a:spcPct val="0"/>
        </a:spcAft>
        <a:buClr>
          <a:srgbClr val="CC6600"/>
        </a:buClr>
        <a:buSzPct val="110000"/>
        <a:buFont typeface="Arial" panose="020B0604020202020204" pitchFamily="34" charset="0"/>
        <a:buChar char="•"/>
        <a:defRPr kumimoji="1" sz="1700">
          <a:solidFill>
            <a:schemeClr val="tx1"/>
          </a:solidFill>
          <a:latin typeface="微软雅黑" panose="020B0503020204020204" charset="-122"/>
          <a:ea typeface="MS PGothic" panose="020B0600070205080204"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sz="1700">
          <a:solidFill>
            <a:schemeClr val="tx1"/>
          </a:solidFill>
          <a:latin typeface="微软雅黑" panose="020B0503020204020204" charset="-122"/>
          <a:ea typeface="MS PGothic" panose="020B0600070205080204" pitchFamily="34" charset="-128"/>
        </a:defRPr>
      </a:lvl3pPr>
      <a:lvl4pPr marL="1428750" indent="-228600" algn="l" rtl="0" eaLnBrk="0" fontAlgn="base" hangingPunct="0">
        <a:spcBef>
          <a:spcPct val="35000"/>
        </a:spcBef>
        <a:spcAft>
          <a:spcPct val="0"/>
        </a:spcAft>
        <a:buClr>
          <a:schemeClr val="hlink"/>
        </a:buClr>
        <a:buSzPct val="75000"/>
        <a:buChar char="–"/>
        <a:defRPr kumimoji="1" sz="1700">
          <a:solidFill>
            <a:schemeClr val="tx1"/>
          </a:solidFill>
          <a:latin typeface="微软雅黑" panose="020B0503020204020204" charset="-122"/>
          <a:ea typeface="MS PGothic" panose="020B0600070205080204" pitchFamily="34" charset="-128"/>
        </a:defRPr>
      </a:lvl4pPr>
      <a:lvl5pPr marL="1771650" indent="-228600" algn="l" rtl="0" eaLnBrk="0" fontAlgn="base" hangingPunct="0">
        <a:spcBef>
          <a:spcPct val="35000"/>
        </a:spcBef>
        <a:spcAft>
          <a:spcPct val="0"/>
        </a:spcAft>
        <a:buClr>
          <a:srgbClr val="FF0066"/>
        </a:buClr>
        <a:buSzPct val="75000"/>
        <a:buChar char="»"/>
        <a:defRPr kumimoji="1" sz="1700">
          <a:solidFill>
            <a:schemeClr val="tx1"/>
          </a:solidFill>
          <a:latin typeface="微软雅黑" panose="020B0503020204020204" charset="-122"/>
          <a:ea typeface="MS PGothic" panose="020B0600070205080204"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wmf"/></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p:cNvSpPr>
            <a:spLocks noGrp="1" noChangeArrowheads="1"/>
          </p:cNvSpPr>
          <p:nvPr>
            <p:ph type="ctrTitle"/>
          </p:nvPr>
        </p:nvSpPr>
        <p:spPr>
          <a:xfrm>
            <a:off x="685800" y="830263"/>
            <a:ext cx="7772400" cy="2127250"/>
          </a:xfrm>
        </p:spPr>
        <p:txBody>
          <a:bodyPr/>
          <a:lstStyle/>
          <a:p>
            <a:pPr eaLnBrk="1" hangingPunct="1"/>
            <a:r>
              <a:rPr lang="en-US" altLang="en-US" dirty="0"/>
              <a:t>Chapter 14:  File System Implementation</a:t>
            </a:r>
            <a:endParaRPr lang="en-US"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noChangeArrowheads="1"/>
          </p:cNvSpPr>
          <p:nvPr>
            <p:ph type="title"/>
          </p:nvPr>
        </p:nvSpPr>
        <p:spPr>
          <a:xfrm>
            <a:off x="1178844" y="137735"/>
            <a:ext cx="7724775" cy="576262"/>
          </a:xfrm>
        </p:spPr>
        <p:txBody>
          <a:bodyPr/>
          <a:lstStyle/>
          <a:p>
            <a:pPr eaLnBrk="1" hangingPunct="1"/>
            <a:r>
              <a:rPr lang="en-US" altLang="en-US" dirty="0"/>
              <a:t>File Control Block (FCB)</a:t>
            </a:r>
            <a:r>
              <a:rPr lang="en-US" altLang="en-US" dirty="0">
                <a:solidFill>
                  <a:schemeClr val="tx1"/>
                </a:solidFill>
              </a:rPr>
              <a:t>文件控制块</a:t>
            </a:r>
            <a:endParaRPr lang="en-US" altLang="en-US" dirty="0">
              <a:solidFill>
                <a:schemeClr val="tx1"/>
              </a:solidFill>
            </a:endParaRPr>
          </a:p>
        </p:txBody>
      </p:sp>
      <p:sp>
        <p:nvSpPr>
          <p:cNvPr id="20482" name="Content Placeholder 2"/>
          <p:cNvSpPr>
            <a:spLocks noGrp="1" noChangeArrowheads="1"/>
          </p:cNvSpPr>
          <p:nvPr>
            <p:ph idx="1"/>
          </p:nvPr>
        </p:nvSpPr>
        <p:spPr>
          <a:xfrm>
            <a:off x="888365" y="1027430"/>
            <a:ext cx="7654290" cy="4486910"/>
          </a:xfrm>
        </p:spPr>
        <p:txBody>
          <a:bodyPr/>
          <a:lstStyle/>
          <a:p>
            <a:r>
              <a:rPr lang="en-US" altLang="en-US" dirty="0"/>
              <a:t>OS maintains </a:t>
            </a:r>
            <a:r>
              <a:rPr lang="en-US" altLang="en-US" b="1" dirty="0">
                <a:solidFill>
                  <a:srgbClr val="006699"/>
                </a:solidFill>
                <a:latin typeface="+mj-lt"/>
              </a:rPr>
              <a:t>FCB </a:t>
            </a:r>
            <a:r>
              <a:rPr lang="en-US" altLang="en-US" dirty="0"/>
              <a:t>per file, which  contains many details about the file.操作系统为每个文件维护FCB，其中包含有关文件的许多详细信息。</a:t>
            </a:r>
            <a:endParaRPr lang="en-US" altLang="en-US" dirty="0"/>
          </a:p>
          <a:p>
            <a:pPr lvl="1"/>
            <a:r>
              <a:rPr lang="en-US" altLang="en-US" dirty="0"/>
              <a:t>Typically, inode number, permissions, size, dates.通常，inode编号、权限、大小、日期</a:t>
            </a:r>
            <a:endParaRPr lang="en-US" altLang="en-US" dirty="0"/>
          </a:p>
          <a:p>
            <a:pPr lvl="1"/>
            <a:r>
              <a:rPr lang="en-US" altLang="en-US" dirty="0"/>
              <a:t>Example</a:t>
            </a:r>
            <a:endParaRPr lang="en-US" altLang="en-US" dirty="0"/>
          </a:p>
        </p:txBody>
      </p:sp>
      <p:pic>
        <p:nvPicPr>
          <p:cNvPr id="20483"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32447" y="2773875"/>
            <a:ext cx="3509963" cy="232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a:xfrm>
            <a:off x="1134787" y="134852"/>
            <a:ext cx="7762875" cy="576262"/>
          </a:xfrm>
        </p:spPr>
        <p:txBody>
          <a:bodyPr/>
          <a:lstStyle/>
          <a:p>
            <a:pPr eaLnBrk="1" hangingPunct="1"/>
            <a:r>
              <a:rPr lang="en-US" altLang="en-US" sz="2400" dirty="0"/>
              <a:t>In-Memory File System Structures</a:t>
            </a:r>
            <a:r>
              <a:rPr lang="en-US" altLang="en-US" sz="2400" dirty="0">
                <a:solidFill>
                  <a:schemeClr val="tx1"/>
                </a:solidFill>
              </a:rPr>
              <a:t>内存文件系统结构</a:t>
            </a:r>
            <a:endParaRPr lang="en-US" altLang="en-US" sz="2400" dirty="0">
              <a:solidFill>
                <a:schemeClr val="tx1"/>
              </a:solidFill>
            </a:endParaRPr>
          </a:p>
        </p:txBody>
      </p:sp>
      <p:sp>
        <p:nvSpPr>
          <p:cNvPr id="22530" name="Rectangle 3"/>
          <p:cNvSpPr>
            <a:spLocks noGrp="1" noChangeArrowheads="1"/>
          </p:cNvSpPr>
          <p:nvPr>
            <p:ph type="body" idx="1"/>
          </p:nvPr>
        </p:nvSpPr>
        <p:spPr>
          <a:xfrm>
            <a:off x="886460" y="988060"/>
            <a:ext cx="7645400" cy="4648835"/>
          </a:xfrm>
        </p:spPr>
        <p:txBody>
          <a:bodyPr/>
          <a:lstStyle/>
          <a:p>
            <a:r>
              <a:rPr lang="en-US" altLang="en-US" b="1" dirty="0">
                <a:solidFill>
                  <a:srgbClr val="006699"/>
                </a:solidFill>
                <a:latin typeface="+mj-lt"/>
              </a:rPr>
              <a:t>Mount</a:t>
            </a:r>
            <a:r>
              <a:rPr lang="en-US" altLang="en-US" b="1" dirty="0">
                <a:solidFill>
                  <a:srgbClr val="3366FF"/>
                </a:solidFill>
              </a:rPr>
              <a:t> </a:t>
            </a:r>
            <a:r>
              <a:rPr lang="en-US" altLang="en-US" b="1" dirty="0">
                <a:solidFill>
                  <a:srgbClr val="006699"/>
                </a:solidFill>
                <a:latin typeface="+mj-lt"/>
              </a:rPr>
              <a:t>table</a:t>
            </a:r>
            <a:r>
              <a:rPr lang="en-US" altLang="en-US" b="1" dirty="0">
                <a:solidFill>
                  <a:srgbClr val="3366FF"/>
                </a:solidFill>
              </a:rPr>
              <a:t> </a:t>
            </a:r>
            <a:r>
              <a:rPr lang="en-US" altLang="en-US" dirty="0"/>
              <a:t>storing file system mounts, mount points, file system types.</a:t>
            </a:r>
            <a:r>
              <a:rPr lang="en-US" altLang="en-US" b="1" dirty="0">
                <a:solidFill>
                  <a:srgbClr val="006699"/>
                </a:solidFill>
              </a:rPr>
              <a:t>挂载表</a:t>
            </a:r>
            <a:r>
              <a:rPr lang="en-US" altLang="en-US" dirty="0"/>
              <a:t>存储文件系统挂载、挂载点、文件系统类型.</a:t>
            </a:r>
            <a:endParaRPr lang="en-US" altLang="en-US" dirty="0"/>
          </a:p>
          <a:p>
            <a:r>
              <a:rPr lang="en-US" altLang="en-US" b="1" dirty="0">
                <a:solidFill>
                  <a:srgbClr val="006699"/>
                </a:solidFill>
                <a:latin typeface="+mj-lt"/>
              </a:rPr>
              <a:t>System-wide</a:t>
            </a:r>
            <a:r>
              <a:rPr lang="en-US" altLang="en-US" b="1" dirty="0">
                <a:solidFill>
                  <a:srgbClr val="3366FF"/>
                </a:solidFill>
              </a:rPr>
              <a:t> </a:t>
            </a:r>
            <a:r>
              <a:rPr lang="en-US" altLang="en-US" b="1" dirty="0">
                <a:solidFill>
                  <a:srgbClr val="006699"/>
                </a:solidFill>
                <a:latin typeface="+mj-lt"/>
              </a:rPr>
              <a:t>open-file</a:t>
            </a:r>
            <a:r>
              <a:rPr lang="en-US" altLang="en-US" b="1" dirty="0">
                <a:solidFill>
                  <a:srgbClr val="3366FF"/>
                </a:solidFill>
              </a:rPr>
              <a:t> </a:t>
            </a:r>
            <a:r>
              <a:rPr lang="en-US" altLang="en-US" b="1" dirty="0">
                <a:solidFill>
                  <a:srgbClr val="006699"/>
                </a:solidFill>
                <a:latin typeface="+mj-lt"/>
              </a:rPr>
              <a:t>table</a:t>
            </a:r>
            <a:r>
              <a:rPr lang="en-US" altLang="en-US" b="1" dirty="0">
                <a:solidFill>
                  <a:srgbClr val="3366FF"/>
                </a:solidFill>
              </a:rPr>
              <a:t> </a:t>
            </a:r>
            <a:r>
              <a:rPr lang="en-US" altLang="en-US" dirty="0"/>
              <a:t>contains a copy of the FCB of each file and other info.</a:t>
            </a:r>
            <a:r>
              <a:rPr lang="en-US" altLang="en-US" b="1" dirty="0">
                <a:solidFill>
                  <a:srgbClr val="006699"/>
                </a:solidFill>
              </a:rPr>
              <a:t>系统范围的打开文件表</a:t>
            </a:r>
            <a:r>
              <a:rPr lang="en-US" altLang="en-US" dirty="0"/>
              <a:t>包含每个文件的FCB副本和其他信息</a:t>
            </a:r>
            <a:endParaRPr lang="en-US" altLang="en-US" dirty="0"/>
          </a:p>
          <a:p>
            <a:r>
              <a:rPr lang="en-US" altLang="en-US" b="1" dirty="0">
                <a:solidFill>
                  <a:srgbClr val="006699"/>
                </a:solidFill>
                <a:latin typeface="+mj-lt"/>
              </a:rPr>
              <a:t>Per-process</a:t>
            </a:r>
            <a:r>
              <a:rPr lang="en-US" altLang="en-US" b="1" dirty="0">
                <a:solidFill>
                  <a:srgbClr val="3366FF"/>
                </a:solidFill>
              </a:rPr>
              <a:t> </a:t>
            </a:r>
            <a:r>
              <a:rPr lang="en-US" altLang="en-US" b="1" dirty="0">
                <a:solidFill>
                  <a:srgbClr val="006699"/>
                </a:solidFill>
                <a:latin typeface="+mj-lt"/>
              </a:rPr>
              <a:t>open-file</a:t>
            </a:r>
            <a:r>
              <a:rPr lang="en-US" altLang="en-US" b="1" dirty="0">
                <a:solidFill>
                  <a:srgbClr val="3366FF"/>
                </a:solidFill>
              </a:rPr>
              <a:t> </a:t>
            </a:r>
            <a:r>
              <a:rPr lang="en-US" altLang="en-US" b="1" dirty="0">
                <a:solidFill>
                  <a:srgbClr val="006699"/>
                </a:solidFill>
                <a:latin typeface="+mj-lt"/>
              </a:rPr>
              <a:t>table</a:t>
            </a:r>
            <a:r>
              <a:rPr lang="en-US" altLang="en-US" b="1" dirty="0">
                <a:solidFill>
                  <a:srgbClr val="3366FF"/>
                </a:solidFill>
              </a:rPr>
              <a:t> </a:t>
            </a:r>
            <a:r>
              <a:rPr lang="en-US" altLang="en-US" dirty="0"/>
              <a:t>contains pointers to appropriate entries in system-wide open-file table as well as other info.</a:t>
            </a:r>
            <a:r>
              <a:rPr lang="en-US" altLang="en-US" b="1" dirty="0">
                <a:solidFill>
                  <a:srgbClr val="006699"/>
                </a:solidFill>
              </a:rPr>
              <a:t>每个进程的打开文件表</a:t>
            </a:r>
            <a:r>
              <a:rPr lang="en-US" altLang="en-US" dirty="0"/>
              <a:t>包含指向系统范围打开文件表中适当条目的指针以及其他信息</a:t>
            </a:r>
            <a:endParaRPr lang="en-US"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104739"/>
            <a:ext cx="8229600" cy="576262"/>
          </a:xfrm>
        </p:spPr>
        <p:txBody>
          <a:bodyPr/>
          <a:lstStyle/>
          <a:p>
            <a:pPr eaLnBrk="1" hangingPunct="1"/>
            <a:r>
              <a:rPr lang="en-US" altLang="en-US" dirty="0"/>
              <a:t>     </a:t>
            </a:r>
            <a:r>
              <a:rPr lang="en-US" altLang="en-US" sz="2600" dirty="0"/>
              <a:t>In-Memory File System Structures (Cont.)</a:t>
            </a:r>
            <a:endParaRPr lang="en-US" altLang="en-US" sz="2600" dirty="0"/>
          </a:p>
        </p:txBody>
      </p:sp>
      <p:sp>
        <p:nvSpPr>
          <p:cNvPr id="4" name="TextBox 3"/>
          <p:cNvSpPr txBox="1"/>
          <p:nvPr/>
        </p:nvSpPr>
        <p:spPr>
          <a:xfrm>
            <a:off x="942680" y="1016184"/>
            <a:ext cx="7286920" cy="1198880"/>
          </a:xfrm>
          <a:prstGeom prst="rect">
            <a:avLst/>
          </a:prstGeom>
          <a:noFill/>
        </p:spPr>
        <p:txBody>
          <a:bodyPr wrap="square">
            <a:spAutoFit/>
          </a:bodyPr>
          <a:lstStyle/>
          <a:p>
            <a:pPr marL="285750" indent="-285750">
              <a:buFont typeface="Arial" panose="020B0604020202020204" pitchFamily="34" charset="0"/>
              <a:buChar char="•"/>
            </a:pPr>
            <a:r>
              <a:rPr lang="en-US" altLang="en-US" dirty="0"/>
              <a:t>Figure 12-3(a) refers to opening a file.图12-3(a)指的是打开一个文件</a:t>
            </a:r>
            <a:endParaRPr lang="en-US" altLang="en-US" dirty="0"/>
          </a:p>
          <a:p>
            <a:pPr marL="285750" indent="-285750">
              <a:buFont typeface="Arial" panose="020B0604020202020204" pitchFamily="34" charset="0"/>
              <a:buChar char="•"/>
            </a:pPr>
            <a:r>
              <a:rPr lang="en-US" altLang="en-US" dirty="0"/>
              <a:t>Figure 12-3(b) refers to reading a file.图12-3(b)指的是读取一个文件</a:t>
            </a:r>
            <a:endParaRPr lang="en-US" altLang="en-US" dirty="0"/>
          </a:p>
        </p:txBody>
      </p:sp>
      <p:pic>
        <p:nvPicPr>
          <p:cNvPr id="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93850" y="2214880"/>
            <a:ext cx="5561965" cy="3872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a:xfrm>
            <a:off x="1147469" y="132065"/>
            <a:ext cx="7567612" cy="576262"/>
          </a:xfrm>
        </p:spPr>
        <p:txBody>
          <a:bodyPr/>
          <a:lstStyle/>
          <a:p>
            <a:pPr eaLnBrk="1" hangingPunct="1"/>
            <a:r>
              <a:rPr lang="en-US" altLang="en-US" dirty="0"/>
              <a:t>Directory Implementation</a:t>
            </a:r>
            <a:r>
              <a:rPr lang="en-US" altLang="en-US" dirty="0">
                <a:solidFill>
                  <a:schemeClr val="tx1"/>
                </a:solidFill>
              </a:rPr>
              <a:t>目录实现</a:t>
            </a:r>
            <a:endParaRPr lang="en-US" altLang="en-US" dirty="0">
              <a:solidFill>
                <a:schemeClr val="tx1"/>
              </a:solidFill>
            </a:endParaRPr>
          </a:p>
        </p:txBody>
      </p:sp>
      <p:sp>
        <p:nvSpPr>
          <p:cNvPr id="26626" name="Rectangle 3"/>
          <p:cNvSpPr>
            <a:spLocks noGrp="1" noChangeArrowheads="1"/>
          </p:cNvSpPr>
          <p:nvPr>
            <p:ph type="body" idx="1"/>
          </p:nvPr>
        </p:nvSpPr>
        <p:spPr>
          <a:xfrm>
            <a:off x="888365" y="951865"/>
            <a:ext cx="7671435" cy="4628515"/>
          </a:xfrm>
        </p:spPr>
        <p:txBody>
          <a:bodyPr/>
          <a:lstStyle/>
          <a:p>
            <a:r>
              <a:rPr lang="en-US" altLang="en-US" b="1" dirty="0"/>
              <a:t>Linear list</a:t>
            </a:r>
            <a:r>
              <a:rPr lang="en-US" altLang="en-US" dirty="0"/>
              <a:t> of file names with pointer to the data blocks.带有指向数据块的指针的文件名的线性列表.</a:t>
            </a:r>
            <a:endParaRPr lang="en-US" altLang="en-US" dirty="0"/>
          </a:p>
          <a:p>
            <a:pPr lvl="1"/>
            <a:r>
              <a:rPr lang="en-US" altLang="en-US" dirty="0"/>
              <a:t>Simple to program.编程简单</a:t>
            </a:r>
            <a:endParaRPr lang="en-US" altLang="en-US" dirty="0"/>
          </a:p>
          <a:p>
            <a:pPr lvl="1"/>
            <a:r>
              <a:rPr lang="en-US" altLang="en-US" dirty="0"/>
              <a:t>Time-consuming to execute.执行耗时</a:t>
            </a:r>
            <a:endParaRPr lang="en-US" altLang="en-US" dirty="0"/>
          </a:p>
          <a:p>
            <a:pPr lvl="2"/>
            <a:r>
              <a:rPr lang="en-US" altLang="en-US" dirty="0"/>
              <a:t>Linear search time.线性搜索时间</a:t>
            </a:r>
            <a:endParaRPr lang="en-US" altLang="en-US" dirty="0"/>
          </a:p>
          <a:p>
            <a:pPr lvl="2"/>
            <a:r>
              <a:rPr lang="en-US" altLang="en-US" dirty="0"/>
              <a:t>Could keep ordered alphabetically via linked list or use B+ tree.可以通过链表按字母顺序排列或使用B+树</a:t>
            </a:r>
            <a:endParaRPr lang="en-US" altLang="en-US" dirty="0"/>
          </a:p>
          <a:p>
            <a:r>
              <a:rPr lang="en-US" altLang="en-US" b="1" dirty="0"/>
              <a:t>Hash Table</a:t>
            </a:r>
            <a:r>
              <a:rPr lang="en-US" altLang="en-US" dirty="0"/>
              <a:t> – linear list with hash data structure.哈希表——具有哈希数据结构的线性列表.</a:t>
            </a:r>
            <a:endParaRPr lang="en-US" altLang="en-US" dirty="0"/>
          </a:p>
          <a:p>
            <a:pPr lvl="1"/>
            <a:r>
              <a:rPr lang="en-US" altLang="en-US" dirty="0"/>
              <a:t>Decreases directory search time.减少目录搜索时间</a:t>
            </a:r>
            <a:endParaRPr lang="en-US" altLang="en-US" dirty="0"/>
          </a:p>
          <a:p>
            <a:pPr lvl="1"/>
            <a:r>
              <a:rPr lang="en-US" altLang="en-US" b="1" dirty="0">
                <a:solidFill>
                  <a:srgbClr val="006699"/>
                </a:solidFill>
                <a:latin typeface="+mj-lt"/>
              </a:rPr>
              <a:t>Collisions</a:t>
            </a:r>
            <a:r>
              <a:rPr lang="en-US" altLang="en-US" dirty="0">
                <a:solidFill>
                  <a:srgbClr val="3366FF"/>
                </a:solidFill>
              </a:rPr>
              <a:t> </a:t>
            </a:r>
            <a:r>
              <a:rPr lang="en-US" altLang="en-US" dirty="0"/>
              <a:t>– situations where two file names hash to the same location.冲突 - 两个文件名散列到同一位置的情况。</a:t>
            </a:r>
            <a:endParaRPr lang="en-US" altLang="en-US" dirty="0"/>
          </a:p>
          <a:p>
            <a:pPr lvl="1"/>
            <a:r>
              <a:rPr lang="en-US" altLang="en-US" dirty="0"/>
              <a:t>Only good if entries are fixed size, or use chained-overflow method.仅当条目是固定大小或使用链式溢出方法时才好。</a:t>
            </a:r>
            <a:endParaRPr lang="en-US"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a:xfrm>
            <a:off x="1023967" y="110534"/>
            <a:ext cx="7731125" cy="604019"/>
          </a:xfrm>
        </p:spPr>
        <p:txBody>
          <a:bodyPr/>
          <a:lstStyle/>
          <a:p>
            <a:pPr eaLnBrk="1" hangingPunct="1"/>
            <a:r>
              <a:rPr lang="en-US" altLang="en-US" dirty="0"/>
              <a:t>Allocation Method</a:t>
            </a:r>
            <a:r>
              <a:rPr lang="en-US" altLang="en-US" dirty="0">
                <a:solidFill>
                  <a:schemeClr val="tx1"/>
                </a:solidFill>
              </a:rPr>
              <a:t>分配方</a:t>
            </a:r>
            <a:r>
              <a:rPr lang="zh-CN" altLang="en-US" dirty="0">
                <a:solidFill>
                  <a:schemeClr val="tx1"/>
                </a:solidFill>
                <a:ea typeface="宋体" panose="02010600030101010101" pitchFamily="2" charset="-122"/>
              </a:rPr>
              <a:t>法</a:t>
            </a:r>
            <a:endParaRPr lang="zh-CN" altLang="en-US" dirty="0">
              <a:solidFill>
                <a:schemeClr val="tx1"/>
              </a:solidFill>
              <a:ea typeface="宋体" panose="02010600030101010101" pitchFamily="2" charset="-122"/>
            </a:endParaRPr>
          </a:p>
        </p:txBody>
      </p:sp>
      <p:sp>
        <p:nvSpPr>
          <p:cNvPr id="28674" name="Rectangle 3"/>
          <p:cNvSpPr>
            <a:spLocks noGrp="1" noChangeArrowheads="1"/>
          </p:cNvSpPr>
          <p:nvPr>
            <p:ph type="body" idx="1"/>
          </p:nvPr>
        </p:nvSpPr>
        <p:spPr>
          <a:xfrm>
            <a:off x="889581" y="952108"/>
            <a:ext cx="6445939" cy="4393834"/>
          </a:xfrm>
        </p:spPr>
        <p:txBody>
          <a:bodyPr/>
          <a:lstStyle/>
          <a:p>
            <a:r>
              <a:rPr lang="en-US" altLang="en-US" dirty="0"/>
              <a:t>An allocation method refers to how disk blocks are allocated for files:分配方法是指如何为文件分配磁盘块：</a:t>
            </a:r>
            <a:endParaRPr lang="en-US" altLang="en-US" dirty="0"/>
          </a:p>
          <a:p>
            <a:pPr lvl="1"/>
            <a:r>
              <a:rPr lang="en-US" altLang="en-US" dirty="0"/>
              <a:t>Contiguous.</a:t>
            </a:r>
            <a:r>
              <a:rPr lang="zh-CN" altLang="en-US" dirty="0">
                <a:ea typeface="宋体" panose="02010600030101010101" pitchFamily="2" charset="-122"/>
              </a:rPr>
              <a:t>连续的</a:t>
            </a:r>
            <a:endParaRPr lang="zh-CN" altLang="en-US" dirty="0">
              <a:ea typeface="宋体" panose="02010600030101010101" pitchFamily="2" charset="-122"/>
            </a:endParaRPr>
          </a:p>
          <a:p>
            <a:pPr lvl="1"/>
            <a:r>
              <a:rPr lang="en-US" altLang="en-US" dirty="0"/>
              <a:t>Linked.</a:t>
            </a:r>
            <a:r>
              <a:rPr lang="zh-CN" altLang="en-US" dirty="0">
                <a:ea typeface="宋体" panose="02010600030101010101" pitchFamily="2" charset="-122"/>
              </a:rPr>
              <a:t>链表式的</a:t>
            </a:r>
            <a:endParaRPr lang="en-US" altLang="en-US" dirty="0"/>
          </a:p>
          <a:p>
            <a:pPr lvl="1"/>
            <a:r>
              <a:rPr lang="en-US" altLang="en-US" dirty="0">
                <a:solidFill>
                  <a:srgbClr val="000000"/>
                </a:solidFill>
              </a:rPr>
              <a:t>File Allocation Table (FAT).</a:t>
            </a:r>
            <a:r>
              <a:rPr lang="zh-CN" altLang="en-US" dirty="0">
                <a:solidFill>
                  <a:srgbClr val="000000"/>
                </a:solidFill>
                <a:ea typeface="宋体" panose="02010600030101010101" pitchFamily="2" charset="-122"/>
              </a:rPr>
              <a:t>文件分配表 (FAT)</a:t>
            </a:r>
            <a:endParaRPr lang="zh-CN" altLang="en-US" dirty="0">
              <a:solidFill>
                <a:srgbClr val="000000"/>
              </a:solidFill>
              <a:ea typeface="宋体" panose="02010600030101010101" pitchFamily="2" charset="-122"/>
            </a:endParaRPr>
          </a:p>
          <a:p>
            <a:pPr lvl="1"/>
            <a:endParaRPr lang="en-US"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a:xfrm>
            <a:off x="1023967" y="188531"/>
            <a:ext cx="7731125" cy="576262"/>
          </a:xfrm>
        </p:spPr>
        <p:txBody>
          <a:bodyPr/>
          <a:lstStyle/>
          <a:p>
            <a:pPr eaLnBrk="1" hangingPunct="1"/>
            <a:r>
              <a:rPr lang="en-US" altLang="en-US" sz="2800" dirty="0"/>
              <a:t>Contiguous Allocation Method</a:t>
            </a:r>
            <a:r>
              <a:rPr lang="en-US" altLang="en-US" sz="2800" dirty="0">
                <a:solidFill>
                  <a:schemeClr val="tx1"/>
                </a:solidFill>
              </a:rPr>
              <a:t>连续分配方法</a:t>
            </a:r>
            <a:endParaRPr lang="en-US" altLang="en-US" sz="2800" dirty="0">
              <a:solidFill>
                <a:schemeClr val="tx1"/>
              </a:solidFill>
            </a:endParaRPr>
          </a:p>
        </p:txBody>
      </p:sp>
      <p:sp>
        <p:nvSpPr>
          <p:cNvPr id="28674" name="Rectangle 3"/>
          <p:cNvSpPr>
            <a:spLocks noGrp="1" noChangeArrowheads="1"/>
          </p:cNvSpPr>
          <p:nvPr>
            <p:ph type="body" idx="1"/>
          </p:nvPr>
        </p:nvSpPr>
        <p:spPr>
          <a:xfrm>
            <a:off x="889635" y="951865"/>
            <a:ext cx="7626350" cy="5622290"/>
          </a:xfrm>
        </p:spPr>
        <p:txBody>
          <a:bodyPr/>
          <a:lstStyle/>
          <a:p>
            <a:r>
              <a:rPr lang="en-US" altLang="en-US" dirty="0"/>
              <a:t>An allocation method refers to how disk blocks are allocated for files:分配方法是指如何为文件分配磁盘块：</a:t>
            </a:r>
            <a:endParaRPr lang="en-US" altLang="en-US" dirty="0"/>
          </a:p>
          <a:p>
            <a:r>
              <a:rPr lang="en-US" altLang="en-US" dirty="0"/>
              <a:t>Each file occupies set of contiguous blocks.每个文件占据一组连续的块。</a:t>
            </a:r>
            <a:endParaRPr lang="en-US" altLang="en-US" dirty="0"/>
          </a:p>
          <a:p>
            <a:pPr lvl="1"/>
            <a:r>
              <a:rPr lang="en-US" altLang="en-US" dirty="0"/>
              <a:t>Best performance in most cases.大多数情况下的最佳性能</a:t>
            </a:r>
            <a:endParaRPr lang="en-US" altLang="en-US" dirty="0"/>
          </a:p>
          <a:p>
            <a:pPr lvl="1"/>
            <a:r>
              <a:rPr lang="en-US" altLang="en-US" dirty="0"/>
              <a:t>Simple – only starting location (block #) and length (number of blocks) are required.简单——只需要起始位置（块#）和长度（块数）</a:t>
            </a:r>
            <a:endParaRPr lang="en-US" altLang="en-US" dirty="0"/>
          </a:p>
          <a:p>
            <a:pPr lvl="1"/>
            <a:r>
              <a:rPr lang="en-US" altLang="en-US" dirty="0"/>
              <a:t>Problems include:问题包括：</a:t>
            </a:r>
            <a:endParaRPr lang="en-US" altLang="en-US" dirty="0"/>
          </a:p>
          <a:p>
            <a:pPr lvl="2"/>
            <a:r>
              <a:rPr lang="en-US" altLang="en-US" dirty="0"/>
              <a:t>Finding space on the disk for a file.在磁盘上为文件寻找空间.</a:t>
            </a:r>
            <a:endParaRPr lang="en-US" altLang="en-US" dirty="0"/>
          </a:p>
          <a:p>
            <a:pPr lvl="2"/>
            <a:r>
              <a:rPr lang="en-US" altLang="en-US" dirty="0"/>
              <a:t>Knowing file size.知道文件大小。</a:t>
            </a:r>
            <a:endParaRPr lang="en-US" altLang="en-US" dirty="0"/>
          </a:p>
          <a:p>
            <a:pPr lvl="2"/>
            <a:r>
              <a:rPr lang="en-US" altLang="en-US" dirty="0"/>
              <a:t>External fragmentation, need for </a:t>
            </a:r>
            <a:r>
              <a:rPr lang="en-US" altLang="en-US" b="1" dirty="0">
                <a:solidFill>
                  <a:srgbClr val="006699"/>
                </a:solidFill>
                <a:latin typeface="+mj-lt"/>
              </a:rPr>
              <a:t>compaction</a:t>
            </a:r>
            <a:r>
              <a:rPr lang="en-US" altLang="en-US" b="1" dirty="0">
                <a:solidFill>
                  <a:srgbClr val="3366FF"/>
                </a:solidFill>
              </a:rPr>
              <a:t> </a:t>
            </a:r>
            <a:r>
              <a:rPr lang="en-US" altLang="en-US" b="1" dirty="0">
                <a:solidFill>
                  <a:srgbClr val="006699"/>
                </a:solidFill>
                <a:latin typeface="+mj-lt"/>
              </a:rPr>
              <a:t>off-line</a:t>
            </a:r>
            <a:r>
              <a:rPr lang="en-US" altLang="en-US" dirty="0"/>
              <a:t> (</a:t>
            </a:r>
            <a:r>
              <a:rPr lang="en-US" altLang="en-US" b="1" dirty="0">
                <a:solidFill>
                  <a:srgbClr val="006699"/>
                </a:solidFill>
                <a:latin typeface="+mj-lt"/>
              </a:rPr>
              <a:t>downtime</a:t>
            </a:r>
            <a:r>
              <a:rPr lang="en-US" altLang="en-US" dirty="0"/>
              <a:t>) or </a:t>
            </a:r>
            <a:r>
              <a:rPr lang="en-US" altLang="en-US" b="1" dirty="0">
                <a:solidFill>
                  <a:srgbClr val="006699"/>
                </a:solidFill>
                <a:latin typeface="+mj-lt"/>
              </a:rPr>
              <a:t>on-line.</a:t>
            </a:r>
            <a:r>
              <a:rPr lang="en-US" altLang="en-US" dirty="0">
                <a:solidFill>
                  <a:schemeClr val="tx1"/>
                </a:solidFill>
                <a:latin typeface="+mj-lt"/>
              </a:rPr>
              <a:t>外部碎片，需要</a:t>
            </a:r>
            <a:r>
              <a:rPr lang="en-US" altLang="en-US" b="1" dirty="0">
                <a:solidFill>
                  <a:srgbClr val="006699"/>
                </a:solidFill>
                <a:latin typeface="+mj-lt"/>
              </a:rPr>
              <a:t>离线（停机）或在线压缩</a:t>
            </a:r>
            <a:r>
              <a:rPr lang="en-US" altLang="en-US" dirty="0">
                <a:solidFill>
                  <a:schemeClr val="tx1"/>
                </a:solidFill>
                <a:latin typeface="+mj-lt"/>
              </a:rPr>
              <a:t>。</a:t>
            </a:r>
            <a:endParaRPr lang="en-US" altLang="en-US" dirty="0">
              <a:solidFill>
                <a:schemeClr val="tx1"/>
              </a:solidFill>
              <a:latin typeface="+mj-lt"/>
            </a:endParaRPr>
          </a:p>
          <a:p>
            <a:endParaRPr lang="en-US" altLang="en-US" dirty="0">
              <a:solidFill>
                <a:schemeClr val="tx1"/>
              </a:solidFill>
              <a:latin typeface="+mj-l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a:xfrm>
            <a:off x="473075" y="179200"/>
            <a:ext cx="8229600" cy="576262"/>
          </a:xfrm>
        </p:spPr>
        <p:txBody>
          <a:bodyPr/>
          <a:lstStyle/>
          <a:p>
            <a:pPr eaLnBrk="1" hangingPunct="1"/>
            <a:r>
              <a:rPr lang="en-US" altLang="en-US" dirty="0"/>
              <a:t>Contiguous Allocation (Cont.)</a:t>
            </a:r>
            <a:endParaRPr lang="en-US" altLang="en-US" dirty="0"/>
          </a:p>
        </p:txBody>
      </p:sp>
      <p:sp>
        <p:nvSpPr>
          <p:cNvPr id="30722" name="Rectangle 3"/>
          <p:cNvSpPr>
            <a:spLocks noGrp="1" noChangeArrowheads="1"/>
          </p:cNvSpPr>
          <p:nvPr>
            <p:ph type="body" idx="1"/>
          </p:nvPr>
        </p:nvSpPr>
        <p:spPr>
          <a:xfrm>
            <a:off x="806450" y="961390"/>
            <a:ext cx="3958590" cy="4058285"/>
          </a:xfrm>
        </p:spPr>
        <p:txBody>
          <a:bodyPr/>
          <a:lstStyle/>
          <a:p>
            <a:r>
              <a:rPr lang="en-US" altLang="en-US" dirty="0"/>
              <a:t>Mapping from logical to physical (block size =512 bytes).从逻辑到物理的映射（块大小=512 字节）</a:t>
            </a:r>
            <a:endParaRPr lang="en-US" altLang="en-US" dirty="0"/>
          </a:p>
          <a:p>
            <a:endParaRPr lang="en-US" altLang="en-US" dirty="0"/>
          </a:p>
          <a:p>
            <a:endParaRPr lang="en-US" altLang="en-US" dirty="0"/>
          </a:p>
          <a:p>
            <a:endParaRPr lang="en-US" altLang="en-US" dirty="0"/>
          </a:p>
          <a:p>
            <a:endParaRPr lang="en-US" altLang="en-US" dirty="0"/>
          </a:p>
          <a:p>
            <a:endParaRPr lang="en-US" altLang="en-US" dirty="0"/>
          </a:p>
          <a:p>
            <a:r>
              <a:rPr kumimoji="0" lang="en-US" altLang="en-US" dirty="0"/>
              <a:t>Block to be accessed = starting address +  Q.要访问的块 = 起始地址 + Q</a:t>
            </a:r>
            <a:endParaRPr kumimoji="0" lang="en-US" altLang="en-US" dirty="0"/>
          </a:p>
          <a:p>
            <a:r>
              <a:rPr kumimoji="0" lang="en-US" altLang="en-US" dirty="0"/>
              <a:t>Displacement into block = R.位移到块 = R</a:t>
            </a:r>
            <a:endParaRPr kumimoji="0" lang="en-US" altLang="en-US" dirty="0"/>
          </a:p>
          <a:p>
            <a:endParaRPr kumimoji="0" lang="en-US" altLang="en-US" dirty="0"/>
          </a:p>
          <a:p>
            <a:endParaRPr kumimoji="0" lang="en-US" altLang="en-US" dirty="0"/>
          </a:p>
          <a:p>
            <a:endParaRPr lang="en-US" altLang="en-US" dirty="0"/>
          </a:p>
          <a:p>
            <a:endParaRPr lang="en-US" altLang="en-US" dirty="0"/>
          </a:p>
          <a:p>
            <a:endParaRPr lang="en-US" altLang="en-US" dirty="0"/>
          </a:p>
          <a:p>
            <a:endParaRPr lang="en-US" altLang="en-US" dirty="0"/>
          </a:p>
          <a:p>
            <a:endParaRPr lang="en-US" altLang="en-US" dirty="0"/>
          </a:p>
        </p:txBody>
      </p:sp>
      <p:grpSp>
        <p:nvGrpSpPr>
          <p:cNvPr id="30723" name="Group 1"/>
          <p:cNvGrpSpPr/>
          <p:nvPr/>
        </p:nvGrpSpPr>
        <p:grpSpPr bwMode="auto">
          <a:xfrm>
            <a:off x="2459788" y="1668027"/>
            <a:ext cx="1917700" cy="1562306"/>
            <a:chOff x="2655888" y="2127250"/>
            <a:chExt cx="1917700" cy="1385888"/>
          </a:xfrm>
        </p:grpSpPr>
        <p:sp>
          <p:nvSpPr>
            <p:cNvPr id="30726" name="Text Box 4"/>
            <p:cNvSpPr txBox="1">
              <a:spLocks noChangeArrowheads="1"/>
            </p:cNvSpPr>
            <p:nvPr/>
          </p:nvSpPr>
          <p:spPr bwMode="auto">
            <a:xfrm>
              <a:off x="2655888" y="2584450"/>
              <a:ext cx="12652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algn="ctr">
                <a:spcBef>
                  <a:spcPct val="50000"/>
                </a:spcBef>
                <a:buClrTx/>
                <a:buSzTx/>
                <a:buFontTx/>
                <a:buNone/>
              </a:pPr>
              <a:r>
                <a:rPr kumimoji="0" lang="en-US" altLang="en-US" dirty="0">
                  <a:latin typeface="微软雅黑" panose="020B0503020204020204" charset="-122"/>
                </a:rPr>
                <a:t>LA/512</a:t>
              </a:r>
              <a:endParaRPr kumimoji="0" lang="en-US" altLang="en-US" dirty="0">
                <a:latin typeface="微软雅黑" panose="020B0503020204020204" charset="-122"/>
              </a:endParaRPr>
            </a:p>
          </p:txBody>
        </p:sp>
        <p:sp>
          <p:nvSpPr>
            <p:cNvPr id="30727" name="Text Box 5"/>
            <p:cNvSpPr txBox="1">
              <a:spLocks noChangeArrowheads="1"/>
            </p:cNvSpPr>
            <p:nvPr/>
          </p:nvSpPr>
          <p:spPr bwMode="auto">
            <a:xfrm>
              <a:off x="3768725" y="2127250"/>
              <a:ext cx="8048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algn="ctr">
                <a:spcBef>
                  <a:spcPct val="50000"/>
                </a:spcBef>
                <a:buClrTx/>
                <a:buSzTx/>
                <a:buFontTx/>
                <a:buNone/>
              </a:pPr>
              <a:r>
                <a:rPr kumimoji="0" lang="en-US" altLang="en-US">
                  <a:latin typeface="微软雅黑" panose="020B0503020204020204" charset="-122"/>
                </a:rPr>
                <a:t>Q</a:t>
              </a:r>
              <a:endParaRPr kumimoji="0" lang="en-US" altLang="en-US">
                <a:latin typeface="微软雅黑" panose="020B0503020204020204" charset="-122"/>
              </a:endParaRPr>
            </a:p>
          </p:txBody>
        </p:sp>
        <p:sp>
          <p:nvSpPr>
            <p:cNvPr id="30728" name="Text Box 6"/>
            <p:cNvSpPr txBox="1">
              <a:spLocks noChangeArrowheads="1"/>
            </p:cNvSpPr>
            <p:nvPr/>
          </p:nvSpPr>
          <p:spPr bwMode="auto">
            <a:xfrm>
              <a:off x="3825875" y="3143250"/>
              <a:ext cx="635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algn="ctr">
                <a:spcBef>
                  <a:spcPct val="50000"/>
                </a:spcBef>
                <a:buClrTx/>
                <a:buSzTx/>
                <a:buFontTx/>
                <a:buNone/>
              </a:pPr>
              <a:r>
                <a:rPr kumimoji="0" lang="en-US" altLang="en-US">
                  <a:latin typeface="微软雅黑" panose="020B0503020204020204" charset="-122"/>
                </a:rPr>
                <a:t>R</a:t>
              </a:r>
              <a:endParaRPr kumimoji="0" lang="en-US" altLang="en-US">
                <a:latin typeface="微软雅黑" panose="020B0503020204020204" charset="-122"/>
              </a:endParaRPr>
            </a:p>
          </p:txBody>
        </p:sp>
        <p:sp>
          <p:nvSpPr>
            <p:cNvPr id="30729" name="Line 7"/>
            <p:cNvSpPr>
              <a:spLocks noChangeShapeType="1"/>
            </p:cNvSpPr>
            <p:nvPr/>
          </p:nvSpPr>
          <p:spPr bwMode="auto">
            <a:xfrm flipV="1">
              <a:off x="3675327" y="2437022"/>
              <a:ext cx="309298" cy="17303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lIns="91435" tIns="45718" rIns="91435" bIns="45718" anchor="ctr"/>
            <a:lstStyle/>
            <a:p>
              <a:endParaRPr lang="en-US"/>
            </a:p>
          </p:txBody>
        </p:sp>
        <p:sp>
          <p:nvSpPr>
            <p:cNvPr id="30730" name="Line 8"/>
            <p:cNvSpPr>
              <a:spLocks noChangeShapeType="1"/>
            </p:cNvSpPr>
            <p:nvPr/>
          </p:nvSpPr>
          <p:spPr bwMode="auto">
            <a:xfrm>
              <a:off x="3711575" y="2954338"/>
              <a:ext cx="273050" cy="2159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lIns="91435" tIns="45718" rIns="91435" bIns="45718" anchor="ctr"/>
            <a:lstStyle/>
            <a:p>
              <a:endParaRPr lang="en-US"/>
            </a:p>
          </p:txBody>
        </p:sp>
      </p:grpSp>
      <p:sp>
        <p:nvSpPr>
          <p:cNvPr id="30724" name="Rectangle 10"/>
          <p:cNvSpPr>
            <a:spLocks noChangeArrowheads="1"/>
          </p:cNvSpPr>
          <p:nvPr/>
        </p:nvSpPr>
        <p:spPr bwMode="auto">
          <a:xfrm>
            <a:off x="635000" y="5111750"/>
            <a:ext cx="4046538"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lvl1pPr marL="342900" indent="-342900">
              <a:spcBef>
                <a:spcPct val="35000"/>
              </a:spcBef>
              <a:buClr>
                <a:srgbClr val="993300"/>
              </a:buClr>
              <a:buSzPct val="90000"/>
              <a:buFont typeface="Monotype Sorts" pitchFamily="-84" charset="2"/>
              <a:buChar char="n"/>
              <a:defRPr kumimoji="1">
                <a:solidFill>
                  <a:schemeClr val="tx1"/>
                </a:solidFill>
                <a:latin typeface="Helvetica" pitchFamily="2" charset="0"/>
                <a:ea typeface="MS PGothic" panose="020B0600070205080204" pitchFamily="34" charset="-128"/>
              </a:defRPr>
            </a:lvl1pPr>
            <a:lvl2pPr>
              <a:spcBef>
                <a:spcPct val="35000"/>
              </a:spcBef>
              <a:buClr>
                <a:srgbClr val="CC6600"/>
              </a:buClr>
              <a:buSzPct val="80000"/>
              <a:buFont typeface="Monotype Sorts" pitchFamily="-84"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lvl="1" eaLnBrk="1" hangingPunct="1">
              <a:spcBef>
                <a:spcPct val="0"/>
              </a:spcBef>
              <a:buClrTx/>
              <a:buSzTx/>
              <a:buFontTx/>
              <a:buNone/>
            </a:pPr>
            <a:endParaRPr kumimoji="0" lang="en-US" altLang="en-US" dirty="0">
              <a:latin typeface="微软雅黑" panose="020B0503020204020204" charset="-122"/>
            </a:endParaRPr>
          </a:p>
        </p:txBody>
      </p:sp>
      <p:pic>
        <p:nvPicPr>
          <p:cNvPr id="3072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58092" y="1453720"/>
            <a:ext cx="3351213" cy="3367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a:xfrm>
            <a:off x="924313" y="125276"/>
            <a:ext cx="7743825" cy="576262"/>
          </a:xfrm>
        </p:spPr>
        <p:txBody>
          <a:bodyPr/>
          <a:lstStyle/>
          <a:p>
            <a:pPr eaLnBrk="1" hangingPunct="1"/>
            <a:r>
              <a:rPr lang="en-US" altLang="en-US" dirty="0"/>
              <a:t>Extent-Based Systems</a:t>
            </a:r>
            <a:r>
              <a:rPr lang="en-US" altLang="en-US" dirty="0">
                <a:solidFill>
                  <a:schemeClr val="tx1"/>
                </a:solidFill>
              </a:rPr>
              <a:t>基于范围的系统</a:t>
            </a:r>
            <a:endParaRPr lang="en-US" altLang="en-US" dirty="0">
              <a:solidFill>
                <a:schemeClr val="tx1"/>
              </a:solidFill>
            </a:endParaRPr>
          </a:p>
        </p:txBody>
      </p:sp>
      <p:sp>
        <p:nvSpPr>
          <p:cNvPr id="32770" name="Rectangle 3"/>
          <p:cNvSpPr>
            <a:spLocks noGrp="1" noChangeArrowheads="1"/>
          </p:cNvSpPr>
          <p:nvPr>
            <p:ph type="body" idx="1"/>
          </p:nvPr>
        </p:nvSpPr>
        <p:spPr>
          <a:xfrm>
            <a:off x="885824" y="970960"/>
            <a:ext cx="7586371" cy="4519870"/>
          </a:xfrm>
        </p:spPr>
        <p:txBody>
          <a:bodyPr/>
          <a:lstStyle/>
          <a:p>
            <a:r>
              <a:rPr lang="en-US" altLang="en-US" dirty="0"/>
              <a:t>Many newer file systems (i.e., Veritas File System) use a modified contiguous allocation scheme.许多较新的文件系统（即 Veritas File System）使用修改后的连续分配方案.</a:t>
            </a:r>
            <a:endParaRPr lang="en-US" altLang="en-US" dirty="0"/>
          </a:p>
          <a:p>
            <a:r>
              <a:rPr lang="en-US" altLang="en-US" dirty="0"/>
              <a:t>Extent-based file systems allocate disk blocks in extents.基于盘区的文件系统在盘区中分配磁盘块</a:t>
            </a:r>
            <a:endParaRPr lang="en-US" altLang="en-US" dirty="0"/>
          </a:p>
          <a:p>
            <a:r>
              <a:rPr lang="en-US" altLang="en-US" dirty="0"/>
              <a:t>An </a:t>
            </a:r>
            <a:r>
              <a:rPr lang="en-US" altLang="en-US" b="1" dirty="0">
                <a:solidFill>
                  <a:srgbClr val="006699"/>
                </a:solidFill>
                <a:latin typeface="+mj-lt"/>
              </a:rPr>
              <a:t>extent</a:t>
            </a:r>
            <a:r>
              <a:rPr lang="en-US" altLang="en-US" dirty="0">
                <a:solidFill>
                  <a:srgbClr val="3366FF"/>
                </a:solidFill>
              </a:rPr>
              <a:t> </a:t>
            </a:r>
            <a:r>
              <a:rPr lang="en-US" altLang="en-US" dirty="0"/>
              <a:t>is a contiguous block of disks.盘区是一个连续的磁盘块。</a:t>
            </a:r>
            <a:endParaRPr lang="en-US" altLang="en-US" dirty="0"/>
          </a:p>
          <a:p>
            <a:pPr lvl="1"/>
            <a:r>
              <a:rPr lang="en-US" altLang="en-US" dirty="0"/>
              <a:t>Extents are allocated for file allocation.区段用于文件分配。</a:t>
            </a:r>
            <a:endParaRPr lang="en-US" altLang="en-US" dirty="0"/>
          </a:p>
          <a:p>
            <a:pPr lvl="1"/>
            <a:r>
              <a:rPr lang="en-US" altLang="en-US" dirty="0"/>
              <a:t>A file consists of one or more extents.一个文件由一个或多个区组成。</a:t>
            </a:r>
            <a:endParaRPr lang="en-US"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noChangeArrowheads="1"/>
          </p:cNvSpPr>
          <p:nvPr>
            <p:ph type="title"/>
          </p:nvPr>
        </p:nvSpPr>
        <p:spPr>
          <a:xfrm>
            <a:off x="457200" y="122493"/>
            <a:ext cx="8229600" cy="576262"/>
          </a:xfrm>
        </p:spPr>
        <p:txBody>
          <a:bodyPr/>
          <a:lstStyle/>
          <a:p>
            <a:r>
              <a:rPr lang="en-US" altLang="en-US" dirty="0"/>
              <a:t>Linked Allocation</a:t>
            </a:r>
            <a:r>
              <a:rPr lang="zh-CN" altLang="en-US" dirty="0">
                <a:solidFill>
                  <a:schemeClr val="tx1"/>
                </a:solidFill>
                <a:latin typeface="微软雅黑" panose="020B0503020204020204" charset="-122"/>
                <a:ea typeface="微软雅黑" panose="020B0503020204020204" charset="-122"/>
              </a:rPr>
              <a:t>链表式</a:t>
            </a:r>
            <a:r>
              <a:rPr lang="en-US" altLang="en-US" dirty="0">
                <a:solidFill>
                  <a:schemeClr val="tx1"/>
                </a:solidFill>
                <a:latin typeface="微软雅黑" panose="020B0503020204020204" charset="-122"/>
                <a:ea typeface="微软雅黑" panose="020B0503020204020204" charset="-122"/>
              </a:rPr>
              <a:t>分配</a:t>
            </a:r>
            <a:endParaRPr lang="en-US" altLang="en-US" dirty="0">
              <a:solidFill>
                <a:schemeClr val="tx1"/>
              </a:solidFill>
              <a:latin typeface="微软雅黑" panose="020B0503020204020204" charset="-122"/>
              <a:ea typeface="微软雅黑" panose="020B0503020204020204" charset="-122"/>
            </a:endParaRPr>
          </a:p>
        </p:txBody>
      </p:sp>
      <p:sp>
        <p:nvSpPr>
          <p:cNvPr id="34818" name="Content Placeholder 2"/>
          <p:cNvSpPr>
            <a:spLocks noGrp="1" noChangeArrowheads="1"/>
          </p:cNvSpPr>
          <p:nvPr>
            <p:ph idx="1"/>
          </p:nvPr>
        </p:nvSpPr>
        <p:spPr>
          <a:xfrm>
            <a:off x="884855" y="945492"/>
            <a:ext cx="7324648" cy="4631343"/>
          </a:xfrm>
        </p:spPr>
        <p:txBody>
          <a:bodyPr/>
          <a:lstStyle/>
          <a:p>
            <a:r>
              <a:rPr lang="en-US" altLang="en-US" dirty="0">
                <a:solidFill>
                  <a:srgbClr val="000000"/>
                </a:solidFill>
              </a:rPr>
              <a:t>Each file is a linked list of blocks.每个文件都是一个块的链表</a:t>
            </a:r>
            <a:endParaRPr lang="en-US" altLang="en-US" dirty="0">
              <a:solidFill>
                <a:srgbClr val="000000"/>
              </a:solidFill>
            </a:endParaRPr>
          </a:p>
          <a:p>
            <a:r>
              <a:rPr lang="en-US" altLang="en-US" dirty="0">
                <a:solidFill>
                  <a:srgbClr val="000000"/>
                </a:solidFill>
              </a:rPr>
              <a:t>File ends at nil pointer.文件以nil指针结束。</a:t>
            </a:r>
            <a:endParaRPr lang="en-US" altLang="en-US" dirty="0">
              <a:solidFill>
                <a:srgbClr val="000000"/>
              </a:solidFill>
            </a:endParaRPr>
          </a:p>
          <a:p>
            <a:r>
              <a:rPr lang="en-US" altLang="en-US" dirty="0">
                <a:solidFill>
                  <a:srgbClr val="000000"/>
                </a:solidFill>
              </a:rPr>
              <a:t>No external fragmentation.没有外部碎片。</a:t>
            </a:r>
            <a:endParaRPr lang="en-US" altLang="en-US" dirty="0">
              <a:solidFill>
                <a:srgbClr val="000000"/>
              </a:solidFill>
            </a:endParaRPr>
          </a:p>
          <a:p>
            <a:r>
              <a:rPr lang="en-US" altLang="en-US" dirty="0">
                <a:solidFill>
                  <a:srgbClr val="000000"/>
                </a:solidFill>
              </a:rPr>
              <a:t>Each block contains pointer to next block.每个块都包含指向下一个块的指针.</a:t>
            </a:r>
            <a:endParaRPr lang="en-US" altLang="en-US" dirty="0">
              <a:solidFill>
                <a:srgbClr val="000000"/>
              </a:solidFill>
            </a:endParaRPr>
          </a:p>
          <a:p>
            <a:r>
              <a:rPr lang="en-US" altLang="en-US" dirty="0">
                <a:solidFill>
                  <a:srgbClr val="000000"/>
                </a:solidFill>
              </a:rPr>
              <a:t>No compaction, external fragmentation.无压缩，外部碎片化.</a:t>
            </a:r>
            <a:endParaRPr lang="en-US" altLang="en-US" dirty="0">
              <a:solidFill>
                <a:srgbClr val="000000"/>
              </a:solidFill>
            </a:endParaRPr>
          </a:p>
          <a:p>
            <a:r>
              <a:rPr lang="en-US" altLang="en-US" dirty="0">
                <a:solidFill>
                  <a:srgbClr val="000000"/>
                </a:solidFill>
              </a:rPr>
              <a:t>Free space management system called when new block needed.需要新块时调用空闲空间管理系统</a:t>
            </a:r>
            <a:endParaRPr lang="en-US" altLang="en-US" dirty="0">
              <a:solidFill>
                <a:srgbClr val="000000"/>
              </a:solidFill>
            </a:endParaRPr>
          </a:p>
          <a:p>
            <a:r>
              <a:rPr lang="en-US" altLang="en-US" dirty="0">
                <a:solidFill>
                  <a:srgbClr val="000000"/>
                </a:solidFill>
              </a:rPr>
              <a:t>Improve efficiency by clustering blocks into groups but increases internal fragmentation.通过将块聚集成组来提高效率，但会增加内部碎片。</a:t>
            </a:r>
            <a:endParaRPr lang="en-US" altLang="en-US" dirty="0">
              <a:solidFill>
                <a:srgbClr val="000000"/>
              </a:solidFill>
            </a:endParaRPr>
          </a:p>
          <a:p>
            <a:r>
              <a:rPr lang="en-US" altLang="en-US" dirty="0">
                <a:solidFill>
                  <a:srgbClr val="000000"/>
                </a:solidFill>
              </a:rPr>
              <a:t>Reliability can be a problem.可靠性可能是个问题。</a:t>
            </a:r>
            <a:endParaRPr lang="en-US" altLang="en-US" dirty="0">
              <a:solidFill>
                <a:srgbClr val="000000"/>
              </a:solidFill>
            </a:endParaRPr>
          </a:p>
          <a:p>
            <a:r>
              <a:rPr lang="en-US" altLang="en-US" dirty="0">
                <a:solidFill>
                  <a:srgbClr val="000000"/>
                </a:solidFill>
              </a:rPr>
              <a:t>Locating a block can take many I/</a:t>
            </a:r>
            <a:r>
              <a:rPr lang="en-US" altLang="en-US" dirty="0" err="1">
                <a:solidFill>
                  <a:srgbClr val="000000"/>
                </a:solidFill>
              </a:rPr>
              <a:t>Os</a:t>
            </a:r>
            <a:r>
              <a:rPr lang="en-US" altLang="en-US" dirty="0">
                <a:solidFill>
                  <a:srgbClr val="000000"/>
                </a:solidFill>
              </a:rPr>
              <a:t> and disk seeks.定位一个块可能需要很多I/O和磁盘寻道。</a:t>
            </a:r>
            <a:endParaRPr lang="en-US" altLang="en-US" dirty="0">
              <a:solidFill>
                <a:srgbClr val="000000"/>
              </a:solidFill>
            </a:endParaRPr>
          </a:p>
          <a:p>
            <a:pPr>
              <a:buFont typeface="Microsoft Uighur" panose="02000000000000000000" charset="0"/>
              <a:buNone/>
            </a:pPr>
            <a:endParaRPr lang="en-US" altLang="en-US" dirty="0"/>
          </a:p>
          <a:p>
            <a:endParaRPr lang="en-US"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a:xfrm>
            <a:off x="662182" y="122234"/>
            <a:ext cx="7893989" cy="576262"/>
          </a:xfrm>
        </p:spPr>
        <p:txBody>
          <a:bodyPr/>
          <a:lstStyle/>
          <a:p>
            <a:pPr eaLnBrk="1" hangingPunct="1"/>
            <a:r>
              <a:rPr lang="en-US" altLang="en-US" dirty="0"/>
              <a:t>Linked Allocation Example</a:t>
            </a:r>
            <a:endParaRPr lang="en-US" altLang="en-US" dirty="0"/>
          </a:p>
        </p:txBody>
      </p:sp>
      <p:sp>
        <p:nvSpPr>
          <p:cNvPr id="36866" name="Rectangle 3"/>
          <p:cNvSpPr>
            <a:spLocks noGrp="1" noChangeArrowheads="1"/>
          </p:cNvSpPr>
          <p:nvPr>
            <p:ph type="body" idx="1"/>
          </p:nvPr>
        </p:nvSpPr>
        <p:spPr>
          <a:xfrm>
            <a:off x="890270" y="914400"/>
            <a:ext cx="7665085" cy="5085715"/>
          </a:xfrm>
        </p:spPr>
        <p:txBody>
          <a:bodyPr/>
          <a:lstStyle/>
          <a:p>
            <a:r>
              <a:rPr lang="en-US" altLang="en-US" dirty="0"/>
              <a:t>Each file is a linked list of disk blocks: blocks may be scattered anywhere on the disk.每个文件都是一个磁盘块的链表：块可能分散在磁盘的任何地方.</a:t>
            </a:r>
            <a:endParaRPr lang="en-US" altLang="en-US" dirty="0"/>
          </a:p>
          <a:p>
            <a:r>
              <a:rPr lang="en-US" altLang="en-US" dirty="0"/>
              <a:t>Scheme.格式</a:t>
            </a:r>
            <a:endParaRPr lang="en-US" altLang="en-US" dirty="0"/>
          </a:p>
        </p:txBody>
      </p:sp>
      <p:pic>
        <p:nvPicPr>
          <p:cNvPr id="1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14887" y="2292971"/>
            <a:ext cx="3301432" cy="3394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title"/>
          </p:nvPr>
        </p:nvSpPr>
        <p:spPr>
          <a:xfrm>
            <a:off x="933152" y="153406"/>
            <a:ext cx="8047037" cy="576262"/>
          </a:xfrm>
        </p:spPr>
        <p:txBody>
          <a:bodyPr/>
          <a:lstStyle/>
          <a:p>
            <a:pPr eaLnBrk="1" hangingPunct="1"/>
            <a:r>
              <a:rPr lang="en-US" altLang="en-US" dirty="0"/>
              <a:t>Outline大纲 </a:t>
            </a:r>
            <a:endParaRPr kumimoji="1" lang="en-US" altLang="en-US" dirty="0"/>
          </a:p>
        </p:txBody>
      </p:sp>
      <p:sp>
        <p:nvSpPr>
          <p:cNvPr id="7170" name="Rectangle 3"/>
          <p:cNvSpPr>
            <a:spLocks noGrp="1" noChangeArrowheads="1"/>
          </p:cNvSpPr>
          <p:nvPr>
            <p:ph type="body" idx="1"/>
          </p:nvPr>
        </p:nvSpPr>
        <p:spPr>
          <a:xfrm>
            <a:off x="668958" y="981818"/>
            <a:ext cx="7640984" cy="4530725"/>
          </a:xfrm>
        </p:spPr>
        <p:txBody>
          <a:bodyPr/>
          <a:lstStyle/>
          <a:p>
            <a:r>
              <a:rPr lang="en-US" altLang="en-US" sz="2400" dirty="0">
                <a:latin typeface="微软雅黑" panose="020B0503020204020204" charset="-122"/>
                <a:ea typeface="微软雅黑" panose="020B0503020204020204" charset="-122"/>
                <a:cs typeface="微软雅黑" panose="020B0503020204020204" charset="-122"/>
              </a:rPr>
              <a:t>File-System Structure.文件系统结构</a:t>
            </a:r>
            <a:endParaRPr lang="en-US" altLang="en-US" sz="2400" dirty="0">
              <a:latin typeface="微软雅黑" panose="020B0503020204020204" charset="-122"/>
              <a:ea typeface="微软雅黑" panose="020B0503020204020204" charset="-122"/>
              <a:cs typeface="微软雅黑" panose="020B0503020204020204" charset="-122"/>
            </a:endParaRPr>
          </a:p>
          <a:p>
            <a:r>
              <a:rPr lang="en-US" altLang="en-US" sz="2400" dirty="0">
                <a:latin typeface="微软雅黑" panose="020B0503020204020204" charset="-122"/>
                <a:ea typeface="微软雅黑" panose="020B0503020204020204" charset="-122"/>
                <a:cs typeface="微软雅黑" panose="020B0503020204020204" charset="-122"/>
              </a:rPr>
              <a:t>File-System Operations.文件系统操作</a:t>
            </a:r>
            <a:endParaRPr lang="en-US" altLang="en-US" sz="2400" dirty="0">
              <a:latin typeface="微软雅黑" panose="020B0503020204020204" charset="-122"/>
              <a:ea typeface="微软雅黑" panose="020B0503020204020204" charset="-122"/>
              <a:cs typeface="微软雅黑" panose="020B0503020204020204" charset="-122"/>
            </a:endParaRPr>
          </a:p>
          <a:p>
            <a:r>
              <a:rPr lang="en-US" altLang="en-US" sz="2400" dirty="0">
                <a:latin typeface="微软雅黑" panose="020B0503020204020204" charset="-122"/>
                <a:ea typeface="微软雅黑" panose="020B0503020204020204" charset="-122"/>
                <a:cs typeface="微软雅黑" panose="020B0503020204020204" charset="-122"/>
              </a:rPr>
              <a:t>Directory Implementation.目录</a:t>
            </a:r>
            <a:r>
              <a:rPr lang="zh-CN" altLang="en-US" sz="2400" dirty="0">
                <a:latin typeface="微软雅黑" panose="020B0503020204020204" charset="-122"/>
                <a:ea typeface="微软雅黑" panose="020B0503020204020204" charset="-122"/>
                <a:cs typeface="微软雅黑" panose="020B0503020204020204" charset="-122"/>
              </a:rPr>
              <a:t>实现</a:t>
            </a:r>
            <a:r>
              <a:rPr lang="en-US" altLang="en-US" sz="2400" dirty="0">
                <a:latin typeface="微软雅黑" panose="020B0503020204020204" charset="-122"/>
                <a:ea typeface="微软雅黑" panose="020B0503020204020204" charset="-122"/>
                <a:cs typeface="微软雅黑" panose="020B0503020204020204" charset="-122"/>
              </a:rPr>
              <a:t>。</a:t>
            </a:r>
            <a:endParaRPr lang="en-US" altLang="en-US" sz="2400" dirty="0">
              <a:latin typeface="微软雅黑" panose="020B0503020204020204" charset="-122"/>
              <a:ea typeface="微软雅黑" panose="020B0503020204020204" charset="-122"/>
              <a:cs typeface="微软雅黑" panose="020B0503020204020204" charset="-122"/>
            </a:endParaRPr>
          </a:p>
          <a:p>
            <a:r>
              <a:rPr lang="en-US" altLang="en-US" sz="2400" dirty="0">
                <a:latin typeface="微软雅黑" panose="020B0503020204020204" charset="-122"/>
                <a:ea typeface="微软雅黑" panose="020B0503020204020204" charset="-122"/>
                <a:cs typeface="微软雅黑" panose="020B0503020204020204" charset="-122"/>
              </a:rPr>
              <a:t>Allocation Methods.分配方法。</a:t>
            </a:r>
            <a:endParaRPr lang="en-US" altLang="en-US" sz="2400" dirty="0">
              <a:latin typeface="微软雅黑" panose="020B0503020204020204" charset="-122"/>
              <a:ea typeface="微软雅黑" panose="020B0503020204020204" charset="-122"/>
              <a:cs typeface="微软雅黑" panose="020B0503020204020204" charset="-122"/>
            </a:endParaRPr>
          </a:p>
          <a:p>
            <a:r>
              <a:rPr lang="en-US" altLang="en-US" sz="2400" dirty="0">
                <a:latin typeface="微软雅黑" panose="020B0503020204020204" charset="-122"/>
                <a:ea typeface="微软雅黑" panose="020B0503020204020204" charset="-122"/>
                <a:cs typeface="微软雅黑" panose="020B0503020204020204" charset="-122"/>
              </a:rPr>
              <a:t>Free-Space Management.空闲空间管理</a:t>
            </a:r>
            <a:endParaRPr lang="en-US" altLang="en-US" sz="2400" dirty="0">
              <a:latin typeface="微软雅黑" panose="020B0503020204020204" charset="-122"/>
              <a:ea typeface="微软雅黑" panose="020B0503020204020204" charset="-122"/>
              <a:cs typeface="微软雅黑" panose="020B0503020204020204" charset="-122"/>
            </a:endParaRPr>
          </a:p>
          <a:p>
            <a:r>
              <a:rPr lang="en-US" altLang="en-US" sz="2400" dirty="0">
                <a:latin typeface="微软雅黑" panose="020B0503020204020204" charset="-122"/>
                <a:ea typeface="微软雅黑" panose="020B0503020204020204" charset="-122"/>
                <a:cs typeface="微软雅黑" panose="020B0503020204020204" charset="-122"/>
              </a:rPr>
              <a:t>Efficiency and Performance.效率和性能</a:t>
            </a:r>
            <a:endParaRPr lang="en-US" altLang="en-US" sz="2400" dirty="0">
              <a:latin typeface="微软雅黑" panose="020B0503020204020204" charset="-122"/>
              <a:ea typeface="微软雅黑" panose="020B0503020204020204" charset="-122"/>
              <a:cs typeface="微软雅黑" panose="020B0503020204020204" charset="-122"/>
            </a:endParaRPr>
          </a:p>
          <a:p>
            <a:r>
              <a:rPr lang="en-US" altLang="en-US" sz="2400" dirty="0">
                <a:latin typeface="微软雅黑" panose="020B0503020204020204" charset="-122"/>
                <a:ea typeface="微软雅黑" panose="020B0503020204020204" charset="-122"/>
                <a:cs typeface="微软雅黑" panose="020B0503020204020204" charset="-122"/>
              </a:rPr>
              <a:t>Recovery.恢复</a:t>
            </a:r>
            <a:endParaRPr lang="en-US" altLang="en-US" sz="2400" dirty="0">
              <a:latin typeface="微软雅黑" panose="020B0503020204020204" charset="-122"/>
              <a:ea typeface="微软雅黑" panose="020B0503020204020204" charset="-122"/>
              <a:cs typeface="微软雅黑" panose="020B0503020204020204" charset="-122"/>
            </a:endParaRPr>
          </a:p>
          <a:p>
            <a:r>
              <a:rPr lang="en-US" altLang="en-US" sz="2400" dirty="0">
                <a:latin typeface="微软雅黑" panose="020B0503020204020204" charset="-122"/>
                <a:ea typeface="微软雅黑" panose="020B0503020204020204" charset="-122"/>
                <a:cs typeface="微软雅黑" panose="020B0503020204020204" charset="-122"/>
              </a:rPr>
              <a:t>Example: WAFL File System.示例：WAFL文件系统</a:t>
            </a:r>
            <a:endParaRPr lang="en-US" altLang="en-US" sz="2400" dirty="0">
              <a:latin typeface="微软雅黑" panose="020B0503020204020204" charset="-122"/>
              <a:ea typeface="微软雅黑" panose="020B0503020204020204" charset="-122"/>
              <a:cs typeface="微软雅黑" panose="020B0503020204020204" charset="-122"/>
            </a:endParaRPr>
          </a:p>
        </p:txBody>
      </p:sp>
      <p:sp>
        <p:nvSpPr>
          <p:cNvPr id="7171" name="Rectangle 4"/>
          <p:cNvSpPr>
            <a:spLocks noChangeArrowheads="1"/>
          </p:cNvSpPr>
          <p:nvPr/>
        </p:nvSpPr>
        <p:spPr bwMode="auto">
          <a:xfrm>
            <a:off x="974725" y="1531938"/>
            <a:ext cx="702945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lvl1pPr>
              <a:spcBef>
                <a:spcPct val="35000"/>
              </a:spcBef>
              <a:buClr>
                <a:srgbClr val="993300"/>
              </a:buClr>
              <a:buSzPct val="90000"/>
              <a:buFont typeface="Monotype Sorts" pitchFamily="-84" charset="2"/>
              <a:buChar char="n"/>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a:spcBef>
                <a:spcPct val="0"/>
              </a:spcBef>
              <a:buClrTx/>
              <a:buSzTx/>
              <a:buFontTx/>
              <a:buNone/>
            </a:pPr>
            <a:endParaRPr kumimoji="0" lang="en-US" altLang="en-US" sz="2400">
              <a:latin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a:xfrm>
            <a:off x="662182" y="169369"/>
            <a:ext cx="7893989" cy="576262"/>
          </a:xfrm>
        </p:spPr>
        <p:txBody>
          <a:bodyPr/>
          <a:lstStyle/>
          <a:p>
            <a:pPr eaLnBrk="1" hangingPunct="1"/>
            <a:r>
              <a:rPr lang="en-US" altLang="en-US" dirty="0"/>
              <a:t>Linked Allocation (Cont.)</a:t>
            </a:r>
            <a:endParaRPr lang="en-US" altLang="en-US" dirty="0"/>
          </a:p>
        </p:txBody>
      </p:sp>
      <p:sp>
        <p:nvSpPr>
          <p:cNvPr id="36866" name="Rectangle 3"/>
          <p:cNvSpPr>
            <a:spLocks noGrp="1" noChangeArrowheads="1"/>
          </p:cNvSpPr>
          <p:nvPr>
            <p:ph type="body" idx="1"/>
          </p:nvPr>
        </p:nvSpPr>
        <p:spPr>
          <a:xfrm>
            <a:off x="890429" y="942675"/>
            <a:ext cx="6160612" cy="3744222"/>
          </a:xfrm>
        </p:spPr>
        <p:txBody>
          <a:bodyPr/>
          <a:lstStyle/>
          <a:p>
            <a:r>
              <a:rPr lang="en-US" altLang="en-US" dirty="0"/>
              <a:t>Mapping</a:t>
            </a:r>
            <a:endParaRPr lang="en-US" altLang="en-US" dirty="0"/>
          </a:p>
          <a:p>
            <a:endParaRPr lang="en-US" altLang="en-US" dirty="0"/>
          </a:p>
          <a:p>
            <a:endParaRPr lang="en-US" altLang="en-US" dirty="0"/>
          </a:p>
          <a:p>
            <a:endParaRPr lang="en-US" altLang="en-US" dirty="0"/>
          </a:p>
          <a:p>
            <a:endParaRPr lang="en-US" altLang="en-US" dirty="0"/>
          </a:p>
          <a:p>
            <a:r>
              <a:rPr lang="en-US" altLang="en-US" dirty="0"/>
              <a:t>Block to be accessed is the Q</a:t>
            </a:r>
            <a:r>
              <a:rPr lang="en-US" altLang="en-US" baseline="30000" dirty="0"/>
              <a:t>th</a:t>
            </a:r>
            <a:r>
              <a:rPr lang="en-US" altLang="en-US" dirty="0"/>
              <a:t> block in the linked chain of blocks representing the file.要访问的块是表示文件的块链接链中的第 Q 个块。</a:t>
            </a:r>
            <a:endParaRPr lang="en-US" altLang="en-US" dirty="0"/>
          </a:p>
          <a:p>
            <a:r>
              <a:rPr lang="en-US" altLang="en-US" dirty="0"/>
              <a:t>Displacement into block = R + 1.位移到块 = R + 1</a:t>
            </a:r>
            <a:endParaRPr lang="en-US" altLang="en-US" dirty="0"/>
          </a:p>
          <a:p>
            <a:endParaRPr lang="en-US" altLang="en-US" dirty="0"/>
          </a:p>
        </p:txBody>
      </p:sp>
      <p:grpSp>
        <p:nvGrpSpPr>
          <p:cNvPr id="36870" name="Group 1"/>
          <p:cNvGrpSpPr/>
          <p:nvPr/>
        </p:nvGrpSpPr>
        <p:grpSpPr bwMode="auto">
          <a:xfrm>
            <a:off x="1911442" y="1357458"/>
            <a:ext cx="1386205" cy="1186557"/>
            <a:chOff x="3232150" y="3935037"/>
            <a:chExt cx="1374775" cy="985838"/>
          </a:xfrm>
        </p:grpSpPr>
        <p:sp>
          <p:nvSpPr>
            <p:cNvPr id="36871" name="Text Box 5"/>
            <p:cNvSpPr txBox="1">
              <a:spLocks noChangeArrowheads="1"/>
            </p:cNvSpPr>
            <p:nvPr/>
          </p:nvSpPr>
          <p:spPr bwMode="auto">
            <a:xfrm>
              <a:off x="3232150" y="4250950"/>
              <a:ext cx="8985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algn="ctr">
                <a:spcBef>
                  <a:spcPct val="50000"/>
                </a:spcBef>
                <a:buClrTx/>
                <a:buSzTx/>
                <a:buFontTx/>
                <a:buNone/>
              </a:pPr>
              <a:r>
                <a:rPr kumimoji="0" lang="en-US" altLang="en-US" dirty="0">
                  <a:latin typeface="微软雅黑" panose="020B0503020204020204" charset="-122"/>
                </a:rPr>
                <a:t>LA/511</a:t>
              </a:r>
              <a:endParaRPr kumimoji="0" lang="en-US" altLang="en-US" dirty="0">
                <a:latin typeface="微软雅黑" panose="020B0503020204020204" charset="-122"/>
              </a:endParaRPr>
            </a:p>
          </p:txBody>
        </p:sp>
        <p:sp>
          <p:nvSpPr>
            <p:cNvPr id="36872" name="Text Box 6"/>
            <p:cNvSpPr txBox="1">
              <a:spLocks noChangeArrowheads="1"/>
            </p:cNvSpPr>
            <p:nvPr/>
          </p:nvSpPr>
          <p:spPr bwMode="auto">
            <a:xfrm>
              <a:off x="4241800" y="3935037"/>
              <a:ext cx="365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algn="ctr">
                <a:spcBef>
                  <a:spcPct val="50000"/>
                </a:spcBef>
                <a:buClrTx/>
                <a:buSzTx/>
                <a:buFontTx/>
                <a:buNone/>
              </a:pPr>
              <a:r>
                <a:rPr kumimoji="0" lang="en-US" altLang="en-US" dirty="0">
                  <a:latin typeface="微软雅黑" panose="020B0503020204020204" charset="-122"/>
                </a:rPr>
                <a:t>Q</a:t>
              </a:r>
              <a:endParaRPr kumimoji="0" lang="en-US" altLang="en-US" dirty="0">
                <a:latin typeface="微软雅黑" panose="020B0503020204020204" charset="-122"/>
              </a:endParaRPr>
            </a:p>
          </p:txBody>
        </p:sp>
        <p:sp>
          <p:nvSpPr>
            <p:cNvPr id="36873" name="Text Box 7"/>
            <p:cNvSpPr txBox="1">
              <a:spLocks noChangeArrowheads="1"/>
            </p:cNvSpPr>
            <p:nvPr/>
          </p:nvSpPr>
          <p:spPr bwMode="auto">
            <a:xfrm>
              <a:off x="4241800" y="4550987"/>
              <a:ext cx="352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algn="ctr">
                <a:spcBef>
                  <a:spcPct val="50000"/>
                </a:spcBef>
                <a:buClrTx/>
                <a:buSzTx/>
                <a:buFontTx/>
                <a:buNone/>
              </a:pPr>
              <a:r>
                <a:rPr kumimoji="0" lang="en-US" altLang="en-US">
                  <a:latin typeface="微软雅黑" panose="020B0503020204020204" charset="-122"/>
                </a:rPr>
                <a:t>R</a:t>
              </a:r>
              <a:endParaRPr kumimoji="0" lang="en-US" altLang="en-US">
                <a:latin typeface="微软雅黑" panose="020B0503020204020204" charset="-122"/>
              </a:endParaRPr>
            </a:p>
          </p:txBody>
        </p:sp>
        <p:sp>
          <p:nvSpPr>
            <p:cNvPr id="36874" name="Line 8"/>
            <p:cNvSpPr>
              <a:spLocks noChangeShapeType="1"/>
            </p:cNvSpPr>
            <p:nvPr/>
          </p:nvSpPr>
          <p:spPr bwMode="auto">
            <a:xfrm flipV="1">
              <a:off x="4049713" y="4177925"/>
              <a:ext cx="258762" cy="17303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lIns="91435" tIns="45718" rIns="91435" bIns="45718" anchor="ctr"/>
            <a:lstStyle/>
            <a:p>
              <a:endParaRPr lang="en-US"/>
            </a:p>
          </p:txBody>
        </p:sp>
        <p:sp>
          <p:nvSpPr>
            <p:cNvPr id="36875" name="Line 9"/>
            <p:cNvSpPr>
              <a:spLocks noChangeShapeType="1"/>
            </p:cNvSpPr>
            <p:nvPr/>
          </p:nvSpPr>
          <p:spPr bwMode="auto">
            <a:xfrm>
              <a:off x="4057650" y="4489075"/>
              <a:ext cx="258763" cy="17303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lIns="91435" tIns="45718" rIns="91435" bIns="45718" anchor="ctr"/>
            <a:lstStyle/>
            <a:p>
              <a:endParaRPr lang="en-US"/>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noChangeArrowheads="1"/>
          </p:cNvSpPr>
          <p:nvPr>
            <p:ph type="title"/>
          </p:nvPr>
        </p:nvSpPr>
        <p:spPr>
          <a:xfrm>
            <a:off x="712882" y="134756"/>
            <a:ext cx="8229600" cy="576262"/>
          </a:xfrm>
        </p:spPr>
        <p:txBody>
          <a:bodyPr/>
          <a:lstStyle/>
          <a:p>
            <a:r>
              <a:rPr lang="en-US" altLang="en-US" dirty="0"/>
              <a:t>FAT Allocation Method</a:t>
            </a:r>
            <a:r>
              <a:rPr lang="zh-CN" altLang="en-US" sz="2400" dirty="0">
                <a:solidFill>
                  <a:schemeClr val="tx1"/>
                </a:solidFill>
                <a:latin typeface="微软雅黑" panose="020B0503020204020204" charset="-122"/>
                <a:ea typeface="微软雅黑" panose="020B0503020204020204" charset="-122"/>
                <a:sym typeface="+mn-ea"/>
              </a:rPr>
              <a:t>文件分配表</a:t>
            </a:r>
            <a:r>
              <a:rPr lang="en-US" altLang="en-US" sz="2400" dirty="0">
                <a:solidFill>
                  <a:schemeClr val="tx1"/>
                </a:solidFill>
                <a:latin typeface="微软雅黑" panose="020B0503020204020204" charset="-122"/>
                <a:ea typeface="微软雅黑" panose="020B0503020204020204" charset="-122"/>
              </a:rPr>
              <a:t>分配方法</a:t>
            </a:r>
            <a:endParaRPr lang="en-US" altLang="en-US" sz="2400" dirty="0">
              <a:solidFill>
                <a:schemeClr val="tx1"/>
              </a:solidFill>
              <a:latin typeface="微软雅黑" panose="020B0503020204020204" charset="-122"/>
              <a:ea typeface="微软雅黑" panose="020B0503020204020204" charset="-122"/>
            </a:endParaRPr>
          </a:p>
        </p:txBody>
      </p:sp>
      <p:sp>
        <p:nvSpPr>
          <p:cNvPr id="35842" name="Content Placeholder 2"/>
          <p:cNvSpPr>
            <a:spLocks noGrp="1" noChangeArrowheads="1"/>
          </p:cNvSpPr>
          <p:nvPr>
            <p:ph idx="1"/>
          </p:nvPr>
        </p:nvSpPr>
        <p:spPr>
          <a:xfrm>
            <a:off x="884856" y="983202"/>
            <a:ext cx="7671315" cy="4530725"/>
          </a:xfrm>
        </p:spPr>
        <p:txBody>
          <a:bodyPr/>
          <a:lstStyle/>
          <a:p>
            <a:r>
              <a:rPr lang="en-US" altLang="en-US" dirty="0">
                <a:solidFill>
                  <a:srgbClr val="000000"/>
                </a:solidFill>
              </a:rPr>
              <a:t>Beginning of volume has table, indexed by block number.卷开头有表，按块号索引</a:t>
            </a:r>
            <a:endParaRPr lang="en-US" altLang="en-US" dirty="0">
              <a:solidFill>
                <a:srgbClr val="000000"/>
              </a:solidFill>
            </a:endParaRPr>
          </a:p>
          <a:p>
            <a:r>
              <a:rPr lang="en-US" altLang="en-US" dirty="0">
                <a:solidFill>
                  <a:srgbClr val="000000"/>
                </a:solidFill>
              </a:rPr>
              <a:t>Much like a linked list, but faster on disk and cacheable.很像链表，但在磁盘上速度更快且可缓存.</a:t>
            </a:r>
            <a:endParaRPr lang="en-US" altLang="en-US" dirty="0">
              <a:solidFill>
                <a:srgbClr val="000000"/>
              </a:solidFill>
            </a:endParaRPr>
          </a:p>
          <a:p>
            <a:r>
              <a:rPr lang="en-US" altLang="en-US" dirty="0">
                <a:solidFill>
                  <a:srgbClr val="000000"/>
                </a:solidFill>
              </a:rPr>
              <a:t>New block allocation simple.新块分配简单</a:t>
            </a:r>
            <a:endParaRPr lang="en-US" altLang="en-US" dirty="0"/>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144931"/>
            <a:ext cx="8229600" cy="576262"/>
          </a:xfrm>
        </p:spPr>
        <p:txBody>
          <a:bodyPr/>
          <a:lstStyle/>
          <a:p>
            <a:pPr eaLnBrk="1" hangingPunct="1"/>
            <a:r>
              <a:rPr lang="en-US" altLang="en-US" dirty="0"/>
              <a:t>File-Allocation Table</a:t>
            </a:r>
            <a:r>
              <a:rPr lang="zh-CN" altLang="en-US" dirty="0">
                <a:solidFill>
                  <a:schemeClr val="tx1"/>
                </a:solidFill>
                <a:latin typeface="微软雅黑" panose="020B0503020204020204" charset="-122"/>
                <a:ea typeface="微软雅黑" panose="020B0503020204020204" charset="-122"/>
                <a:sym typeface="+mn-ea"/>
              </a:rPr>
              <a:t>文件分配表</a:t>
            </a:r>
            <a:endParaRPr lang="en-US" altLang="en-US" dirty="0"/>
          </a:p>
        </p:txBody>
      </p:sp>
      <p:pic>
        <p:nvPicPr>
          <p:cNvPr id="3"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87613" y="1311910"/>
            <a:ext cx="4521200" cy="395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noChangeArrowheads="1"/>
          </p:cNvSpPr>
          <p:nvPr>
            <p:ph type="title"/>
          </p:nvPr>
        </p:nvSpPr>
        <p:spPr>
          <a:xfrm>
            <a:off x="793102" y="146279"/>
            <a:ext cx="7893698" cy="576262"/>
          </a:xfrm>
        </p:spPr>
        <p:txBody>
          <a:bodyPr/>
          <a:lstStyle/>
          <a:p>
            <a:r>
              <a:rPr lang="en-US" altLang="en-US" dirty="0"/>
              <a:t>Indexed Allocation Method</a:t>
            </a:r>
            <a:r>
              <a:rPr lang="en-US" altLang="en-US" dirty="0">
                <a:solidFill>
                  <a:schemeClr val="tx1"/>
                </a:solidFill>
              </a:rPr>
              <a:t>索引分配方法</a:t>
            </a:r>
            <a:endParaRPr lang="en-US" altLang="en-US" dirty="0">
              <a:solidFill>
                <a:schemeClr val="tx1"/>
              </a:solidFill>
            </a:endParaRPr>
          </a:p>
        </p:txBody>
      </p:sp>
      <p:sp>
        <p:nvSpPr>
          <p:cNvPr id="43010" name="Content Placeholder 2"/>
          <p:cNvSpPr>
            <a:spLocks noGrp="1" noChangeArrowheads="1"/>
          </p:cNvSpPr>
          <p:nvPr>
            <p:ph idx="1"/>
          </p:nvPr>
        </p:nvSpPr>
        <p:spPr>
          <a:xfrm>
            <a:off x="877864" y="1040448"/>
            <a:ext cx="7640983" cy="4530725"/>
          </a:xfrm>
        </p:spPr>
        <p:txBody>
          <a:bodyPr/>
          <a:lstStyle/>
          <a:p>
            <a:r>
              <a:rPr lang="en-US" altLang="en-US" dirty="0">
                <a:solidFill>
                  <a:srgbClr val="000000"/>
                </a:solidFill>
              </a:rPr>
              <a:t>Each file has its own </a:t>
            </a:r>
            <a:r>
              <a:rPr lang="en-US" altLang="en-US" b="1" dirty="0">
                <a:solidFill>
                  <a:srgbClr val="006699"/>
                </a:solidFill>
                <a:latin typeface="+mj-lt"/>
              </a:rPr>
              <a:t>index</a:t>
            </a:r>
            <a:r>
              <a:rPr lang="en-US" altLang="en-US" b="1" dirty="0">
                <a:solidFill>
                  <a:srgbClr val="3366FF"/>
                </a:solidFill>
              </a:rPr>
              <a:t> </a:t>
            </a:r>
            <a:r>
              <a:rPr lang="en-US" altLang="en-US" b="1" dirty="0">
                <a:solidFill>
                  <a:srgbClr val="006699"/>
                </a:solidFill>
                <a:latin typeface="+mj-lt"/>
              </a:rPr>
              <a:t>block</a:t>
            </a:r>
            <a:r>
              <a:rPr lang="en-US" altLang="en-US" dirty="0">
                <a:solidFill>
                  <a:srgbClr val="000000"/>
                </a:solidFill>
              </a:rPr>
              <a:t>(s) of pointers to its data blocks.每个文件都有自己的指向其数据块的指针的索引块.</a:t>
            </a:r>
            <a:endParaRPr lang="en-US" altLang="en-US" dirty="0">
              <a:solidFill>
                <a:srgbClr val="000000"/>
              </a:solidFill>
            </a:endParaRPr>
          </a:p>
          <a:p>
            <a:r>
              <a:rPr lang="en-US" altLang="en-US" dirty="0">
                <a:solidFill>
                  <a:srgbClr val="000000"/>
                </a:solidFill>
              </a:rPr>
              <a:t>Logical view.逻辑视图</a:t>
            </a:r>
            <a:endParaRPr lang="en-US" altLang="en-US" dirty="0">
              <a:solidFill>
                <a:srgbClr val="000000"/>
              </a:solidFill>
            </a:endParaRPr>
          </a:p>
          <a:p>
            <a:endParaRPr lang="en-US" altLang="en-US" dirty="0"/>
          </a:p>
        </p:txBody>
      </p:sp>
      <p:pic>
        <p:nvPicPr>
          <p:cNvPr id="43011" name="Picture 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3428683" y="2337753"/>
            <a:ext cx="2286000" cy="248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08407" y="124835"/>
            <a:ext cx="8229600" cy="576262"/>
          </a:xfrm>
        </p:spPr>
        <p:txBody>
          <a:bodyPr/>
          <a:lstStyle/>
          <a:p>
            <a:pPr eaLnBrk="1" hangingPunct="1"/>
            <a:r>
              <a:rPr lang="en-US" altLang="en-US" dirty="0"/>
              <a:t>Example of Indexed Allocation</a:t>
            </a:r>
            <a:endParaRPr lang="en-US" altLang="en-US" dirty="0"/>
          </a:p>
        </p:txBody>
      </p:sp>
      <p:pic>
        <p:nvPicPr>
          <p:cNvPr id="3"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48957" y="1219199"/>
            <a:ext cx="4790677" cy="4199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a:xfrm>
            <a:off x="998732" y="166600"/>
            <a:ext cx="7694612" cy="576262"/>
          </a:xfrm>
        </p:spPr>
        <p:txBody>
          <a:bodyPr/>
          <a:lstStyle/>
          <a:p>
            <a:pPr eaLnBrk="1" hangingPunct="1"/>
            <a:r>
              <a:rPr lang="en-US" altLang="en-US" sz="2400" dirty="0"/>
              <a:t>Indexed Allocation – Small Files</a:t>
            </a:r>
            <a:r>
              <a:rPr lang="en-US" altLang="en-US" sz="2400" dirty="0">
                <a:solidFill>
                  <a:schemeClr val="tx1"/>
                </a:solidFill>
              </a:rPr>
              <a:t>索引分配——小文件</a:t>
            </a:r>
            <a:endParaRPr lang="en-US" altLang="en-US" sz="2400" dirty="0">
              <a:solidFill>
                <a:schemeClr val="tx1"/>
              </a:solidFill>
            </a:endParaRPr>
          </a:p>
        </p:txBody>
      </p:sp>
      <p:sp>
        <p:nvSpPr>
          <p:cNvPr id="46082" name="Rectangle 3"/>
          <p:cNvSpPr>
            <a:spLocks noGrp="1" noChangeArrowheads="1"/>
          </p:cNvSpPr>
          <p:nvPr>
            <p:ph type="body" idx="1"/>
          </p:nvPr>
        </p:nvSpPr>
        <p:spPr>
          <a:xfrm>
            <a:off x="867747" y="982285"/>
            <a:ext cx="7029450" cy="3288264"/>
          </a:xfrm>
        </p:spPr>
        <p:txBody>
          <a:bodyPr/>
          <a:lstStyle/>
          <a:p>
            <a:pPr>
              <a:lnSpc>
                <a:spcPct val="90000"/>
              </a:lnSpc>
            </a:pPr>
            <a:r>
              <a:rPr lang="en-US" altLang="en-US" dirty="0"/>
              <a:t>Need index table.需要索引表</a:t>
            </a:r>
            <a:endParaRPr lang="en-US" altLang="en-US" dirty="0"/>
          </a:p>
          <a:p>
            <a:pPr>
              <a:lnSpc>
                <a:spcPct val="90000"/>
              </a:lnSpc>
            </a:pPr>
            <a:r>
              <a:rPr lang="en-US" altLang="en-US" dirty="0"/>
              <a:t>Random access.随机访问</a:t>
            </a:r>
            <a:endParaRPr lang="en-US" altLang="en-US" dirty="0"/>
          </a:p>
          <a:p>
            <a:pPr>
              <a:lnSpc>
                <a:spcPct val="90000"/>
              </a:lnSpc>
            </a:pPr>
            <a:r>
              <a:rPr lang="en-US" altLang="en-US" dirty="0"/>
              <a:t>Dynamic access without external fragmentation, but have overhead of index block.没有外部碎片的动态访问，但有索引块的开销.</a:t>
            </a:r>
            <a:endParaRPr lang="en-US" altLang="en-US" dirty="0"/>
          </a:p>
          <a:p>
            <a:pPr>
              <a:lnSpc>
                <a:spcPct val="90000"/>
              </a:lnSpc>
            </a:pPr>
            <a:r>
              <a:rPr lang="en-US" altLang="en-US" dirty="0"/>
              <a:t>Mapping from logical to physical in a file of maximum size of 256K bytes and block size of 512 bytes.  We need only 1 block for index table.在最大大小为256K字节和块大小为512字节的文件中从逻辑映射到物理。 索引表只需要1个块.</a:t>
            </a:r>
            <a:endParaRPr lang="en-US" altLang="en-US" dirty="0"/>
          </a:p>
          <a:p>
            <a:pPr>
              <a:lnSpc>
                <a:spcPct val="90000"/>
              </a:lnSpc>
            </a:pPr>
            <a:endParaRPr lang="en-US" altLang="en-US" dirty="0"/>
          </a:p>
          <a:p>
            <a:pPr>
              <a:lnSpc>
                <a:spcPct val="90000"/>
              </a:lnSpc>
            </a:pPr>
            <a:endParaRPr lang="en-US" altLang="en-US" dirty="0"/>
          </a:p>
          <a:p>
            <a:pPr>
              <a:lnSpc>
                <a:spcPct val="90000"/>
              </a:lnSpc>
            </a:pPr>
            <a:endParaRPr lang="en-US" altLang="en-US" dirty="0"/>
          </a:p>
          <a:p>
            <a:pPr>
              <a:lnSpc>
                <a:spcPct val="90000"/>
              </a:lnSpc>
            </a:pPr>
            <a:endParaRPr lang="en-US" altLang="en-US" dirty="0"/>
          </a:p>
          <a:p>
            <a:pPr>
              <a:lnSpc>
                <a:spcPct val="90000"/>
              </a:lnSpc>
            </a:pPr>
            <a:endParaRPr lang="en-US" altLang="en-US" dirty="0"/>
          </a:p>
          <a:p>
            <a:pPr>
              <a:lnSpc>
                <a:spcPct val="90000"/>
              </a:lnSpc>
            </a:pPr>
            <a:r>
              <a:rPr lang="en-US" altLang="en-US" dirty="0"/>
              <a:t>Calculation:计算：</a:t>
            </a:r>
            <a:endParaRPr lang="en-US" altLang="en-US" dirty="0"/>
          </a:p>
          <a:p>
            <a:pPr lvl="1">
              <a:lnSpc>
                <a:spcPct val="90000"/>
              </a:lnSpc>
            </a:pPr>
            <a:r>
              <a:rPr kumimoji="0" lang="en-US" altLang="en-US" dirty="0"/>
              <a:t>Q = displacement into index table.Q = 移入索引表</a:t>
            </a:r>
            <a:endParaRPr kumimoji="0" lang="en-US" altLang="en-US" dirty="0"/>
          </a:p>
          <a:p>
            <a:pPr lvl="1">
              <a:lnSpc>
                <a:spcPct val="90000"/>
              </a:lnSpc>
            </a:pPr>
            <a:r>
              <a:rPr kumimoji="0" lang="en-US" altLang="en-US" dirty="0"/>
              <a:t>R = displacement into block.R = 位移到块中</a:t>
            </a:r>
            <a:endParaRPr kumimoji="0" lang="en-US" altLang="en-US" dirty="0"/>
          </a:p>
          <a:p>
            <a:pPr>
              <a:lnSpc>
                <a:spcPct val="90000"/>
              </a:lnSpc>
            </a:pPr>
            <a:endParaRPr kumimoji="0" lang="en-US" altLang="en-US" dirty="0"/>
          </a:p>
          <a:p>
            <a:pPr>
              <a:lnSpc>
                <a:spcPct val="90000"/>
              </a:lnSpc>
            </a:pPr>
            <a:endParaRPr lang="en-US" altLang="en-US" dirty="0"/>
          </a:p>
        </p:txBody>
      </p:sp>
      <p:sp>
        <p:nvSpPr>
          <p:cNvPr id="46084" name="Rectangle 9"/>
          <p:cNvSpPr>
            <a:spLocks noChangeArrowheads="1"/>
          </p:cNvSpPr>
          <p:nvPr/>
        </p:nvSpPr>
        <p:spPr bwMode="auto">
          <a:xfrm>
            <a:off x="1457325" y="5322677"/>
            <a:ext cx="702945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lvl1pPr marL="325755" indent="-325755">
              <a:spcBef>
                <a:spcPct val="35000"/>
              </a:spcBef>
              <a:buClr>
                <a:srgbClr val="993300"/>
              </a:buClr>
              <a:buSzPct val="90000"/>
              <a:buFont typeface="Monotype Sorts" pitchFamily="-84" charset="2"/>
              <a:buChar char="n"/>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marL="0" indent="0">
              <a:spcBef>
                <a:spcPct val="0"/>
              </a:spcBef>
              <a:buClr>
                <a:schemeClr val="accent2"/>
              </a:buClr>
              <a:buSzTx/>
              <a:buNone/>
            </a:pPr>
            <a:endParaRPr kumimoji="0" lang="en-US" altLang="en-US" dirty="0">
              <a:latin typeface="微软雅黑" panose="020B0503020204020204" charset="-122"/>
            </a:endParaRPr>
          </a:p>
        </p:txBody>
      </p:sp>
      <p:sp>
        <p:nvSpPr>
          <p:cNvPr id="11" name="Text Box 4"/>
          <p:cNvSpPr txBox="1">
            <a:spLocks noChangeArrowheads="1"/>
          </p:cNvSpPr>
          <p:nvPr/>
        </p:nvSpPr>
        <p:spPr bwMode="auto">
          <a:xfrm>
            <a:off x="3056551" y="3863844"/>
            <a:ext cx="1265237" cy="41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ctr">
            <a:spAutoFit/>
          </a:bodyPr>
          <a:ls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a:lstStyle>
          <a:p>
            <a:pPr algn="ctr">
              <a:spcBef>
                <a:spcPct val="50000"/>
              </a:spcBef>
              <a:buClrTx/>
              <a:buSzTx/>
              <a:buFontTx/>
              <a:buNone/>
            </a:pPr>
            <a:r>
              <a:rPr kumimoji="0" lang="en-US" altLang="en-US" dirty="0"/>
              <a:t>LA/512</a:t>
            </a:r>
            <a:endParaRPr kumimoji="0" lang="en-US" altLang="en-US" dirty="0"/>
          </a:p>
        </p:txBody>
      </p:sp>
      <p:sp>
        <p:nvSpPr>
          <p:cNvPr id="12" name="Text Box 5"/>
          <p:cNvSpPr txBox="1">
            <a:spLocks noChangeArrowheads="1"/>
          </p:cNvSpPr>
          <p:nvPr/>
        </p:nvSpPr>
        <p:spPr bwMode="auto">
          <a:xfrm>
            <a:off x="4169388" y="3348444"/>
            <a:ext cx="804863" cy="41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ctr">
            <a:spAutoFit/>
          </a:bodyPr>
          <a:ls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a:lstStyle>
          <a:p>
            <a:pPr algn="ctr">
              <a:spcBef>
                <a:spcPct val="50000"/>
              </a:spcBef>
              <a:buClrTx/>
              <a:buSzTx/>
              <a:buFontTx/>
              <a:buNone/>
            </a:pPr>
            <a:r>
              <a:rPr kumimoji="0" lang="en-US" altLang="en-US"/>
              <a:t>Q</a:t>
            </a:r>
            <a:endParaRPr kumimoji="0" lang="en-US" altLang="en-US"/>
          </a:p>
        </p:txBody>
      </p:sp>
      <p:sp>
        <p:nvSpPr>
          <p:cNvPr id="13" name="Text Box 6"/>
          <p:cNvSpPr txBox="1">
            <a:spLocks noChangeArrowheads="1"/>
          </p:cNvSpPr>
          <p:nvPr/>
        </p:nvSpPr>
        <p:spPr bwMode="auto">
          <a:xfrm>
            <a:off x="4226538" y="4493777"/>
            <a:ext cx="635000" cy="41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ctr">
            <a:spAutoFit/>
          </a:bodyPr>
          <a:ls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a:lstStyle>
          <a:p>
            <a:pPr algn="ctr">
              <a:spcBef>
                <a:spcPct val="50000"/>
              </a:spcBef>
              <a:buClrTx/>
              <a:buSzTx/>
              <a:buFontTx/>
              <a:buNone/>
            </a:pPr>
            <a:r>
              <a:rPr kumimoji="0" lang="en-US" altLang="en-US" dirty="0"/>
              <a:t>R</a:t>
            </a:r>
            <a:endParaRPr kumimoji="0" lang="en-US" altLang="en-US" dirty="0"/>
          </a:p>
        </p:txBody>
      </p:sp>
      <p:sp>
        <p:nvSpPr>
          <p:cNvPr id="14" name="Line 7"/>
          <p:cNvSpPr>
            <a:spLocks noChangeShapeType="1"/>
          </p:cNvSpPr>
          <p:nvPr/>
        </p:nvSpPr>
        <p:spPr bwMode="auto">
          <a:xfrm flipV="1">
            <a:off x="4075990" y="3697649"/>
            <a:ext cx="309298" cy="19506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lIns="91435" tIns="45718" rIns="91435" bIns="45718" anchor="ctr"/>
          <a:ls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a:lstStyle>
          <a:p>
            <a:endParaRPr lang="en-US"/>
          </a:p>
        </p:txBody>
      </p:sp>
      <p:sp>
        <p:nvSpPr>
          <p:cNvPr id="15" name="Line 8"/>
          <p:cNvSpPr>
            <a:spLocks noChangeShapeType="1"/>
          </p:cNvSpPr>
          <p:nvPr/>
        </p:nvSpPr>
        <p:spPr bwMode="auto">
          <a:xfrm>
            <a:off x="4112238" y="4280817"/>
            <a:ext cx="273050" cy="24338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lIns="91435" tIns="45718" rIns="91435" bIns="45718" anchor="ctr"/>
          <a:ls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a:lstStyle>
          <a:p>
            <a:endParaRPr lang="en-US"/>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a:xfrm>
            <a:off x="1428680" y="179529"/>
            <a:ext cx="7713662" cy="576262"/>
          </a:xfrm>
        </p:spPr>
        <p:txBody>
          <a:bodyPr/>
          <a:lstStyle/>
          <a:p>
            <a:pPr eaLnBrk="1" hangingPunct="1"/>
            <a:r>
              <a:rPr lang="en-US" altLang="en-US" sz="2400" dirty="0"/>
              <a:t>Indexed Allocation – Large Files</a:t>
            </a:r>
            <a:r>
              <a:rPr lang="en-US" altLang="en-US" sz="2400" dirty="0">
                <a:solidFill>
                  <a:schemeClr val="tx1"/>
                </a:solidFill>
              </a:rPr>
              <a:t>索引分配——大文件</a:t>
            </a:r>
            <a:endParaRPr lang="en-US" altLang="en-US" sz="2400" dirty="0">
              <a:solidFill>
                <a:schemeClr val="tx1"/>
              </a:solidFill>
            </a:endParaRPr>
          </a:p>
        </p:txBody>
      </p:sp>
      <p:sp>
        <p:nvSpPr>
          <p:cNvPr id="48130" name="Rectangle 3"/>
          <p:cNvSpPr>
            <a:spLocks noGrp="1" noChangeArrowheads="1"/>
          </p:cNvSpPr>
          <p:nvPr>
            <p:ph type="body" idx="1"/>
          </p:nvPr>
        </p:nvSpPr>
        <p:spPr>
          <a:xfrm>
            <a:off x="868045" y="979170"/>
            <a:ext cx="7628255" cy="4358005"/>
          </a:xfrm>
        </p:spPr>
        <p:txBody>
          <a:bodyPr/>
          <a:lstStyle/>
          <a:p>
            <a:pPr>
              <a:lnSpc>
                <a:spcPct val="90000"/>
              </a:lnSpc>
            </a:pPr>
            <a:r>
              <a:rPr lang="en-US" altLang="en-US" dirty="0"/>
              <a:t>Mapping from logical to physical in a file of unbounded length (block size of 512 words).无限长度文件中从逻辑到物理的映射（块大小为 512 个字）.</a:t>
            </a:r>
            <a:endParaRPr lang="en-US" altLang="en-US" dirty="0"/>
          </a:p>
          <a:p>
            <a:pPr lvl="1">
              <a:lnSpc>
                <a:spcPct val="90000"/>
              </a:lnSpc>
            </a:pPr>
            <a:r>
              <a:rPr lang="en-US" altLang="en-US" dirty="0"/>
              <a:t>Linked scheme – Link blocks of index table (no limit on size).链接方案——链接索引表的块（大小没有限制）</a:t>
            </a:r>
            <a:endParaRPr lang="en-US" altLang="en-US" dirty="0"/>
          </a:p>
          <a:p>
            <a:pPr lvl="1">
              <a:lnSpc>
                <a:spcPct val="90000"/>
              </a:lnSpc>
            </a:pPr>
            <a:r>
              <a:rPr lang="en-US" altLang="en-US" dirty="0"/>
              <a:t>Multi-level indexing.多级索引。</a:t>
            </a:r>
            <a:endParaRPr lang="en-US" altLang="en-US" dirty="0"/>
          </a:p>
        </p:txBody>
      </p:sp>
      <p:sp>
        <p:nvSpPr>
          <p:cNvPr id="48132" name="Rectangle 9"/>
          <p:cNvSpPr>
            <a:spLocks noChangeArrowheads="1"/>
          </p:cNvSpPr>
          <p:nvPr/>
        </p:nvSpPr>
        <p:spPr bwMode="auto">
          <a:xfrm>
            <a:off x="992188" y="3581400"/>
            <a:ext cx="702945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lvl1pPr marL="342900" indent="-342900">
              <a:spcBef>
                <a:spcPct val="35000"/>
              </a:spcBef>
              <a:buClr>
                <a:srgbClr val="993300"/>
              </a:buClr>
              <a:buSzPct val="90000"/>
              <a:buFont typeface="Monotype Sorts" pitchFamily="-84" charset="2"/>
              <a:buChar char="n"/>
              <a:defRPr kumimoji="1">
                <a:solidFill>
                  <a:schemeClr val="tx1"/>
                </a:solidFill>
                <a:latin typeface="Helvetica" pitchFamily="2" charset="0"/>
                <a:ea typeface="MS PGothic" panose="020B0600070205080204" pitchFamily="34" charset="-128"/>
              </a:defRPr>
            </a:lvl1pPr>
            <a:lvl2pPr marL="897255" indent="-408305">
              <a:spcBef>
                <a:spcPct val="35000"/>
              </a:spcBef>
              <a:buClr>
                <a:srgbClr val="CC6600"/>
              </a:buClr>
              <a:buSzPct val="80000"/>
              <a:buFont typeface="Monotype Sorts" pitchFamily="-84"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lvl="1">
              <a:spcBef>
                <a:spcPct val="0"/>
              </a:spcBef>
              <a:buClr>
                <a:schemeClr val="accent2"/>
              </a:buClr>
              <a:buSzTx/>
              <a:buFontTx/>
              <a:buNone/>
            </a:pPr>
            <a:endParaRPr kumimoji="0" lang="en-US" altLang="en-US" dirty="0">
              <a:latin typeface="微软雅黑" panose="020B0503020204020204" charset="-122"/>
            </a:endParaRPr>
          </a:p>
        </p:txBody>
      </p:sp>
      <p:sp>
        <p:nvSpPr>
          <p:cNvPr id="48134" name="Rectangle 15"/>
          <p:cNvSpPr>
            <a:spLocks noChangeArrowheads="1"/>
          </p:cNvSpPr>
          <p:nvPr/>
        </p:nvSpPr>
        <p:spPr bwMode="auto">
          <a:xfrm>
            <a:off x="992188" y="5075238"/>
            <a:ext cx="702945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lvl1pPr marL="342900" indent="-342900">
              <a:spcBef>
                <a:spcPct val="35000"/>
              </a:spcBef>
              <a:buClr>
                <a:srgbClr val="993300"/>
              </a:buClr>
              <a:buSzPct val="90000"/>
              <a:buFont typeface="Monotype Sorts" pitchFamily="-84" charset="2"/>
              <a:buChar char="n"/>
              <a:defRPr kumimoji="1">
                <a:solidFill>
                  <a:schemeClr val="tx1"/>
                </a:solidFill>
                <a:latin typeface="Helvetica" pitchFamily="2" charset="0"/>
                <a:ea typeface="MS PGothic" panose="020B0600070205080204" pitchFamily="34" charset="-128"/>
              </a:defRPr>
            </a:lvl1pPr>
            <a:lvl2pPr marL="897255" indent="-408305">
              <a:spcBef>
                <a:spcPct val="35000"/>
              </a:spcBef>
              <a:buClr>
                <a:srgbClr val="CC6600"/>
              </a:buClr>
              <a:buSzPct val="80000"/>
              <a:buFont typeface="Monotype Sorts" pitchFamily="-84"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lvl="1">
              <a:spcBef>
                <a:spcPct val="0"/>
              </a:spcBef>
              <a:buClr>
                <a:schemeClr val="accent2"/>
              </a:buClr>
              <a:buSzTx/>
              <a:buFontTx/>
              <a:buNone/>
            </a:pPr>
            <a:endParaRPr kumimoji="0" lang="en-US" altLang="en-US" dirty="0">
              <a:latin typeface="微软雅黑" panose="020B0503020204020204" charset="-122"/>
            </a:endParaRP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a:xfrm>
            <a:off x="1430585" y="227154"/>
            <a:ext cx="7713662" cy="576262"/>
          </a:xfrm>
        </p:spPr>
        <p:txBody>
          <a:bodyPr/>
          <a:lstStyle/>
          <a:p>
            <a:pPr eaLnBrk="1" hangingPunct="1"/>
            <a:r>
              <a:rPr lang="en-US" altLang="en-US" sz="2400" dirty="0"/>
              <a:t>Indexed Allocation – Linked Scheme</a:t>
            </a:r>
            <a:r>
              <a:rPr lang="en-US" altLang="en-US" sz="2400" dirty="0">
                <a:solidFill>
                  <a:schemeClr val="tx1"/>
                </a:solidFill>
              </a:rPr>
              <a:t>索引分配 - 链接方案</a:t>
            </a:r>
            <a:endParaRPr lang="en-US" altLang="en-US" sz="2400" dirty="0">
              <a:solidFill>
                <a:schemeClr val="tx1"/>
              </a:solidFill>
            </a:endParaRPr>
          </a:p>
        </p:txBody>
      </p:sp>
      <p:sp>
        <p:nvSpPr>
          <p:cNvPr id="48130" name="Rectangle 3"/>
          <p:cNvSpPr>
            <a:spLocks noGrp="1" noChangeArrowheads="1"/>
          </p:cNvSpPr>
          <p:nvPr>
            <p:ph type="body" idx="1"/>
          </p:nvPr>
        </p:nvSpPr>
        <p:spPr>
          <a:xfrm>
            <a:off x="868045" y="962025"/>
            <a:ext cx="7639050" cy="4932680"/>
          </a:xfrm>
        </p:spPr>
        <p:txBody>
          <a:bodyPr/>
          <a:lstStyle/>
          <a:p>
            <a:pPr>
              <a:lnSpc>
                <a:spcPct val="90000"/>
              </a:lnSpc>
            </a:pPr>
            <a:r>
              <a:rPr lang="en-US" altLang="en-US" dirty="0"/>
              <a:t>Link blocks of index table (no limit on size).索引表的链接块（大小没有限制）</a:t>
            </a:r>
            <a:endParaRPr lang="en-US" altLang="en-US" dirty="0"/>
          </a:p>
          <a:p>
            <a:pPr>
              <a:lnSpc>
                <a:spcPct val="90000"/>
              </a:lnSpc>
            </a:pPr>
            <a:endParaRPr lang="en-US" altLang="en-US" dirty="0"/>
          </a:p>
          <a:p>
            <a:pPr>
              <a:lnSpc>
                <a:spcPct val="90000"/>
              </a:lnSpc>
            </a:pPr>
            <a:endParaRPr lang="en-US" altLang="en-US" dirty="0"/>
          </a:p>
          <a:p>
            <a:pPr marL="0" indent="0">
              <a:lnSpc>
                <a:spcPct val="90000"/>
              </a:lnSpc>
              <a:buNone/>
            </a:pPr>
            <a:endParaRPr lang="en-US" altLang="en-US" dirty="0"/>
          </a:p>
          <a:p>
            <a:pPr>
              <a:lnSpc>
                <a:spcPct val="90000"/>
              </a:lnSpc>
            </a:pPr>
            <a:r>
              <a:rPr lang="en-US" altLang="en-US" dirty="0"/>
              <a:t>Outer-level mapping scheme.外层映射方案</a:t>
            </a:r>
            <a:endParaRPr lang="en-US" altLang="en-US" dirty="0"/>
          </a:p>
          <a:p>
            <a:pPr lvl="1">
              <a:lnSpc>
                <a:spcPct val="90000"/>
              </a:lnSpc>
            </a:pPr>
            <a:r>
              <a:rPr kumimoji="0" lang="en-US" altLang="en-US" i="1" dirty="0"/>
              <a:t>Q</a:t>
            </a:r>
            <a:r>
              <a:rPr kumimoji="0" lang="en-US" altLang="en-US" i="1" baseline="-25000" dirty="0"/>
              <a:t>1</a:t>
            </a:r>
            <a:r>
              <a:rPr kumimoji="0" lang="en-US" altLang="en-US" i="1" dirty="0"/>
              <a:t> </a:t>
            </a:r>
            <a:r>
              <a:rPr kumimoji="0" lang="en-US" altLang="en-US" dirty="0"/>
              <a:t>= block of index table.Q1 = 索引表块</a:t>
            </a:r>
            <a:endParaRPr kumimoji="0" lang="en-US" altLang="en-US" dirty="0"/>
          </a:p>
          <a:p>
            <a:pPr lvl="1">
              <a:lnSpc>
                <a:spcPct val="90000"/>
              </a:lnSpc>
            </a:pPr>
            <a:r>
              <a:rPr kumimoji="0" lang="en-US" altLang="en-US" i="1" dirty="0"/>
              <a:t>R</a:t>
            </a:r>
            <a:r>
              <a:rPr kumimoji="0" lang="en-US" altLang="en-US" i="1" baseline="-25000" dirty="0"/>
              <a:t>1</a:t>
            </a:r>
            <a:r>
              <a:rPr kumimoji="0" lang="en-US" altLang="en-US" i="1" dirty="0"/>
              <a:t> </a:t>
            </a:r>
            <a:r>
              <a:rPr kumimoji="0" lang="en-US" altLang="en-US" dirty="0"/>
              <a:t>is used as follows.R1的用法如下</a:t>
            </a:r>
            <a:endParaRPr kumimoji="0" lang="en-US" altLang="en-US" dirty="0"/>
          </a:p>
          <a:p>
            <a:pPr lvl="1">
              <a:lnSpc>
                <a:spcPct val="90000"/>
              </a:lnSpc>
            </a:pPr>
            <a:endParaRPr kumimoji="0" lang="en-US" altLang="en-US" dirty="0"/>
          </a:p>
          <a:p>
            <a:pPr>
              <a:lnSpc>
                <a:spcPct val="90000"/>
              </a:lnSpc>
            </a:pPr>
            <a:endParaRPr kumimoji="0" lang="en-US" altLang="en-US" dirty="0"/>
          </a:p>
          <a:p>
            <a:pPr marL="0" indent="0">
              <a:lnSpc>
                <a:spcPct val="90000"/>
              </a:lnSpc>
              <a:buNone/>
            </a:pPr>
            <a:endParaRPr kumimoji="0" lang="en-US" altLang="en-US" dirty="0"/>
          </a:p>
          <a:p>
            <a:pPr lvl="1">
              <a:lnSpc>
                <a:spcPct val="90000"/>
              </a:lnSpc>
            </a:pPr>
            <a:r>
              <a:rPr kumimoji="0" lang="en-US" altLang="en-US" dirty="0"/>
              <a:t>Inner-level  mapping scheme.内层映射方案</a:t>
            </a:r>
            <a:endParaRPr kumimoji="0" lang="en-US" altLang="en-US" dirty="0"/>
          </a:p>
          <a:p>
            <a:pPr lvl="2">
              <a:lnSpc>
                <a:spcPct val="90000"/>
              </a:lnSpc>
            </a:pPr>
            <a:r>
              <a:rPr kumimoji="0" lang="en-US" altLang="en-US" i="1" dirty="0"/>
              <a:t>Q</a:t>
            </a:r>
            <a:r>
              <a:rPr kumimoji="0" lang="en-US" altLang="en-US" baseline="-25000" dirty="0"/>
              <a:t>2</a:t>
            </a:r>
            <a:r>
              <a:rPr kumimoji="0" lang="en-US" altLang="en-US" dirty="0"/>
              <a:t> = displacement into block of index table.Q2 = 位移到索引表的块中。</a:t>
            </a:r>
            <a:endParaRPr kumimoji="0" lang="en-US" altLang="en-US" dirty="0"/>
          </a:p>
          <a:p>
            <a:pPr lvl="2">
              <a:lnSpc>
                <a:spcPct val="90000"/>
              </a:lnSpc>
            </a:pPr>
            <a:r>
              <a:rPr kumimoji="0" lang="en-US" altLang="en-US" i="1" dirty="0"/>
              <a:t>R</a:t>
            </a:r>
            <a:r>
              <a:rPr kumimoji="0" lang="en-US" altLang="en-US" baseline="-25000" dirty="0"/>
              <a:t>2</a:t>
            </a:r>
            <a:r>
              <a:rPr kumimoji="0" lang="en-US" altLang="en-US" dirty="0"/>
              <a:t> displacement into block of file.R2 位移到文件块中</a:t>
            </a:r>
            <a:endParaRPr kumimoji="0" lang="en-US" altLang="en-US" dirty="0"/>
          </a:p>
          <a:p>
            <a:pPr>
              <a:lnSpc>
                <a:spcPct val="90000"/>
              </a:lnSpc>
            </a:pPr>
            <a:endParaRPr lang="en-US" altLang="en-US" dirty="0"/>
          </a:p>
        </p:txBody>
      </p:sp>
      <p:grpSp>
        <p:nvGrpSpPr>
          <p:cNvPr id="48131" name="Group 1"/>
          <p:cNvGrpSpPr/>
          <p:nvPr/>
        </p:nvGrpSpPr>
        <p:grpSpPr bwMode="auto">
          <a:xfrm>
            <a:off x="2337674" y="1327396"/>
            <a:ext cx="2368550" cy="852488"/>
            <a:chOff x="3230563" y="2765425"/>
            <a:chExt cx="2368550" cy="852488"/>
          </a:xfrm>
        </p:grpSpPr>
        <p:sp>
          <p:nvSpPr>
            <p:cNvPr id="48140" name="Text Box 4"/>
            <p:cNvSpPr txBox="1">
              <a:spLocks noChangeArrowheads="1"/>
            </p:cNvSpPr>
            <p:nvPr/>
          </p:nvSpPr>
          <p:spPr bwMode="auto">
            <a:xfrm>
              <a:off x="3230563" y="3017838"/>
              <a:ext cx="16192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algn="ctr">
                <a:spcBef>
                  <a:spcPct val="50000"/>
                </a:spcBef>
                <a:buClrTx/>
                <a:buSzTx/>
                <a:buFontTx/>
                <a:buNone/>
              </a:pPr>
              <a:r>
                <a:rPr kumimoji="0" lang="en-US" altLang="en-US" sz="1600" dirty="0">
                  <a:latin typeface="微软雅黑" panose="020B0503020204020204" charset="-122"/>
                </a:rPr>
                <a:t>LA / (512 x 511)</a:t>
              </a:r>
              <a:endParaRPr kumimoji="0" lang="en-US" altLang="en-US" sz="1600" dirty="0">
                <a:latin typeface="微软雅黑" panose="020B0503020204020204" charset="-122"/>
              </a:endParaRPr>
            </a:p>
          </p:txBody>
        </p:sp>
        <p:sp>
          <p:nvSpPr>
            <p:cNvPr id="48141" name="Text Box 5"/>
            <p:cNvSpPr txBox="1">
              <a:spLocks noChangeArrowheads="1"/>
            </p:cNvSpPr>
            <p:nvPr/>
          </p:nvSpPr>
          <p:spPr bwMode="auto">
            <a:xfrm>
              <a:off x="5178425" y="2765425"/>
              <a:ext cx="4206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algn="ctr">
                <a:spcBef>
                  <a:spcPct val="50000"/>
                </a:spcBef>
                <a:buClrTx/>
                <a:buSzTx/>
                <a:buFontTx/>
                <a:buNone/>
              </a:pPr>
              <a:r>
                <a:rPr kumimoji="0" lang="en-US" altLang="en-US" sz="1600">
                  <a:latin typeface="微软雅黑" panose="020B0503020204020204" charset="-122"/>
                </a:rPr>
                <a:t>Q</a:t>
              </a:r>
              <a:r>
                <a:rPr kumimoji="0" lang="en-US" altLang="en-US" sz="1600" baseline="-25000">
                  <a:latin typeface="微软雅黑" panose="020B0503020204020204" charset="-122"/>
                </a:rPr>
                <a:t>1</a:t>
              </a:r>
              <a:endParaRPr kumimoji="0" lang="en-US" altLang="en-US" sz="1600">
                <a:latin typeface="微软雅黑" panose="020B0503020204020204" charset="-122"/>
              </a:endParaRPr>
            </a:p>
          </p:txBody>
        </p:sp>
        <p:sp>
          <p:nvSpPr>
            <p:cNvPr id="48142" name="Text Box 6"/>
            <p:cNvSpPr txBox="1">
              <a:spLocks noChangeArrowheads="1"/>
            </p:cNvSpPr>
            <p:nvPr/>
          </p:nvSpPr>
          <p:spPr bwMode="auto">
            <a:xfrm>
              <a:off x="5178425" y="3278188"/>
              <a:ext cx="4079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algn="ctr">
                <a:spcBef>
                  <a:spcPct val="50000"/>
                </a:spcBef>
                <a:buClrTx/>
                <a:buSzTx/>
                <a:buFontTx/>
                <a:buNone/>
              </a:pPr>
              <a:r>
                <a:rPr kumimoji="0" lang="en-US" altLang="en-US" sz="1600">
                  <a:latin typeface="微软雅黑" panose="020B0503020204020204" charset="-122"/>
                </a:rPr>
                <a:t>R</a:t>
              </a:r>
              <a:r>
                <a:rPr kumimoji="0" lang="en-US" altLang="en-US" sz="1600" baseline="-25000">
                  <a:latin typeface="微软雅黑" panose="020B0503020204020204" charset="-122"/>
                </a:rPr>
                <a:t>1</a:t>
              </a:r>
              <a:endParaRPr kumimoji="0" lang="en-US" altLang="en-US" sz="1600">
                <a:latin typeface="微软雅黑" panose="020B0503020204020204" charset="-122"/>
              </a:endParaRPr>
            </a:p>
          </p:txBody>
        </p:sp>
        <p:sp>
          <p:nvSpPr>
            <p:cNvPr id="48143" name="Line 7"/>
            <p:cNvSpPr>
              <a:spLocks noChangeShapeType="1"/>
            </p:cNvSpPr>
            <p:nvPr/>
          </p:nvSpPr>
          <p:spPr bwMode="auto">
            <a:xfrm flipV="1">
              <a:off x="4791075" y="2957513"/>
              <a:ext cx="419100" cy="203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lIns="91435" tIns="45718" rIns="91435" bIns="45718" anchor="ctr"/>
            <a:lstStyle/>
            <a:p>
              <a:endParaRPr lang="en-US"/>
            </a:p>
          </p:txBody>
        </p:sp>
        <p:sp>
          <p:nvSpPr>
            <p:cNvPr id="48144" name="Line 8"/>
            <p:cNvSpPr>
              <a:spLocks noChangeShapeType="1"/>
            </p:cNvSpPr>
            <p:nvPr/>
          </p:nvSpPr>
          <p:spPr bwMode="auto">
            <a:xfrm>
              <a:off x="4783138" y="3198813"/>
              <a:ext cx="419100" cy="203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lIns="91435" tIns="45718" rIns="91435" bIns="45718" anchor="ctr"/>
            <a:lstStyle/>
            <a:p>
              <a:endParaRPr lang="en-US"/>
            </a:p>
          </p:txBody>
        </p:sp>
      </p:grpSp>
      <p:sp>
        <p:nvSpPr>
          <p:cNvPr id="48132" name="Rectangle 9"/>
          <p:cNvSpPr>
            <a:spLocks noChangeArrowheads="1"/>
          </p:cNvSpPr>
          <p:nvPr/>
        </p:nvSpPr>
        <p:spPr bwMode="auto">
          <a:xfrm>
            <a:off x="992188" y="5600757"/>
            <a:ext cx="702945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lvl1pPr marL="342900" indent="-342900">
              <a:spcBef>
                <a:spcPct val="35000"/>
              </a:spcBef>
              <a:buClr>
                <a:srgbClr val="993300"/>
              </a:buClr>
              <a:buSzPct val="90000"/>
              <a:buFont typeface="Monotype Sorts" pitchFamily="-84" charset="2"/>
              <a:buChar char="n"/>
              <a:defRPr kumimoji="1">
                <a:solidFill>
                  <a:schemeClr val="tx1"/>
                </a:solidFill>
                <a:latin typeface="Helvetica" pitchFamily="2" charset="0"/>
                <a:ea typeface="MS PGothic" panose="020B0600070205080204" pitchFamily="34" charset="-128"/>
              </a:defRPr>
            </a:lvl1pPr>
            <a:lvl2pPr marL="897255" indent="-408305">
              <a:spcBef>
                <a:spcPct val="35000"/>
              </a:spcBef>
              <a:buClr>
                <a:srgbClr val="CC6600"/>
              </a:buClr>
              <a:buSzPct val="80000"/>
              <a:buFont typeface="Monotype Sorts" pitchFamily="-84"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lvl="1">
              <a:spcBef>
                <a:spcPct val="0"/>
              </a:spcBef>
              <a:buClr>
                <a:schemeClr val="accent2"/>
              </a:buClr>
              <a:buSzTx/>
              <a:buFontTx/>
              <a:buNone/>
            </a:pPr>
            <a:endParaRPr kumimoji="0" lang="en-US" altLang="en-US" dirty="0">
              <a:latin typeface="微软雅黑" panose="020B0503020204020204" charset="-122"/>
            </a:endParaRPr>
          </a:p>
        </p:txBody>
      </p:sp>
      <p:grpSp>
        <p:nvGrpSpPr>
          <p:cNvPr id="48133" name="Group 2"/>
          <p:cNvGrpSpPr/>
          <p:nvPr/>
        </p:nvGrpSpPr>
        <p:grpSpPr bwMode="auto">
          <a:xfrm>
            <a:off x="4374648" y="3264487"/>
            <a:ext cx="1641475" cy="1051444"/>
            <a:chOff x="3662363" y="4116388"/>
            <a:chExt cx="1641475" cy="852487"/>
          </a:xfrm>
        </p:grpSpPr>
        <p:sp>
          <p:nvSpPr>
            <p:cNvPr id="48135" name="Text Box 10"/>
            <p:cNvSpPr txBox="1">
              <a:spLocks noChangeArrowheads="1"/>
            </p:cNvSpPr>
            <p:nvPr/>
          </p:nvSpPr>
          <p:spPr bwMode="auto">
            <a:xfrm>
              <a:off x="3662363" y="4383088"/>
              <a:ext cx="9207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algn="ctr">
                <a:spcBef>
                  <a:spcPct val="50000"/>
                </a:spcBef>
                <a:buClrTx/>
                <a:buSzTx/>
                <a:buFontTx/>
                <a:buNone/>
              </a:pPr>
              <a:r>
                <a:rPr kumimoji="0" lang="en-US" altLang="en-US" sz="1600" dirty="0">
                  <a:latin typeface="微软雅黑" panose="020B0503020204020204" charset="-122"/>
                </a:rPr>
                <a:t>R</a:t>
              </a:r>
              <a:r>
                <a:rPr kumimoji="0" lang="en-US" altLang="en-US" sz="1600" baseline="-25000" dirty="0">
                  <a:latin typeface="微软雅黑" panose="020B0503020204020204" charset="-122"/>
                </a:rPr>
                <a:t>1</a:t>
              </a:r>
              <a:r>
                <a:rPr kumimoji="0" lang="en-US" altLang="en-US" sz="1600" dirty="0">
                  <a:latin typeface="微软雅黑" panose="020B0503020204020204" charset="-122"/>
                </a:rPr>
                <a:t> / 512</a:t>
              </a:r>
              <a:endParaRPr kumimoji="0" lang="en-US" altLang="en-US" sz="1600" dirty="0">
                <a:latin typeface="微软雅黑" panose="020B0503020204020204" charset="-122"/>
              </a:endParaRPr>
            </a:p>
          </p:txBody>
        </p:sp>
        <p:sp>
          <p:nvSpPr>
            <p:cNvPr id="48136" name="Text Box 11"/>
            <p:cNvSpPr txBox="1">
              <a:spLocks noChangeArrowheads="1"/>
            </p:cNvSpPr>
            <p:nvPr/>
          </p:nvSpPr>
          <p:spPr bwMode="auto">
            <a:xfrm>
              <a:off x="4883150" y="4116388"/>
              <a:ext cx="4206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algn="ctr">
                <a:spcBef>
                  <a:spcPct val="50000"/>
                </a:spcBef>
                <a:buClrTx/>
                <a:buSzTx/>
                <a:buFontTx/>
                <a:buNone/>
              </a:pPr>
              <a:r>
                <a:rPr kumimoji="0" lang="en-US" altLang="en-US" sz="1600">
                  <a:latin typeface="微软雅黑" panose="020B0503020204020204" charset="-122"/>
                </a:rPr>
                <a:t>Q</a:t>
              </a:r>
              <a:r>
                <a:rPr kumimoji="0" lang="en-US" altLang="en-US" sz="1600" baseline="-25000">
                  <a:latin typeface="微软雅黑" panose="020B0503020204020204" charset="-122"/>
                </a:rPr>
                <a:t>2</a:t>
              </a:r>
              <a:endParaRPr kumimoji="0" lang="en-US" altLang="en-US" sz="1600">
                <a:latin typeface="微软雅黑" panose="020B0503020204020204" charset="-122"/>
              </a:endParaRPr>
            </a:p>
          </p:txBody>
        </p:sp>
        <p:sp>
          <p:nvSpPr>
            <p:cNvPr id="48137" name="Text Box 12"/>
            <p:cNvSpPr txBox="1">
              <a:spLocks noChangeArrowheads="1"/>
            </p:cNvSpPr>
            <p:nvPr/>
          </p:nvSpPr>
          <p:spPr bwMode="auto">
            <a:xfrm>
              <a:off x="4883150" y="4630738"/>
              <a:ext cx="4079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algn="ctr">
                <a:spcBef>
                  <a:spcPct val="50000"/>
                </a:spcBef>
                <a:buClrTx/>
                <a:buSzTx/>
                <a:buFontTx/>
                <a:buNone/>
              </a:pPr>
              <a:r>
                <a:rPr kumimoji="0" lang="en-US" altLang="en-US" sz="1600">
                  <a:latin typeface="微软雅黑" panose="020B0503020204020204" charset="-122"/>
                </a:rPr>
                <a:t>R</a:t>
              </a:r>
              <a:r>
                <a:rPr kumimoji="0" lang="en-US" altLang="en-US" sz="1600" baseline="-25000">
                  <a:latin typeface="微软雅黑" panose="020B0503020204020204" charset="-122"/>
                </a:rPr>
                <a:t>2</a:t>
              </a:r>
              <a:endParaRPr kumimoji="0" lang="en-US" altLang="en-US" sz="1600">
                <a:latin typeface="微软雅黑" panose="020B0503020204020204" charset="-122"/>
              </a:endParaRPr>
            </a:p>
          </p:txBody>
        </p:sp>
        <p:sp>
          <p:nvSpPr>
            <p:cNvPr id="48138" name="Line 13"/>
            <p:cNvSpPr>
              <a:spLocks noChangeShapeType="1"/>
            </p:cNvSpPr>
            <p:nvPr/>
          </p:nvSpPr>
          <p:spPr bwMode="auto">
            <a:xfrm flipV="1">
              <a:off x="4495800" y="4308475"/>
              <a:ext cx="419100" cy="203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lIns="91435" tIns="45718" rIns="91435" bIns="45718" anchor="ctr"/>
            <a:lstStyle/>
            <a:p>
              <a:endParaRPr lang="en-US"/>
            </a:p>
          </p:txBody>
        </p:sp>
        <p:sp>
          <p:nvSpPr>
            <p:cNvPr id="48139" name="Line 14"/>
            <p:cNvSpPr>
              <a:spLocks noChangeShapeType="1"/>
            </p:cNvSpPr>
            <p:nvPr/>
          </p:nvSpPr>
          <p:spPr bwMode="auto">
            <a:xfrm>
              <a:off x="4487863" y="4549775"/>
              <a:ext cx="419100" cy="203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lIns="91435" tIns="45718" rIns="91435" bIns="45718" anchor="ctr"/>
            <a:lstStyle/>
            <a:p>
              <a:endParaRPr lang="en-US"/>
            </a:p>
          </p:txBody>
        </p:sp>
      </p:gr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type="body" idx="1"/>
          </p:nvPr>
        </p:nvSpPr>
        <p:spPr>
          <a:xfrm>
            <a:off x="871855" y="951865"/>
            <a:ext cx="7430770" cy="5665470"/>
          </a:xfrm>
        </p:spPr>
        <p:txBody>
          <a:bodyPr/>
          <a:lstStyle/>
          <a:p>
            <a:r>
              <a:rPr lang="en-US" altLang="en-US" sz="1600" dirty="0"/>
              <a:t>Two-level index (4K blocks could store 1,024 four-byte pointers in outer index -&gt; 1,048,567 data blocks and file size of up to 4GB).二级索引（4K 块可以在外层索引中存储 1,024 个四字节指针 -&gt; 1,048,567 个数据块和最大 4GB 的文件大小）</a:t>
            </a:r>
            <a:endParaRPr lang="en-US" altLang="en-US" sz="1600" dirty="0"/>
          </a:p>
          <a:p>
            <a:endParaRPr lang="en-US" altLang="en-US" dirty="0"/>
          </a:p>
          <a:p>
            <a:endParaRPr lang="en-US" altLang="en-US" dirty="0"/>
          </a:p>
          <a:p>
            <a:endParaRPr lang="en-US" altLang="en-US" dirty="0"/>
          </a:p>
          <a:p>
            <a:r>
              <a:rPr lang="en-US" altLang="en-US" dirty="0"/>
              <a:t>Mapping scheme for outer-index:外层索引的映射方案：</a:t>
            </a:r>
            <a:endParaRPr lang="en-US" altLang="en-US" dirty="0"/>
          </a:p>
          <a:p>
            <a:pPr lvl="1"/>
            <a:r>
              <a:rPr kumimoji="0" lang="en-US" altLang="en-US" i="1" dirty="0"/>
              <a:t>Q</a:t>
            </a:r>
            <a:r>
              <a:rPr kumimoji="0" lang="en-US" altLang="en-US" baseline="-25000" dirty="0"/>
              <a:t>1</a:t>
            </a:r>
            <a:r>
              <a:rPr kumimoji="0" lang="en-US" altLang="en-US" dirty="0"/>
              <a:t> = displacement into outer-index.Q1 = 位移到外指数</a:t>
            </a:r>
            <a:endParaRPr kumimoji="0" lang="en-US" altLang="en-US" dirty="0"/>
          </a:p>
          <a:p>
            <a:pPr lvl="1"/>
            <a:r>
              <a:rPr kumimoji="0" lang="en-US" altLang="en-US" i="1" dirty="0"/>
              <a:t>R</a:t>
            </a:r>
            <a:r>
              <a:rPr kumimoji="0" lang="en-US" altLang="en-US" baseline="-25000" dirty="0"/>
              <a:t>1</a:t>
            </a:r>
            <a:r>
              <a:rPr kumimoji="0" lang="en-US" altLang="en-US" dirty="0"/>
              <a:t> is used as follows:R1 的用法如下：</a:t>
            </a:r>
            <a:endParaRPr kumimoji="0" lang="en-US" altLang="en-US" dirty="0"/>
          </a:p>
          <a:p>
            <a:pPr lvl="1"/>
            <a:endParaRPr kumimoji="0" lang="en-US" altLang="en-US" dirty="0"/>
          </a:p>
          <a:p>
            <a:pPr lvl="1"/>
            <a:endParaRPr lang="en-US" altLang="en-US" dirty="0"/>
          </a:p>
          <a:p>
            <a:pPr lvl="1"/>
            <a:endParaRPr lang="en-US" altLang="en-US" dirty="0"/>
          </a:p>
          <a:p>
            <a:pPr lvl="1"/>
            <a:r>
              <a:rPr kumimoji="0" lang="en-US" altLang="en-US" dirty="0"/>
              <a:t>Mapping scheme for index level:索引级别的映射方案：</a:t>
            </a:r>
            <a:endParaRPr kumimoji="0" lang="en-US" altLang="en-US" dirty="0"/>
          </a:p>
          <a:p>
            <a:pPr lvl="2"/>
            <a:r>
              <a:rPr kumimoji="0" lang="en-US" altLang="en-US" i="1" dirty="0"/>
              <a:t>Q</a:t>
            </a:r>
            <a:r>
              <a:rPr kumimoji="0" lang="en-US" altLang="en-US" baseline="-25000" dirty="0"/>
              <a:t>2</a:t>
            </a:r>
            <a:r>
              <a:rPr kumimoji="0" lang="en-US" altLang="en-US" dirty="0"/>
              <a:t> = displacement into block of index table.Q2 = 位移到索引表的块中。</a:t>
            </a:r>
            <a:endParaRPr kumimoji="0" lang="en-US" altLang="en-US" dirty="0"/>
          </a:p>
          <a:p>
            <a:pPr lvl="2"/>
            <a:r>
              <a:rPr kumimoji="0" lang="en-US" altLang="en-US" i="1" dirty="0"/>
              <a:t>R</a:t>
            </a:r>
            <a:r>
              <a:rPr kumimoji="0" lang="en-US" altLang="en-US" baseline="-25000" dirty="0"/>
              <a:t>2</a:t>
            </a:r>
            <a:r>
              <a:rPr kumimoji="0" lang="en-US" altLang="en-US" dirty="0"/>
              <a:t> displacement into block of file.R2 位移到文件块中</a:t>
            </a:r>
            <a:endParaRPr kumimoji="0" lang="en-US" altLang="en-US" dirty="0"/>
          </a:p>
        </p:txBody>
      </p:sp>
      <p:grpSp>
        <p:nvGrpSpPr>
          <p:cNvPr id="50179" name="Group 1"/>
          <p:cNvGrpSpPr/>
          <p:nvPr/>
        </p:nvGrpSpPr>
        <p:grpSpPr bwMode="auto">
          <a:xfrm>
            <a:off x="2620826" y="1951790"/>
            <a:ext cx="2376487" cy="852488"/>
            <a:chOff x="3294063" y="2101850"/>
            <a:chExt cx="2376487" cy="852488"/>
          </a:xfrm>
        </p:grpSpPr>
        <p:sp>
          <p:nvSpPr>
            <p:cNvPr id="50188" name="Text Box 4"/>
            <p:cNvSpPr txBox="1">
              <a:spLocks noChangeArrowheads="1"/>
            </p:cNvSpPr>
            <p:nvPr/>
          </p:nvSpPr>
          <p:spPr bwMode="auto">
            <a:xfrm>
              <a:off x="3294063" y="2354263"/>
              <a:ext cx="1635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algn="ctr">
                <a:spcBef>
                  <a:spcPct val="50000"/>
                </a:spcBef>
                <a:buClrTx/>
                <a:buSzTx/>
                <a:buFontTx/>
                <a:buNone/>
              </a:pPr>
              <a:r>
                <a:rPr kumimoji="0" lang="en-US" altLang="en-US" sz="1600" dirty="0">
                  <a:latin typeface="微软雅黑" panose="020B0503020204020204" charset="-122"/>
                </a:rPr>
                <a:t>LA / (512 x 512)</a:t>
              </a:r>
              <a:endParaRPr kumimoji="0" lang="en-US" altLang="en-US" sz="1600" dirty="0">
                <a:latin typeface="微软雅黑" panose="020B0503020204020204" charset="-122"/>
              </a:endParaRPr>
            </a:p>
          </p:txBody>
        </p:sp>
        <p:sp>
          <p:nvSpPr>
            <p:cNvPr id="50189" name="Text Box 5"/>
            <p:cNvSpPr txBox="1">
              <a:spLocks noChangeArrowheads="1"/>
            </p:cNvSpPr>
            <p:nvPr/>
          </p:nvSpPr>
          <p:spPr bwMode="auto">
            <a:xfrm>
              <a:off x="5249863" y="2101850"/>
              <a:ext cx="42068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algn="ctr">
                <a:spcBef>
                  <a:spcPct val="50000"/>
                </a:spcBef>
                <a:buClrTx/>
                <a:buSzTx/>
                <a:buFontTx/>
                <a:buNone/>
              </a:pPr>
              <a:r>
                <a:rPr kumimoji="0" lang="en-US" altLang="en-US" sz="1600">
                  <a:latin typeface="微软雅黑" panose="020B0503020204020204" charset="-122"/>
                </a:rPr>
                <a:t>Q</a:t>
              </a:r>
              <a:r>
                <a:rPr kumimoji="0" lang="en-US" altLang="en-US" sz="1600" baseline="-25000">
                  <a:latin typeface="微软雅黑" panose="020B0503020204020204" charset="-122"/>
                </a:rPr>
                <a:t>1</a:t>
              </a:r>
              <a:endParaRPr kumimoji="0" lang="en-US" altLang="en-US" sz="1600">
                <a:latin typeface="微软雅黑" panose="020B0503020204020204" charset="-122"/>
              </a:endParaRPr>
            </a:p>
          </p:txBody>
        </p:sp>
        <p:sp>
          <p:nvSpPr>
            <p:cNvPr id="50190" name="Text Box 6"/>
            <p:cNvSpPr txBox="1">
              <a:spLocks noChangeArrowheads="1"/>
            </p:cNvSpPr>
            <p:nvPr/>
          </p:nvSpPr>
          <p:spPr bwMode="auto">
            <a:xfrm>
              <a:off x="5249863" y="2616200"/>
              <a:ext cx="4079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algn="ctr">
                <a:spcBef>
                  <a:spcPct val="50000"/>
                </a:spcBef>
                <a:buClrTx/>
                <a:buSzTx/>
                <a:buFontTx/>
                <a:buNone/>
              </a:pPr>
              <a:r>
                <a:rPr kumimoji="0" lang="en-US" altLang="en-US" sz="1600">
                  <a:latin typeface="微软雅黑" panose="020B0503020204020204" charset="-122"/>
                </a:rPr>
                <a:t>R</a:t>
              </a:r>
              <a:r>
                <a:rPr kumimoji="0" lang="en-US" altLang="en-US" sz="1600" baseline="-25000">
                  <a:latin typeface="微软雅黑" panose="020B0503020204020204" charset="-122"/>
                </a:rPr>
                <a:t>1</a:t>
              </a:r>
              <a:endParaRPr kumimoji="0" lang="en-US" altLang="en-US" sz="1600">
                <a:latin typeface="微软雅黑" panose="020B0503020204020204" charset="-122"/>
              </a:endParaRPr>
            </a:p>
          </p:txBody>
        </p:sp>
        <p:sp>
          <p:nvSpPr>
            <p:cNvPr id="50191" name="Line 7"/>
            <p:cNvSpPr>
              <a:spLocks noChangeShapeType="1"/>
            </p:cNvSpPr>
            <p:nvPr/>
          </p:nvSpPr>
          <p:spPr bwMode="auto">
            <a:xfrm flipV="1">
              <a:off x="4862513" y="2293938"/>
              <a:ext cx="419100" cy="203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lIns="91435" tIns="45718" rIns="91435" bIns="45718" anchor="ctr"/>
            <a:lstStyle/>
            <a:p>
              <a:endParaRPr lang="en-US"/>
            </a:p>
          </p:txBody>
        </p:sp>
        <p:sp>
          <p:nvSpPr>
            <p:cNvPr id="50192" name="Line 8"/>
            <p:cNvSpPr>
              <a:spLocks noChangeShapeType="1"/>
            </p:cNvSpPr>
            <p:nvPr/>
          </p:nvSpPr>
          <p:spPr bwMode="auto">
            <a:xfrm>
              <a:off x="4854575" y="2535238"/>
              <a:ext cx="419100" cy="203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lIns="91435" tIns="45718" rIns="91435" bIns="45718" anchor="ctr"/>
            <a:lstStyle/>
            <a:p>
              <a:endParaRPr lang="en-US"/>
            </a:p>
          </p:txBody>
        </p:sp>
      </p:grpSp>
      <p:sp>
        <p:nvSpPr>
          <p:cNvPr id="50180" name="Rectangle 9"/>
          <p:cNvSpPr>
            <a:spLocks noChangeArrowheads="1"/>
          </p:cNvSpPr>
          <p:nvPr/>
        </p:nvSpPr>
        <p:spPr bwMode="auto">
          <a:xfrm>
            <a:off x="841375" y="5710494"/>
            <a:ext cx="702945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lvl1pPr marL="342900" indent="-342900">
              <a:spcBef>
                <a:spcPct val="35000"/>
              </a:spcBef>
              <a:buClr>
                <a:srgbClr val="993300"/>
              </a:buClr>
              <a:buSzPct val="90000"/>
              <a:buFont typeface="Monotype Sorts" pitchFamily="-84" charset="2"/>
              <a:buChar char="n"/>
              <a:defRPr kumimoji="1">
                <a:solidFill>
                  <a:schemeClr val="tx1"/>
                </a:solidFill>
                <a:latin typeface="Helvetica" pitchFamily="2" charset="0"/>
                <a:ea typeface="MS PGothic" panose="020B0600070205080204" pitchFamily="34" charset="-128"/>
              </a:defRPr>
            </a:lvl1pPr>
            <a:lvl2pPr marL="897255" indent="-408305">
              <a:spcBef>
                <a:spcPct val="35000"/>
              </a:spcBef>
              <a:buClr>
                <a:srgbClr val="CC6600"/>
              </a:buClr>
              <a:buSzPct val="80000"/>
              <a:buFont typeface="Monotype Sorts" pitchFamily="-84"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lvl="1">
              <a:spcBef>
                <a:spcPct val="0"/>
              </a:spcBef>
              <a:buClr>
                <a:schemeClr val="accent2"/>
              </a:buClr>
              <a:buSzTx/>
              <a:buFontTx/>
              <a:buNone/>
            </a:pPr>
            <a:endParaRPr kumimoji="0" lang="en-US" altLang="en-US" dirty="0">
              <a:latin typeface="微软雅黑" panose="020B0503020204020204" charset="-122"/>
            </a:endParaRPr>
          </a:p>
        </p:txBody>
      </p:sp>
      <p:grpSp>
        <p:nvGrpSpPr>
          <p:cNvPr id="50181" name="Group 2"/>
          <p:cNvGrpSpPr/>
          <p:nvPr/>
        </p:nvGrpSpPr>
        <p:grpSpPr bwMode="auto">
          <a:xfrm>
            <a:off x="2791511" y="4143495"/>
            <a:ext cx="1641475" cy="852487"/>
            <a:chOff x="3662363" y="4116388"/>
            <a:chExt cx="1641475" cy="852487"/>
          </a:xfrm>
        </p:grpSpPr>
        <p:sp>
          <p:nvSpPr>
            <p:cNvPr id="50183" name="Text Box 10"/>
            <p:cNvSpPr txBox="1">
              <a:spLocks noChangeArrowheads="1"/>
            </p:cNvSpPr>
            <p:nvPr/>
          </p:nvSpPr>
          <p:spPr bwMode="auto">
            <a:xfrm>
              <a:off x="3662363" y="4383088"/>
              <a:ext cx="9207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algn="ctr">
                <a:spcBef>
                  <a:spcPct val="50000"/>
                </a:spcBef>
                <a:buClrTx/>
                <a:buSzTx/>
                <a:buFontTx/>
                <a:buNone/>
              </a:pPr>
              <a:r>
                <a:rPr kumimoji="0" lang="en-US" altLang="en-US" sz="1600" dirty="0">
                  <a:latin typeface="微软雅黑" panose="020B0503020204020204" charset="-122"/>
                </a:rPr>
                <a:t>R</a:t>
              </a:r>
              <a:r>
                <a:rPr kumimoji="0" lang="en-US" altLang="en-US" sz="1600" baseline="-25000" dirty="0">
                  <a:latin typeface="微软雅黑" panose="020B0503020204020204" charset="-122"/>
                </a:rPr>
                <a:t>1</a:t>
              </a:r>
              <a:r>
                <a:rPr kumimoji="0" lang="en-US" altLang="en-US" sz="1600" dirty="0">
                  <a:latin typeface="微软雅黑" panose="020B0503020204020204" charset="-122"/>
                </a:rPr>
                <a:t> / 512</a:t>
              </a:r>
              <a:endParaRPr kumimoji="0" lang="en-US" altLang="en-US" sz="1600" dirty="0">
                <a:latin typeface="微软雅黑" panose="020B0503020204020204" charset="-122"/>
              </a:endParaRPr>
            </a:p>
          </p:txBody>
        </p:sp>
        <p:sp>
          <p:nvSpPr>
            <p:cNvPr id="50184" name="Text Box 11"/>
            <p:cNvSpPr txBox="1">
              <a:spLocks noChangeArrowheads="1"/>
            </p:cNvSpPr>
            <p:nvPr/>
          </p:nvSpPr>
          <p:spPr bwMode="auto">
            <a:xfrm>
              <a:off x="4883150" y="4116388"/>
              <a:ext cx="4206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algn="ctr">
                <a:spcBef>
                  <a:spcPct val="50000"/>
                </a:spcBef>
                <a:buClrTx/>
                <a:buSzTx/>
                <a:buFontTx/>
                <a:buNone/>
              </a:pPr>
              <a:r>
                <a:rPr kumimoji="0" lang="en-US" altLang="en-US" sz="1600">
                  <a:latin typeface="微软雅黑" panose="020B0503020204020204" charset="-122"/>
                </a:rPr>
                <a:t>Q</a:t>
              </a:r>
              <a:r>
                <a:rPr kumimoji="0" lang="en-US" altLang="en-US" sz="1600" baseline="-25000">
                  <a:latin typeface="微软雅黑" panose="020B0503020204020204" charset="-122"/>
                </a:rPr>
                <a:t>2</a:t>
              </a:r>
              <a:endParaRPr kumimoji="0" lang="en-US" altLang="en-US" sz="1600">
                <a:latin typeface="微软雅黑" panose="020B0503020204020204" charset="-122"/>
              </a:endParaRPr>
            </a:p>
          </p:txBody>
        </p:sp>
        <p:sp>
          <p:nvSpPr>
            <p:cNvPr id="50185" name="Text Box 12"/>
            <p:cNvSpPr txBox="1">
              <a:spLocks noChangeArrowheads="1"/>
            </p:cNvSpPr>
            <p:nvPr/>
          </p:nvSpPr>
          <p:spPr bwMode="auto">
            <a:xfrm>
              <a:off x="4883150" y="4630738"/>
              <a:ext cx="4079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algn="ctr">
                <a:spcBef>
                  <a:spcPct val="50000"/>
                </a:spcBef>
                <a:buClrTx/>
                <a:buSzTx/>
                <a:buFontTx/>
                <a:buNone/>
              </a:pPr>
              <a:r>
                <a:rPr kumimoji="0" lang="en-US" altLang="en-US" sz="1600">
                  <a:latin typeface="微软雅黑" panose="020B0503020204020204" charset="-122"/>
                </a:rPr>
                <a:t>R</a:t>
              </a:r>
              <a:r>
                <a:rPr kumimoji="0" lang="en-US" altLang="en-US" sz="1600" baseline="-25000">
                  <a:latin typeface="微软雅黑" panose="020B0503020204020204" charset="-122"/>
                </a:rPr>
                <a:t>2</a:t>
              </a:r>
              <a:endParaRPr kumimoji="0" lang="en-US" altLang="en-US" sz="1600">
                <a:latin typeface="微软雅黑" panose="020B0503020204020204" charset="-122"/>
              </a:endParaRPr>
            </a:p>
          </p:txBody>
        </p:sp>
        <p:sp>
          <p:nvSpPr>
            <p:cNvPr id="50186" name="Line 13"/>
            <p:cNvSpPr>
              <a:spLocks noChangeShapeType="1"/>
            </p:cNvSpPr>
            <p:nvPr/>
          </p:nvSpPr>
          <p:spPr bwMode="auto">
            <a:xfrm flipV="1">
              <a:off x="4495800" y="4308475"/>
              <a:ext cx="419100" cy="203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lIns="91435" tIns="45718" rIns="91435" bIns="45718" anchor="ctr"/>
            <a:lstStyle/>
            <a:p>
              <a:endParaRPr lang="en-US"/>
            </a:p>
          </p:txBody>
        </p:sp>
        <p:sp>
          <p:nvSpPr>
            <p:cNvPr id="50187" name="Line 14"/>
            <p:cNvSpPr>
              <a:spLocks noChangeShapeType="1"/>
            </p:cNvSpPr>
            <p:nvPr/>
          </p:nvSpPr>
          <p:spPr bwMode="auto">
            <a:xfrm>
              <a:off x="4487863" y="4549775"/>
              <a:ext cx="419100" cy="203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lIns="91435" tIns="45718" rIns="91435" bIns="45718" anchor="ctr"/>
            <a:lstStyle/>
            <a:p>
              <a:endParaRPr lang="en-US"/>
            </a:p>
          </p:txBody>
        </p:sp>
      </p:grpSp>
      <p:sp>
        <p:nvSpPr>
          <p:cNvPr id="50182" name="Rectangle 15"/>
          <p:cNvSpPr>
            <a:spLocks noChangeArrowheads="1"/>
          </p:cNvSpPr>
          <p:nvPr/>
        </p:nvSpPr>
        <p:spPr bwMode="auto">
          <a:xfrm>
            <a:off x="841375" y="5788667"/>
            <a:ext cx="702945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lvl1pPr marL="342900" indent="-342900">
              <a:spcBef>
                <a:spcPct val="35000"/>
              </a:spcBef>
              <a:buClr>
                <a:srgbClr val="993300"/>
              </a:buClr>
              <a:buSzPct val="90000"/>
              <a:buFont typeface="Monotype Sorts" pitchFamily="-84" charset="2"/>
              <a:buChar char="n"/>
              <a:defRPr kumimoji="1">
                <a:solidFill>
                  <a:schemeClr val="tx1"/>
                </a:solidFill>
                <a:latin typeface="Helvetica" pitchFamily="2" charset="0"/>
                <a:ea typeface="MS PGothic" panose="020B0600070205080204" pitchFamily="34" charset="-128"/>
              </a:defRPr>
            </a:lvl1pPr>
            <a:lvl2pPr marL="897255" indent="-408305">
              <a:spcBef>
                <a:spcPct val="35000"/>
              </a:spcBef>
              <a:buClr>
                <a:srgbClr val="CC6600"/>
              </a:buClr>
              <a:buSzPct val="80000"/>
              <a:buFont typeface="Monotype Sorts" pitchFamily="-84"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lvl="1">
              <a:spcBef>
                <a:spcPct val="0"/>
              </a:spcBef>
              <a:buClr>
                <a:schemeClr val="accent2"/>
              </a:buClr>
              <a:buSzTx/>
              <a:buFontTx/>
              <a:buNone/>
            </a:pPr>
            <a:endParaRPr kumimoji="0" lang="en-US" altLang="en-US" dirty="0">
              <a:latin typeface="微软雅黑" panose="020B0503020204020204" charset="-122"/>
            </a:endParaRPr>
          </a:p>
        </p:txBody>
      </p:sp>
      <p:sp>
        <p:nvSpPr>
          <p:cNvPr id="23" name="Rectangle 2"/>
          <p:cNvSpPr>
            <a:spLocks noGrp="1" noChangeArrowheads="1"/>
          </p:cNvSpPr>
          <p:nvPr>
            <p:ph type="title"/>
          </p:nvPr>
        </p:nvSpPr>
        <p:spPr>
          <a:xfrm>
            <a:off x="737122" y="247088"/>
            <a:ext cx="8229600" cy="583126"/>
          </a:xfrm>
        </p:spPr>
        <p:txBody>
          <a:bodyPr/>
          <a:lstStyle/>
          <a:p>
            <a:pPr eaLnBrk="1" hangingPunct="1"/>
            <a:r>
              <a:rPr lang="en-US" altLang="en-US" sz="2400" dirty="0"/>
              <a:t>Indexed Allocation – Two-level Scheme</a:t>
            </a:r>
            <a:r>
              <a:rPr lang="en-US" altLang="en-US" sz="2400" dirty="0">
                <a:solidFill>
                  <a:schemeClr val="tx1"/>
                </a:solidFill>
              </a:rPr>
              <a:t>索引分配——两级方案</a:t>
            </a:r>
            <a:endParaRPr lang="en-US" altLang="en-US" sz="2400" dirty="0">
              <a:solidFill>
                <a:schemeClr val="tx1"/>
              </a:solidFill>
            </a:endParaRPr>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a:xfrm>
            <a:off x="1106472" y="275784"/>
            <a:ext cx="7658100" cy="576262"/>
          </a:xfrm>
        </p:spPr>
        <p:txBody>
          <a:bodyPr/>
          <a:lstStyle/>
          <a:p>
            <a:pPr eaLnBrk="1" hangingPunct="1"/>
            <a:r>
              <a:rPr lang="en-US" altLang="en-US" sz="2400" dirty="0"/>
              <a:t>Indexed Allocation – Two-Level Scheme</a:t>
            </a:r>
            <a:r>
              <a:rPr lang="en-US" altLang="en-US" sz="2400" dirty="0">
                <a:solidFill>
                  <a:schemeClr val="tx1"/>
                </a:solidFill>
                <a:sym typeface="+mn-ea"/>
              </a:rPr>
              <a:t>索引分配——两级方案</a:t>
            </a:r>
            <a:endParaRPr lang="en-US" altLang="en-US" sz="2400" dirty="0"/>
          </a:p>
        </p:txBody>
      </p:sp>
      <p:pic>
        <p:nvPicPr>
          <p:cNvPr id="52226" name="Picture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373268" y="1145518"/>
            <a:ext cx="6254864" cy="3929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title"/>
          </p:nvPr>
        </p:nvSpPr>
        <p:spPr>
          <a:xfrm>
            <a:off x="326570" y="146280"/>
            <a:ext cx="8229600" cy="576262"/>
          </a:xfrm>
        </p:spPr>
        <p:txBody>
          <a:bodyPr/>
          <a:lstStyle/>
          <a:p>
            <a:pPr eaLnBrk="1" hangingPunct="1"/>
            <a:r>
              <a:rPr lang="en-US" altLang="en-US" dirty="0"/>
              <a:t>Objectives目标</a:t>
            </a:r>
            <a:endParaRPr lang="en-US" altLang="en-US" dirty="0"/>
          </a:p>
        </p:txBody>
      </p:sp>
      <p:sp>
        <p:nvSpPr>
          <p:cNvPr id="9218" name="Rectangle 3"/>
          <p:cNvSpPr>
            <a:spLocks noGrp="1" noChangeArrowheads="1"/>
          </p:cNvSpPr>
          <p:nvPr>
            <p:ph type="body" idx="1"/>
          </p:nvPr>
        </p:nvSpPr>
        <p:spPr>
          <a:xfrm>
            <a:off x="883285" y="960120"/>
            <a:ext cx="7672070" cy="4530725"/>
          </a:xfrm>
        </p:spPr>
        <p:txBody>
          <a:bodyPr/>
          <a:lstStyle/>
          <a:p>
            <a:r>
              <a:rPr lang="en-US" altLang="en-US" sz="2400" dirty="0">
                <a:latin typeface="微软雅黑" panose="020B0503020204020204" charset="-122"/>
                <a:ea typeface="微软雅黑" panose="020B0503020204020204" charset="-122"/>
                <a:cs typeface="微软雅黑" panose="020B0503020204020204" charset="-122"/>
              </a:rPr>
              <a:t>Describe the details of implementing local file systems and directory structures.描述实现本地文件系统和目录结构的细节。</a:t>
            </a:r>
            <a:endParaRPr lang="en-US" altLang="en-US" sz="2400" dirty="0">
              <a:latin typeface="微软雅黑" panose="020B0503020204020204" charset="-122"/>
              <a:ea typeface="微软雅黑" panose="020B0503020204020204" charset="-122"/>
              <a:cs typeface="微软雅黑" panose="020B0503020204020204" charset="-122"/>
            </a:endParaRPr>
          </a:p>
          <a:p>
            <a:r>
              <a:rPr lang="en-US" altLang="en-US" sz="2400" dirty="0">
                <a:latin typeface="微软雅黑" panose="020B0503020204020204" charset="-122"/>
                <a:ea typeface="微软雅黑" panose="020B0503020204020204" charset="-122"/>
                <a:cs typeface="微软雅黑" panose="020B0503020204020204" charset="-122"/>
              </a:rPr>
              <a:t>Discuss block allocation and free-block algorithms and trade-offs.讨论块分配和空闲块算法以及权衡。</a:t>
            </a:r>
            <a:endParaRPr lang="en-US" altLang="en-US" sz="2400" dirty="0">
              <a:latin typeface="微软雅黑" panose="020B0503020204020204" charset="-122"/>
              <a:ea typeface="微软雅黑" panose="020B0503020204020204" charset="-122"/>
              <a:cs typeface="微软雅黑" panose="020B0503020204020204" charset="-122"/>
            </a:endParaRPr>
          </a:p>
          <a:p>
            <a:r>
              <a:rPr lang="en-US" altLang="en-US" sz="2400" dirty="0">
                <a:latin typeface="微软雅黑" panose="020B0503020204020204" charset="-122"/>
                <a:ea typeface="微软雅黑" panose="020B0503020204020204" charset="-122"/>
                <a:cs typeface="微软雅黑" panose="020B0503020204020204" charset="-122"/>
              </a:rPr>
              <a:t>Explore file system efficiency and performance issues.探索文件系统效率和性能问题。</a:t>
            </a:r>
            <a:endParaRPr lang="en-US" altLang="en-US" sz="2400" dirty="0">
              <a:latin typeface="微软雅黑" panose="020B0503020204020204" charset="-122"/>
              <a:ea typeface="微软雅黑" panose="020B0503020204020204" charset="-122"/>
              <a:cs typeface="微软雅黑" panose="020B0503020204020204" charset="-122"/>
            </a:endParaRPr>
          </a:p>
          <a:p>
            <a:r>
              <a:rPr lang="en-US" altLang="en-US" sz="2400" dirty="0">
                <a:latin typeface="微软雅黑" panose="020B0503020204020204" charset="-122"/>
                <a:ea typeface="微软雅黑" panose="020B0503020204020204" charset="-122"/>
                <a:cs typeface="微软雅黑" panose="020B0503020204020204" charset="-122"/>
              </a:rPr>
              <a:t>Look at recovery from file system failures.查看从文件系统故障中恢复。</a:t>
            </a:r>
            <a:endParaRPr lang="en-US" altLang="en-US" sz="2400" dirty="0">
              <a:latin typeface="微软雅黑" panose="020B0503020204020204" charset="-122"/>
              <a:ea typeface="微软雅黑" panose="020B0503020204020204" charset="-122"/>
              <a:cs typeface="微软雅黑" panose="020B0503020204020204" charset="-122"/>
            </a:endParaRPr>
          </a:p>
          <a:p>
            <a:r>
              <a:rPr lang="en-US" altLang="en-US" sz="2400" dirty="0">
                <a:latin typeface="微软雅黑" panose="020B0503020204020204" charset="-122"/>
                <a:ea typeface="微软雅黑" panose="020B0503020204020204" charset="-122"/>
                <a:cs typeface="微软雅黑" panose="020B0503020204020204" charset="-122"/>
              </a:rPr>
              <a:t>Describe the WAFL file system as a concrete example.以WAFL文件系统为例进行说明。</a:t>
            </a:r>
            <a:endParaRPr lang="en-US" altLang="en-US" dirty="0"/>
          </a:p>
          <a:p>
            <a:endParaRPr lang="en-US"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a:xfrm>
            <a:off x="1428680" y="129289"/>
            <a:ext cx="7713662" cy="576262"/>
          </a:xfrm>
        </p:spPr>
        <p:txBody>
          <a:bodyPr/>
          <a:lstStyle/>
          <a:p>
            <a:pPr eaLnBrk="1" hangingPunct="1"/>
            <a:r>
              <a:rPr lang="en-US" altLang="en-US" sz="2400" dirty="0"/>
              <a:t>Combined Scheme : UNIX UFS</a:t>
            </a:r>
            <a:r>
              <a:rPr lang="en-US" altLang="en-US" sz="2400" dirty="0">
                <a:solidFill>
                  <a:schemeClr val="tx1"/>
                </a:solidFill>
              </a:rPr>
              <a:t>组合方案：UNIX UFS</a:t>
            </a:r>
            <a:endParaRPr lang="en-US" altLang="en-US" sz="2400" dirty="0">
              <a:solidFill>
                <a:schemeClr val="tx1"/>
              </a:solidFill>
            </a:endParaRPr>
          </a:p>
        </p:txBody>
      </p:sp>
      <p:sp>
        <p:nvSpPr>
          <p:cNvPr id="48130" name="Rectangle 3"/>
          <p:cNvSpPr>
            <a:spLocks noGrp="1" noChangeArrowheads="1"/>
          </p:cNvSpPr>
          <p:nvPr>
            <p:ph type="body" idx="1"/>
          </p:nvPr>
        </p:nvSpPr>
        <p:spPr>
          <a:xfrm>
            <a:off x="868045" y="979170"/>
            <a:ext cx="7664450" cy="5053330"/>
          </a:xfrm>
        </p:spPr>
        <p:txBody>
          <a:bodyPr/>
          <a:lstStyle/>
          <a:p>
            <a:pPr>
              <a:lnSpc>
                <a:spcPct val="90000"/>
              </a:lnSpc>
            </a:pPr>
            <a:r>
              <a:rPr kumimoji="0" lang="en-US" altLang="en-US" sz="1600" dirty="0">
                <a:latin typeface="Verdana" panose="020B0604030504040204" pitchFamily="34" charset="0"/>
              </a:rPr>
              <a:t>4K bytes per block, 32-bit addresses.每块 4K 字节，32 位地址</a:t>
            </a:r>
            <a:endParaRPr kumimoji="0" lang="en-US" altLang="en-US" sz="1600" dirty="0">
              <a:latin typeface="Verdana" panose="020B0604030504040204" pitchFamily="34" charset="0"/>
            </a:endParaRPr>
          </a:p>
          <a:p>
            <a:pPr>
              <a:lnSpc>
                <a:spcPct val="90000"/>
              </a:lnSpc>
            </a:pPr>
            <a:endParaRPr lang="en-US" altLang="en-US" sz="1600" dirty="0"/>
          </a:p>
          <a:p>
            <a:pPr>
              <a:lnSpc>
                <a:spcPct val="90000"/>
              </a:lnSpc>
            </a:pPr>
            <a:endParaRPr lang="en-US" altLang="en-US" dirty="0"/>
          </a:p>
          <a:p>
            <a:pPr>
              <a:lnSpc>
                <a:spcPct val="90000"/>
              </a:lnSpc>
            </a:pPr>
            <a:endParaRPr lang="en-US" altLang="en-US" dirty="0"/>
          </a:p>
          <a:p>
            <a:pPr>
              <a:lnSpc>
                <a:spcPct val="90000"/>
              </a:lnSpc>
            </a:pPr>
            <a:endParaRPr lang="en-US" altLang="en-US" dirty="0"/>
          </a:p>
          <a:p>
            <a:pPr>
              <a:lnSpc>
                <a:spcPct val="90000"/>
              </a:lnSpc>
            </a:pPr>
            <a:endParaRPr lang="en-US" altLang="en-US" dirty="0"/>
          </a:p>
          <a:p>
            <a:pPr>
              <a:lnSpc>
                <a:spcPct val="90000"/>
              </a:lnSpc>
            </a:pPr>
            <a:endParaRPr lang="en-US" altLang="en-US" dirty="0"/>
          </a:p>
          <a:p>
            <a:pPr>
              <a:lnSpc>
                <a:spcPct val="90000"/>
              </a:lnSpc>
            </a:pPr>
            <a:endParaRPr lang="en-US" altLang="en-US" dirty="0"/>
          </a:p>
          <a:p>
            <a:pPr>
              <a:lnSpc>
                <a:spcPct val="90000"/>
              </a:lnSpc>
            </a:pPr>
            <a:endParaRPr lang="en-US" altLang="en-US" dirty="0"/>
          </a:p>
          <a:p>
            <a:pPr>
              <a:lnSpc>
                <a:spcPct val="90000"/>
              </a:lnSpc>
            </a:pPr>
            <a:endParaRPr lang="en-US" altLang="en-US" dirty="0"/>
          </a:p>
          <a:p>
            <a:pPr>
              <a:lnSpc>
                <a:spcPct val="90000"/>
              </a:lnSpc>
            </a:pPr>
            <a:endParaRPr lang="en-US" altLang="en-US" dirty="0"/>
          </a:p>
          <a:p>
            <a:pPr>
              <a:lnSpc>
                <a:spcPct val="90000"/>
              </a:lnSpc>
            </a:pPr>
            <a:endParaRPr lang="en-US" altLang="en-US" dirty="0"/>
          </a:p>
          <a:p>
            <a:pPr>
              <a:lnSpc>
                <a:spcPct val="90000"/>
              </a:lnSpc>
            </a:pPr>
            <a:endParaRPr lang="en-US" altLang="en-US" dirty="0"/>
          </a:p>
          <a:p>
            <a:pPr>
              <a:lnSpc>
                <a:spcPct val="90000"/>
              </a:lnSpc>
            </a:pPr>
            <a:endParaRPr lang="en-US" altLang="en-US" dirty="0"/>
          </a:p>
          <a:p>
            <a:pPr>
              <a:lnSpc>
                <a:spcPct val="90000"/>
              </a:lnSpc>
            </a:pPr>
            <a:r>
              <a:rPr kumimoji="0" lang="en-US" altLang="en-US" sz="1600" dirty="0">
                <a:latin typeface="Verdana" panose="020B0604030504040204" pitchFamily="34" charset="0"/>
              </a:rPr>
              <a:t>More index blocks than can be addressed with 32-bit file pointer.比 32 位文件指针可寻址的索引块更多</a:t>
            </a:r>
            <a:endParaRPr kumimoji="0" lang="en-US" altLang="en-US" sz="1600" dirty="0">
              <a:latin typeface="Verdana" panose="020B0604030504040204" pitchFamily="34" charset="0"/>
            </a:endParaRPr>
          </a:p>
          <a:p>
            <a:pPr>
              <a:lnSpc>
                <a:spcPct val="90000"/>
              </a:lnSpc>
            </a:pPr>
            <a:endParaRPr lang="en-US" altLang="en-US" dirty="0"/>
          </a:p>
          <a:p>
            <a:pPr>
              <a:lnSpc>
                <a:spcPct val="90000"/>
              </a:lnSpc>
            </a:pPr>
            <a:endParaRPr lang="en-US" altLang="en-US" dirty="0"/>
          </a:p>
          <a:p>
            <a:pPr>
              <a:lnSpc>
                <a:spcPct val="90000"/>
              </a:lnSpc>
            </a:pPr>
            <a:endParaRPr lang="en-US" altLang="en-US" dirty="0"/>
          </a:p>
          <a:p>
            <a:pPr>
              <a:lnSpc>
                <a:spcPct val="90000"/>
              </a:lnSpc>
            </a:pPr>
            <a:endParaRPr lang="en-US" altLang="en-US" dirty="0"/>
          </a:p>
          <a:p>
            <a:pPr>
              <a:lnSpc>
                <a:spcPct val="90000"/>
              </a:lnSpc>
            </a:pPr>
            <a:endParaRPr lang="en-US" altLang="en-US" dirty="0"/>
          </a:p>
          <a:p>
            <a:pPr>
              <a:lnSpc>
                <a:spcPct val="90000"/>
              </a:lnSpc>
            </a:pPr>
            <a:endParaRPr lang="en-US" altLang="en-US" dirty="0"/>
          </a:p>
          <a:p>
            <a:pPr>
              <a:lnSpc>
                <a:spcPct val="90000"/>
              </a:lnSpc>
            </a:pPr>
            <a:endParaRPr lang="en-US" altLang="en-US" dirty="0"/>
          </a:p>
          <a:p>
            <a:pPr>
              <a:lnSpc>
                <a:spcPct val="90000"/>
              </a:lnSpc>
            </a:pPr>
            <a:endParaRPr lang="en-US" altLang="en-US" dirty="0"/>
          </a:p>
          <a:p>
            <a:pPr>
              <a:lnSpc>
                <a:spcPct val="90000"/>
              </a:lnSpc>
            </a:pPr>
            <a:endParaRPr lang="en-US" altLang="en-US" dirty="0"/>
          </a:p>
          <a:p>
            <a:pPr>
              <a:lnSpc>
                <a:spcPct val="90000"/>
              </a:lnSpc>
            </a:pPr>
            <a:endParaRPr lang="en-US" altLang="en-US" dirty="0"/>
          </a:p>
          <a:p>
            <a:pPr>
              <a:lnSpc>
                <a:spcPct val="90000"/>
              </a:lnSpc>
            </a:pPr>
            <a:endParaRPr lang="en-US" altLang="en-US" dirty="0"/>
          </a:p>
          <a:p>
            <a:pPr>
              <a:lnSpc>
                <a:spcPct val="90000"/>
              </a:lnSpc>
            </a:pPr>
            <a:endParaRPr lang="en-US" altLang="en-US" dirty="0"/>
          </a:p>
          <a:p>
            <a:pPr>
              <a:lnSpc>
                <a:spcPct val="90000"/>
              </a:lnSpc>
            </a:pPr>
            <a:endParaRPr lang="en-US" altLang="en-US" dirty="0"/>
          </a:p>
          <a:p>
            <a:pPr>
              <a:lnSpc>
                <a:spcPct val="90000"/>
              </a:lnSpc>
            </a:pPr>
            <a:endParaRPr lang="en-US" altLang="en-US" dirty="0"/>
          </a:p>
        </p:txBody>
      </p:sp>
      <p:sp>
        <p:nvSpPr>
          <p:cNvPr id="48132" name="Rectangle 9"/>
          <p:cNvSpPr>
            <a:spLocks noChangeArrowheads="1"/>
          </p:cNvSpPr>
          <p:nvPr/>
        </p:nvSpPr>
        <p:spPr bwMode="auto">
          <a:xfrm>
            <a:off x="992188" y="3581400"/>
            <a:ext cx="702945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lvl1pPr marL="342900" indent="-342900">
              <a:spcBef>
                <a:spcPct val="35000"/>
              </a:spcBef>
              <a:buClr>
                <a:srgbClr val="993300"/>
              </a:buClr>
              <a:buSzPct val="90000"/>
              <a:buFont typeface="Monotype Sorts" pitchFamily="-84" charset="2"/>
              <a:buChar char="n"/>
              <a:defRPr kumimoji="1">
                <a:solidFill>
                  <a:schemeClr val="tx1"/>
                </a:solidFill>
                <a:latin typeface="Helvetica" pitchFamily="2" charset="0"/>
                <a:ea typeface="MS PGothic" panose="020B0600070205080204" pitchFamily="34" charset="-128"/>
              </a:defRPr>
            </a:lvl1pPr>
            <a:lvl2pPr marL="897255" indent="-408305">
              <a:spcBef>
                <a:spcPct val="35000"/>
              </a:spcBef>
              <a:buClr>
                <a:srgbClr val="CC6600"/>
              </a:buClr>
              <a:buSzPct val="80000"/>
              <a:buFont typeface="Monotype Sorts" pitchFamily="-84"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lvl="1">
              <a:spcBef>
                <a:spcPct val="0"/>
              </a:spcBef>
              <a:buClr>
                <a:schemeClr val="accent2"/>
              </a:buClr>
              <a:buSzTx/>
              <a:buFontTx/>
              <a:buNone/>
            </a:pPr>
            <a:endParaRPr kumimoji="0" lang="en-US" altLang="en-US" dirty="0">
              <a:latin typeface="微软雅黑" panose="020B0503020204020204" charset="-122"/>
            </a:endParaRPr>
          </a:p>
        </p:txBody>
      </p:sp>
      <p:sp>
        <p:nvSpPr>
          <p:cNvPr id="48134" name="Rectangle 15"/>
          <p:cNvSpPr>
            <a:spLocks noChangeArrowheads="1"/>
          </p:cNvSpPr>
          <p:nvPr/>
        </p:nvSpPr>
        <p:spPr bwMode="auto">
          <a:xfrm>
            <a:off x="992188" y="5075238"/>
            <a:ext cx="702945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lvl1pPr marL="342900" indent="-342900">
              <a:spcBef>
                <a:spcPct val="35000"/>
              </a:spcBef>
              <a:buClr>
                <a:srgbClr val="993300"/>
              </a:buClr>
              <a:buSzPct val="90000"/>
              <a:buFont typeface="Monotype Sorts" pitchFamily="-84" charset="2"/>
              <a:buChar char="n"/>
              <a:defRPr kumimoji="1">
                <a:solidFill>
                  <a:schemeClr val="tx1"/>
                </a:solidFill>
                <a:latin typeface="Helvetica" pitchFamily="2" charset="0"/>
                <a:ea typeface="MS PGothic" panose="020B0600070205080204" pitchFamily="34" charset="-128"/>
              </a:defRPr>
            </a:lvl1pPr>
            <a:lvl2pPr marL="897255" indent="-408305">
              <a:spcBef>
                <a:spcPct val="35000"/>
              </a:spcBef>
              <a:buClr>
                <a:srgbClr val="CC6600"/>
              </a:buClr>
              <a:buSzPct val="80000"/>
              <a:buFont typeface="Monotype Sorts" pitchFamily="-84"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lvl="1">
              <a:spcBef>
                <a:spcPct val="0"/>
              </a:spcBef>
              <a:buClr>
                <a:schemeClr val="accent2"/>
              </a:buClr>
              <a:buSzTx/>
              <a:buFontTx/>
              <a:buNone/>
            </a:pPr>
            <a:endParaRPr kumimoji="0" lang="en-US" altLang="en-US" dirty="0">
              <a:latin typeface="微软雅黑" panose="020B0503020204020204" charset="-122"/>
            </a:endParaRPr>
          </a:p>
        </p:txBody>
      </p:sp>
      <p:pic>
        <p:nvPicPr>
          <p:cNvPr id="9"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42798" y="1517300"/>
            <a:ext cx="3956068" cy="376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noChangeArrowheads="1"/>
          </p:cNvSpPr>
          <p:nvPr>
            <p:ph type="title"/>
          </p:nvPr>
        </p:nvSpPr>
        <p:spPr>
          <a:xfrm>
            <a:off x="457200" y="137352"/>
            <a:ext cx="8229600" cy="576262"/>
          </a:xfrm>
        </p:spPr>
        <p:txBody>
          <a:bodyPr/>
          <a:lstStyle/>
          <a:p>
            <a:r>
              <a:rPr lang="en-US" altLang="en-US" dirty="0"/>
              <a:t>Performance性能</a:t>
            </a:r>
            <a:endParaRPr lang="en-US" altLang="en-US" dirty="0"/>
          </a:p>
        </p:txBody>
      </p:sp>
      <p:sp>
        <p:nvSpPr>
          <p:cNvPr id="56322" name="Content Placeholder 2"/>
          <p:cNvSpPr>
            <a:spLocks noGrp="1" noChangeArrowheads="1"/>
          </p:cNvSpPr>
          <p:nvPr>
            <p:ph idx="1"/>
          </p:nvPr>
        </p:nvSpPr>
        <p:spPr>
          <a:xfrm>
            <a:off x="869950" y="947420"/>
            <a:ext cx="7689850" cy="5476875"/>
          </a:xfrm>
        </p:spPr>
        <p:txBody>
          <a:bodyPr/>
          <a:lstStyle/>
          <a:p>
            <a:r>
              <a:rPr lang="en-US" altLang="en-US" sz="1600" dirty="0"/>
              <a:t>Best method depends on file access type.最佳方法取决于文件访问类型.</a:t>
            </a:r>
            <a:endParaRPr lang="en-US" altLang="en-US" sz="1600" dirty="0"/>
          </a:p>
          <a:p>
            <a:pPr lvl="1"/>
            <a:r>
              <a:rPr lang="en-US" altLang="en-US" sz="1600" dirty="0"/>
              <a:t>Contiguous great for sequential and random.连续非常适合顺序和随机.</a:t>
            </a:r>
            <a:endParaRPr lang="en-US" altLang="en-US" sz="1600" dirty="0"/>
          </a:p>
          <a:p>
            <a:r>
              <a:rPr lang="en-US" altLang="en-US" sz="1600" dirty="0"/>
              <a:t>Linked good for sequential, not random.链接有利于顺序，而不是随机.</a:t>
            </a:r>
            <a:endParaRPr lang="en-US" altLang="en-US" sz="1600" dirty="0"/>
          </a:p>
          <a:p>
            <a:r>
              <a:rPr lang="en-US" altLang="en-US" sz="1600" dirty="0"/>
              <a:t>Declare access type at creation.在创建时声明访问类型.</a:t>
            </a:r>
            <a:endParaRPr lang="en-US" altLang="en-US" sz="1600" dirty="0"/>
          </a:p>
          <a:p>
            <a:pPr lvl="1"/>
            <a:r>
              <a:rPr lang="en-US" altLang="en-US" sz="1600" dirty="0"/>
              <a:t> Select either contiguous or linked.选择连续或链接.</a:t>
            </a:r>
            <a:endParaRPr lang="en-US" altLang="en-US" sz="1600" dirty="0"/>
          </a:p>
          <a:p>
            <a:r>
              <a:rPr lang="en-US" altLang="en-US" sz="1600" dirty="0"/>
              <a:t>Indexed more complex.索引比较复杂。</a:t>
            </a:r>
            <a:endParaRPr lang="en-US" altLang="en-US" sz="1600" dirty="0"/>
          </a:p>
          <a:p>
            <a:pPr lvl="1"/>
            <a:r>
              <a:rPr lang="en-US" altLang="en-US" sz="1600" dirty="0"/>
              <a:t>Single block access could require 2 index block reads then data block read.单块访问可能需要2个索引块读取然后数据块读取.</a:t>
            </a:r>
            <a:endParaRPr lang="en-US" altLang="en-US" sz="1600" dirty="0"/>
          </a:p>
          <a:p>
            <a:pPr lvl="1"/>
            <a:r>
              <a:rPr lang="en-US" altLang="en-US" sz="1600" dirty="0"/>
              <a:t>Clustering can help improve throughput, reduce CPU overhead.集群有助于提高吞吐量，减少CPU开销.</a:t>
            </a:r>
            <a:endParaRPr lang="en-US" altLang="en-US" sz="1600" dirty="0"/>
          </a:p>
          <a:p>
            <a:r>
              <a:rPr lang="en-US" altLang="en-US" sz="1600" dirty="0"/>
              <a:t>For NVM, no disk head so different algorithms and optimizations needed.对于 NVM，没有磁头，因此需要不同的算法和优化</a:t>
            </a:r>
            <a:endParaRPr lang="en-US" altLang="en-US" sz="1600" dirty="0"/>
          </a:p>
          <a:p>
            <a:pPr lvl="1"/>
            <a:r>
              <a:rPr lang="en-US" altLang="en-US" sz="1600" dirty="0"/>
              <a:t>Using old algorithm uses many CPU cycles trying to avoid non-existent head movement.使用旧算法使用许多CPU周期试图避免不存在的头部移动。</a:t>
            </a:r>
            <a:endParaRPr lang="en-US" altLang="en-US" sz="1600" dirty="0"/>
          </a:p>
          <a:p>
            <a:pPr lvl="1"/>
            <a:r>
              <a:rPr lang="en-US" altLang="en-US" sz="1600" dirty="0"/>
              <a:t>Goal is to reduce CPU cycles and overall path needed for I/O.目标是减少 I/O 所需的 CPU 周期和整体路径.</a:t>
            </a:r>
            <a:endParaRPr lang="en-US" altLang="en-US" sz="1600" dirty="0"/>
          </a:p>
          <a:p>
            <a:pPr lvl="1"/>
            <a:endParaRPr lang="en-US" altLang="en-US" sz="16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noChangeArrowheads="1"/>
          </p:cNvSpPr>
          <p:nvPr>
            <p:ph type="title"/>
          </p:nvPr>
        </p:nvSpPr>
        <p:spPr>
          <a:xfrm>
            <a:off x="457200" y="238549"/>
            <a:ext cx="8229600" cy="576262"/>
          </a:xfrm>
        </p:spPr>
        <p:txBody>
          <a:bodyPr/>
          <a:lstStyle/>
          <a:p>
            <a:r>
              <a:rPr lang="en-US" altLang="en-US"/>
              <a:t>Performance (Cont.)</a:t>
            </a:r>
            <a:endParaRPr lang="en-US" altLang="en-US"/>
          </a:p>
        </p:txBody>
      </p:sp>
      <p:sp>
        <p:nvSpPr>
          <p:cNvPr id="57346" name="Content Placeholder 2"/>
          <p:cNvSpPr>
            <a:spLocks noGrp="1" noChangeArrowheads="1"/>
          </p:cNvSpPr>
          <p:nvPr>
            <p:ph idx="1"/>
          </p:nvPr>
        </p:nvSpPr>
        <p:spPr>
          <a:xfrm>
            <a:off x="866193" y="1067118"/>
            <a:ext cx="7652656" cy="4530725"/>
          </a:xfrm>
        </p:spPr>
        <p:txBody>
          <a:bodyPr/>
          <a:lstStyle/>
          <a:p>
            <a:r>
              <a:rPr lang="en-US" altLang="en-US" dirty="0"/>
              <a:t>Adding instructions to the execution path to save one disk I/O is reasonable.在执行路径中添加指令以节省一次磁盘I/O是合理的.</a:t>
            </a:r>
            <a:endParaRPr lang="en-US" altLang="en-US" dirty="0"/>
          </a:p>
          <a:p>
            <a:pPr lvl="1"/>
            <a:r>
              <a:rPr lang="en-US" altLang="en-US" dirty="0"/>
              <a:t>Intel Core i7 Extreme Edition 990x (2011) at 3.46Ghz = 159,000 MIPS.英特尔酷睿 i7 至尊版 990x (2011) at 3.46Ghz = 159,000 MIPS.</a:t>
            </a:r>
            <a:endParaRPr lang="en-US" altLang="en-US" dirty="0"/>
          </a:p>
          <a:p>
            <a:pPr lvl="2"/>
            <a:r>
              <a:rPr lang="en-US" altLang="en-US" dirty="0"/>
              <a:t>http://en.wikipedia.org/wiki/Instructions_per_second</a:t>
            </a:r>
            <a:endParaRPr lang="en-US" altLang="en-US" dirty="0"/>
          </a:p>
          <a:p>
            <a:pPr lvl="1"/>
            <a:r>
              <a:rPr lang="en-US" altLang="en-US" dirty="0"/>
              <a:t>Typical disk drive at 250 I/</a:t>
            </a:r>
            <a:r>
              <a:rPr lang="en-US" altLang="en-US" dirty="0" err="1"/>
              <a:t>Os</a:t>
            </a:r>
            <a:r>
              <a:rPr lang="en-US" altLang="en-US" dirty="0"/>
              <a:t> per second.每秒 250 个 I/O 的典型磁盘驱动器.</a:t>
            </a:r>
            <a:endParaRPr lang="en-US" altLang="en-US" dirty="0"/>
          </a:p>
          <a:p>
            <a:pPr lvl="2"/>
            <a:r>
              <a:rPr lang="en-US" altLang="en-US" dirty="0"/>
              <a:t>159,000 MIPS / 250 = 630 million instructions during one disk I/O.159,000 MIPS / 250 = 一次磁盘 I/O 期间的 6.3 亿条指令.</a:t>
            </a:r>
            <a:endParaRPr lang="en-US" altLang="en-US" dirty="0"/>
          </a:p>
          <a:p>
            <a:pPr lvl="1"/>
            <a:r>
              <a:rPr lang="en-US" altLang="en-US" dirty="0"/>
              <a:t>Fast SSD drives provide 60,000 IOPS.快速 SSD 驱动器提供 60,000 IOPS。</a:t>
            </a:r>
            <a:endParaRPr lang="en-US" altLang="en-US" dirty="0"/>
          </a:p>
          <a:p>
            <a:pPr lvl="2"/>
            <a:r>
              <a:rPr lang="en-US" altLang="en-US" dirty="0"/>
              <a:t>159,000 MIPS / 60,000 = 2.65 millions instructions during one disk I/O.159,000 MIPS / 60,000 = 265 万条磁盘 I/O 期间的指令</a:t>
            </a:r>
            <a:endParaRPr lang="en-US" altLang="en-US" dirty="0"/>
          </a:p>
          <a:p>
            <a:pPr lvl="1"/>
            <a:endParaRPr lang="en-US" altLang="en-US" dirty="0"/>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1028243" y="144608"/>
            <a:ext cx="7527925" cy="576262"/>
          </a:xfrm>
        </p:spPr>
        <p:txBody>
          <a:bodyPr/>
          <a:lstStyle/>
          <a:p>
            <a:pPr eaLnBrk="1" hangingPunct="1"/>
            <a:r>
              <a:rPr lang="en-US" altLang="en-US" dirty="0"/>
              <a:t>Free-Space Management</a:t>
            </a:r>
            <a:r>
              <a:rPr lang="en-US" altLang="en-US" dirty="0">
                <a:solidFill>
                  <a:schemeClr val="tx1"/>
                </a:solidFill>
              </a:rPr>
              <a:t>可用空间管理</a:t>
            </a:r>
            <a:endParaRPr lang="en-US" altLang="en-US" dirty="0">
              <a:solidFill>
                <a:schemeClr val="tx1"/>
              </a:solidFill>
            </a:endParaRPr>
          </a:p>
        </p:txBody>
      </p:sp>
      <p:sp>
        <p:nvSpPr>
          <p:cNvPr id="58370" name="Rectangle 3"/>
          <p:cNvSpPr>
            <a:spLocks noGrp="1" noChangeArrowheads="1"/>
          </p:cNvSpPr>
          <p:nvPr>
            <p:ph type="body" idx="1"/>
          </p:nvPr>
        </p:nvSpPr>
        <p:spPr>
          <a:xfrm>
            <a:off x="902970" y="957580"/>
            <a:ext cx="7653020" cy="1358900"/>
          </a:xfrm>
        </p:spPr>
        <p:txBody>
          <a:bodyPr/>
          <a:lstStyle/>
          <a:p>
            <a:r>
              <a:rPr lang="en-US" altLang="en-US" dirty="0"/>
              <a:t>File system maintains </a:t>
            </a:r>
            <a:r>
              <a:rPr lang="en-US" altLang="en-US" b="1" dirty="0">
                <a:solidFill>
                  <a:srgbClr val="006699"/>
                </a:solidFill>
                <a:latin typeface="+mj-lt"/>
              </a:rPr>
              <a:t>free-space</a:t>
            </a:r>
            <a:r>
              <a:rPr lang="en-US" altLang="en-US" b="1" dirty="0">
                <a:solidFill>
                  <a:srgbClr val="3366FF"/>
                </a:solidFill>
              </a:rPr>
              <a:t> </a:t>
            </a:r>
            <a:r>
              <a:rPr lang="en-US" altLang="en-US" b="1" dirty="0">
                <a:solidFill>
                  <a:srgbClr val="006699"/>
                </a:solidFill>
                <a:latin typeface="+mj-lt"/>
              </a:rPr>
              <a:t>list</a:t>
            </a:r>
            <a:r>
              <a:rPr lang="en-US" altLang="en-US" b="1" dirty="0">
                <a:solidFill>
                  <a:srgbClr val="3366FF"/>
                </a:solidFill>
              </a:rPr>
              <a:t> </a:t>
            </a:r>
            <a:r>
              <a:rPr lang="en-US" altLang="en-US" dirty="0"/>
              <a:t>to track available blocks/clusters.文件系统维护</a:t>
            </a:r>
            <a:r>
              <a:rPr lang="en-US" altLang="en-US" b="1" dirty="0">
                <a:solidFill>
                  <a:srgbClr val="006699"/>
                </a:solidFill>
              </a:rPr>
              <a:t>可用空间列表</a:t>
            </a:r>
            <a:r>
              <a:rPr lang="en-US" altLang="en-US" dirty="0"/>
              <a:t>以跟踪可用块/集群.</a:t>
            </a:r>
            <a:endParaRPr lang="en-US" altLang="en-US" dirty="0"/>
          </a:p>
          <a:p>
            <a:pPr lvl="1"/>
            <a:r>
              <a:rPr lang="en-US" altLang="en-US" dirty="0"/>
              <a:t>(Using term </a:t>
            </a:r>
            <a:r>
              <a:rPr lang="ja-JP" altLang="en-US" dirty="0"/>
              <a:t>“</a:t>
            </a:r>
            <a:r>
              <a:rPr lang="en-US" altLang="ja-JP" dirty="0"/>
              <a:t>block</a:t>
            </a:r>
            <a:r>
              <a:rPr lang="ja-JP" altLang="en-US" dirty="0"/>
              <a:t>”</a:t>
            </a:r>
            <a:r>
              <a:rPr lang="en-US" altLang="ja-JP" dirty="0"/>
              <a:t> for simplicity).（为简单起见，使用术语“块”）</a:t>
            </a:r>
            <a:endParaRPr lang="en-US" altLang="ja-JP" dirty="0"/>
          </a:p>
          <a:p>
            <a:r>
              <a:rPr lang="en-US" altLang="en-US" b="1" dirty="0">
                <a:solidFill>
                  <a:srgbClr val="006699"/>
                </a:solidFill>
                <a:latin typeface="+mj-lt"/>
              </a:rPr>
              <a:t>Bit</a:t>
            </a:r>
            <a:r>
              <a:rPr lang="en-US" altLang="en-US" b="1" dirty="0">
                <a:solidFill>
                  <a:srgbClr val="3366FF"/>
                </a:solidFill>
              </a:rPr>
              <a:t> </a:t>
            </a:r>
            <a:r>
              <a:rPr lang="en-US" altLang="en-US" b="1" dirty="0">
                <a:solidFill>
                  <a:srgbClr val="006699"/>
                </a:solidFill>
                <a:latin typeface="+mj-lt"/>
              </a:rPr>
              <a:t>vector</a:t>
            </a:r>
            <a:r>
              <a:rPr lang="en-US" altLang="en-US" b="1" dirty="0">
                <a:solidFill>
                  <a:srgbClr val="3366FF"/>
                </a:solidFill>
              </a:rPr>
              <a:t> </a:t>
            </a:r>
            <a:r>
              <a:rPr lang="en-US" altLang="en-US" dirty="0"/>
              <a:t>or </a:t>
            </a:r>
            <a:r>
              <a:rPr lang="en-US" altLang="en-US" b="1" dirty="0">
                <a:solidFill>
                  <a:srgbClr val="006699"/>
                </a:solidFill>
                <a:latin typeface="+mj-lt"/>
              </a:rPr>
              <a:t>bit</a:t>
            </a:r>
            <a:r>
              <a:rPr lang="en-US" altLang="en-US" b="1" dirty="0">
                <a:solidFill>
                  <a:srgbClr val="3366FF"/>
                </a:solidFill>
              </a:rPr>
              <a:t> </a:t>
            </a:r>
            <a:r>
              <a:rPr lang="en-US" altLang="en-US" b="1" dirty="0">
                <a:solidFill>
                  <a:srgbClr val="006699"/>
                </a:solidFill>
                <a:latin typeface="+mj-lt"/>
              </a:rPr>
              <a:t>map</a:t>
            </a:r>
            <a:r>
              <a:rPr lang="en-US" altLang="en-US" b="1" dirty="0">
                <a:solidFill>
                  <a:srgbClr val="3366FF"/>
                </a:solidFill>
              </a:rPr>
              <a:t> </a:t>
            </a:r>
            <a:r>
              <a:rPr lang="en-US" altLang="en-US" dirty="0"/>
              <a:t> (</a:t>
            </a:r>
            <a:r>
              <a:rPr lang="en-US" altLang="en-US" b="1" i="1" dirty="0"/>
              <a:t>n</a:t>
            </a:r>
            <a:r>
              <a:rPr lang="en-US" altLang="en-US" dirty="0"/>
              <a:t> blocks).位向量或位图（n 个块）</a:t>
            </a:r>
            <a:endParaRPr lang="en-US" altLang="en-US" dirty="0"/>
          </a:p>
        </p:txBody>
      </p:sp>
      <p:grpSp>
        <p:nvGrpSpPr>
          <p:cNvPr id="58371" name="Group 1"/>
          <p:cNvGrpSpPr/>
          <p:nvPr/>
        </p:nvGrpSpPr>
        <p:grpSpPr bwMode="auto">
          <a:xfrm>
            <a:off x="2731062" y="2651744"/>
            <a:ext cx="2358788" cy="1402365"/>
            <a:chOff x="2784475" y="2216150"/>
            <a:chExt cx="3878263" cy="1944688"/>
          </a:xfrm>
        </p:grpSpPr>
        <p:sp>
          <p:nvSpPr>
            <p:cNvPr id="58375" name="Rectangle 4"/>
            <p:cNvSpPr>
              <a:spLocks noChangeArrowheads="1"/>
            </p:cNvSpPr>
            <p:nvPr/>
          </p:nvSpPr>
          <p:spPr bwMode="auto">
            <a:xfrm>
              <a:off x="3017838" y="2627313"/>
              <a:ext cx="360362" cy="361950"/>
            </a:xfrm>
            <a:prstGeom prst="rect">
              <a:avLst/>
            </a:prstGeom>
            <a:solidFill>
              <a:schemeClr val="bg1"/>
            </a:solidFill>
            <a:ln w="9525">
              <a:solidFill>
                <a:schemeClr val="tx1"/>
              </a:solidFill>
              <a:miter lim="800000"/>
            </a:ln>
          </p:spPr>
          <p:txBody>
            <a:bodyPr wrap="none" lIns="91435" tIns="45718" rIns="91435" bIns="45718" anchor="ctr"/>
            <a:lstStyle>
              <a:lvl1pPr>
                <a:spcBef>
                  <a:spcPct val="35000"/>
                </a:spcBef>
                <a:buClr>
                  <a:srgbClr val="993300"/>
                </a:buClr>
                <a:buSzPct val="90000"/>
                <a:buFont typeface="Monotype Sorts" pitchFamily="-84" charset="2"/>
                <a:buChar char="n"/>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58376" name="Rectangle 5"/>
            <p:cNvSpPr>
              <a:spLocks noChangeArrowheads="1"/>
            </p:cNvSpPr>
            <p:nvPr/>
          </p:nvSpPr>
          <p:spPr bwMode="auto">
            <a:xfrm>
              <a:off x="3346450" y="2627313"/>
              <a:ext cx="360363" cy="361950"/>
            </a:xfrm>
            <a:prstGeom prst="rect">
              <a:avLst/>
            </a:prstGeom>
            <a:solidFill>
              <a:schemeClr val="bg1"/>
            </a:solidFill>
            <a:ln w="9525">
              <a:solidFill>
                <a:schemeClr val="tx1"/>
              </a:solidFill>
              <a:miter lim="800000"/>
            </a:ln>
          </p:spPr>
          <p:txBody>
            <a:bodyPr wrap="none" lIns="91435" tIns="45718" rIns="91435" bIns="45718" anchor="ctr"/>
            <a:lstStyle>
              <a:lvl1pPr>
                <a:spcBef>
                  <a:spcPct val="35000"/>
                </a:spcBef>
                <a:buClr>
                  <a:srgbClr val="993300"/>
                </a:buClr>
                <a:buSzPct val="90000"/>
                <a:buFont typeface="Monotype Sorts" pitchFamily="-84" charset="2"/>
                <a:buChar char="n"/>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58377" name="Rectangle 6"/>
            <p:cNvSpPr>
              <a:spLocks noChangeArrowheads="1"/>
            </p:cNvSpPr>
            <p:nvPr/>
          </p:nvSpPr>
          <p:spPr bwMode="auto">
            <a:xfrm>
              <a:off x="3675063" y="2627313"/>
              <a:ext cx="360362" cy="361950"/>
            </a:xfrm>
            <a:prstGeom prst="rect">
              <a:avLst/>
            </a:prstGeom>
            <a:solidFill>
              <a:schemeClr val="bg1"/>
            </a:solidFill>
            <a:ln w="9525">
              <a:solidFill>
                <a:schemeClr val="tx1"/>
              </a:solidFill>
              <a:miter lim="800000"/>
            </a:ln>
          </p:spPr>
          <p:txBody>
            <a:bodyPr wrap="none" lIns="91435" tIns="45718" rIns="91435" bIns="45718" anchor="ctr"/>
            <a:lstStyle>
              <a:lvl1pPr>
                <a:spcBef>
                  <a:spcPct val="35000"/>
                </a:spcBef>
                <a:buClr>
                  <a:srgbClr val="993300"/>
                </a:buClr>
                <a:buSzPct val="90000"/>
                <a:buFont typeface="Monotype Sorts" pitchFamily="-84" charset="2"/>
                <a:buChar char="n"/>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58378" name="Rectangle 7"/>
            <p:cNvSpPr>
              <a:spLocks noChangeArrowheads="1"/>
            </p:cNvSpPr>
            <p:nvPr/>
          </p:nvSpPr>
          <p:spPr bwMode="auto">
            <a:xfrm>
              <a:off x="4003675" y="2627313"/>
              <a:ext cx="360363" cy="361950"/>
            </a:xfrm>
            <a:prstGeom prst="rect">
              <a:avLst/>
            </a:prstGeom>
            <a:solidFill>
              <a:schemeClr val="bg1"/>
            </a:solidFill>
            <a:ln w="9525">
              <a:solidFill>
                <a:schemeClr val="tx1"/>
              </a:solidFill>
              <a:miter lim="800000"/>
            </a:ln>
          </p:spPr>
          <p:txBody>
            <a:bodyPr wrap="none" lIns="91435" tIns="45718" rIns="91435" bIns="45718" anchor="ctr"/>
            <a:lstStyle>
              <a:lvl1pPr>
                <a:spcBef>
                  <a:spcPct val="35000"/>
                </a:spcBef>
                <a:buClr>
                  <a:srgbClr val="993300"/>
                </a:buClr>
                <a:buSzPct val="90000"/>
                <a:buFont typeface="Monotype Sorts" pitchFamily="-84" charset="2"/>
                <a:buChar char="n"/>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58379" name="Rectangle 8"/>
            <p:cNvSpPr>
              <a:spLocks noChangeArrowheads="1"/>
            </p:cNvSpPr>
            <p:nvPr/>
          </p:nvSpPr>
          <p:spPr bwMode="auto">
            <a:xfrm>
              <a:off x="4332288" y="2627313"/>
              <a:ext cx="360362" cy="361950"/>
            </a:xfrm>
            <a:prstGeom prst="rect">
              <a:avLst/>
            </a:prstGeom>
            <a:solidFill>
              <a:schemeClr val="bg1"/>
            </a:solidFill>
            <a:ln w="9525">
              <a:solidFill>
                <a:schemeClr val="tx1"/>
              </a:solidFill>
              <a:miter lim="800000"/>
            </a:ln>
          </p:spPr>
          <p:txBody>
            <a:bodyPr wrap="none" lIns="91435" tIns="45718" rIns="91435" bIns="45718" anchor="ctr"/>
            <a:lstStyle>
              <a:lvl1pPr>
                <a:spcBef>
                  <a:spcPct val="35000"/>
                </a:spcBef>
                <a:buClr>
                  <a:srgbClr val="993300"/>
                </a:buClr>
                <a:buSzPct val="90000"/>
                <a:buFont typeface="Monotype Sorts" pitchFamily="-84" charset="2"/>
                <a:buChar char="n"/>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58380" name="Rectangle 9"/>
            <p:cNvSpPr>
              <a:spLocks noChangeArrowheads="1"/>
            </p:cNvSpPr>
            <p:nvPr/>
          </p:nvSpPr>
          <p:spPr bwMode="auto">
            <a:xfrm>
              <a:off x="4660900" y="2627313"/>
              <a:ext cx="360363" cy="361950"/>
            </a:xfrm>
            <a:prstGeom prst="rect">
              <a:avLst/>
            </a:prstGeom>
            <a:solidFill>
              <a:schemeClr val="bg1"/>
            </a:solidFill>
            <a:ln w="9525">
              <a:solidFill>
                <a:schemeClr val="tx1"/>
              </a:solidFill>
              <a:miter lim="800000"/>
            </a:ln>
          </p:spPr>
          <p:txBody>
            <a:bodyPr wrap="none" lIns="91435" tIns="45718" rIns="91435" bIns="45718" anchor="ctr"/>
            <a:lstStyle>
              <a:lvl1pPr>
                <a:spcBef>
                  <a:spcPct val="35000"/>
                </a:spcBef>
                <a:buClr>
                  <a:srgbClr val="993300"/>
                </a:buClr>
                <a:buSzPct val="90000"/>
                <a:buFont typeface="Monotype Sorts" pitchFamily="-84" charset="2"/>
                <a:buChar char="n"/>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58381" name="Rectangle 10"/>
            <p:cNvSpPr>
              <a:spLocks noChangeArrowheads="1"/>
            </p:cNvSpPr>
            <p:nvPr/>
          </p:nvSpPr>
          <p:spPr bwMode="auto">
            <a:xfrm>
              <a:off x="5022850" y="2627313"/>
              <a:ext cx="1219200" cy="361950"/>
            </a:xfrm>
            <a:prstGeom prst="rect">
              <a:avLst/>
            </a:prstGeom>
            <a:solidFill>
              <a:schemeClr val="bg1"/>
            </a:solidFill>
            <a:ln w="9525">
              <a:solidFill>
                <a:schemeClr val="tx1"/>
              </a:solidFill>
              <a:miter lim="800000"/>
            </a:ln>
          </p:spPr>
          <p:txBody>
            <a:bodyPr wrap="none" lIns="91435" tIns="45718" rIns="91435" bIns="45718" anchor="ctr"/>
            <a:lstStyle>
              <a:lvl1pPr>
                <a:spcBef>
                  <a:spcPct val="35000"/>
                </a:spcBef>
                <a:buClr>
                  <a:srgbClr val="993300"/>
                </a:buClr>
                <a:buSzPct val="90000"/>
                <a:buFont typeface="Monotype Sorts" pitchFamily="-84" charset="2"/>
                <a:buChar char="n"/>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algn="ctr">
                <a:spcBef>
                  <a:spcPct val="0"/>
                </a:spcBef>
                <a:buClrTx/>
                <a:buSzTx/>
                <a:buFontTx/>
                <a:buNone/>
              </a:pPr>
              <a:r>
                <a:rPr kumimoji="0" lang="en-US" altLang="en-US" sz="2000">
                  <a:latin typeface="微软雅黑" panose="020B0503020204020204" charset="-122"/>
                </a:rPr>
                <a:t>…</a:t>
              </a:r>
              <a:endParaRPr kumimoji="0" lang="en-US" altLang="en-US">
                <a:latin typeface="微软雅黑" panose="020B0503020204020204" charset="-122"/>
              </a:endParaRPr>
            </a:p>
          </p:txBody>
        </p:sp>
        <p:sp>
          <p:nvSpPr>
            <p:cNvPr id="58382" name="Rectangle 11"/>
            <p:cNvSpPr>
              <a:spLocks noChangeArrowheads="1"/>
            </p:cNvSpPr>
            <p:nvPr/>
          </p:nvSpPr>
          <p:spPr bwMode="auto">
            <a:xfrm>
              <a:off x="6242050" y="2627313"/>
              <a:ext cx="360363" cy="361950"/>
            </a:xfrm>
            <a:prstGeom prst="rect">
              <a:avLst/>
            </a:prstGeom>
            <a:solidFill>
              <a:schemeClr val="bg1"/>
            </a:solidFill>
            <a:ln w="9525">
              <a:solidFill>
                <a:schemeClr val="tx1"/>
              </a:solidFill>
              <a:miter lim="800000"/>
            </a:ln>
          </p:spPr>
          <p:txBody>
            <a:bodyPr wrap="none" lIns="91435" tIns="45718" rIns="91435" bIns="45718" anchor="ctr"/>
            <a:lstStyle>
              <a:lvl1pPr>
                <a:spcBef>
                  <a:spcPct val="35000"/>
                </a:spcBef>
                <a:buClr>
                  <a:srgbClr val="993300"/>
                </a:buClr>
                <a:buSzPct val="90000"/>
                <a:buFont typeface="Monotype Sorts" pitchFamily="-84" charset="2"/>
                <a:buChar char="n"/>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58383" name="Text Box 12"/>
            <p:cNvSpPr txBox="1">
              <a:spLocks noChangeArrowheads="1"/>
            </p:cNvSpPr>
            <p:nvPr/>
          </p:nvSpPr>
          <p:spPr bwMode="auto">
            <a:xfrm>
              <a:off x="3040063" y="2216150"/>
              <a:ext cx="312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algn="ctr">
                <a:spcBef>
                  <a:spcPct val="50000"/>
                </a:spcBef>
                <a:buClrTx/>
                <a:buSzTx/>
                <a:buFontTx/>
                <a:buNone/>
              </a:pPr>
              <a:r>
                <a:rPr kumimoji="0" lang="en-US" altLang="en-US">
                  <a:latin typeface="微软雅黑" panose="020B0503020204020204" charset="-122"/>
                </a:rPr>
                <a:t>0</a:t>
              </a:r>
              <a:endParaRPr kumimoji="0" lang="en-US" altLang="en-US">
                <a:latin typeface="微软雅黑" panose="020B0503020204020204" charset="-122"/>
              </a:endParaRPr>
            </a:p>
          </p:txBody>
        </p:sp>
        <p:sp>
          <p:nvSpPr>
            <p:cNvPr id="58384" name="Text Box 13"/>
            <p:cNvSpPr txBox="1">
              <a:spLocks noChangeArrowheads="1"/>
            </p:cNvSpPr>
            <p:nvPr/>
          </p:nvSpPr>
          <p:spPr bwMode="auto">
            <a:xfrm>
              <a:off x="3344863" y="2216150"/>
              <a:ext cx="312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algn="ctr">
                <a:spcBef>
                  <a:spcPct val="50000"/>
                </a:spcBef>
                <a:buClrTx/>
                <a:buSzTx/>
                <a:buFontTx/>
                <a:buNone/>
              </a:pPr>
              <a:r>
                <a:rPr kumimoji="0" lang="en-US" altLang="en-US">
                  <a:latin typeface="微软雅黑" panose="020B0503020204020204" charset="-122"/>
                </a:rPr>
                <a:t>1</a:t>
              </a:r>
              <a:endParaRPr kumimoji="0" lang="en-US" altLang="en-US">
                <a:latin typeface="微软雅黑" panose="020B0503020204020204" charset="-122"/>
              </a:endParaRPr>
            </a:p>
          </p:txBody>
        </p:sp>
        <p:sp>
          <p:nvSpPr>
            <p:cNvPr id="58385" name="Text Box 14"/>
            <p:cNvSpPr txBox="1">
              <a:spLocks noChangeArrowheads="1"/>
            </p:cNvSpPr>
            <p:nvPr/>
          </p:nvSpPr>
          <p:spPr bwMode="auto">
            <a:xfrm>
              <a:off x="3802063" y="2216150"/>
              <a:ext cx="312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algn="ctr">
                <a:spcBef>
                  <a:spcPct val="50000"/>
                </a:spcBef>
                <a:buClrTx/>
                <a:buSzTx/>
                <a:buFontTx/>
                <a:buNone/>
              </a:pPr>
              <a:r>
                <a:rPr kumimoji="0" lang="en-US" altLang="en-US" dirty="0">
                  <a:latin typeface="微软雅黑" panose="020B0503020204020204" charset="-122"/>
                </a:rPr>
                <a:t>2</a:t>
              </a:r>
              <a:endParaRPr kumimoji="0" lang="en-US" altLang="en-US" dirty="0">
                <a:latin typeface="微软雅黑" panose="020B0503020204020204" charset="-122"/>
              </a:endParaRPr>
            </a:p>
          </p:txBody>
        </p:sp>
        <p:sp>
          <p:nvSpPr>
            <p:cNvPr id="58386" name="Text Box 15"/>
            <p:cNvSpPr txBox="1">
              <a:spLocks noChangeArrowheads="1"/>
            </p:cNvSpPr>
            <p:nvPr/>
          </p:nvSpPr>
          <p:spPr bwMode="auto">
            <a:xfrm>
              <a:off x="6132513" y="2216150"/>
              <a:ext cx="5302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algn="ctr">
                <a:spcBef>
                  <a:spcPct val="50000"/>
                </a:spcBef>
                <a:buClrTx/>
                <a:buSzTx/>
                <a:buFontTx/>
                <a:buNone/>
              </a:pPr>
              <a:r>
                <a:rPr kumimoji="0" lang="en-US" altLang="en-US" b="1" i="1">
                  <a:latin typeface="微软雅黑" panose="020B0503020204020204" charset="-122"/>
                </a:rPr>
                <a:t>n</a:t>
              </a:r>
              <a:r>
                <a:rPr kumimoji="0" lang="en-US" altLang="en-US">
                  <a:latin typeface="微软雅黑" panose="020B0503020204020204" charset="-122"/>
                </a:rPr>
                <a:t>-1</a:t>
              </a:r>
              <a:endParaRPr kumimoji="0" lang="en-US" altLang="en-US">
                <a:latin typeface="微软雅黑" panose="020B0503020204020204" charset="-122"/>
              </a:endParaRPr>
            </a:p>
          </p:txBody>
        </p:sp>
        <p:sp>
          <p:nvSpPr>
            <p:cNvPr id="58387" name="Text Box 16"/>
            <p:cNvSpPr txBox="1">
              <a:spLocks noChangeArrowheads="1"/>
            </p:cNvSpPr>
            <p:nvPr/>
          </p:nvSpPr>
          <p:spPr bwMode="auto">
            <a:xfrm>
              <a:off x="2784475" y="3479800"/>
              <a:ext cx="819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algn="ctr">
                <a:spcBef>
                  <a:spcPct val="50000"/>
                </a:spcBef>
                <a:buClrTx/>
                <a:buSzTx/>
                <a:buFontTx/>
                <a:buNone/>
              </a:pPr>
              <a:r>
                <a:rPr kumimoji="0" lang="en-US" altLang="en-US">
                  <a:latin typeface="微软雅黑" panose="020B0503020204020204" charset="-122"/>
                </a:rPr>
                <a:t>bit[</a:t>
              </a:r>
              <a:r>
                <a:rPr kumimoji="0" lang="en-US" altLang="en-US" b="1" i="1">
                  <a:latin typeface="微软雅黑" panose="020B0503020204020204" charset="-122"/>
                </a:rPr>
                <a:t>i</a:t>
              </a:r>
              <a:r>
                <a:rPr kumimoji="0" lang="en-US" altLang="en-US">
                  <a:latin typeface="微软雅黑" panose="020B0503020204020204" charset="-122"/>
                </a:rPr>
                <a:t>] =</a:t>
              </a:r>
              <a:endParaRPr kumimoji="0" lang="en-US" altLang="en-US">
                <a:latin typeface="微软雅黑" panose="020B0503020204020204" charset="-122"/>
              </a:endParaRPr>
            </a:p>
          </p:txBody>
        </p:sp>
        <p:sp>
          <p:nvSpPr>
            <p:cNvPr id="58388" name="Text Box 17"/>
            <p:cNvSpPr txBox="1">
              <a:spLocks noChangeArrowheads="1"/>
            </p:cNvSpPr>
            <p:nvPr/>
          </p:nvSpPr>
          <p:spPr bwMode="auto">
            <a:xfrm rot="-5400000">
              <a:off x="3142456" y="3482182"/>
              <a:ext cx="9572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algn="ctr">
                <a:spcBef>
                  <a:spcPct val="50000"/>
                </a:spcBef>
                <a:buClrTx/>
                <a:buSzTx/>
                <a:buFontTx/>
                <a:buNone/>
              </a:pPr>
              <a:r>
                <a:rPr kumimoji="0" lang="en-US" altLang="en-US" sz="2000" dirty="0">
                  <a:latin typeface="微软雅黑" panose="020B0503020204020204" charset="-122"/>
                  <a:sym typeface="MT Extra" panose="05050102010205020202" pitchFamily="18" charset="2"/>
                </a:rPr>
                <a:t></a:t>
              </a:r>
              <a:endParaRPr kumimoji="0" lang="en-US" altLang="en-US" sz="5400" dirty="0">
                <a:latin typeface="微软雅黑" panose="020B0503020204020204" charset="-122"/>
                <a:sym typeface="Microsoft Uighur" panose="02000000000000000000" charset="0"/>
              </a:endParaRPr>
            </a:p>
          </p:txBody>
        </p:sp>
        <p:sp>
          <p:nvSpPr>
            <p:cNvPr id="58389" name="Text Box 18"/>
            <p:cNvSpPr txBox="1">
              <a:spLocks noChangeArrowheads="1"/>
            </p:cNvSpPr>
            <p:nvPr/>
          </p:nvSpPr>
          <p:spPr bwMode="auto">
            <a:xfrm>
              <a:off x="3879850" y="3281363"/>
              <a:ext cx="24511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a:spcBef>
                  <a:spcPct val="50000"/>
                </a:spcBef>
                <a:buClrTx/>
                <a:buSzTx/>
                <a:buFontTx/>
                <a:buNone/>
              </a:pPr>
              <a:r>
                <a:rPr kumimoji="0" lang="en-US" altLang="en-US" dirty="0">
                  <a:latin typeface="微软雅黑" panose="020B0503020204020204" charset="-122"/>
                </a:rPr>
                <a:t>1 </a:t>
              </a:r>
              <a:r>
                <a:rPr kumimoji="0" lang="en-US" altLang="en-US" dirty="0">
                  <a:latin typeface="微软雅黑" panose="020B0503020204020204" charset="-122"/>
                  <a:sym typeface="Symbol" panose="05050102010706020507" pitchFamily="18" charset="2"/>
                </a:rPr>
                <a:t> block[</a:t>
              </a:r>
              <a:r>
                <a:rPr kumimoji="0" lang="en-US" altLang="en-US" b="1" i="1" dirty="0">
                  <a:latin typeface="微软雅黑" panose="020B0503020204020204" charset="-122"/>
                  <a:sym typeface="Symbol" panose="05050102010706020507" pitchFamily="18" charset="2"/>
                </a:rPr>
                <a:t>i</a:t>
              </a:r>
              <a:r>
                <a:rPr kumimoji="0" lang="en-US" altLang="en-US" dirty="0">
                  <a:latin typeface="微软雅黑" panose="020B0503020204020204" charset="-122"/>
                  <a:sym typeface="Symbol" panose="05050102010706020507" pitchFamily="18" charset="2"/>
                </a:rPr>
                <a:t>] free</a:t>
              </a:r>
              <a:endParaRPr kumimoji="0" lang="en-US" altLang="en-US" dirty="0">
                <a:latin typeface="微软雅黑" panose="020B0503020204020204" charset="-122"/>
                <a:sym typeface="Symbol" panose="05050102010706020507" pitchFamily="18" charset="2"/>
              </a:endParaRPr>
            </a:p>
            <a:p>
              <a:pPr>
                <a:spcBef>
                  <a:spcPct val="50000"/>
                </a:spcBef>
                <a:buClrTx/>
                <a:buSzTx/>
                <a:buFontTx/>
                <a:buNone/>
              </a:pPr>
              <a:r>
                <a:rPr kumimoji="0" lang="en-US" altLang="en-US" dirty="0">
                  <a:latin typeface="微软雅黑" panose="020B0503020204020204" charset="-122"/>
                  <a:sym typeface="Symbol" panose="05050102010706020507" pitchFamily="18" charset="2"/>
                </a:rPr>
                <a:t>0 </a:t>
              </a:r>
              <a:r>
                <a:rPr kumimoji="0" lang="en-US" altLang="en-US" dirty="0">
                  <a:latin typeface="微软雅黑" panose="020B0503020204020204" charset="-122"/>
                </a:rPr>
                <a:t> </a:t>
              </a:r>
              <a:r>
                <a:rPr kumimoji="0" lang="en-US" altLang="en-US" dirty="0">
                  <a:latin typeface="微软雅黑" panose="020B0503020204020204" charset="-122"/>
                  <a:sym typeface="Symbol" panose="05050102010706020507" pitchFamily="18" charset="2"/>
                </a:rPr>
                <a:t> block[</a:t>
              </a:r>
              <a:r>
                <a:rPr kumimoji="0" lang="en-US" altLang="en-US" b="1" i="1" dirty="0">
                  <a:latin typeface="微软雅黑" panose="020B0503020204020204" charset="-122"/>
                  <a:sym typeface="Symbol" panose="05050102010706020507" pitchFamily="18" charset="2"/>
                </a:rPr>
                <a:t>i</a:t>
              </a:r>
              <a:r>
                <a:rPr kumimoji="0" lang="en-US" altLang="en-US" dirty="0">
                  <a:latin typeface="微软雅黑" panose="020B0503020204020204" charset="-122"/>
                  <a:sym typeface="Symbol" panose="05050102010706020507" pitchFamily="18" charset="2"/>
                </a:rPr>
                <a:t>] occupied</a:t>
              </a:r>
              <a:endParaRPr kumimoji="0" lang="en-US" altLang="en-US" dirty="0">
                <a:latin typeface="微软雅黑" panose="020B0503020204020204" charset="-122"/>
                <a:sym typeface="Symbol" panose="05050102010706020507" pitchFamily="18" charset="2"/>
              </a:endParaRPr>
            </a:p>
          </p:txBody>
        </p:sp>
      </p:grpSp>
      <p:sp>
        <p:nvSpPr>
          <p:cNvPr id="58372" name="Rectangle 19"/>
          <p:cNvSpPr>
            <a:spLocks noChangeArrowheads="1"/>
          </p:cNvSpPr>
          <p:nvPr/>
        </p:nvSpPr>
        <p:spPr bwMode="auto">
          <a:xfrm>
            <a:off x="1304604" y="4539510"/>
            <a:ext cx="702945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lvl1pPr marL="488950" indent="-488950">
              <a:spcBef>
                <a:spcPct val="35000"/>
              </a:spcBef>
              <a:buClr>
                <a:srgbClr val="993300"/>
              </a:buClr>
              <a:buSzPct val="90000"/>
              <a:buFont typeface="Monotype Sorts" pitchFamily="-84" charset="2"/>
              <a:buChar char="n"/>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a:spcBef>
                <a:spcPct val="20000"/>
              </a:spcBef>
              <a:buClr>
                <a:schemeClr val="folHlink"/>
              </a:buClr>
              <a:buSzTx/>
              <a:buFontTx/>
              <a:buNone/>
            </a:pPr>
            <a:r>
              <a:rPr lang="en-US" altLang="en-US" dirty="0">
                <a:latin typeface="微软雅黑" panose="020B0503020204020204" charset="-122"/>
              </a:rPr>
              <a:t>Block number calculation.块数计算</a:t>
            </a:r>
            <a:endParaRPr lang="en-US" altLang="en-US" dirty="0">
              <a:latin typeface="微软雅黑" panose="020B0503020204020204" charset="-122"/>
            </a:endParaRPr>
          </a:p>
        </p:txBody>
      </p:sp>
      <p:sp>
        <p:nvSpPr>
          <p:cNvPr id="58373" name="Text Box 20"/>
          <p:cNvSpPr txBox="1">
            <a:spLocks noChangeArrowheads="1"/>
          </p:cNvSpPr>
          <p:nvPr/>
        </p:nvSpPr>
        <p:spPr bwMode="auto">
          <a:xfrm>
            <a:off x="2813050" y="4956175"/>
            <a:ext cx="30765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a:spcBef>
                <a:spcPct val="0"/>
              </a:spcBef>
              <a:buClrTx/>
              <a:buSzTx/>
              <a:buFontTx/>
              <a:buNone/>
            </a:pPr>
            <a:r>
              <a:rPr kumimoji="0" lang="en-US" altLang="en-US">
                <a:latin typeface="微软雅黑" panose="020B0503020204020204" charset="-122"/>
              </a:rPr>
              <a:t>(number of bits per word) *</a:t>
            </a:r>
            <a:endParaRPr kumimoji="0" lang="en-US" altLang="en-US">
              <a:latin typeface="微软雅黑" panose="020B0503020204020204" charset="-122"/>
            </a:endParaRPr>
          </a:p>
          <a:p>
            <a:pPr>
              <a:spcBef>
                <a:spcPct val="0"/>
              </a:spcBef>
              <a:buClrTx/>
              <a:buSzTx/>
              <a:buFontTx/>
              <a:buNone/>
            </a:pPr>
            <a:r>
              <a:rPr kumimoji="0" lang="en-US" altLang="en-US">
                <a:latin typeface="微软雅黑" panose="020B0503020204020204" charset="-122"/>
              </a:rPr>
              <a:t>(number of 0-value words) +</a:t>
            </a:r>
            <a:endParaRPr kumimoji="0" lang="en-US" altLang="en-US">
              <a:latin typeface="微软雅黑" panose="020B0503020204020204" charset="-122"/>
            </a:endParaRPr>
          </a:p>
          <a:p>
            <a:pPr>
              <a:spcBef>
                <a:spcPct val="0"/>
              </a:spcBef>
              <a:buClrTx/>
              <a:buSzTx/>
              <a:buFontTx/>
              <a:buNone/>
            </a:pPr>
            <a:r>
              <a:rPr kumimoji="0" lang="en-US" altLang="en-US">
                <a:latin typeface="微软雅黑" panose="020B0503020204020204" charset="-122"/>
              </a:rPr>
              <a:t>offset of first 1 bit</a:t>
            </a:r>
            <a:endParaRPr kumimoji="0" lang="en-US" altLang="en-US">
              <a:latin typeface="微软雅黑" panose="020B0503020204020204" charset="-122"/>
            </a:endParaRPr>
          </a:p>
        </p:txBody>
      </p:sp>
      <p:sp>
        <p:nvSpPr>
          <p:cNvPr id="58374" name="Rectangle 19"/>
          <p:cNvSpPr>
            <a:spLocks noChangeArrowheads="1"/>
          </p:cNvSpPr>
          <p:nvPr/>
        </p:nvSpPr>
        <p:spPr bwMode="auto">
          <a:xfrm>
            <a:off x="1335405" y="5832475"/>
            <a:ext cx="7029450" cy="601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lvl1pPr marL="488950" indent="-488950">
              <a:spcBef>
                <a:spcPct val="35000"/>
              </a:spcBef>
              <a:buClr>
                <a:srgbClr val="993300"/>
              </a:buClr>
              <a:buSzPct val="90000"/>
              <a:buFont typeface="Monotype Sorts" pitchFamily="-84" charset="2"/>
              <a:buChar char="n"/>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a:spcBef>
                <a:spcPct val="20000"/>
              </a:spcBef>
              <a:buClr>
                <a:schemeClr val="folHlink"/>
              </a:buClr>
              <a:buSzTx/>
              <a:buFontTx/>
              <a:buNone/>
            </a:pPr>
            <a:r>
              <a:rPr lang="en-US" altLang="en-US" dirty="0">
                <a:latin typeface="微软雅黑" panose="020B0503020204020204" charset="-122"/>
              </a:rPr>
              <a:t>CPUs have instructions to return offset within word of first </a:t>
            </a:r>
            <a:r>
              <a:rPr lang="ja-JP" altLang="en-US" dirty="0">
                <a:latin typeface="微软雅黑" panose="020B0503020204020204" charset="-122"/>
              </a:rPr>
              <a:t>“</a:t>
            </a:r>
            <a:r>
              <a:rPr lang="en-US" altLang="ja-JP" dirty="0">
                <a:latin typeface="微软雅黑" panose="020B0503020204020204" charset="-122"/>
              </a:rPr>
              <a:t>1</a:t>
            </a:r>
            <a:r>
              <a:rPr lang="ja-JP" altLang="en-US" dirty="0">
                <a:latin typeface="微软雅黑" panose="020B0503020204020204" charset="-122"/>
              </a:rPr>
              <a:t>”</a:t>
            </a:r>
            <a:r>
              <a:rPr lang="en-US" altLang="ja-JP" dirty="0">
                <a:latin typeface="微软雅黑" panose="020B0503020204020204" charset="-122"/>
              </a:rPr>
              <a:t> bit.CPU有指令返回第一个“1”位字内的偏移量</a:t>
            </a:r>
            <a:endParaRPr lang="en-US" altLang="ja-JP" dirty="0">
              <a:latin typeface="微软雅黑" panose="020B0503020204020204"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1028243" y="144608"/>
            <a:ext cx="7527925" cy="576262"/>
          </a:xfrm>
        </p:spPr>
        <p:txBody>
          <a:bodyPr/>
          <a:lstStyle/>
          <a:p>
            <a:pPr eaLnBrk="1" hangingPunct="1"/>
            <a:r>
              <a:rPr lang="en-US" altLang="en-US" dirty="0"/>
              <a:t>Free-Space Management</a:t>
            </a:r>
            <a:r>
              <a:rPr lang="en-US" altLang="en-US" dirty="0">
                <a:solidFill>
                  <a:schemeClr val="tx1"/>
                </a:solidFill>
                <a:sym typeface="+mn-ea"/>
              </a:rPr>
              <a:t>可用空间管理</a:t>
            </a:r>
            <a:endParaRPr lang="en-US" altLang="en-US" dirty="0"/>
          </a:p>
        </p:txBody>
      </p:sp>
      <p:sp>
        <p:nvSpPr>
          <p:cNvPr id="58370" name="Rectangle 3"/>
          <p:cNvSpPr>
            <a:spLocks noGrp="1" noChangeArrowheads="1"/>
          </p:cNvSpPr>
          <p:nvPr>
            <p:ph type="body" idx="1"/>
          </p:nvPr>
        </p:nvSpPr>
        <p:spPr>
          <a:xfrm>
            <a:off x="903129" y="958487"/>
            <a:ext cx="7276229" cy="4728880"/>
          </a:xfrm>
        </p:spPr>
        <p:txBody>
          <a:bodyPr/>
          <a:lstStyle/>
          <a:p>
            <a:r>
              <a:rPr lang="en-US" altLang="en-US" dirty="0"/>
              <a:t>File system maintains </a:t>
            </a:r>
            <a:r>
              <a:rPr lang="en-US" altLang="en-US" b="1" dirty="0">
                <a:solidFill>
                  <a:srgbClr val="006699"/>
                </a:solidFill>
                <a:latin typeface="+mj-lt"/>
              </a:rPr>
              <a:t>free-space</a:t>
            </a:r>
            <a:r>
              <a:rPr lang="en-US" altLang="en-US" b="1" dirty="0">
                <a:solidFill>
                  <a:srgbClr val="3366FF"/>
                </a:solidFill>
              </a:rPr>
              <a:t> </a:t>
            </a:r>
            <a:r>
              <a:rPr lang="en-US" altLang="en-US" b="1" dirty="0">
                <a:solidFill>
                  <a:srgbClr val="006699"/>
                </a:solidFill>
                <a:latin typeface="+mj-lt"/>
              </a:rPr>
              <a:t>list</a:t>
            </a:r>
            <a:r>
              <a:rPr lang="en-US" altLang="en-US" b="1" dirty="0">
                <a:solidFill>
                  <a:srgbClr val="3366FF"/>
                </a:solidFill>
              </a:rPr>
              <a:t> </a:t>
            </a:r>
            <a:r>
              <a:rPr lang="en-US" altLang="en-US" dirty="0"/>
              <a:t>to track available blocks.文件系统维护</a:t>
            </a:r>
            <a:r>
              <a:rPr lang="en-US" altLang="en-US" b="1" dirty="0">
                <a:solidFill>
                  <a:srgbClr val="006699"/>
                </a:solidFill>
              </a:rPr>
              <a:t>可用空间列表</a:t>
            </a:r>
            <a:r>
              <a:rPr lang="en-US" altLang="en-US" dirty="0"/>
              <a:t>以跟踪可用块.</a:t>
            </a:r>
            <a:endParaRPr lang="en-US" altLang="en-US" dirty="0"/>
          </a:p>
          <a:p>
            <a:r>
              <a:rPr lang="en-US" altLang="en-US" b="1" dirty="0">
                <a:solidFill>
                  <a:srgbClr val="006699"/>
                </a:solidFill>
                <a:latin typeface="+mj-lt"/>
              </a:rPr>
              <a:t>Bit</a:t>
            </a:r>
            <a:r>
              <a:rPr lang="en-US" altLang="en-US" b="1" dirty="0">
                <a:solidFill>
                  <a:srgbClr val="3366FF"/>
                </a:solidFill>
              </a:rPr>
              <a:t> </a:t>
            </a:r>
            <a:r>
              <a:rPr lang="en-US" altLang="en-US" b="1" dirty="0">
                <a:solidFill>
                  <a:srgbClr val="006699"/>
                </a:solidFill>
                <a:latin typeface="+mj-lt"/>
              </a:rPr>
              <a:t>vector</a:t>
            </a:r>
            <a:r>
              <a:rPr lang="en-US" altLang="en-US" b="1" dirty="0">
                <a:solidFill>
                  <a:srgbClr val="3366FF"/>
                </a:solidFill>
              </a:rPr>
              <a:t> </a:t>
            </a:r>
            <a:r>
              <a:rPr lang="en-US" altLang="en-US" dirty="0"/>
              <a:t>or </a:t>
            </a:r>
            <a:r>
              <a:rPr lang="en-US" altLang="en-US" b="1" dirty="0">
                <a:solidFill>
                  <a:srgbClr val="006699"/>
                </a:solidFill>
                <a:latin typeface="+mj-lt"/>
              </a:rPr>
              <a:t>bit</a:t>
            </a:r>
            <a:r>
              <a:rPr lang="en-US" altLang="en-US" b="1" dirty="0">
                <a:solidFill>
                  <a:srgbClr val="3366FF"/>
                </a:solidFill>
              </a:rPr>
              <a:t> </a:t>
            </a:r>
            <a:r>
              <a:rPr lang="en-US" altLang="en-US" b="1" dirty="0">
                <a:solidFill>
                  <a:srgbClr val="006699"/>
                </a:solidFill>
                <a:latin typeface="+mj-lt"/>
              </a:rPr>
              <a:t>map</a:t>
            </a:r>
            <a:r>
              <a:rPr lang="en-US" altLang="en-US" b="1" dirty="0">
                <a:solidFill>
                  <a:srgbClr val="3366FF"/>
                </a:solidFill>
              </a:rPr>
              <a:t> </a:t>
            </a:r>
            <a:r>
              <a:rPr lang="en-US" altLang="en-US" dirty="0"/>
              <a:t> (</a:t>
            </a:r>
            <a:r>
              <a:rPr lang="en-US" altLang="en-US" b="1" i="1" dirty="0"/>
              <a:t>n</a:t>
            </a:r>
            <a:r>
              <a:rPr lang="en-US" altLang="en-US" dirty="0"/>
              <a:t> blocks).</a:t>
            </a:r>
            <a:r>
              <a:rPr lang="en-US" altLang="en-US" dirty="0">
                <a:sym typeface="+mn-ea"/>
              </a:rPr>
              <a:t>位向量或位图（n 个块）</a:t>
            </a:r>
            <a:endParaRPr lang="en-US" altLang="en-US" dirty="0"/>
          </a:p>
          <a:p>
            <a:endParaRPr lang="en-US" altLang="en-US" dirty="0"/>
          </a:p>
          <a:p>
            <a:endParaRPr lang="en-US" altLang="en-US" dirty="0"/>
          </a:p>
          <a:p>
            <a:endParaRPr lang="en-US" altLang="en-US" dirty="0"/>
          </a:p>
          <a:p>
            <a:pPr marL="0" indent="0">
              <a:buNone/>
            </a:pPr>
            <a:endParaRPr lang="en-US" altLang="en-US" dirty="0"/>
          </a:p>
          <a:p>
            <a:pPr>
              <a:lnSpc>
                <a:spcPct val="90000"/>
              </a:lnSpc>
              <a:tabLst>
                <a:tab pos="1311275" algn="l"/>
              </a:tabLst>
            </a:pPr>
            <a:r>
              <a:rPr lang="en-US" altLang="en-US" dirty="0"/>
              <a:t>Bit map requires extra space.位图需要额外的空间</a:t>
            </a:r>
            <a:endParaRPr lang="en-US" altLang="en-US" dirty="0"/>
          </a:p>
          <a:p>
            <a:pPr lvl="1">
              <a:lnSpc>
                <a:spcPct val="90000"/>
              </a:lnSpc>
              <a:tabLst>
                <a:tab pos="1311275" algn="l"/>
              </a:tabLst>
            </a:pPr>
            <a:r>
              <a:rPr lang="en-US" altLang="en-US" dirty="0"/>
              <a:t>Example:</a:t>
            </a:r>
            <a:endParaRPr lang="en-US" altLang="en-US" dirty="0"/>
          </a:p>
          <a:p>
            <a:pPr>
              <a:lnSpc>
                <a:spcPct val="90000"/>
              </a:lnSpc>
              <a:buFont typeface="Microsoft Uighur" panose="02000000000000000000" charset="0"/>
              <a:buNone/>
              <a:tabLst>
                <a:tab pos="1311275" algn="l"/>
              </a:tabLst>
            </a:pPr>
            <a:r>
              <a:rPr lang="en-US" altLang="en-US" dirty="0"/>
              <a:t>		block size = 4KB =  2</a:t>
            </a:r>
            <a:r>
              <a:rPr lang="en-US" altLang="en-US" baseline="30000" dirty="0"/>
              <a:t>12</a:t>
            </a:r>
            <a:r>
              <a:rPr lang="en-US" altLang="en-US" dirty="0"/>
              <a:t> bytes</a:t>
            </a:r>
            <a:endParaRPr lang="en-US" altLang="en-US" dirty="0"/>
          </a:p>
          <a:p>
            <a:pPr>
              <a:lnSpc>
                <a:spcPct val="90000"/>
              </a:lnSpc>
              <a:buFont typeface="Microsoft Uighur" panose="02000000000000000000" charset="0"/>
              <a:buNone/>
              <a:tabLst>
                <a:tab pos="1311275" algn="l"/>
              </a:tabLst>
            </a:pPr>
            <a:r>
              <a:rPr lang="en-US" altLang="en-US" dirty="0"/>
              <a:t>		disk size = 2</a:t>
            </a:r>
            <a:r>
              <a:rPr lang="en-US" altLang="en-US" baseline="30000" dirty="0"/>
              <a:t>40</a:t>
            </a:r>
            <a:r>
              <a:rPr lang="en-US" altLang="en-US" dirty="0"/>
              <a:t> bytes (1 terabyte)</a:t>
            </a:r>
            <a:endParaRPr lang="en-US" altLang="en-US" dirty="0"/>
          </a:p>
          <a:p>
            <a:pPr>
              <a:lnSpc>
                <a:spcPct val="90000"/>
              </a:lnSpc>
              <a:buFont typeface="Microsoft Uighur" panose="02000000000000000000" charset="0"/>
              <a:buNone/>
              <a:tabLst>
                <a:tab pos="1311275" algn="l"/>
              </a:tabLst>
            </a:pPr>
            <a:r>
              <a:rPr lang="en-US" altLang="en-US" dirty="0"/>
              <a:t>		</a:t>
            </a:r>
            <a:r>
              <a:rPr lang="en-US" altLang="en-US" b="1" i="1" dirty="0"/>
              <a:t>n</a:t>
            </a:r>
            <a:r>
              <a:rPr lang="en-US" altLang="en-US" dirty="0"/>
              <a:t> = 2</a:t>
            </a:r>
            <a:r>
              <a:rPr lang="en-US" altLang="en-US" baseline="30000" dirty="0"/>
              <a:t>40</a:t>
            </a:r>
            <a:r>
              <a:rPr lang="en-US" altLang="en-US" dirty="0"/>
              <a:t>/2</a:t>
            </a:r>
            <a:r>
              <a:rPr lang="en-US" altLang="en-US" baseline="30000" dirty="0"/>
              <a:t>12</a:t>
            </a:r>
            <a:r>
              <a:rPr lang="en-US" altLang="en-US" dirty="0"/>
              <a:t> = 2</a:t>
            </a:r>
            <a:r>
              <a:rPr lang="en-US" altLang="en-US" baseline="30000" dirty="0"/>
              <a:t>28</a:t>
            </a:r>
            <a:r>
              <a:rPr lang="en-US" altLang="en-US" dirty="0"/>
              <a:t> bits (or 32MB)</a:t>
            </a:r>
            <a:endParaRPr lang="en-US" altLang="en-US" dirty="0"/>
          </a:p>
          <a:p>
            <a:pPr>
              <a:lnSpc>
                <a:spcPct val="90000"/>
              </a:lnSpc>
              <a:buFont typeface="Microsoft Uighur" panose="02000000000000000000" charset="0"/>
              <a:buNone/>
              <a:tabLst>
                <a:tab pos="1311275" algn="l"/>
              </a:tabLst>
            </a:pPr>
            <a:r>
              <a:rPr lang="en-US" altLang="en-US" dirty="0"/>
              <a:t>		if clusters of 4 blocks -&gt; 8MB of memory</a:t>
            </a:r>
            <a:endParaRPr lang="en-US" altLang="en-US" dirty="0"/>
          </a:p>
          <a:p>
            <a:pPr>
              <a:lnSpc>
                <a:spcPct val="90000"/>
              </a:lnSpc>
              <a:buFont typeface="Microsoft Uighur" panose="02000000000000000000" charset="0"/>
              <a:buNone/>
              <a:tabLst>
                <a:tab pos="1311275" algn="l"/>
              </a:tabLst>
            </a:pPr>
            <a:endParaRPr lang="en-US" altLang="en-US" sz="900" dirty="0"/>
          </a:p>
          <a:p>
            <a:pPr>
              <a:lnSpc>
                <a:spcPct val="90000"/>
              </a:lnSpc>
              <a:tabLst>
                <a:tab pos="1311275" algn="l"/>
              </a:tabLst>
            </a:pPr>
            <a:r>
              <a:rPr lang="en-US" altLang="en-US" dirty="0"/>
              <a:t>Easy to get contiguous files.轻松获取连续文件</a:t>
            </a:r>
            <a:endParaRPr lang="en-US" altLang="en-US" dirty="0"/>
          </a:p>
          <a:p>
            <a:endParaRPr lang="en-US" altLang="en-US" dirty="0"/>
          </a:p>
        </p:txBody>
      </p:sp>
      <p:grpSp>
        <p:nvGrpSpPr>
          <p:cNvPr id="58371" name="Group 1"/>
          <p:cNvGrpSpPr/>
          <p:nvPr/>
        </p:nvGrpSpPr>
        <p:grpSpPr bwMode="auto">
          <a:xfrm>
            <a:off x="3026231" y="2068496"/>
            <a:ext cx="2039816" cy="1034981"/>
            <a:chOff x="2784475" y="2216150"/>
            <a:chExt cx="3878263" cy="1944688"/>
          </a:xfrm>
        </p:grpSpPr>
        <p:sp>
          <p:nvSpPr>
            <p:cNvPr id="58375" name="Rectangle 4"/>
            <p:cNvSpPr>
              <a:spLocks noChangeArrowheads="1"/>
            </p:cNvSpPr>
            <p:nvPr/>
          </p:nvSpPr>
          <p:spPr bwMode="auto">
            <a:xfrm>
              <a:off x="3017838" y="2627313"/>
              <a:ext cx="360362" cy="361950"/>
            </a:xfrm>
            <a:prstGeom prst="rect">
              <a:avLst/>
            </a:prstGeom>
            <a:solidFill>
              <a:schemeClr val="bg1"/>
            </a:solidFill>
            <a:ln w="9525">
              <a:solidFill>
                <a:schemeClr val="tx1"/>
              </a:solidFill>
              <a:miter lim="800000"/>
            </a:ln>
          </p:spPr>
          <p:txBody>
            <a:bodyPr wrap="none" lIns="91435" tIns="45718" rIns="91435" bIns="45718" anchor="ctr"/>
            <a:lstStyle>
              <a:lvl1pPr>
                <a:spcBef>
                  <a:spcPct val="35000"/>
                </a:spcBef>
                <a:buClr>
                  <a:srgbClr val="993300"/>
                </a:buClr>
                <a:buSzPct val="90000"/>
                <a:buFont typeface="Monotype Sorts" pitchFamily="-84" charset="2"/>
                <a:buChar char="n"/>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58376" name="Rectangle 5"/>
            <p:cNvSpPr>
              <a:spLocks noChangeArrowheads="1"/>
            </p:cNvSpPr>
            <p:nvPr/>
          </p:nvSpPr>
          <p:spPr bwMode="auto">
            <a:xfrm>
              <a:off x="3346450" y="2627313"/>
              <a:ext cx="360363" cy="361950"/>
            </a:xfrm>
            <a:prstGeom prst="rect">
              <a:avLst/>
            </a:prstGeom>
            <a:solidFill>
              <a:schemeClr val="bg1"/>
            </a:solidFill>
            <a:ln w="9525">
              <a:solidFill>
                <a:schemeClr val="tx1"/>
              </a:solidFill>
              <a:miter lim="800000"/>
            </a:ln>
          </p:spPr>
          <p:txBody>
            <a:bodyPr wrap="none" lIns="91435" tIns="45718" rIns="91435" bIns="45718" anchor="ctr"/>
            <a:lstStyle>
              <a:lvl1pPr>
                <a:spcBef>
                  <a:spcPct val="35000"/>
                </a:spcBef>
                <a:buClr>
                  <a:srgbClr val="993300"/>
                </a:buClr>
                <a:buSzPct val="90000"/>
                <a:buFont typeface="Monotype Sorts" pitchFamily="-84" charset="2"/>
                <a:buChar char="n"/>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58377" name="Rectangle 6"/>
            <p:cNvSpPr>
              <a:spLocks noChangeArrowheads="1"/>
            </p:cNvSpPr>
            <p:nvPr/>
          </p:nvSpPr>
          <p:spPr bwMode="auto">
            <a:xfrm>
              <a:off x="3675063" y="2627313"/>
              <a:ext cx="360362" cy="361950"/>
            </a:xfrm>
            <a:prstGeom prst="rect">
              <a:avLst/>
            </a:prstGeom>
            <a:solidFill>
              <a:schemeClr val="bg1"/>
            </a:solidFill>
            <a:ln w="9525">
              <a:solidFill>
                <a:schemeClr val="tx1"/>
              </a:solidFill>
              <a:miter lim="800000"/>
            </a:ln>
          </p:spPr>
          <p:txBody>
            <a:bodyPr wrap="none" lIns="91435" tIns="45718" rIns="91435" bIns="45718" anchor="ctr"/>
            <a:lstStyle>
              <a:lvl1pPr>
                <a:spcBef>
                  <a:spcPct val="35000"/>
                </a:spcBef>
                <a:buClr>
                  <a:srgbClr val="993300"/>
                </a:buClr>
                <a:buSzPct val="90000"/>
                <a:buFont typeface="Monotype Sorts" pitchFamily="-84" charset="2"/>
                <a:buChar char="n"/>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58378" name="Rectangle 7"/>
            <p:cNvSpPr>
              <a:spLocks noChangeArrowheads="1"/>
            </p:cNvSpPr>
            <p:nvPr/>
          </p:nvSpPr>
          <p:spPr bwMode="auto">
            <a:xfrm>
              <a:off x="4003675" y="2627313"/>
              <a:ext cx="360363" cy="361950"/>
            </a:xfrm>
            <a:prstGeom prst="rect">
              <a:avLst/>
            </a:prstGeom>
            <a:solidFill>
              <a:schemeClr val="bg1"/>
            </a:solidFill>
            <a:ln w="9525">
              <a:solidFill>
                <a:schemeClr val="tx1"/>
              </a:solidFill>
              <a:miter lim="800000"/>
            </a:ln>
          </p:spPr>
          <p:txBody>
            <a:bodyPr wrap="none" lIns="91435" tIns="45718" rIns="91435" bIns="45718" anchor="ctr"/>
            <a:lstStyle>
              <a:lvl1pPr>
                <a:spcBef>
                  <a:spcPct val="35000"/>
                </a:spcBef>
                <a:buClr>
                  <a:srgbClr val="993300"/>
                </a:buClr>
                <a:buSzPct val="90000"/>
                <a:buFont typeface="Monotype Sorts" pitchFamily="-84" charset="2"/>
                <a:buChar char="n"/>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58379" name="Rectangle 8"/>
            <p:cNvSpPr>
              <a:spLocks noChangeArrowheads="1"/>
            </p:cNvSpPr>
            <p:nvPr/>
          </p:nvSpPr>
          <p:spPr bwMode="auto">
            <a:xfrm>
              <a:off x="4332288" y="2627313"/>
              <a:ext cx="360362" cy="361950"/>
            </a:xfrm>
            <a:prstGeom prst="rect">
              <a:avLst/>
            </a:prstGeom>
            <a:solidFill>
              <a:schemeClr val="bg1"/>
            </a:solidFill>
            <a:ln w="9525">
              <a:solidFill>
                <a:schemeClr val="tx1"/>
              </a:solidFill>
              <a:miter lim="800000"/>
            </a:ln>
          </p:spPr>
          <p:txBody>
            <a:bodyPr wrap="none" lIns="91435" tIns="45718" rIns="91435" bIns="45718" anchor="ctr"/>
            <a:lstStyle>
              <a:lvl1pPr>
                <a:spcBef>
                  <a:spcPct val="35000"/>
                </a:spcBef>
                <a:buClr>
                  <a:srgbClr val="993300"/>
                </a:buClr>
                <a:buSzPct val="90000"/>
                <a:buFont typeface="Monotype Sorts" pitchFamily="-84" charset="2"/>
                <a:buChar char="n"/>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58380" name="Rectangle 9"/>
            <p:cNvSpPr>
              <a:spLocks noChangeArrowheads="1"/>
            </p:cNvSpPr>
            <p:nvPr/>
          </p:nvSpPr>
          <p:spPr bwMode="auto">
            <a:xfrm>
              <a:off x="4660900" y="2627313"/>
              <a:ext cx="360363" cy="361950"/>
            </a:xfrm>
            <a:prstGeom prst="rect">
              <a:avLst/>
            </a:prstGeom>
            <a:solidFill>
              <a:schemeClr val="bg1"/>
            </a:solidFill>
            <a:ln w="9525">
              <a:solidFill>
                <a:schemeClr val="tx1"/>
              </a:solidFill>
              <a:miter lim="800000"/>
            </a:ln>
          </p:spPr>
          <p:txBody>
            <a:bodyPr wrap="none" lIns="91435" tIns="45718" rIns="91435" bIns="45718" anchor="ctr"/>
            <a:lstStyle>
              <a:lvl1pPr>
                <a:spcBef>
                  <a:spcPct val="35000"/>
                </a:spcBef>
                <a:buClr>
                  <a:srgbClr val="993300"/>
                </a:buClr>
                <a:buSzPct val="90000"/>
                <a:buFont typeface="Monotype Sorts" pitchFamily="-84" charset="2"/>
                <a:buChar char="n"/>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58381" name="Rectangle 10"/>
            <p:cNvSpPr>
              <a:spLocks noChangeArrowheads="1"/>
            </p:cNvSpPr>
            <p:nvPr/>
          </p:nvSpPr>
          <p:spPr bwMode="auto">
            <a:xfrm>
              <a:off x="5022850" y="2627313"/>
              <a:ext cx="1219200" cy="361950"/>
            </a:xfrm>
            <a:prstGeom prst="rect">
              <a:avLst/>
            </a:prstGeom>
            <a:solidFill>
              <a:schemeClr val="bg1"/>
            </a:solidFill>
            <a:ln w="9525">
              <a:solidFill>
                <a:schemeClr val="tx1"/>
              </a:solidFill>
              <a:miter lim="800000"/>
            </a:ln>
          </p:spPr>
          <p:txBody>
            <a:bodyPr wrap="none" lIns="91435" tIns="45718" rIns="91435" bIns="45718" anchor="ctr"/>
            <a:lstStyle>
              <a:lvl1pPr>
                <a:spcBef>
                  <a:spcPct val="35000"/>
                </a:spcBef>
                <a:buClr>
                  <a:srgbClr val="993300"/>
                </a:buClr>
                <a:buSzPct val="90000"/>
                <a:buFont typeface="Monotype Sorts" pitchFamily="-84" charset="2"/>
                <a:buChar char="n"/>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algn="ctr">
                <a:spcBef>
                  <a:spcPct val="0"/>
                </a:spcBef>
                <a:buClrTx/>
                <a:buSzTx/>
                <a:buFontTx/>
                <a:buNone/>
              </a:pPr>
              <a:r>
                <a:rPr kumimoji="0" lang="en-US" altLang="en-US" sz="2000">
                  <a:latin typeface="微软雅黑" panose="020B0503020204020204" charset="-122"/>
                </a:rPr>
                <a:t>…</a:t>
              </a:r>
              <a:endParaRPr kumimoji="0" lang="en-US" altLang="en-US">
                <a:latin typeface="微软雅黑" panose="020B0503020204020204" charset="-122"/>
              </a:endParaRPr>
            </a:p>
          </p:txBody>
        </p:sp>
        <p:sp>
          <p:nvSpPr>
            <p:cNvPr id="58382" name="Rectangle 11"/>
            <p:cNvSpPr>
              <a:spLocks noChangeArrowheads="1"/>
            </p:cNvSpPr>
            <p:nvPr/>
          </p:nvSpPr>
          <p:spPr bwMode="auto">
            <a:xfrm>
              <a:off x="6242050" y="2627313"/>
              <a:ext cx="360363" cy="361950"/>
            </a:xfrm>
            <a:prstGeom prst="rect">
              <a:avLst/>
            </a:prstGeom>
            <a:solidFill>
              <a:schemeClr val="bg1"/>
            </a:solidFill>
            <a:ln w="9525">
              <a:solidFill>
                <a:schemeClr val="tx1"/>
              </a:solidFill>
              <a:miter lim="800000"/>
            </a:ln>
          </p:spPr>
          <p:txBody>
            <a:bodyPr wrap="none" lIns="91435" tIns="45718" rIns="91435" bIns="45718" anchor="ctr"/>
            <a:lstStyle>
              <a:lvl1pPr>
                <a:spcBef>
                  <a:spcPct val="35000"/>
                </a:spcBef>
                <a:buClr>
                  <a:srgbClr val="993300"/>
                </a:buClr>
                <a:buSzPct val="90000"/>
                <a:buFont typeface="Monotype Sorts" pitchFamily="-84" charset="2"/>
                <a:buChar char="n"/>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58383" name="Text Box 12"/>
            <p:cNvSpPr txBox="1">
              <a:spLocks noChangeArrowheads="1"/>
            </p:cNvSpPr>
            <p:nvPr/>
          </p:nvSpPr>
          <p:spPr bwMode="auto">
            <a:xfrm>
              <a:off x="3040063" y="2216150"/>
              <a:ext cx="312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algn="ctr">
                <a:spcBef>
                  <a:spcPct val="50000"/>
                </a:spcBef>
                <a:buClrTx/>
                <a:buSzTx/>
                <a:buFontTx/>
                <a:buNone/>
              </a:pPr>
              <a:r>
                <a:rPr kumimoji="0" lang="en-US" altLang="en-US">
                  <a:latin typeface="微软雅黑" panose="020B0503020204020204" charset="-122"/>
                </a:rPr>
                <a:t>0</a:t>
              </a:r>
              <a:endParaRPr kumimoji="0" lang="en-US" altLang="en-US">
                <a:latin typeface="微软雅黑" panose="020B0503020204020204" charset="-122"/>
              </a:endParaRPr>
            </a:p>
          </p:txBody>
        </p:sp>
        <p:sp>
          <p:nvSpPr>
            <p:cNvPr id="58384" name="Text Box 13"/>
            <p:cNvSpPr txBox="1">
              <a:spLocks noChangeArrowheads="1"/>
            </p:cNvSpPr>
            <p:nvPr/>
          </p:nvSpPr>
          <p:spPr bwMode="auto">
            <a:xfrm>
              <a:off x="3344863" y="2216150"/>
              <a:ext cx="312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algn="ctr">
                <a:spcBef>
                  <a:spcPct val="50000"/>
                </a:spcBef>
                <a:buClrTx/>
                <a:buSzTx/>
                <a:buFontTx/>
                <a:buNone/>
              </a:pPr>
              <a:r>
                <a:rPr kumimoji="0" lang="en-US" altLang="en-US">
                  <a:latin typeface="微软雅黑" panose="020B0503020204020204" charset="-122"/>
                </a:rPr>
                <a:t>1</a:t>
              </a:r>
              <a:endParaRPr kumimoji="0" lang="en-US" altLang="en-US">
                <a:latin typeface="微软雅黑" panose="020B0503020204020204" charset="-122"/>
              </a:endParaRPr>
            </a:p>
          </p:txBody>
        </p:sp>
        <p:sp>
          <p:nvSpPr>
            <p:cNvPr id="58385" name="Text Box 14"/>
            <p:cNvSpPr txBox="1">
              <a:spLocks noChangeArrowheads="1"/>
            </p:cNvSpPr>
            <p:nvPr/>
          </p:nvSpPr>
          <p:spPr bwMode="auto">
            <a:xfrm>
              <a:off x="3802063" y="2216150"/>
              <a:ext cx="312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algn="ctr">
                <a:spcBef>
                  <a:spcPct val="50000"/>
                </a:spcBef>
                <a:buClrTx/>
                <a:buSzTx/>
                <a:buFontTx/>
                <a:buNone/>
              </a:pPr>
              <a:r>
                <a:rPr kumimoji="0" lang="en-US" altLang="en-US" dirty="0">
                  <a:latin typeface="微软雅黑" panose="020B0503020204020204" charset="-122"/>
                </a:rPr>
                <a:t>2</a:t>
              </a:r>
              <a:endParaRPr kumimoji="0" lang="en-US" altLang="en-US" dirty="0">
                <a:latin typeface="微软雅黑" panose="020B0503020204020204" charset="-122"/>
              </a:endParaRPr>
            </a:p>
          </p:txBody>
        </p:sp>
        <p:sp>
          <p:nvSpPr>
            <p:cNvPr id="58386" name="Text Box 15"/>
            <p:cNvSpPr txBox="1">
              <a:spLocks noChangeArrowheads="1"/>
            </p:cNvSpPr>
            <p:nvPr/>
          </p:nvSpPr>
          <p:spPr bwMode="auto">
            <a:xfrm>
              <a:off x="6132513" y="2216150"/>
              <a:ext cx="5302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algn="ctr">
                <a:spcBef>
                  <a:spcPct val="50000"/>
                </a:spcBef>
                <a:buClrTx/>
                <a:buSzTx/>
                <a:buFontTx/>
                <a:buNone/>
              </a:pPr>
              <a:r>
                <a:rPr kumimoji="0" lang="en-US" altLang="en-US" b="1" i="1">
                  <a:latin typeface="微软雅黑" panose="020B0503020204020204" charset="-122"/>
                </a:rPr>
                <a:t>n</a:t>
              </a:r>
              <a:r>
                <a:rPr kumimoji="0" lang="en-US" altLang="en-US">
                  <a:latin typeface="微软雅黑" panose="020B0503020204020204" charset="-122"/>
                </a:rPr>
                <a:t>-1</a:t>
              </a:r>
              <a:endParaRPr kumimoji="0" lang="en-US" altLang="en-US">
                <a:latin typeface="微软雅黑" panose="020B0503020204020204" charset="-122"/>
              </a:endParaRPr>
            </a:p>
          </p:txBody>
        </p:sp>
        <p:sp>
          <p:nvSpPr>
            <p:cNvPr id="58387" name="Text Box 16"/>
            <p:cNvSpPr txBox="1">
              <a:spLocks noChangeArrowheads="1"/>
            </p:cNvSpPr>
            <p:nvPr/>
          </p:nvSpPr>
          <p:spPr bwMode="auto">
            <a:xfrm>
              <a:off x="2784475" y="3479800"/>
              <a:ext cx="819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algn="ctr">
                <a:spcBef>
                  <a:spcPct val="50000"/>
                </a:spcBef>
                <a:buClrTx/>
                <a:buSzTx/>
                <a:buFontTx/>
                <a:buNone/>
              </a:pPr>
              <a:r>
                <a:rPr kumimoji="0" lang="en-US" altLang="en-US">
                  <a:latin typeface="微软雅黑" panose="020B0503020204020204" charset="-122"/>
                </a:rPr>
                <a:t>bit[</a:t>
              </a:r>
              <a:r>
                <a:rPr kumimoji="0" lang="en-US" altLang="en-US" b="1" i="1">
                  <a:latin typeface="微软雅黑" panose="020B0503020204020204" charset="-122"/>
                </a:rPr>
                <a:t>i</a:t>
              </a:r>
              <a:r>
                <a:rPr kumimoji="0" lang="en-US" altLang="en-US">
                  <a:latin typeface="微软雅黑" panose="020B0503020204020204" charset="-122"/>
                </a:rPr>
                <a:t>] =</a:t>
              </a:r>
              <a:endParaRPr kumimoji="0" lang="en-US" altLang="en-US">
                <a:latin typeface="微软雅黑" panose="020B0503020204020204" charset="-122"/>
              </a:endParaRPr>
            </a:p>
          </p:txBody>
        </p:sp>
        <p:sp>
          <p:nvSpPr>
            <p:cNvPr id="58388" name="Text Box 17"/>
            <p:cNvSpPr txBox="1">
              <a:spLocks noChangeArrowheads="1"/>
            </p:cNvSpPr>
            <p:nvPr/>
          </p:nvSpPr>
          <p:spPr bwMode="auto">
            <a:xfrm rot="-5400000">
              <a:off x="3142456" y="3482182"/>
              <a:ext cx="9572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algn="ctr">
                <a:spcBef>
                  <a:spcPct val="50000"/>
                </a:spcBef>
                <a:buClrTx/>
                <a:buSzTx/>
                <a:buFontTx/>
                <a:buNone/>
              </a:pPr>
              <a:r>
                <a:rPr kumimoji="0" lang="en-US" altLang="en-US" sz="2000" dirty="0">
                  <a:latin typeface="微软雅黑" panose="020B0503020204020204" charset="-122"/>
                  <a:sym typeface="MT Extra" panose="05050102010205020202" pitchFamily="18" charset="2"/>
                </a:rPr>
                <a:t></a:t>
              </a:r>
              <a:endParaRPr kumimoji="0" lang="en-US" altLang="en-US" sz="5400" dirty="0">
                <a:latin typeface="微软雅黑" panose="020B0503020204020204" charset="-122"/>
                <a:sym typeface="Microsoft Uighur" panose="02000000000000000000" charset="0"/>
              </a:endParaRPr>
            </a:p>
          </p:txBody>
        </p:sp>
        <p:sp>
          <p:nvSpPr>
            <p:cNvPr id="58389" name="Text Box 18"/>
            <p:cNvSpPr txBox="1">
              <a:spLocks noChangeArrowheads="1"/>
            </p:cNvSpPr>
            <p:nvPr/>
          </p:nvSpPr>
          <p:spPr bwMode="auto">
            <a:xfrm>
              <a:off x="3879850" y="3281363"/>
              <a:ext cx="24511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a:spcBef>
                  <a:spcPct val="50000"/>
                </a:spcBef>
                <a:buClrTx/>
                <a:buSzTx/>
                <a:buFontTx/>
                <a:buNone/>
              </a:pPr>
              <a:r>
                <a:rPr kumimoji="0" lang="en-US" altLang="en-US" dirty="0">
                  <a:latin typeface="微软雅黑" panose="020B0503020204020204" charset="-122"/>
                </a:rPr>
                <a:t>1 </a:t>
              </a:r>
              <a:r>
                <a:rPr kumimoji="0" lang="en-US" altLang="en-US" dirty="0">
                  <a:latin typeface="微软雅黑" panose="020B0503020204020204" charset="-122"/>
                  <a:sym typeface="Symbol" panose="05050102010706020507" pitchFamily="18" charset="2"/>
                </a:rPr>
                <a:t> block[</a:t>
              </a:r>
              <a:r>
                <a:rPr kumimoji="0" lang="en-US" altLang="en-US" b="1" i="1" dirty="0">
                  <a:latin typeface="微软雅黑" panose="020B0503020204020204" charset="-122"/>
                  <a:sym typeface="Symbol" panose="05050102010706020507" pitchFamily="18" charset="2"/>
                </a:rPr>
                <a:t>i</a:t>
              </a:r>
              <a:r>
                <a:rPr kumimoji="0" lang="en-US" altLang="en-US" dirty="0">
                  <a:latin typeface="微软雅黑" panose="020B0503020204020204" charset="-122"/>
                  <a:sym typeface="Symbol" panose="05050102010706020507" pitchFamily="18" charset="2"/>
                </a:rPr>
                <a:t>] free</a:t>
              </a:r>
              <a:endParaRPr kumimoji="0" lang="en-US" altLang="en-US" dirty="0">
                <a:latin typeface="微软雅黑" panose="020B0503020204020204" charset="-122"/>
                <a:sym typeface="Symbol" panose="05050102010706020507" pitchFamily="18" charset="2"/>
              </a:endParaRPr>
            </a:p>
            <a:p>
              <a:pPr>
                <a:spcBef>
                  <a:spcPct val="50000"/>
                </a:spcBef>
                <a:buClrTx/>
                <a:buSzTx/>
                <a:buFontTx/>
                <a:buNone/>
              </a:pPr>
              <a:r>
                <a:rPr kumimoji="0" lang="en-US" altLang="en-US" dirty="0">
                  <a:latin typeface="微软雅黑" panose="020B0503020204020204" charset="-122"/>
                  <a:sym typeface="Symbol" panose="05050102010706020507" pitchFamily="18" charset="2"/>
                </a:rPr>
                <a:t>0 </a:t>
              </a:r>
              <a:r>
                <a:rPr kumimoji="0" lang="en-US" altLang="en-US" dirty="0">
                  <a:latin typeface="微软雅黑" panose="020B0503020204020204" charset="-122"/>
                </a:rPr>
                <a:t> </a:t>
              </a:r>
              <a:r>
                <a:rPr kumimoji="0" lang="en-US" altLang="en-US" dirty="0">
                  <a:latin typeface="微软雅黑" panose="020B0503020204020204" charset="-122"/>
                  <a:sym typeface="Symbol" panose="05050102010706020507" pitchFamily="18" charset="2"/>
                </a:rPr>
                <a:t> block[</a:t>
              </a:r>
              <a:r>
                <a:rPr kumimoji="0" lang="en-US" altLang="en-US" b="1" i="1" dirty="0">
                  <a:latin typeface="微软雅黑" panose="020B0503020204020204" charset="-122"/>
                  <a:sym typeface="Symbol" panose="05050102010706020507" pitchFamily="18" charset="2"/>
                </a:rPr>
                <a:t>i</a:t>
              </a:r>
              <a:r>
                <a:rPr kumimoji="0" lang="en-US" altLang="en-US" dirty="0">
                  <a:latin typeface="微软雅黑" panose="020B0503020204020204" charset="-122"/>
                  <a:sym typeface="Symbol" panose="05050102010706020507" pitchFamily="18" charset="2"/>
                </a:rPr>
                <a:t>] occupied</a:t>
              </a:r>
              <a:endParaRPr kumimoji="0" lang="en-US" altLang="en-US" dirty="0">
                <a:latin typeface="微软雅黑" panose="020B0503020204020204" charset="-122"/>
                <a:sym typeface="Symbol" panose="05050102010706020507" pitchFamily="18" charset="2"/>
              </a:endParaRPr>
            </a:p>
          </p:txBody>
        </p:sp>
      </p:grpSp>
      <p:sp>
        <p:nvSpPr>
          <p:cNvPr id="58374" name="Rectangle 19"/>
          <p:cNvSpPr>
            <a:spLocks noChangeArrowheads="1"/>
          </p:cNvSpPr>
          <p:nvPr/>
        </p:nvSpPr>
        <p:spPr bwMode="auto">
          <a:xfrm>
            <a:off x="1335705" y="5832475"/>
            <a:ext cx="7029450"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lvl1pPr marL="488950" indent="-488950">
              <a:spcBef>
                <a:spcPct val="35000"/>
              </a:spcBef>
              <a:buClr>
                <a:srgbClr val="993300"/>
              </a:buClr>
              <a:buSzPct val="90000"/>
              <a:buFont typeface="Monotype Sorts" pitchFamily="-84" charset="2"/>
              <a:buChar char="n"/>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a:spcBef>
                <a:spcPct val="20000"/>
              </a:spcBef>
              <a:buClr>
                <a:schemeClr val="folHlink"/>
              </a:buClr>
              <a:buSzTx/>
              <a:buFontTx/>
              <a:buNone/>
            </a:pPr>
            <a:endParaRPr lang="en-US" altLang="en-US" dirty="0">
              <a:latin typeface="微软雅黑" panose="020B0503020204020204"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61636" y="238089"/>
            <a:ext cx="8229600" cy="576262"/>
          </a:xfrm>
        </p:spPr>
        <p:txBody>
          <a:bodyPr/>
          <a:lstStyle/>
          <a:p>
            <a:pPr eaLnBrk="1" hangingPunct="1"/>
            <a:r>
              <a:rPr lang="en-US" altLang="en-US" sz="2400" dirty="0"/>
              <a:t>Linked Free Space List on Disk</a:t>
            </a:r>
            <a:r>
              <a:rPr lang="en-US" altLang="en-US" sz="2400" dirty="0">
                <a:solidFill>
                  <a:schemeClr val="tx1"/>
                </a:solidFill>
              </a:rPr>
              <a:t>磁盘上的链接可用空间列表</a:t>
            </a:r>
            <a:endParaRPr lang="en-US" altLang="en-US" sz="2400" dirty="0">
              <a:solidFill>
                <a:schemeClr val="tx1"/>
              </a:solidFill>
            </a:endParaRPr>
          </a:p>
        </p:txBody>
      </p:sp>
      <p:sp>
        <p:nvSpPr>
          <p:cNvPr id="5" name="Rectangle 3"/>
          <p:cNvSpPr txBox="1">
            <a:spLocks noChangeArrowheads="1"/>
          </p:cNvSpPr>
          <p:nvPr/>
        </p:nvSpPr>
        <p:spPr bwMode="auto">
          <a:xfrm>
            <a:off x="862012" y="964646"/>
            <a:ext cx="3820520" cy="439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008" tIns="32004" rIns="64008" bIns="32004"/>
          <a:lstStyle>
            <a:lvl1pPr marL="488950" indent="-488950">
              <a:spcBef>
                <a:spcPct val="35000"/>
              </a:spcBef>
              <a:buClr>
                <a:srgbClr val="993300"/>
              </a:buClr>
              <a:buSzPct val="90000"/>
              <a:buFont typeface="Monotype Sorts" pitchFamily="-84" charset="2"/>
              <a:buChar char="n"/>
              <a:tabLst>
                <a:tab pos="1874520" algn="l"/>
              </a:tabLst>
              <a:defRPr kumimoji="1">
                <a:solidFill>
                  <a:schemeClr val="tx1"/>
                </a:solidFill>
                <a:latin typeface="Helvetica" pitchFamily="2" charset="0"/>
                <a:ea typeface="MS PGothic" panose="020B0600070205080204" pitchFamily="34" charset="-128"/>
              </a:defRPr>
            </a:lvl1pPr>
            <a:lvl2pPr marL="1060450" indent="-408305">
              <a:spcBef>
                <a:spcPct val="35000"/>
              </a:spcBef>
              <a:buClr>
                <a:srgbClr val="CC6600"/>
              </a:buClr>
              <a:buSzPct val="80000"/>
              <a:buFont typeface="Monotype Sorts" pitchFamily="-84" charset="2"/>
              <a:buChar char="l"/>
              <a:tabLst>
                <a:tab pos="1874520" algn="l"/>
              </a:tabLst>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tabLst>
                <a:tab pos="1874520" algn="l"/>
              </a:tabLst>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tabLst>
                <a:tab pos="1874520" algn="l"/>
              </a:tabLst>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tabLst>
                <a:tab pos="1874520" algn="l"/>
              </a:tabLst>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tabLst>
                <a:tab pos="1874520" algn="l"/>
              </a:tabLst>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tabLst>
                <a:tab pos="1874520" algn="l"/>
              </a:tabLst>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tabLst>
                <a:tab pos="1874520" algn="l"/>
              </a:tabLst>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tabLst>
                <a:tab pos="1874520" algn="l"/>
              </a:tabLst>
              <a:defRPr kumimoji="1">
                <a:solidFill>
                  <a:schemeClr val="tx1"/>
                </a:solidFill>
                <a:latin typeface="Helvetica" pitchFamily="2" charset="0"/>
                <a:ea typeface="MS PGothic" panose="020B0600070205080204" pitchFamily="34" charset="-128"/>
              </a:defRPr>
            </a:lvl9pPr>
          </a:lstStyle>
          <a:p>
            <a:pPr>
              <a:lnSpc>
                <a:spcPct val="90000"/>
              </a:lnSpc>
              <a:buFont typeface="Microsoft Uighur" panose="02000000000000000000" charset="0"/>
              <a:buNone/>
            </a:pPr>
            <a:r>
              <a:rPr lang="en-US" altLang="en-US" sz="800" dirty="0">
                <a:latin typeface="微软雅黑" panose="020B0503020204020204" charset="-122"/>
              </a:rPr>
              <a:t> </a:t>
            </a:r>
            <a:endParaRPr lang="en-US" altLang="en-US" sz="800" dirty="0">
              <a:latin typeface="微软雅黑" panose="020B0503020204020204" charset="-122"/>
            </a:endParaRPr>
          </a:p>
          <a:p>
            <a:pPr>
              <a:lnSpc>
                <a:spcPct val="90000"/>
              </a:lnSpc>
              <a:buSzPct val="110000"/>
              <a:buFont typeface="Wingdings" panose="05000000000000000000" pitchFamily="2" charset="2"/>
              <a:buChar char="§"/>
            </a:pPr>
            <a:r>
              <a:rPr lang="en-US" altLang="en-US" sz="1700" dirty="0">
                <a:latin typeface="微软雅黑" panose="020B0503020204020204" charset="-122"/>
              </a:rPr>
              <a:t>Linked list (free list).链表（空闲列表）.</a:t>
            </a:r>
            <a:endParaRPr lang="en-US" altLang="en-US" sz="1700" dirty="0">
              <a:latin typeface="微软雅黑" panose="020B0503020204020204" charset="-122"/>
            </a:endParaRPr>
          </a:p>
          <a:p>
            <a:pPr lvl="1">
              <a:lnSpc>
                <a:spcPct val="90000"/>
              </a:lnSpc>
              <a:buSzPct val="110000"/>
              <a:buFont typeface="Arial" panose="020B0604020202020204" pitchFamily="34" charset="0"/>
              <a:buChar char="•"/>
            </a:pPr>
            <a:r>
              <a:rPr lang="en-US" altLang="en-US" sz="1700" dirty="0">
                <a:latin typeface="微软雅黑" panose="020B0503020204020204" charset="-122"/>
              </a:rPr>
              <a:t>Cannot get contiguous space easily.无法轻易获得连续空间.</a:t>
            </a:r>
            <a:endParaRPr lang="en-US" altLang="en-US" sz="1700" dirty="0">
              <a:latin typeface="微软雅黑" panose="020B0503020204020204" charset="-122"/>
            </a:endParaRPr>
          </a:p>
          <a:p>
            <a:pPr lvl="1">
              <a:lnSpc>
                <a:spcPct val="90000"/>
              </a:lnSpc>
              <a:buSzPct val="110000"/>
              <a:buFont typeface="Arial" panose="020B0604020202020204" pitchFamily="34" charset="0"/>
              <a:buChar char="•"/>
            </a:pPr>
            <a:r>
              <a:rPr lang="en-US" altLang="en-US" sz="1700" dirty="0">
                <a:latin typeface="微软雅黑" panose="020B0503020204020204" charset="-122"/>
              </a:rPr>
              <a:t>No waste. Linked Free Space List on Disk of space.没有浪费。 空间磁盘上的链接可用空间列表</a:t>
            </a:r>
            <a:endParaRPr lang="en-US" altLang="en-US" sz="1700" dirty="0">
              <a:latin typeface="微软雅黑" panose="020B0503020204020204" charset="-122"/>
            </a:endParaRPr>
          </a:p>
          <a:p>
            <a:pPr lvl="1">
              <a:lnSpc>
                <a:spcPct val="90000"/>
              </a:lnSpc>
              <a:buSzPct val="110000"/>
              <a:buFont typeface="Arial" panose="020B0604020202020204" pitchFamily="34" charset="0"/>
              <a:buChar char="•"/>
            </a:pPr>
            <a:r>
              <a:rPr lang="en-US" altLang="en-US" sz="1700" dirty="0">
                <a:latin typeface="微软雅黑" panose="020B0503020204020204" charset="-122"/>
              </a:rPr>
              <a:t>No need to traverse the entire list (if # free blocks recorded</a:t>
            </a:r>
            <a:r>
              <a:rPr lang="en-US" altLang="en-US" dirty="0">
                <a:latin typeface="微软雅黑" panose="020B0503020204020204" charset="-122"/>
              </a:rPr>
              <a:t>).无需遍历整个列表（记录的 # 个空闲块）。</a:t>
            </a:r>
            <a:endParaRPr lang="en-US" altLang="en-US" dirty="0">
              <a:latin typeface="微软雅黑" panose="020B0503020204020204" charset="-122"/>
            </a:endParaRPr>
          </a:p>
          <a:p>
            <a:pPr lvl="1">
              <a:lnSpc>
                <a:spcPct val="90000"/>
              </a:lnSpc>
            </a:pPr>
            <a:endParaRPr lang="en-US" altLang="en-US" sz="800" dirty="0">
              <a:latin typeface="微软雅黑" panose="020B0503020204020204" charset="-122"/>
            </a:endParaRPr>
          </a:p>
        </p:txBody>
      </p:sp>
      <p:pic>
        <p:nvPicPr>
          <p:cNvPr id="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989420" y="1175664"/>
            <a:ext cx="3292568" cy="385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p:cNvSpPr>
            <a:spLocks noGrp="1" noChangeArrowheads="1"/>
          </p:cNvSpPr>
          <p:nvPr>
            <p:ph type="title"/>
          </p:nvPr>
        </p:nvSpPr>
        <p:spPr>
          <a:xfrm>
            <a:off x="1025093" y="130631"/>
            <a:ext cx="8229600" cy="563602"/>
          </a:xfrm>
        </p:spPr>
        <p:txBody>
          <a:bodyPr/>
          <a:lstStyle/>
          <a:p>
            <a:r>
              <a:rPr lang="en-US" altLang="en-US" dirty="0"/>
              <a:t>Free-Space Management (Cont.)</a:t>
            </a:r>
            <a:endParaRPr lang="en-US" altLang="en-US" dirty="0"/>
          </a:p>
        </p:txBody>
      </p:sp>
      <p:sp>
        <p:nvSpPr>
          <p:cNvPr id="64514" name="Content Placeholder 2"/>
          <p:cNvSpPr>
            <a:spLocks noGrp="1" noChangeArrowheads="1"/>
          </p:cNvSpPr>
          <p:nvPr>
            <p:ph idx="1"/>
          </p:nvPr>
        </p:nvSpPr>
        <p:spPr>
          <a:xfrm>
            <a:off x="843771" y="992333"/>
            <a:ext cx="6923605" cy="4504116"/>
          </a:xfrm>
        </p:spPr>
        <p:txBody>
          <a:bodyPr/>
          <a:lstStyle/>
          <a:p>
            <a:pPr>
              <a:lnSpc>
                <a:spcPct val="90000"/>
              </a:lnSpc>
              <a:tabLst>
                <a:tab pos="1311275" algn="l"/>
              </a:tabLst>
            </a:pPr>
            <a:r>
              <a:rPr lang="en-US" altLang="en-US" dirty="0"/>
              <a:t>Grouping分组</a:t>
            </a:r>
            <a:endParaRPr lang="en-US" altLang="en-US" dirty="0"/>
          </a:p>
          <a:p>
            <a:pPr lvl="1">
              <a:lnSpc>
                <a:spcPct val="90000"/>
              </a:lnSpc>
              <a:tabLst>
                <a:tab pos="1311275" algn="l"/>
              </a:tabLst>
            </a:pPr>
            <a:r>
              <a:rPr lang="en-US" altLang="en-US" dirty="0"/>
              <a:t>Modify linked list to store address of next </a:t>
            </a:r>
            <a:r>
              <a:rPr lang="en-US" altLang="en-US" i="1" dirty="0"/>
              <a:t>n-1</a:t>
            </a:r>
            <a:r>
              <a:rPr lang="en-US" altLang="en-US" dirty="0"/>
              <a:t> free blocks in first free block, plus a pointer to next block that contains free-block-pointers (like this one).修改链表以在第一个空闲块中存储下 n-1 个空闲块的地址，加上一个指向包含空闲块指针的下一个块的指针（像这个）.</a:t>
            </a:r>
            <a:endParaRPr lang="en-US" altLang="en-US" dirty="0"/>
          </a:p>
          <a:p>
            <a:pPr>
              <a:lnSpc>
                <a:spcPct val="90000"/>
              </a:lnSpc>
              <a:tabLst>
                <a:tab pos="1311275" algn="l"/>
              </a:tabLst>
            </a:pPr>
            <a:endParaRPr lang="en-US" altLang="en-US" sz="800" dirty="0"/>
          </a:p>
          <a:p>
            <a:pPr>
              <a:lnSpc>
                <a:spcPct val="90000"/>
              </a:lnSpc>
              <a:tabLst>
                <a:tab pos="1311275" algn="l"/>
              </a:tabLst>
            </a:pPr>
            <a:r>
              <a:rPr lang="en-US" altLang="en-US" dirty="0"/>
              <a:t>Counting</a:t>
            </a:r>
            <a:r>
              <a:rPr lang="zh-CN" altLang="en-US" dirty="0">
                <a:ea typeface="微软雅黑" panose="020B0503020204020204" charset="-122"/>
              </a:rPr>
              <a:t>计数</a:t>
            </a:r>
            <a:endParaRPr lang="en-US" altLang="en-US" dirty="0"/>
          </a:p>
          <a:p>
            <a:pPr lvl="1">
              <a:lnSpc>
                <a:spcPct val="90000"/>
              </a:lnSpc>
              <a:tabLst>
                <a:tab pos="1311275" algn="l"/>
              </a:tabLst>
            </a:pPr>
            <a:r>
              <a:rPr lang="en-US" altLang="en-US" dirty="0"/>
              <a:t>Because space is frequently contiguously used and freed,  with contiguous-allocation allocation, extents, or clustering.因为空间经常连续使用和释放，具有连续分配、范围或集群</a:t>
            </a:r>
            <a:endParaRPr lang="en-US" altLang="en-US" dirty="0"/>
          </a:p>
          <a:p>
            <a:pPr lvl="2">
              <a:lnSpc>
                <a:spcPct val="90000"/>
              </a:lnSpc>
              <a:tabLst>
                <a:tab pos="1311275" algn="l"/>
              </a:tabLst>
            </a:pPr>
            <a:r>
              <a:rPr lang="en-US" altLang="en-US" dirty="0"/>
              <a:t>Keep address of first free block and count of following free blocks.保留第一个空闲块的地址和后续空闲块的计数.</a:t>
            </a:r>
            <a:endParaRPr lang="en-US" altLang="en-US" dirty="0"/>
          </a:p>
          <a:p>
            <a:pPr lvl="2">
              <a:lnSpc>
                <a:spcPct val="90000"/>
              </a:lnSpc>
              <a:tabLst>
                <a:tab pos="1311275" algn="l"/>
              </a:tabLst>
            </a:pPr>
            <a:r>
              <a:rPr lang="en-US" altLang="en-US" dirty="0"/>
              <a:t>Free space list then has entries containing addresses and counts.可用空间列表然后包含地址和计数的条目.</a:t>
            </a:r>
            <a:endParaRPr lang="en-US" altLang="en-US" dirty="0"/>
          </a:p>
          <a:p>
            <a:pPr>
              <a:tabLst>
                <a:tab pos="1311275" algn="l"/>
              </a:tabLst>
            </a:pPr>
            <a:endParaRPr lang="en-US"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noChangeArrowheads="1"/>
          </p:cNvSpPr>
          <p:nvPr>
            <p:ph type="title"/>
          </p:nvPr>
        </p:nvSpPr>
        <p:spPr>
          <a:xfrm>
            <a:off x="1066618" y="168213"/>
            <a:ext cx="8229600" cy="576262"/>
          </a:xfrm>
        </p:spPr>
        <p:txBody>
          <a:bodyPr/>
          <a:lstStyle/>
          <a:p>
            <a:r>
              <a:rPr lang="en-US" altLang="en-US" dirty="0"/>
              <a:t>Free-Space Management (Cont.)</a:t>
            </a:r>
            <a:endParaRPr lang="en-US" altLang="en-US" dirty="0"/>
          </a:p>
        </p:txBody>
      </p:sp>
      <p:sp>
        <p:nvSpPr>
          <p:cNvPr id="65538" name="Content Placeholder 2"/>
          <p:cNvSpPr>
            <a:spLocks noGrp="1" noChangeArrowheads="1"/>
          </p:cNvSpPr>
          <p:nvPr>
            <p:ph idx="1"/>
          </p:nvPr>
        </p:nvSpPr>
        <p:spPr>
          <a:xfrm>
            <a:off x="858416" y="967402"/>
            <a:ext cx="7660433" cy="5040313"/>
          </a:xfrm>
        </p:spPr>
        <p:txBody>
          <a:bodyPr/>
          <a:lstStyle/>
          <a:p>
            <a:pPr>
              <a:lnSpc>
                <a:spcPct val="90000"/>
              </a:lnSpc>
              <a:tabLst>
                <a:tab pos="1311275" algn="l"/>
              </a:tabLst>
            </a:pPr>
            <a:r>
              <a:rPr lang="en-US" altLang="en-US" sz="1400" dirty="0">
                <a:ea typeface="微软雅黑" panose="020B0503020204020204" charset="-122"/>
                <a:cs typeface="微软雅黑" panose="020B0503020204020204" charset="-122"/>
              </a:rPr>
              <a:t>Space Maps</a:t>
            </a:r>
            <a:endParaRPr lang="en-US" altLang="en-US" sz="1400" dirty="0">
              <a:ea typeface="微软雅黑" panose="020B0503020204020204" charset="-122"/>
              <a:cs typeface="微软雅黑" panose="020B0503020204020204" charset="-122"/>
            </a:endParaRPr>
          </a:p>
          <a:p>
            <a:pPr lvl="1">
              <a:lnSpc>
                <a:spcPct val="90000"/>
              </a:lnSpc>
              <a:tabLst>
                <a:tab pos="1311275" algn="l"/>
              </a:tabLst>
            </a:pPr>
            <a:r>
              <a:rPr lang="en-US" altLang="en-US" sz="1400" dirty="0">
                <a:ea typeface="微软雅黑" panose="020B0503020204020204" charset="-122"/>
                <a:cs typeface="微软雅黑" panose="020B0503020204020204" charset="-122"/>
              </a:rPr>
              <a:t>Used in </a:t>
            </a:r>
            <a:r>
              <a:rPr lang="en-US" altLang="en-US" sz="1400" b="1" dirty="0">
                <a:solidFill>
                  <a:srgbClr val="006699"/>
                </a:solidFill>
                <a:ea typeface="微软雅黑" panose="020B0503020204020204" charset="-122"/>
                <a:cs typeface="微软雅黑" panose="020B0503020204020204" charset="-122"/>
              </a:rPr>
              <a:t>ZFS</a:t>
            </a:r>
            <a:endParaRPr lang="en-US" altLang="en-US" sz="1400" b="1" dirty="0">
              <a:solidFill>
                <a:srgbClr val="006699"/>
              </a:solidFill>
              <a:ea typeface="微软雅黑" panose="020B0503020204020204" charset="-122"/>
              <a:cs typeface="微软雅黑" panose="020B0503020204020204" charset="-122"/>
            </a:endParaRPr>
          </a:p>
          <a:p>
            <a:pPr lvl="1">
              <a:lnSpc>
                <a:spcPct val="90000"/>
              </a:lnSpc>
              <a:tabLst>
                <a:tab pos="1311275" algn="l"/>
              </a:tabLst>
            </a:pPr>
            <a:r>
              <a:rPr lang="en-US" altLang="en-US" sz="1400" dirty="0">
                <a:ea typeface="微软雅黑" panose="020B0503020204020204" charset="-122"/>
                <a:cs typeface="微软雅黑" panose="020B0503020204020204" charset="-122"/>
              </a:rPr>
              <a:t>Consider meta-data I/O on very large file systems.考虑超大文件系统上的元数据 I/O.</a:t>
            </a:r>
            <a:endParaRPr lang="en-US" altLang="en-US" sz="1400" dirty="0">
              <a:ea typeface="微软雅黑" panose="020B0503020204020204" charset="-122"/>
              <a:cs typeface="微软雅黑" panose="020B0503020204020204" charset="-122"/>
            </a:endParaRPr>
          </a:p>
          <a:p>
            <a:pPr lvl="2">
              <a:lnSpc>
                <a:spcPct val="90000"/>
              </a:lnSpc>
              <a:tabLst>
                <a:tab pos="1311275" algn="l"/>
              </a:tabLst>
            </a:pPr>
            <a:r>
              <a:rPr lang="en-US" altLang="en-US" sz="1400" dirty="0">
                <a:ea typeface="微软雅黑" panose="020B0503020204020204" charset="-122"/>
                <a:cs typeface="微软雅黑" panose="020B0503020204020204" charset="-122"/>
              </a:rPr>
              <a:t>Full data structures like bit maps cannot </a:t>
            </a:r>
            <a:r>
              <a:rPr lang="en-US" altLang="ja-JP" sz="1400" dirty="0">
                <a:ea typeface="微软雅黑" panose="020B0503020204020204" charset="-122"/>
                <a:cs typeface="微软雅黑" panose="020B0503020204020204" charset="-122"/>
              </a:rPr>
              <a:t> fit in memory </a:t>
            </a:r>
            <a:r>
              <a:rPr lang="en-US" altLang="en-US" sz="1400" dirty="0">
                <a:ea typeface="微软雅黑" panose="020B0503020204020204" charset="-122"/>
                <a:cs typeface="微软雅黑" panose="020B0503020204020204" charset="-122"/>
                <a:sym typeface="Wingdings" panose="05000000000000000000" pitchFamily="2" charset="2"/>
              </a:rPr>
              <a:t></a:t>
            </a:r>
            <a:r>
              <a:rPr lang="en-US" altLang="ja-JP" sz="1400" dirty="0">
                <a:ea typeface="微软雅黑" panose="020B0503020204020204" charset="-122"/>
                <a:cs typeface="微软雅黑" panose="020B0503020204020204" charset="-122"/>
              </a:rPr>
              <a:t> thousands of I/</a:t>
            </a:r>
            <a:r>
              <a:rPr lang="en-US" altLang="ja-JP" sz="1400" dirty="0" err="1">
                <a:ea typeface="微软雅黑" panose="020B0503020204020204" charset="-122"/>
                <a:cs typeface="微软雅黑" panose="020B0503020204020204" charset="-122"/>
              </a:rPr>
              <a:t>Os.像位图这样的完整数据结构无法放入内存中——数千个 I/O。</a:t>
            </a:r>
            <a:endParaRPr lang="en-US" altLang="ja-JP" sz="1400" dirty="0" err="1">
              <a:ea typeface="微软雅黑" panose="020B0503020204020204" charset="-122"/>
              <a:cs typeface="微软雅黑" panose="020B0503020204020204" charset="-122"/>
            </a:endParaRPr>
          </a:p>
          <a:p>
            <a:pPr lvl="1">
              <a:lnSpc>
                <a:spcPct val="90000"/>
              </a:lnSpc>
              <a:tabLst>
                <a:tab pos="1311275" algn="l"/>
              </a:tabLst>
            </a:pPr>
            <a:r>
              <a:rPr lang="en-US" altLang="en-US" sz="1400" dirty="0">
                <a:ea typeface="微软雅黑" panose="020B0503020204020204" charset="-122"/>
                <a:cs typeface="微软雅黑" panose="020B0503020204020204" charset="-122"/>
              </a:rPr>
              <a:t>Divides device space into </a:t>
            </a:r>
            <a:r>
              <a:rPr lang="en-US" altLang="en-US" sz="1400" b="1" dirty="0">
                <a:solidFill>
                  <a:srgbClr val="006699"/>
                </a:solidFill>
                <a:ea typeface="微软雅黑" panose="020B0503020204020204" charset="-122"/>
                <a:cs typeface="微软雅黑" panose="020B0503020204020204" charset="-122"/>
              </a:rPr>
              <a:t>metaslab</a:t>
            </a:r>
            <a:r>
              <a:rPr lang="en-US" altLang="en-US" sz="1400" b="1" dirty="0">
                <a:solidFill>
                  <a:srgbClr val="3366FF"/>
                </a:solidFill>
                <a:ea typeface="微软雅黑" panose="020B0503020204020204" charset="-122"/>
                <a:cs typeface="微软雅黑" panose="020B0503020204020204" charset="-122"/>
              </a:rPr>
              <a:t> </a:t>
            </a:r>
            <a:r>
              <a:rPr lang="en-US" altLang="en-US" sz="1400" dirty="0">
                <a:ea typeface="微软雅黑" panose="020B0503020204020204" charset="-122"/>
                <a:cs typeface="微软雅黑" panose="020B0503020204020204" charset="-122"/>
              </a:rPr>
              <a:t>units and manages </a:t>
            </a:r>
            <a:r>
              <a:rPr lang="en-US" altLang="en-US" sz="1400" dirty="0" err="1">
                <a:ea typeface="微软雅黑" panose="020B0503020204020204" charset="-122"/>
                <a:cs typeface="微软雅黑" panose="020B0503020204020204" charset="-122"/>
              </a:rPr>
              <a:t>metaslabs.将设备空间划分为元实验室单元并管理元实验室.</a:t>
            </a:r>
            <a:endParaRPr lang="en-US" altLang="en-US" sz="1400" dirty="0" err="1">
              <a:ea typeface="微软雅黑" panose="020B0503020204020204" charset="-122"/>
              <a:cs typeface="微软雅黑" panose="020B0503020204020204" charset="-122"/>
            </a:endParaRPr>
          </a:p>
          <a:p>
            <a:pPr lvl="2">
              <a:lnSpc>
                <a:spcPct val="90000"/>
              </a:lnSpc>
              <a:tabLst>
                <a:tab pos="1311275" algn="l"/>
              </a:tabLst>
            </a:pPr>
            <a:r>
              <a:rPr lang="en-US" altLang="en-US" sz="1400" dirty="0">
                <a:ea typeface="微软雅黑" panose="020B0503020204020204" charset="-122"/>
                <a:cs typeface="微软雅黑" panose="020B0503020204020204" charset="-122"/>
              </a:rPr>
              <a:t>Given volume can contain hundreds of </a:t>
            </a:r>
            <a:r>
              <a:rPr lang="en-US" altLang="en-US" sz="1400" dirty="0" err="1">
                <a:ea typeface="微软雅黑" panose="020B0503020204020204" charset="-122"/>
                <a:cs typeface="微软雅黑" panose="020B0503020204020204" charset="-122"/>
              </a:rPr>
              <a:t>metaslabs.给定的卷可以包含数百个 metaslab.</a:t>
            </a:r>
            <a:endParaRPr lang="en-US" altLang="en-US" sz="1400" dirty="0" err="1">
              <a:ea typeface="微软雅黑" panose="020B0503020204020204" charset="-122"/>
              <a:cs typeface="微软雅黑" panose="020B0503020204020204" charset="-122"/>
            </a:endParaRPr>
          </a:p>
          <a:p>
            <a:pPr lvl="1">
              <a:lnSpc>
                <a:spcPct val="90000"/>
              </a:lnSpc>
              <a:tabLst>
                <a:tab pos="1311275" algn="l"/>
              </a:tabLst>
            </a:pPr>
            <a:r>
              <a:rPr lang="en-US" altLang="en-US" sz="1400" dirty="0">
                <a:ea typeface="微软雅黑" panose="020B0503020204020204" charset="-122"/>
                <a:cs typeface="微软雅黑" panose="020B0503020204020204" charset="-122"/>
              </a:rPr>
              <a:t>Each metaslab has associated space map.每个元实验室都有关联的空间图.</a:t>
            </a:r>
            <a:endParaRPr lang="en-US" altLang="en-US" sz="1400" dirty="0">
              <a:ea typeface="微软雅黑" panose="020B0503020204020204" charset="-122"/>
              <a:cs typeface="微软雅黑" panose="020B0503020204020204" charset="-122"/>
            </a:endParaRPr>
          </a:p>
          <a:p>
            <a:pPr lvl="2">
              <a:lnSpc>
                <a:spcPct val="90000"/>
              </a:lnSpc>
              <a:tabLst>
                <a:tab pos="1311275" algn="l"/>
              </a:tabLst>
            </a:pPr>
            <a:r>
              <a:rPr lang="en-US" altLang="en-US" sz="1400" dirty="0">
                <a:ea typeface="微软雅黑" panose="020B0503020204020204" charset="-122"/>
                <a:cs typeface="微软雅黑" panose="020B0503020204020204" charset="-122"/>
              </a:rPr>
              <a:t>Uses counting algorithm.使用计数算法。</a:t>
            </a:r>
            <a:endParaRPr lang="en-US" altLang="en-US" sz="1400" dirty="0">
              <a:ea typeface="微软雅黑" panose="020B0503020204020204" charset="-122"/>
              <a:cs typeface="微软雅黑" panose="020B0503020204020204" charset="-122"/>
            </a:endParaRPr>
          </a:p>
          <a:p>
            <a:pPr lvl="1">
              <a:lnSpc>
                <a:spcPct val="90000"/>
              </a:lnSpc>
              <a:tabLst>
                <a:tab pos="1311275" algn="l"/>
              </a:tabLst>
            </a:pPr>
            <a:r>
              <a:rPr lang="en-US" altLang="en-US" sz="1400" dirty="0">
                <a:ea typeface="微软雅黑" panose="020B0503020204020204" charset="-122"/>
                <a:cs typeface="微软雅黑" panose="020B0503020204020204" charset="-122"/>
              </a:rPr>
              <a:t>But records to log file rather than file system.但是记录到日志文件而不是文件系统</a:t>
            </a:r>
            <a:endParaRPr lang="en-US" altLang="en-US" sz="1400" dirty="0">
              <a:ea typeface="微软雅黑" panose="020B0503020204020204" charset="-122"/>
              <a:cs typeface="微软雅黑" panose="020B0503020204020204" charset="-122"/>
            </a:endParaRPr>
          </a:p>
          <a:p>
            <a:pPr lvl="2">
              <a:lnSpc>
                <a:spcPct val="90000"/>
              </a:lnSpc>
              <a:tabLst>
                <a:tab pos="1311275" algn="l"/>
              </a:tabLst>
            </a:pPr>
            <a:r>
              <a:rPr lang="en-US" altLang="en-US" sz="1400" dirty="0">
                <a:ea typeface="微软雅黑" panose="020B0503020204020204" charset="-122"/>
                <a:cs typeface="微软雅黑" panose="020B0503020204020204" charset="-122"/>
              </a:rPr>
              <a:t>Log of all block activity, in time order, in counting format.所有区块活动的日志，按时间顺序，以计数格式。</a:t>
            </a:r>
            <a:endParaRPr lang="en-US" altLang="en-US" sz="1400" dirty="0">
              <a:ea typeface="微软雅黑" panose="020B0503020204020204" charset="-122"/>
              <a:cs typeface="微软雅黑" panose="020B0503020204020204" charset="-122"/>
            </a:endParaRPr>
          </a:p>
          <a:p>
            <a:pPr lvl="1">
              <a:lnSpc>
                <a:spcPct val="90000"/>
              </a:lnSpc>
              <a:tabLst>
                <a:tab pos="1311275" algn="l"/>
              </a:tabLst>
            </a:pPr>
            <a:r>
              <a:rPr lang="en-US" altLang="en-US" sz="1400" dirty="0">
                <a:ea typeface="微软雅黑" panose="020B0503020204020204" charset="-122"/>
                <a:cs typeface="微软雅黑" panose="020B0503020204020204" charset="-122"/>
              </a:rPr>
              <a:t>Metaslab activity </a:t>
            </a:r>
            <a:r>
              <a:rPr lang="en-US" altLang="en-US" sz="1400" dirty="0">
                <a:ea typeface="微软雅黑" panose="020B0503020204020204" charset="-122"/>
                <a:cs typeface="微软雅黑" panose="020B0503020204020204" charset="-122"/>
                <a:sym typeface="Wingdings" panose="05000000000000000000" pitchFamily="2" charset="2"/>
              </a:rPr>
              <a:t> </a:t>
            </a:r>
            <a:r>
              <a:rPr lang="en-US" altLang="en-US" sz="1400" dirty="0">
                <a:ea typeface="微软雅黑" panose="020B0503020204020204" charset="-122"/>
                <a:cs typeface="微软雅黑" panose="020B0503020204020204" charset="-122"/>
              </a:rPr>
              <a:t>load space map into memory in balanced-tree structure, indexed  by offset.Metaslab活动 → 以平衡树结构将空间映射加载到内存中，按偏移量索引.</a:t>
            </a:r>
            <a:endParaRPr lang="en-US" altLang="en-US" sz="1400" dirty="0">
              <a:ea typeface="微软雅黑" panose="020B0503020204020204" charset="-122"/>
              <a:cs typeface="微软雅黑" panose="020B0503020204020204" charset="-122"/>
            </a:endParaRPr>
          </a:p>
          <a:p>
            <a:pPr lvl="2">
              <a:lnSpc>
                <a:spcPct val="90000"/>
              </a:lnSpc>
              <a:tabLst>
                <a:tab pos="1311275" algn="l"/>
              </a:tabLst>
            </a:pPr>
            <a:r>
              <a:rPr lang="en-US" altLang="en-US" sz="1400" dirty="0">
                <a:ea typeface="微软雅黑" panose="020B0503020204020204" charset="-122"/>
                <a:cs typeface="微软雅黑" panose="020B0503020204020204" charset="-122"/>
              </a:rPr>
              <a:t>Replay log into that structure.重播</a:t>
            </a:r>
            <a:r>
              <a:rPr lang="zh-CN" altLang="en-US" sz="1400" dirty="0">
                <a:ea typeface="微软雅黑" panose="020B0503020204020204" charset="-122"/>
                <a:cs typeface="微软雅黑" panose="020B0503020204020204" charset="-122"/>
              </a:rPr>
              <a:t>日志</a:t>
            </a:r>
            <a:r>
              <a:rPr lang="en-US" altLang="en-US" sz="1400" dirty="0">
                <a:ea typeface="微软雅黑" panose="020B0503020204020204" charset="-122"/>
                <a:cs typeface="微软雅黑" panose="020B0503020204020204" charset="-122"/>
              </a:rPr>
              <a:t>到该结构</a:t>
            </a:r>
            <a:r>
              <a:rPr lang="zh-CN" altLang="en-US" sz="1400" dirty="0">
                <a:ea typeface="微软雅黑" panose="020B0503020204020204" charset="-122"/>
                <a:cs typeface="微软雅黑" panose="020B0503020204020204" charset="-122"/>
              </a:rPr>
              <a:t>。</a:t>
            </a:r>
            <a:endParaRPr lang="en-US" altLang="en-US" sz="1400" dirty="0">
              <a:ea typeface="微软雅黑" panose="020B0503020204020204" charset="-122"/>
              <a:cs typeface="微软雅黑" panose="020B0503020204020204" charset="-122"/>
            </a:endParaRPr>
          </a:p>
          <a:p>
            <a:pPr lvl="2">
              <a:lnSpc>
                <a:spcPct val="90000"/>
              </a:lnSpc>
              <a:tabLst>
                <a:tab pos="1311275" algn="l"/>
              </a:tabLst>
            </a:pPr>
            <a:r>
              <a:rPr lang="en-US" altLang="en-US" sz="1400" dirty="0">
                <a:ea typeface="微软雅黑" panose="020B0503020204020204" charset="-122"/>
                <a:cs typeface="微软雅黑" panose="020B0503020204020204" charset="-122"/>
              </a:rPr>
              <a:t>Combine contiguous free blocks into single entry.将连续的空闲块合并为单个条目</a:t>
            </a:r>
            <a:endParaRPr lang="en-US" altLang="en-US" sz="1400" dirty="0">
              <a:ea typeface="微软雅黑" panose="020B0503020204020204" charset="-122"/>
              <a:cs typeface="微软雅黑" panose="020B0503020204020204"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noChangeArrowheads="1"/>
          </p:cNvSpPr>
          <p:nvPr>
            <p:ph type="title"/>
          </p:nvPr>
        </p:nvSpPr>
        <p:spPr>
          <a:xfrm>
            <a:off x="518271" y="167496"/>
            <a:ext cx="8229600" cy="576262"/>
          </a:xfrm>
        </p:spPr>
        <p:txBody>
          <a:bodyPr/>
          <a:lstStyle/>
          <a:p>
            <a:r>
              <a:rPr lang="en-US" altLang="en-US" dirty="0" err="1"/>
              <a:t>TRIMing</a:t>
            </a:r>
            <a:r>
              <a:rPr lang="en-US" altLang="en-US" dirty="0"/>
              <a:t> Unused Blocks</a:t>
            </a:r>
            <a:r>
              <a:rPr lang="en-US" altLang="en-US" dirty="0">
                <a:solidFill>
                  <a:schemeClr val="tx1"/>
                </a:solidFill>
              </a:rPr>
              <a:t>修剪未使用的块</a:t>
            </a:r>
            <a:endParaRPr lang="en-US" altLang="en-US" dirty="0">
              <a:solidFill>
                <a:schemeClr val="tx1"/>
              </a:solidFill>
            </a:endParaRPr>
          </a:p>
        </p:txBody>
      </p:sp>
      <p:sp>
        <p:nvSpPr>
          <p:cNvPr id="66562" name="Content Placeholder 2"/>
          <p:cNvSpPr>
            <a:spLocks noGrp="1" noChangeArrowheads="1"/>
          </p:cNvSpPr>
          <p:nvPr>
            <p:ph idx="1"/>
          </p:nvPr>
        </p:nvSpPr>
        <p:spPr>
          <a:xfrm>
            <a:off x="886408" y="1259631"/>
            <a:ext cx="7539133" cy="4851433"/>
          </a:xfrm>
        </p:spPr>
        <p:txBody>
          <a:bodyPr/>
          <a:lstStyle/>
          <a:p>
            <a:pPr>
              <a:lnSpc>
                <a:spcPct val="90000"/>
              </a:lnSpc>
              <a:tabLst>
                <a:tab pos="1311275" algn="l"/>
              </a:tabLst>
            </a:pPr>
            <a:r>
              <a:rPr lang="en-US" altLang="en-US" dirty="0"/>
              <a:t>HDDS overwrite in place so need only free list.HDDS就地覆盖，因此只需要空闲列表.</a:t>
            </a:r>
            <a:endParaRPr lang="en-US" altLang="en-US" dirty="0"/>
          </a:p>
          <a:p>
            <a:pPr>
              <a:lnSpc>
                <a:spcPct val="90000"/>
              </a:lnSpc>
              <a:tabLst>
                <a:tab pos="1311275" algn="l"/>
              </a:tabLst>
            </a:pPr>
            <a:r>
              <a:rPr lang="en-US" altLang="en-US" dirty="0"/>
              <a:t>Blocks not treated specially when freed.释放时未特别处理的块。</a:t>
            </a:r>
            <a:endParaRPr lang="en-US" altLang="en-US" dirty="0"/>
          </a:p>
          <a:p>
            <a:pPr lvl="1">
              <a:lnSpc>
                <a:spcPct val="90000"/>
              </a:lnSpc>
              <a:tabLst>
                <a:tab pos="1311275" algn="l"/>
              </a:tabLst>
            </a:pPr>
            <a:r>
              <a:rPr lang="en-US" altLang="en-US" dirty="0"/>
              <a:t>Keeps its data but without any file pointers to it, until overwritten.保留其数据但没有任何文件指针指向它，直到被覆盖。</a:t>
            </a:r>
            <a:endParaRPr lang="en-US" altLang="en-US" dirty="0"/>
          </a:p>
          <a:p>
            <a:pPr>
              <a:lnSpc>
                <a:spcPct val="90000"/>
              </a:lnSpc>
              <a:tabLst>
                <a:tab pos="1311275" algn="l"/>
              </a:tabLst>
            </a:pPr>
            <a:r>
              <a:rPr lang="en-US" altLang="en-US" dirty="0"/>
              <a:t>Storage devices not allowing overwrite (like NVM) suffer badly with same algorithm.不允许覆盖的存储设备（如 NVM）使用相同的算法受到严重影响.</a:t>
            </a:r>
            <a:endParaRPr lang="en-US" altLang="en-US" dirty="0"/>
          </a:p>
          <a:p>
            <a:pPr lvl="1">
              <a:lnSpc>
                <a:spcPct val="90000"/>
              </a:lnSpc>
              <a:tabLst>
                <a:tab pos="1311275" algn="l"/>
              </a:tabLst>
            </a:pPr>
            <a:r>
              <a:rPr lang="en-US" altLang="en-US" dirty="0"/>
              <a:t>Must be erased before written, erases made in large chunks (blocks, composed of pages) and are slow.必须在写入前擦除，以大块（块，由页面组成）进行擦除并且速度很慢.</a:t>
            </a:r>
            <a:endParaRPr lang="en-US" altLang="en-US" dirty="0"/>
          </a:p>
          <a:p>
            <a:pPr lvl="1">
              <a:lnSpc>
                <a:spcPct val="90000"/>
              </a:lnSpc>
              <a:tabLst>
                <a:tab pos="1311275" algn="l"/>
              </a:tabLst>
            </a:pPr>
            <a:r>
              <a:rPr lang="en-US" altLang="en-US" dirty="0"/>
              <a:t>TRIM is a newer mechanism for the file system to inform the NVM storage device that a page is free.TRIM是一种较新的机制，用于文件系统通知 NVM 存储设备页面空闲。</a:t>
            </a:r>
            <a:endParaRPr lang="en-US" altLang="en-US" dirty="0"/>
          </a:p>
          <a:p>
            <a:pPr lvl="2">
              <a:lnSpc>
                <a:spcPct val="90000"/>
              </a:lnSpc>
              <a:tabLst>
                <a:tab pos="1311275" algn="l"/>
              </a:tabLst>
            </a:pPr>
            <a:r>
              <a:rPr lang="en-US" altLang="en-US" dirty="0"/>
              <a:t>Can be garbage collected or if block is free, now block can be erased.可以被垃圾收集或者如果块是空闲的，现在块可以被擦除</a:t>
            </a:r>
            <a:endParaRPr lang="en-US" altLang="en-US" dirty="0"/>
          </a:p>
          <a:p>
            <a:pPr lvl="1">
              <a:lnSpc>
                <a:spcPct val="90000"/>
              </a:lnSpc>
              <a:tabLst>
                <a:tab pos="1311275" algn="l"/>
              </a:tabLst>
            </a:pPr>
            <a:endParaRPr lang="en-US" altLang="en-US" dirty="0"/>
          </a:p>
          <a:p>
            <a:pPr lvl="2">
              <a:lnSpc>
                <a:spcPct val="90000"/>
              </a:lnSpc>
              <a:tabLst>
                <a:tab pos="1311275" algn="l"/>
              </a:tabLst>
            </a:pPr>
            <a:endParaRPr lang="en-US" altLang="en-US" dirty="0"/>
          </a:p>
          <a:p>
            <a:pPr>
              <a:tabLst>
                <a:tab pos="1311275" algn="l"/>
              </a:tabLst>
            </a:pPr>
            <a:endParaRPr lang="en-US"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ChangeArrowheads="1"/>
          </p:cNvSpPr>
          <p:nvPr>
            <p:ph type="title"/>
          </p:nvPr>
        </p:nvSpPr>
        <p:spPr>
          <a:xfrm>
            <a:off x="1161979" y="131523"/>
            <a:ext cx="7645400" cy="576262"/>
          </a:xfrm>
        </p:spPr>
        <p:txBody>
          <a:bodyPr/>
          <a:lstStyle/>
          <a:p>
            <a:pPr eaLnBrk="1" hangingPunct="1"/>
            <a:r>
              <a:rPr lang="en-US" altLang="en-US" dirty="0"/>
              <a:t>Efficiency and Performance效率和性能</a:t>
            </a:r>
            <a:endParaRPr lang="en-US" altLang="en-US" dirty="0"/>
          </a:p>
        </p:txBody>
      </p:sp>
      <p:sp>
        <p:nvSpPr>
          <p:cNvPr id="67586" name="Rectangle 3"/>
          <p:cNvSpPr>
            <a:spLocks noGrp="1" noChangeArrowheads="1"/>
          </p:cNvSpPr>
          <p:nvPr>
            <p:ph type="body" idx="1"/>
          </p:nvPr>
        </p:nvSpPr>
        <p:spPr>
          <a:xfrm>
            <a:off x="881096" y="982283"/>
            <a:ext cx="7423146" cy="4530725"/>
          </a:xfrm>
        </p:spPr>
        <p:txBody>
          <a:bodyPr/>
          <a:lstStyle/>
          <a:p>
            <a:r>
              <a:rPr lang="en-US" altLang="en-US" dirty="0"/>
              <a:t>Efficiency dependent on:效率取决于：</a:t>
            </a:r>
            <a:endParaRPr lang="en-US" altLang="en-US" dirty="0"/>
          </a:p>
          <a:p>
            <a:pPr lvl="1"/>
            <a:r>
              <a:rPr lang="en-US" altLang="en-US" dirty="0"/>
              <a:t>Disk allocation and directory algorithms.磁盘分配和目录算法.</a:t>
            </a:r>
            <a:endParaRPr lang="en-US" altLang="en-US" dirty="0"/>
          </a:p>
          <a:p>
            <a:pPr lvl="1"/>
            <a:r>
              <a:rPr lang="en-US" altLang="en-US" dirty="0"/>
              <a:t>Types of data kept in file</a:t>
            </a:r>
            <a:r>
              <a:rPr lang="ja-JP" altLang="en-US" dirty="0"/>
              <a:t>’</a:t>
            </a:r>
            <a:r>
              <a:rPr lang="en-US" altLang="ja-JP" dirty="0"/>
              <a:t>s directory entry.保存在文件目录项中的数据类型.</a:t>
            </a:r>
            <a:endParaRPr lang="en-US" altLang="ja-JP" dirty="0"/>
          </a:p>
          <a:p>
            <a:pPr lvl="1"/>
            <a:r>
              <a:rPr lang="en-US" altLang="en-US" dirty="0"/>
              <a:t>Pre-allocation or as-needed allocation of metadata structures.元数据结构的预分配或按需分配.</a:t>
            </a:r>
            <a:endParaRPr lang="en-US" altLang="en-US" dirty="0"/>
          </a:p>
          <a:p>
            <a:pPr lvl="1"/>
            <a:r>
              <a:rPr lang="en-US" altLang="en-US" dirty="0"/>
              <a:t>Fixed-size or varying-size data structures.固定大小或可变大小的数据结构</a:t>
            </a:r>
            <a:br>
              <a:rPr lang="en-US" altLang="en-US" dirty="0"/>
            </a:br>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type="title"/>
          </p:nvPr>
        </p:nvSpPr>
        <p:spPr>
          <a:xfrm>
            <a:off x="886601" y="113211"/>
            <a:ext cx="7762875" cy="576262"/>
          </a:xfrm>
        </p:spPr>
        <p:txBody>
          <a:bodyPr/>
          <a:lstStyle/>
          <a:p>
            <a:pPr eaLnBrk="1" hangingPunct="1"/>
            <a:r>
              <a:rPr lang="en-US" altLang="en-US" dirty="0"/>
              <a:t>File-System Structure文件系统结构</a:t>
            </a:r>
            <a:endParaRPr lang="en-US" altLang="en-US" dirty="0"/>
          </a:p>
        </p:txBody>
      </p:sp>
      <p:sp>
        <p:nvSpPr>
          <p:cNvPr id="11266" name="Rectangle 3"/>
          <p:cNvSpPr>
            <a:spLocks noGrp="1" noChangeArrowheads="1"/>
          </p:cNvSpPr>
          <p:nvPr>
            <p:ph type="body" idx="1"/>
          </p:nvPr>
        </p:nvSpPr>
        <p:spPr>
          <a:xfrm>
            <a:off x="439420" y="937260"/>
            <a:ext cx="8111490" cy="5701665"/>
          </a:xfrm>
        </p:spPr>
        <p:txBody>
          <a:bodyPr/>
          <a:lstStyle/>
          <a:p>
            <a:r>
              <a:rPr lang="en-US" altLang="en-US" sz="1600" dirty="0">
                <a:latin typeface="微软雅黑" panose="020B0503020204020204" charset="-122"/>
                <a:ea typeface="微软雅黑" panose="020B0503020204020204" charset="-122"/>
                <a:cs typeface="微软雅黑" panose="020B0503020204020204" charset="-122"/>
              </a:rPr>
              <a:t>File structure文件结构</a:t>
            </a:r>
            <a:endParaRPr lang="en-US" altLang="en-US" sz="1600" dirty="0">
              <a:latin typeface="微软雅黑" panose="020B0503020204020204" charset="-122"/>
              <a:ea typeface="微软雅黑" panose="020B0503020204020204" charset="-122"/>
              <a:cs typeface="微软雅黑" panose="020B0503020204020204" charset="-122"/>
            </a:endParaRPr>
          </a:p>
          <a:p>
            <a:pPr lvl="1"/>
            <a:r>
              <a:rPr lang="en-US" altLang="en-US" sz="1600" dirty="0">
                <a:latin typeface="微软雅黑" panose="020B0503020204020204" charset="-122"/>
                <a:ea typeface="微软雅黑" panose="020B0503020204020204" charset="-122"/>
                <a:cs typeface="微软雅黑" panose="020B0503020204020204" charset="-122"/>
              </a:rPr>
              <a:t>Logical storage unit.逻辑存储单元</a:t>
            </a:r>
            <a:endParaRPr lang="en-US" altLang="en-US" sz="1600" dirty="0">
              <a:latin typeface="微软雅黑" panose="020B0503020204020204" charset="-122"/>
              <a:ea typeface="微软雅黑" panose="020B0503020204020204" charset="-122"/>
              <a:cs typeface="微软雅黑" panose="020B0503020204020204" charset="-122"/>
            </a:endParaRPr>
          </a:p>
          <a:p>
            <a:pPr lvl="1"/>
            <a:r>
              <a:rPr lang="en-US" altLang="en-US" sz="1600" dirty="0">
                <a:latin typeface="微软雅黑" panose="020B0503020204020204" charset="-122"/>
                <a:ea typeface="微软雅黑" panose="020B0503020204020204" charset="-122"/>
                <a:cs typeface="微软雅黑" panose="020B0503020204020204" charset="-122"/>
              </a:rPr>
              <a:t>Collection of related information.相关信息的收集</a:t>
            </a:r>
            <a:endParaRPr lang="en-US" altLang="en-US" sz="1600" dirty="0">
              <a:latin typeface="微软雅黑" panose="020B0503020204020204" charset="-122"/>
              <a:ea typeface="微软雅黑" panose="020B0503020204020204" charset="-122"/>
              <a:cs typeface="微软雅黑" panose="020B0503020204020204" charset="-122"/>
            </a:endParaRPr>
          </a:p>
          <a:p>
            <a:r>
              <a:rPr lang="en-US" altLang="en-US" sz="1600" b="1" dirty="0">
                <a:solidFill>
                  <a:srgbClr val="006699"/>
                </a:solidFill>
                <a:latin typeface="微软雅黑" panose="020B0503020204020204" charset="-122"/>
                <a:ea typeface="微软雅黑" panose="020B0503020204020204" charset="-122"/>
                <a:cs typeface="微软雅黑" panose="020B0503020204020204" charset="-122"/>
              </a:rPr>
              <a:t>File</a:t>
            </a:r>
            <a:r>
              <a:rPr lang="en-US" altLang="en-US" sz="1600" b="1" dirty="0">
                <a:solidFill>
                  <a:srgbClr val="3366FF"/>
                </a:solidFill>
                <a:latin typeface="微软雅黑" panose="020B0503020204020204" charset="-122"/>
                <a:ea typeface="微软雅黑" panose="020B0503020204020204" charset="-122"/>
                <a:cs typeface="微软雅黑" panose="020B0503020204020204" charset="-122"/>
              </a:rPr>
              <a:t> </a:t>
            </a:r>
            <a:r>
              <a:rPr lang="en-US" altLang="en-US" sz="1600" b="1" dirty="0">
                <a:solidFill>
                  <a:srgbClr val="006699"/>
                </a:solidFill>
                <a:latin typeface="微软雅黑" panose="020B0503020204020204" charset="-122"/>
                <a:ea typeface="微软雅黑" panose="020B0503020204020204" charset="-122"/>
                <a:cs typeface="微软雅黑" panose="020B0503020204020204" charset="-122"/>
              </a:rPr>
              <a:t>system</a:t>
            </a:r>
            <a:r>
              <a:rPr lang="en-US" altLang="en-US" sz="1600" dirty="0">
                <a:solidFill>
                  <a:srgbClr val="3366FF"/>
                </a:solidFill>
                <a:latin typeface="微软雅黑" panose="020B0503020204020204" charset="-122"/>
                <a:ea typeface="微软雅黑" panose="020B0503020204020204" charset="-122"/>
                <a:cs typeface="微软雅黑" panose="020B0503020204020204" charset="-122"/>
              </a:rPr>
              <a:t> </a:t>
            </a:r>
            <a:r>
              <a:rPr lang="en-US" altLang="en-US" sz="1600" dirty="0">
                <a:latin typeface="微软雅黑" panose="020B0503020204020204" charset="-122"/>
                <a:ea typeface="微软雅黑" panose="020B0503020204020204" charset="-122"/>
                <a:cs typeface="微软雅黑" panose="020B0503020204020204" charset="-122"/>
              </a:rPr>
              <a:t>resides on secondary storage (disks).文件系统驻留在辅助存储（磁盘）上</a:t>
            </a:r>
            <a:endParaRPr lang="en-US" altLang="en-US" sz="1600" dirty="0">
              <a:latin typeface="微软雅黑" panose="020B0503020204020204" charset="-122"/>
              <a:ea typeface="微软雅黑" panose="020B0503020204020204" charset="-122"/>
              <a:cs typeface="微软雅黑" panose="020B0503020204020204" charset="-122"/>
            </a:endParaRPr>
          </a:p>
          <a:p>
            <a:pPr lvl="1"/>
            <a:r>
              <a:rPr lang="en-US" altLang="en-US" sz="1600" dirty="0">
                <a:latin typeface="微软雅黑" panose="020B0503020204020204" charset="-122"/>
                <a:ea typeface="微软雅黑" panose="020B0503020204020204" charset="-122"/>
                <a:cs typeface="微软雅黑" panose="020B0503020204020204" charset="-122"/>
              </a:rPr>
              <a:t>Provided user interface to storage, mapping logical to physical.提供存储的用户界面，将逻辑映射到物理。</a:t>
            </a:r>
            <a:endParaRPr lang="en-US" altLang="en-US" sz="1600" dirty="0">
              <a:latin typeface="微软雅黑" panose="020B0503020204020204" charset="-122"/>
              <a:ea typeface="微软雅黑" panose="020B0503020204020204" charset="-122"/>
              <a:cs typeface="微软雅黑" panose="020B0503020204020204" charset="-122"/>
            </a:endParaRPr>
          </a:p>
          <a:p>
            <a:pPr lvl="1"/>
            <a:r>
              <a:rPr lang="en-US" altLang="en-US" sz="1600" dirty="0">
                <a:latin typeface="微软雅黑" panose="020B0503020204020204" charset="-122"/>
                <a:ea typeface="微软雅黑" panose="020B0503020204020204" charset="-122"/>
                <a:cs typeface="微软雅黑" panose="020B0503020204020204" charset="-122"/>
              </a:rPr>
              <a:t>Provides efficient and convenient access to disk by allowing data to be stored, located retrieved easily.通过允许轻松存储和定位数据，提供对磁盘的高效便捷访问。</a:t>
            </a:r>
            <a:endParaRPr lang="en-US" altLang="en-US" sz="1600" dirty="0">
              <a:latin typeface="微软雅黑" panose="020B0503020204020204" charset="-122"/>
              <a:ea typeface="微软雅黑" panose="020B0503020204020204" charset="-122"/>
              <a:cs typeface="微软雅黑" panose="020B0503020204020204" charset="-122"/>
            </a:endParaRPr>
          </a:p>
          <a:p>
            <a:r>
              <a:rPr lang="en-US" altLang="en-US" sz="1600" dirty="0">
                <a:latin typeface="微软雅黑" panose="020B0503020204020204" charset="-122"/>
                <a:ea typeface="微软雅黑" panose="020B0503020204020204" charset="-122"/>
                <a:cs typeface="微软雅黑" panose="020B0503020204020204" charset="-122"/>
              </a:rPr>
              <a:t>Disk provides in-place rewrite and random access.</a:t>
            </a:r>
            <a:r>
              <a:rPr lang="en-US" altLang="en-US" sz="1600" dirty="0">
                <a:latin typeface="微软雅黑" panose="020B0503020204020204" charset="-122"/>
                <a:ea typeface="微软雅黑" panose="020B0503020204020204" charset="-122"/>
                <a:cs typeface="微软雅黑" panose="020B0503020204020204" charset="-122"/>
                <a:sym typeface="+mn-ea"/>
              </a:rPr>
              <a:t>磁盘</a:t>
            </a:r>
            <a:r>
              <a:rPr lang="en-US" altLang="en-US" sz="1600" dirty="0">
                <a:latin typeface="微软雅黑" panose="020B0503020204020204" charset="-122"/>
                <a:ea typeface="微软雅黑" panose="020B0503020204020204" charset="-122"/>
                <a:cs typeface="微软雅黑" panose="020B0503020204020204" charset="-122"/>
              </a:rPr>
              <a:t>提供就地重写和随机访问</a:t>
            </a:r>
            <a:endParaRPr lang="en-US" altLang="en-US" sz="1600" dirty="0">
              <a:latin typeface="微软雅黑" panose="020B0503020204020204" charset="-122"/>
              <a:ea typeface="微软雅黑" panose="020B0503020204020204" charset="-122"/>
              <a:cs typeface="微软雅黑" panose="020B0503020204020204" charset="-122"/>
            </a:endParaRPr>
          </a:p>
          <a:p>
            <a:pPr lvl="1"/>
            <a:r>
              <a:rPr lang="en-US" altLang="en-US" sz="1600" dirty="0">
                <a:latin typeface="微软雅黑" panose="020B0503020204020204" charset="-122"/>
                <a:ea typeface="微软雅黑" panose="020B0503020204020204" charset="-122"/>
                <a:cs typeface="微软雅黑" panose="020B0503020204020204" charset="-122"/>
              </a:rPr>
              <a:t>I/O transfers performed in </a:t>
            </a:r>
            <a:r>
              <a:rPr lang="en-US" altLang="en-US" sz="1600" b="1" dirty="0">
                <a:solidFill>
                  <a:srgbClr val="006699"/>
                </a:solidFill>
                <a:latin typeface="微软雅黑" panose="020B0503020204020204" charset="-122"/>
                <a:ea typeface="微软雅黑" panose="020B0503020204020204" charset="-122"/>
                <a:cs typeface="微软雅黑" panose="020B0503020204020204" charset="-122"/>
              </a:rPr>
              <a:t>blocks</a:t>
            </a:r>
            <a:r>
              <a:rPr lang="en-US" altLang="en-US" sz="1600" dirty="0">
                <a:latin typeface="微软雅黑" panose="020B0503020204020204" charset="-122"/>
                <a:ea typeface="微软雅黑" panose="020B0503020204020204" charset="-122"/>
                <a:cs typeface="微软雅黑" panose="020B0503020204020204" charset="-122"/>
              </a:rPr>
              <a:t> of </a:t>
            </a:r>
            <a:r>
              <a:rPr lang="en-US" altLang="en-US" sz="1600" b="1" dirty="0">
                <a:solidFill>
                  <a:srgbClr val="006699"/>
                </a:solidFill>
                <a:latin typeface="微软雅黑" panose="020B0503020204020204" charset="-122"/>
                <a:ea typeface="微软雅黑" panose="020B0503020204020204" charset="-122"/>
                <a:cs typeface="微软雅黑" panose="020B0503020204020204" charset="-122"/>
              </a:rPr>
              <a:t>sectors</a:t>
            </a:r>
            <a:r>
              <a:rPr lang="en-US" altLang="en-US" sz="1600" dirty="0">
                <a:latin typeface="微软雅黑" panose="020B0503020204020204" charset="-122"/>
                <a:ea typeface="微软雅黑" panose="020B0503020204020204" charset="-122"/>
                <a:cs typeface="微软雅黑" panose="020B0503020204020204" charset="-122"/>
              </a:rPr>
              <a:t> (usually 512 bytes).以扇区块（通常为 512 字节）执行的 I/O 传输。</a:t>
            </a:r>
            <a:endParaRPr lang="en-US" altLang="en-US" sz="1600" dirty="0">
              <a:latin typeface="微软雅黑" panose="020B0503020204020204" charset="-122"/>
              <a:ea typeface="微软雅黑" panose="020B0503020204020204" charset="-122"/>
              <a:cs typeface="微软雅黑" panose="020B0503020204020204" charset="-122"/>
            </a:endParaRPr>
          </a:p>
          <a:p>
            <a:r>
              <a:rPr lang="en-US" altLang="en-US" sz="1600" b="1" dirty="0">
                <a:solidFill>
                  <a:srgbClr val="006699"/>
                </a:solidFill>
                <a:latin typeface="微软雅黑" panose="020B0503020204020204" charset="-122"/>
                <a:ea typeface="微软雅黑" panose="020B0503020204020204" charset="-122"/>
                <a:cs typeface="微软雅黑" panose="020B0503020204020204" charset="-122"/>
              </a:rPr>
              <a:t>File</a:t>
            </a:r>
            <a:r>
              <a:rPr lang="en-US" altLang="en-US" sz="1600" b="1" dirty="0">
                <a:solidFill>
                  <a:srgbClr val="3366FF"/>
                </a:solidFill>
                <a:latin typeface="微软雅黑" panose="020B0503020204020204" charset="-122"/>
                <a:ea typeface="微软雅黑" panose="020B0503020204020204" charset="-122"/>
                <a:cs typeface="微软雅黑" panose="020B0503020204020204" charset="-122"/>
              </a:rPr>
              <a:t> </a:t>
            </a:r>
            <a:r>
              <a:rPr lang="en-US" altLang="en-US" sz="1600" b="1" dirty="0">
                <a:solidFill>
                  <a:srgbClr val="006699"/>
                </a:solidFill>
                <a:latin typeface="微软雅黑" panose="020B0503020204020204" charset="-122"/>
                <a:ea typeface="微软雅黑" panose="020B0503020204020204" charset="-122"/>
                <a:cs typeface="微软雅黑" panose="020B0503020204020204" charset="-122"/>
              </a:rPr>
              <a:t>control</a:t>
            </a:r>
            <a:r>
              <a:rPr lang="en-US" altLang="en-US" sz="1600" b="1" dirty="0">
                <a:solidFill>
                  <a:srgbClr val="3366FF"/>
                </a:solidFill>
                <a:latin typeface="微软雅黑" panose="020B0503020204020204" charset="-122"/>
                <a:ea typeface="微软雅黑" panose="020B0503020204020204" charset="-122"/>
                <a:cs typeface="微软雅黑" panose="020B0503020204020204" charset="-122"/>
              </a:rPr>
              <a:t> </a:t>
            </a:r>
            <a:r>
              <a:rPr lang="en-US" altLang="en-US" sz="1600" b="1" dirty="0">
                <a:solidFill>
                  <a:srgbClr val="006699"/>
                </a:solidFill>
                <a:latin typeface="微软雅黑" panose="020B0503020204020204" charset="-122"/>
                <a:ea typeface="微软雅黑" panose="020B0503020204020204" charset="-122"/>
                <a:cs typeface="微软雅黑" panose="020B0503020204020204" charset="-122"/>
              </a:rPr>
              <a:t>block</a:t>
            </a:r>
            <a:r>
              <a:rPr lang="en-US" altLang="en-US" sz="1600" b="1" dirty="0">
                <a:solidFill>
                  <a:srgbClr val="3366FF"/>
                </a:solidFill>
                <a:latin typeface="微软雅黑" panose="020B0503020204020204" charset="-122"/>
                <a:ea typeface="微软雅黑" panose="020B0503020204020204" charset="-122"/>
                <a:cs typeface="微软雅黑" panose="020B0503020204020204" charset="-122"/>
              </a:rPr>
              <a:t> </a:t>
            </a:r>
            <a:r>
              <a:rPr lang="en-US" altLang="en-US" sz="1600" dirty="0">
                <a:latin typeface="微软雅黑" panose="020B0503020204020204" charset="-122"/>
                <a:ea typeface="微软雅黑" panose="020B0503020204020204" charset="-122"/>
                <a:cs typeface="微软雅黑" panose="020B0503020204020204" charset="-122"/>
              </a:rPr>
              <a:t>(</a:t>
            </a:r>
            <a:r>
              <a:rPr lang="en-US" altLang="en-US" sz="1600" b="1" dirty="0">
                <a:solidFill>
                  <a:srgbClr val="006699"/>
                </a:solidFill>
                <a:latin typeface="微软雅黑" panose="020B0503020204020204" charset="-122"/>
                <a:ea typeface="微软雅黑" panose="020B0503020204020204" charset="-122"/>
                <a:cs typeface="微软雅黑" panose="020B0503020204020204" charset="-122"/>
              </a:rPr>
              <a:t>FCB</a:t>
            </a:r>
            <a:r>
              <a:rPr lang="en-US" altLang="en-US" sz="1600" dirty="0">
                <a:latin typeface="微软雅黑" panose="020B0503020204020204" charset="-122"/>
                <a:ea typeface="微软雅黑" panose="020B0503020204020204" charset="-122"/>
                <a:cs typeface="微软雅黑" panose="020B0503020204020204" charset="-122"/>
              </a:rPr>
              <a:t>)</a:t>
            </a:r>
            <a:r>
              <a:rPr lang="en-US" altLang="en-US" sz="1600" dirty="0">
                <a:solidFill>
                  <a:srgbClr val="3366FF"/>
                </a:solidFill>
                <a:latin typeface="微软雅黑" panose="020B0503020204020204" charset="-122"/>
                <a:ea typeface="微软雅黑" panose="020B0503020204020204" charset="-122"/>
                <a:cs typeface="微软雅黑" panose="020B0503020204020204" charset="-122"/>
              </a:rPr>
              <a:t> </a:t>
            </a:r>
            <a:r>
              <a:rPr lang="en-US" altLang="en-US" sz="1600" dirty="0">
                <a:latin typeface="微软雅黑" panose="020B0503020204020204" charset="-122"/>
                <a:ea typeface="微软雅黑" panose="020B0503020204020204" charset="-122"/>
                <a:cs typeface="微软雅黑" panose="020B0503020204020204" charset="-122"/>
              </a:rPr>
              <a:t>– storage structure consisting of information about a file.文件控制块 (FCB) – 由有关文件的信息组成的存储结构。</a:t>
            </a:r>
            <a:endParaRPr lang="en-US" altLang="en-US" sz="1600" dirty="0">
              <a:latin typeface="微软雅黑" panose="020B0503020204020204" charset="-122"/>
              <a:ea typeface="微软雅黑" panose="020B0503020204020204" charset="-122"/>
              <a:cs typeface="微软雅黑" panose="020B0503020204020204" charset="-122"/>
            </a:endParaRPr>
          </a:p>
          <a:p>
            <a:r>
              <a:rPr lang="en-US" altLang="en-US" sz="1600" b="1" dirty="0">
                <a:solidFill>
                  <a:srgbClr val="006699"/>
                </a:solidFill>
                <a:latin typeface="微软雅黑" panose="020B0503020204020204" charset="-122"/>
                <a:ea typeface="微软雅黑" panose="020B0503020204020204" charset="-122"/>
                <a:cs typeface="微软雅黑" panose="020B0503020204020204" charset="-122"/>
              </a:rPr>
              <a:t>Device</a:t>
            </a:r>
            <a:r>
              <a:rPr lang="en-US" altLang="en-US" sz="1600" b="1" dirty="0">
                <a:solidFill>
                  <a:srgbClr val="3366FF"/>
                </a:solidFill>
                <a:latin typeface="微软雅黑" panose="020B0503020204020204" charset="-122"/>
                <a:ea typeface="微软雅黑" panose="020B0503020204020204" charset="-122"/>
                <a:cs typeface="微软雅黑" panose="020B0503020204020204" charset="-122"/>
              </a:rPr>
              <a:t> </a:t>
            </a:r>
            <a:r>
              <a:rPr lang="en-US" altLang="en-US" sz="1600" b="1" dirty="0">
                <a:solidFill>
                  <a:srgbClr val="006699"/>
                </a:solidFill>
                <a:latin typeface="微软雅黑" panose="020B0503020204020204" charset="-122"/>
                <a:ea typeface="微软雅黑" panose="020B0503020204020204" charset="-122"/>
                <a:cs typeface="微软雅黑" panose="020B0503020204020204" charset="-122"/>
              </a:rPr>
              <a:t>driver</a:t>
            </a:r>
            <a:r>
              <a:rPr lang="en-US" altLang="en-US" sz="1600" dirty="0">
                <a:solidFill>
                  <a:srgbClr val="3366FF"/>
                </a:solidFill>
                <a:latin typeface="微软雅黑" panose="020B0503020204020204" charset="-122"/>
                <a:ea typeface="微软雅黑" panose="020B0503020204020204" charset="-122"/>
                <a:cs typeface="微软雅黑" panose="020B0503020204020204" charset="-122"/>
              </a:rPr>
              <a:t> </a:t>
            </a:r>
            <a:r>
              <a:rPr lang="en-US" altLang="en-US" sz="1600" dirty="0">
                <a:latin typeface="微软雅黑" panose="020B0503020204020204" charset="-122"/>
                <a:ea typeface="微软雅黑" panose="020B0503020204020204" charset="-122"/>
                <a:cs typeface="微软雅黑" panose="020B0503020204020204" charset="-122"/>
              </a:rPr>
              <a:t>controls the physical device.设备驱动程序控制物理设备 </a:t>
            </a:r>
            <a:endParaRPr lang="en-US" altLang="en-US" sz="1600" dirty="0">
              <a:latin typeface="微软雅黑" panose="020B0503020204020204" charset="-122"/>
              <a:ea typeface="微软雅黑" panose="020B0503020204020204" charset="-122"/>
              <a:cs typeface="微软雅黑" panose="020B0503020204020204" charset="-122"/>
            </a:endParaRPr>
          </a:p>
          <a:p>
            <a:r>
              <a:rPr lang="en-US" altLang="en-US" sz="1600" dirty="0">
                <a:latin typeface="微软雅黑" panose="020B0503020204020204" charset="-122"/>
                <a:ea typeface="微软雅黑" panose="020B0503020204020204" charset="-122"/>
                <a:cs typeface="微软雅黑" panose="020B0503020204020204" charset="-122"/>
              </a:rPr>
              <a:t>File system organized into layers.文件系统组织成层。</a:t>
            </a:r>
            <a:endParaRPr lang="en-US" altLang="en-US" sz="16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ChangeArrowheads="1"/>
          </p:cNvSpPr>
          <p:nvPr>
            <p:ph type="title"/>
          </p:nvPr>
        </p:nvSpPr>
        <p:spPr>
          <a:xfrm>
            <a:off x="1288530" y="167493"/>
            <a:ext cx="7645400" cy="576262"/>
          </a:xfrm>
        </p:spPr>
        <p:txBody>
          <a:bodyPr/>
          <a:lstStyle/>
          <a:p>
            <a:pPr eaLnBrk="1" hangingPunct="1"/>
            <a:r>
              <a:rPr lang="en-US" altLang="en-US" dirty="0"/>
              <a:t>Efficiency and Performance (Cont.)</a:t>
            </a:r>
            <a:endParaRPr lang="en-US" altLang="en-US" dirty="0"/>
          </a:p>
        </p:txBody>
      </p:sp>
      <p:sp>
        <p:nvSpPr>
          <p:cNvPr id="69634" name="Rectangle 3"/>
          <p:cNvSpPr>
            <a:spLocks noGrp="1" noChangeArrowheads="1"/>
          </p:cNvSpPr>
          <p:nvPr>
            <p:ph type="body" idx="1"/>
          </p:nvPr>
        </p:nvSpPr>
        <p:spPr>
          <a:xfrm>
            <a:off x="882844" y="1004690"/>
            <a:ext cx="7359650" cy="4530725"/>
          </a:xfrm>
        </p:spPr>
        <p:txBody>
          <a:bodyPr/>
          <a:lstStyle/>
          <a:p>
            <a:r>
              <a:rPr lang="en-US" altLang="en-US" dirty="0"/>
              <a:t>Performance</a:t>
            </a:r>
            <a:endParaRPr lang="en-US" altLang="en-US" dirty="0"/>
          </a:p>
          <a:p>
            <a:pPr lvl="1"/>
            <a:r>
              <a:rPr lang="en-US" altLang="en-US" dirty="0"/>
              <a:t>Keeping data and metadata close together.将数据和元数据紧密结合在一起.</a:t>
            </a:r>
            <a:endParaRPr lang="en-US" altLang="en-US" dirty="0"/>
          </a:p>
          <a:p>
            <a:pPr lvl="1"/>
            <a:r>
              <a:rPr lang="en-US" altLang="en-US" b="1" dirty="0">
                <a:solidFill>
                  <a:srgbClr val="006699"/>
                </a:solidFill>
                <a:latin typeface="+mj-lt"/>
              </a:rPr>
              <a:t>Buffer</a:t>
            </a:r>
            <a:r>
              <a:rPr lang="en-US" altLang="en-US" b="1" dirty="0">
                <a:solidFill>
                  <a:srgbClr val="3366FF"/>
                </a:solidFill>
              </a:rPr>
              <a:t> </a:t>
            </a:r>
            <a:r>
              <a:rPr lang="en-US" altLang="en-US" b="1" dirty="0">
                <a:solidFill>
                  <a:srgbClr val="006699"/>
                </a:solidFill>
                <a:latin typeface="+mj-lt"/>
              </a:rPr>
              <a:t>cache</a:t>
            </a:r>
            <a:r>
              <a:rPr lang="en-US" altLang="en-US" b="1" dirty="0">
                <a:solidFill>
                  <a:srgbClr val="3366FF"/>
                </a:solidFill>
              </a:rPr>
              <a:t> </a:t>
            </a:r>
            <a:r>
              <a:rPr lang="en-US" altLang="en-US" dirty="0"/>
              <a:t>– separate section of main memory for frequently used blocks.缓冲区缓存 – 常用块的主内存的单独部分.</a:t>
            </a:r>
            <a:endParaRPr lang="en-US" altLang="en-US" dirty="0"/>
          </a:p>
          <a:p>
            <a:pPr lvl="1"/>
            <a:r>
              <a:rPr lang="en-US" altLang="en-US" b="1" dirty="0">
                <a:solidFill>
                  <a:srgbClr val="006699"/>
                </a:solidFill>
                <a:latin typeface="+mj-lt"/>
              </a:rPr>
              <a:t>Synchronous</a:t>
            </a:r>
            <a:r>
              <a:rPr lang="en-US" altLang="en-US" b="1" dirty="0">
                <a:solidFill>
                  <a:srgbClr val="3366FF"/>
                </a:solidFill>
              </a:rPr>
              <a:t> </a:t>
            </a:r>
            <a:r>
              <a:rPr lang="en-US" altLang="en-US" dirty="0"/>
              <a:t>writes sometimes requested by apps or needed by OS.同步写入有时由应用程序请求或操作系统需要。</a:t>
            </a:r>
            <a:endParaRPr lang="en-US" altLang="en-US" dirty="0"/>
          </a:p>
          <a:p>
            <a:pPr lvl="2"/>
            <a:r>
              <a:rPr lang="en-US" altLang="en-US" dirty="0"/>
              <a:t>No buffering / caching – writes must hit disk before acknowledgement.无缓冲/缓存 - 写入必须在确认之前命中磁盘.</a:t>
            </a:r>
            <a:endParaRPr lang="en-US" altLang="en-US" dirty="0"/>
          </a:p>
          <a:p>
            <a:pPr lvl="2"/>
            <a:r>
              <a:rPr lang="en-US" altLang="en-US" b="1" dirty="0">
                <a:solidFill>
                  <a:srgbClr val="006699"/>
                </a:solidFill>
                <a:latin typeface="+mj-lt"/>
              </a:rPr>
              <a:t>Asynchronous</a:t>
            </a:r>
            <a:r>
              <a:rPr lang="en-US" altLang="en-US" dirty="0"/>
              <a:t> writes more common, buffer-able, faster.异步写入更常见、可缓冲、速度更快.</a:t>
            </a:r>
            <a:endParaRPr lang="en-US" altLang="en-US" dirty="0"/>
          </a:p>
          <a:p>
            <a:pPr lvl="1"/>
            <a:r>
              <a:rPr lang="en-US" altLang="en-US" b="1" dirty="0">
                <a:solidFill>
                  <a:srgbClr val="006699"/>
                </a:solidFill>
                <a:latin typeface="+mj-lt"/>
              </a:rPr>
              <a:t>Free-behind</a:t>
            </a:r>
            <a:r>
              <a:rPr lang="en-US" altLang="en-US" b="1" dirty="0">
                <a:solidFill>
                  <a:srgbClr val="3366FF"/>
                </a:solidFill>
              </a:rPr>
              <a:t> </a:t>
            </a:r>
            <a:r>
              <a:rPr lang="en-US" altLang="en-US" dirty="0"/>
              <a:t>and </a:t>
            </a:r>
            <a:r>
              <a:rPr lang="en-US" altLang="en-US" b="1" dirty="0">
                <a:solidFill>
                  <a:srgbClr val="006699"/>
                </a:solidFill>
                <a:latin typeface="+mj-lt"/>
              </a:rPr>
              <a:t>read-ahead</a:t>
            </a:r>
            <a:r>
              <a:rPr lang="en-US" altLang="en-US" b="1" dirty="0">
                <a:solidFill>
                  <a:srgbClr val="3366FF"/>
                </a:solidFill>
              </a:rPr>
              <a:t> </a:t>
            </a:r>
            <a:r>
              <a:rPr lang="en-US" altLang="en-US" dirty="0"/>
              <a:t>– techniques to optimize sequential access.Free-behind 和 read-ahead – 优化顺序访问的技术。</a:t>
            </a:r>
            <a:endParaRPr lang="en-US" altLang="en-US" dirty="0"/>
          </a:p>
          <a:p>
            <a:pPr lvl="1"/>
            <a:r>
              <a:rPr lang="en-US" altLang="en-US" dirty="0"/>
              <a:t>Reads frequently slower than writes.读取经常比写入慢.</a:t>
            </a:r>
            <a:endParaRPr lang="en-US" altLang="en-US" dirty="0"/>
          </a:p>
          <a:p>
            <a:pPr lvl="1">
              <a:buFont typeface="Microsoft Uighur" panose="02000000000000000000" charset="0"/>
              <a:buNone/>
            </a:pPr>
            <a:br>
              <a:rPr lang="en-US" altLang="en-US" dirty="0"/>
            </a:br>
            <a:endParaRPr lang="en-US"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ChangeArrowheads="1"/>
          </p:cNvSpPr>
          <p:nvPr>
            <p:ph type="title"/>
          </p:nvPr>
        </p:nvSpPr>
        <p:spPr>
          <a:xfrm>
            <a:off x="457200" y="127304"/>
            <a:ext cx="8229600" cy="576262"/>
          </a:xfrm>
        </p:spPr>
        <p:txBody>
          <a:bodyPr/>
          <a:lstStyle/>
          <a:p>
            <a:pPr eaLnBrk="1" hangingPunct="1"/>
            <a:r>
              <a:rPr lang="en-US" altLang="en-US" dirty="0"/>
              <a:t>Page Cache</a:t>
            </a:r>
            <a:r>
              <a:rPr lang="en-US" altLang="en-US" dirty="0">
                <a:solidFill>
                  <a:schemeClr val="tx1"/>
                </a:solidFill>
                <a:sym typeface="+mn-ea"/>
              </a:rPr>
              <a:t>页面缓存</a:t>
            </a:r>
            <a:endParaRPr lang="en-US" altLang="en-US" dirty="0">
              <a:solidFill>
                <a:schemeClr val="tx1"/>
              </a:solidFill>
              <a:sym typeface="+mn-ea"/>
            </a:endParaRPr>
          </a:p>
        </p:txBody>
      </p:sp>
      <p:sp>
        <p:nvSpPr>
          <p:cNvPr id="71682" name="Rectangle 3"/>
          <p:cNvSpPr>
            <a:spLocks noGrp="1" noChangeArrowheads="1"/>
          </p:cNvSpPr>
          <p:nvPr>
            <p:ph type="body" idx="1"/>
          </p:nvPr>
        </p:nvSpPr>
        <p:spPr>
          <a:xfrm>
            <a:off x="904488" y="1002381"/>
            <a:ext cx="6652012" cy="4405312"/>
          </a:xfrm>
        </p:spPr>
        <p:txBody>
          <a:bodyPr/>
          <a:lstStyle/>
          <a:p>
            <a:r>
              <a:rPr lang="en-US" altLang="en-US" dirty="0"/>
              <a:t>A </a:t>
            </a:r>
            <a:r>
              <a:rPr lang="en-US" altLang="en-US" b="1" dirty="0">
                <a:solidFill>
                  <a:srgbClr val="006699"/>
                </a:solidFill>
                <a:latin typeface="+mj-lt"/>
              </a:rPr>
              <a:t>page</a:t>
            </a:r>
            <a:r>
              <a:rPr lang="en-US" altLang="en-US" b="1" dirty="0">
                <a:solidFill>
                  <a:srgbClr val="3366FF"/>
                </a:solidFill>
              </a:rPr>
              <a:t> </a:t>
            </a:r>
            <a:r>
              <a:rPr lang="en-US" altLang="en-US" b="1" dirty="0">
                <a:solidFill>
                  <a:srgbClr val="006699"/>
                </a:solidFill>
                <a:latin typeface="+mj-lt"/>
              </a:rPr>
              <a:t>cache</a:t>
            </a:r>
            <a:r>
              <a:rPr lang="en-US" altLang="en-US" dirty="0">
                <a:solidFill>
                  <a:srgbClr val="3366FF"/>
                </a:solidFill>
              </a:rPr>
              <a:t> </a:t>
            </a:r>
            <a:r>
              <a:rPr lang="en-US" altLang="en-US" dirty="0"/>
              <a:t>caches pages rather than disk blocks using virtual memory techniques and addresses.页面缓存使用虚拟内存技术和地址缓存页面而不是磁盘块.</a:t>
            </a:r>
            <a:endParaRPr lang="en-US" altLang="en-US" dirty="0"/>
          </a:p>
          <a:p>
            <a:r>
              <a:rPr lang="en-US" altLang="en-US" dirty="0"/>
              <a:t>Memory-mapped I/O uses a page cache.内存映射 I/O 使用页面缓存.</a:t>
            </a:r>
            <a:endParaRPr lang="en-US" altLang="en-US" dirty="0"/>
          </a:p>
          <a:p>
            <a:r>
              <a:rPr lang="en-US" altLang="en-US" dirty="0"/>
              <a:t>Routine I/O through the file system uses the buffer (disk) cache.通过文件系统的例行 I/O 使用缓冲区（磁盘）缓存</a:t>
            </a:r>
            <a:endParaRPr lang="en-US" altLang="en-US" dirty="0"/>
          </a:p>
          <a:p>
            <a:r>
              <a:rPr lang="en-US" altLang="en-US" dirty="0"/>
              <a:t>This leads to the following figure.这导致了下图。</a:t>
            </a:r>
            <a:endParaRPr lang="en-US" altLang="en-US" dirty="0"/>
          </a:p>
          <a:p>
            <a:endParaRPr lang="en-US" altLang="en-US" dirty="0"/>
          </a:p>
          <a:p>
            <a:endParaRPr lang="en-US"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39934" y="285714"/>
            <a:ext cx="8229600" cy="576262"/>
          </a:xfrm>
        </p:spPr>
        <p:txBody>
          <a:bodyPr/>
          <a:lstStyle/>
          <a:p>
            <a:pPr eaLnBrk="1" hangingPunct="1"/>
            <a:r>
              <a:rPr lang="en-US" altLang="en-US" sz="2400" dirty="0"/>
              <a:t>I/O Without a Unified Buffer Cache</a:t>
            </a:r>
            <a:r>
              <a:rPr lang="en-US" altLang="en-US" sz="2400" dirty="0">
                <a:solidFill>
                  <a:schemeClr val="tx1"/>
                </a:solidFill>
              </a:rPr>
              <a:t>没有统一缓冲区缓存的 I/O</a:t>
            </a:r>
            <a:endParaRPr lang="en-US" altLang="en-US" sz="2400" dirty="0">
              <a:solidFill>
                <a:schemeClr val="tx1"/>
              </a:solidFill>
            </a:endParaRPr>
          </a:p>
        </p:txBody>
      </p:sp>
      <p:pic>
        <p:nvPicPr>
          <p:cNvPr id="3"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85656" y="1155567"/>
            <a:ext cx="3337953" cy="3256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ChangeArrowheads="1"/>
          </p:cNvSpPr>
          <p:nvPr>
            <p:ph type="title"/>
          </p:nvPr>
        </p:nvSpPr>
        <p:spPr>
          <a:xfrm>
            <a:off x="876300" y="122447"/>
            <a:ext cx="7810500" cy="576262"/>
          </a:xfrm>
        </p:spPr>
        <p:txBody>
          <a:bodyPr/>
          <a:lstStyle/>
          <a:p>
            <a:pPr eaLnBrk="1" hangingPunct="1"/>
            <a:r>
              <a:rPr lang="en-US" altLang="en-US" dirty="0"/>
              <a:t>Unified Buffer Cache统一缓冲区缓存</a:t>
            </a:r>
            <a:endParaRPr lang="en-US" altLang="en-US" dirty="0"/>
          </a:p>
        </p:txBody>
      </p:sp>
      <p:sp>
        <p:nvSpPr>
          <p:cNvPr id="75778" name="Rectangle 3"/>
          <p:cNvSpPr>
            <a:spLocks noGrp="1" noChangeArrowheads="1"/>
          </p:cNvSpPr>
          <p:nvPr>
            <p:ph type="body" idx="1"/>
          </p:nvPr>
        </p:nvSpPr>
        <p:spPr>
          <a:xfrm>
            <a:off x="890429" y="980846"/>
            <a:ext cx="6348572" cy="4323150"/>
          </a:xfrm>
        </p:spPr>
        <p:txBody>
          <a:bodyPr/>
          <a:lstStyle/>
          <a:p>
            <a:r>
              <a:rPr lang="en-US" altLang="en-US" dirty="0"/>
              <a:t>A </a:t>
            </a:r>
            <a:r>
              <a:rPr lang="en-US" altLang="en-US" b="1" dirty="0">
                <a:solidFill>
                  <a:srgbClr val="006699"/>
                </a:solidFill>
                <a:latin typeface="+mj-lt"/>
              </a:rPr>
              <a:t>unified</a:t>
            </a:r>
            <a:r>
              <a:rPr lang="en-US" altLang="en-US" b="1" dirty="0">
                <a:solidFill>
                  <a:srgbClr val="3366FF"/>
                </a:solidFill>
              </a:rPr>
              <a:t> </a:t>
            </a:r>
            <a:r>
              <a:rPr lang="en-US" altLang="en-US" b="1" dirty="0">
                <a:solidFill>
                  <a:srgbClr val="006699"/>
                </a:solidFill>
                <a:latin typeface="+mj-lt"/>
              </a:rPr>
              <a:t>buffer</a:t>
            </a:r>
            <a:r>
              <a:rPr lang="en-US" altLang="en-US" b="1" dirty="0">
                <a:solidFill>
                  <a:srgbClr val="3366FF"/>
                </a:solidFill>
              </a:rPr>
              <a:t> </a:t>
            </a:r>
            <a:r>
              <a:rPr lang="en-US" altLang="en-US" b="1" dirty="0">
                <a:solidFill>
                  <a:srgbClr val="006699"/>
                </a:solidFill>
                <a:latin typeface="+mj-lt"/>
              </a:rPr>
              <a:t>cache</a:t>
            </a:r>
            <a:r>
              <a:rPr lang="en-US" altLang="en-US" b="1" dirty="0">
                <a:solidFill>
                  <a:srgbClr val="3366FF"/>
                </a:solidFill>
              </a:rPr>
              <a:t> </a:t>
            </a:r>
            <a:r>
              <a:rPr lang="en-US" altLang="en-US" dirty="0"/>
              <a:t>uses the same page cache to cache both memory-mapped pages and ordinary file system I/O to avoid </a:t>
            </a:r>
            <a:r>
              <a:rPr lang="en-US" altLang="en-US" b="1" dirty="0">
                <a:solidFill>
                  <a:srgbClr val="006699"/>
                </a:solidFill>
                <a:latin typeface="+mj-lt"/>
              </a:rPr>
              <a:t>double</a:t>
            </a:r>
            <a:r>
              <a:rPr lang="en-US" altLang="en-US" b="1" dirty="0">
                <a:solidFill>
                  <a:srgbClr val="3366FF"/>
                </a:solidFill>
              </a:rPr>
              <a:t> </a:t>
            </a:r>
            <a:r>
              <a:rPr lang="en-US" altLang="en-US" b="1" dirty="0">
                <a:solidFill>
                  <a:srgbClr val="006699"/>
                </a:solidFill>
                <a:latin typeface="+mj-lt"/>
              </a:rPr>
              <a:t>caching.</a:t>
            </a:r>
            <a:r>
              <a:rPr lang="en-US" altLang="en-US" dirty="0">
                <a:solidFill>
                  <a:schemeClr val="tx1"/>
                </a:solidFill>
                <a:latin typeface="+mj-lt"/>
              </a:rPr>
              <a:t>统一的缓冲区缓存使用相同的页面缓存来缓存内存映射页面和普通文件系统 I/O 以</a:t>
            </a:r>
            <a:r>
              <a:rPr lang="en-US" altLang="en-US" b="1" dirty="0">
                <a:solidFill>
                  <a:srgbClr val="006699"/>
                </a:solidFill>
                <a:latin typeface="+mj-lt"/>
              </a:rPr>
              <a:t>避免双重缓存.</a:t>
            </a:r>
            <a:endParaRPr lang="en-US" altLang="en-US" b="1" dirty="0">
              <a:solidFill>
                <a:srgbClr val="006699"/>
              </a:solidFill>
              <a:latin typeface="+mj-lt"/>
            </a:endParaRPr>
          </a:p>
          <a:p>
            <a:pPr marL="341630" lvl="1" indent="-341630">
              <a:buClr>
                <a:srgbClr val="993300"/>
              </a:buClr>
              <a:buFont typeface="Wingdings" panose="05000000000000000000" pitchFamily="2" charset="2"/>
              <a:buChar char="§"/>
            </a:pPr>
            <a:r>
              <a:rPr lang="en-US" altLang="en-US" dirty="0"/>
              <a:t>But which caches get priority, and what replacement algorithms to use?但是哪些缓存获得优先权，以及使用哪些替换算法？</a:t>
            </a:r>
            <a:endParaRPr lang="en-US" altLang="en-US" dirty="0"/>
          </a:p>
          <a:p>
            <a:endParaRPr lang="en-US"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43221" y="267710"/>
            <a:ext cx="8229600" cy="576262"/>
          </a:xfrm>
        </p:spPr>
        <p:txBody>
          <a:bodyPr/>
          <a:lstStyle/>
          <a:p>
            <a:pPr eaLnBrk="1" hangingPunct="1"/>
            <a:r>
              <a:rPr lang="en-US" altLang="en-US" sz="2400" dirty="0"/>
              <a:t>I/O Using a Unified Buffer Cache使用统一缓冲区缓存的 I/O</a:t>
            </a:r>
            <a:endParaRPr lang="en-US" altLang="en-US" sz="2400" dirty="0"/>
          </a:p>
        </p:txBody>
      </p:sp>
      <p:pic>
        <p:nvPicPr>
          <p:cNvPr id="3"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08238" y="1156284"/>
            <a:ext cx="4540250" cy="315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ChangeArrowheads="1"/>
          </p:cNvSpPr>
          <p:nvPr>
            <p:ph type="title"/>
          </p:nvPr>
        </p:nvSpPr>
        <p:spPr>
          <a:xfrm>
            <a:off x="457200" y="74275"/>
            <a:ext cx="8229600" cy="576262"/>
          </a:xfrm>
        </p:spPr>
        <p:txBody>
          <a:bodyPr/>
          <a:lstStyle/>
          <a:p>
            <a:pPr eaLnBrk="1" hangingPunct="1"/>
            <a:r>
              <a:rPr lang="en-US" altLang="en-US" dirty="0"/>
              <a:t>Recovery恢复</a:t>
            </a:r>
            <a:endParaRPr lang="en-US" altLang="en-US" dirty="0"/>
          </a:p>
        </p:txBody>
      </p:sp>
      <p:sp>
        <p:nvSpPr>
          <p:cNvPr id="79874" name="Rectangle 3"/>
          <p:cNvSpPr>
            <a:spLocks noGrp="1" noChangeArrowheads="1"/>
          </p:cNvSpPr>
          <p:nvPr>
            <p:ph type="body" idx="1"/>
          </p:nvPr>
        </p:nvSpPr>
        <p:spPr>
          <a:xfrm>
            <a:off x="899760" y="980133"/>
            <a:ext cx="6885340" cy="4402719"/>
          </a:xfrm>
        </p:spPr>
        <p:txBody>
          <a:bodyPr/>
          <a:lstStyle/>
          <a:p>
            <a:r>
              <a:rPr lang="en-US" altLang="en-US" b="1" dirty="0">
                <a:solidFill>
                  <a:srgbClr val="006699"/>
                </a:solidFill>
                <a:latin typeface="+mj-lt"/>
              </a:rPr>
              <a:t>Consistency</a:t>
            </a:r>
            <a:r>
              <a:rPr lang="en-US" altLang="en-US" b="1" dirty="0">
                <a:solidFill>
                  <a:srgbClr val="3366FF"/>
                </a:solidFill>
              </a:rPr>
              <a:t> </a:t>
            </a:r>
            <a:r>
              <a:rPr lang="en-US" altLang="en-US" b="1" dirty="0">
                <a:solidFill>
                  <a:srgbClr val="006699"/>
                </a:solidFill>
                <a:latin typeface="+mj-lt"/>
              </a:rPr>
              <a:t>checking</a:t>
            </a:r>
            <a:r>
              <a:rPr lang="en-US" altLang="en-US" dirty="0">
                <a:solidFill>
                  <a:srgbClr val="3366FF"/>
                </a:solidFill>
              </a:rPr>
              <a:t> </a:t>
            </a:r>
            <a:r>
              <a:rPr lang="en-US" altLang="en-US" dirty="0"/>
              <a:t>– compares data in directory structure with data blocks on disk, and tries to fix inconsistencies.一致性检查——将目录结构中的数据与磁盘上的数据块进行比较，并尝试修复不一致之处.</a:t>
            </a:r>
            <a:endParaRPr lang="en-US" altLang="en-US" dirty="0"/>
          </a:p>
          <a:p>
            <a:pPr lvl="1"/>
            <a:r>
              <a:rPr lang="en-US" altLang="en-US" dirty="0"/>
              <a:t>Can be slow and sometimes fails.可能很慢，有时会失败。</a:t>
            </a:r>
            <a:endParaRPr lang="en-US" altLang="en-US" dirty="0"/>
          </a:p>
          <a:p>
            <a:r>
              <a:rPr lang="en-US" altLang="en-US" dirty="0"/>
              <a:t>Use system programs to </a:t>
            </a:r>
            <a:r>
              <a:rPr lang="en-US" altLang="en-US" b="1" dirty="0">
                <a:solidFill>
                  <a:srgbClr val="006699"/>
                </a:solidFill>
                <a:latin typeface="+mj-lt"/>
              </a:rPr>
              <a:t>back</a:t>
            </a:r>
            <a:r>
              <a:rPr lang="en-US" altLang="en-US" b="1" dirty="0">
                <a:solidFill>
                  <a:srgbClr val="3366FF"/>
                </a:solidFill>
              </a:rPr>
              <a:t> </a:t>
            </a:r>
            <a:r>
              <a:rPr lang="en-US" altLang="en-US" b="1" dirty="0">
                <a:solidFill>
                  <a:srgbClr val="006699"/>
                </a:solidFill>
                <a:latin typeface="+mj-lt"/>
              </a:rPr>
              <a:t>up</a:t>
            </a:r>
            <a:r>
              <a:rPr lang="en-US" altLang="en-US" dirty="0">
                <a:solidFill>
                  <a:srgbClr val="3366FF"/>
                </a:solidFill>
              </a:rPr>
              <a:t> </a:t>
            </a:r>
            <a:r>
              <a:rPr lang="en-US" altLang="en-US" dirty="0"/>
              <a:t>data from disk to another storage device (magnetic tape, other magnetic disk, optical).使用系统程序将数据从磁盘备份到另一个存储设备（磁带、其他磁盘、光盘）.</a:t>
            </a:r>
            <a:endParaRPr lang="en-US" altLang="en-US" dirty="0"/>
          </a:p>
          <a:p>
            <a:r>
              <a:rPr lang="en-US" altLang="en-US" dirty="0"/>
              <a:t>Recover lost file or disk by </a:t>
            </a:r>
            <a:r>
              <a:rPr lang="en-US" altLang="en-US" b="1" dirty="0">
                <a:solidFill>
                  <a:srgbClr val="006699"/>
                </a:solidFill>
                <a:latin typeface="+mj-lt"/>
              </a:rPr>
              <a:t>restoring</a:t>
            </a:r>
            <a:r>
              <a:rPr lang="en-US" altLang="en-US" dirty="0">
                <a:solidFill>
                  <a:srgbClr val="3366FF"/>
                </a:solidFill>
              </a:rPr>
              <a:t> </a:t>
            </a:r>
            <a:r>
              <a:rPr lang="en-US" altLang="en-US" dirty="0"/>
              <a:t>data from backup.通过从备份中恢复数据来恢复丢失的文件或磁盘.</a:t>
            </a:r>
            <a:endParaRPr lang="en-US"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noChangeArrowheads="1"/>
          </p:cNvSpPr>
          <p:nvPr>
            <p:ph type="title"/>
          </p:nvPr>
        </p:nvSpPr>
        <p:spPr>
          <a:xfrm>
            <a:off x="1177925" y="119657"/>
            <a:ext cx="7508875" cy="576262"/>
          </a:xfrm>
        </p:spPr>
        <p:txBody>
          <a:bodyPr/>
          <a:lstStyle/>
          <a:p>
            <a:pPr eaLnBrk="1" hangingPunct="1"/>
            <a:r>
              <a:rPr lang="en-US" altLang="en-US" sz="2400" dirty="0"/>
              <a:t>Log Structured File Systems</a:t>
            </a:r>
            <a:r>
              <a:rPr lang="en-US" altLang="en-US" sz="2400" dirty="0">
                <a:solidFill>
                  <a:schemeClr val="tx1"/>
                </a:solidFill>
              </a:rPr>
              <a:t>日志结构化文件系统</a:t>
            </a:r>
            <a:endParaRPr lang="en-US" altLang="en-US" sz="2400" dirty="0">
              <a:solidFill>
                <a:schemeClr val="tx1"/>
              </a:solidFill>
            </a:endParaRPr>
          </a:p>
        </p:txBody>
      </p:sp>
      <p:sp>
        <p:nvSpPr>
          <p:cNvPr id="81922" name="Rectangle 3"/>
          <p:cNvSpPr>
            <a:spLocks noGrp="1" noChangeArrowheads="1"/>
          </p:cNvSpPr>
          <p:nvPr>
            <p:ph type="body" idx="1"/>
          </p:nvPr>
        </p:nvSpPr>
        <p:spPr>
          <a:xfrm>
            <a:off x="857250" y="951925"/>
            <a:ext cx="7693897" cy="5227811"/>
          </a:xfrm>
        </p:spPr>
        <p:txBody>
          <a:bodyPr/>
          <a:lstStyle/>
          <a:p>
            <a:r>
              <a:rPr lang="en-US" altLang="en-US" b="1" dirty="0">
                <a:solidFill>
                  <a:srgbClr val="006699"/>
                </a:solidFill>
                <a:latin typeface="+mj-lt"/>
              </a:rPr>
              <a:t>Log</a:t>
            </a:r>
            <a:r>
              <a:rPr lang="en-US" altLang="en-US" b="1" dirty="0">
                <a:solidFill>
                  <a:srgbClr val="3366FF"/>
                </a:solidFill>
              </a:rPr>
              <a:t> </a:t>
            </a:r>
            <a:r>
              <a:rPr lang="en-US" altLang="en-US" b="1" dirty="0">
                <a:solidFill>
                  <a:srgbClr val="006699"/>
                </a:solidFill>
                <a:latin typeface="+mj-lt"/>
              </a:rPr>
              <a:t>structured</a:t>
            </a:r>
            <a:r>
              <a:rPr lang="en-US" altLang="en-US" dirty="0">
                <a:solidFill>
                  <a:srgbClr val="3366FF"/>
                </a:solidFill>
              </a:rPr>
              <a:t> </a:t>
            </a:r>
            <a:r>
              <a:rPr lang="en-US" altLang="en-US" dirty="0"/>
              <a:t>(or </a:t>
            </a:r>
            <a:r>
              <a:rPr lang="en-US" altLang="en-US" b="1" dirty="0">
                <a:solidFill>
                  <a:srgbClr val="006699"/>
                </a:solidFill>
                <a:latin typeface="+mj-lt"/>
              </a:rPr>
              <a:t>journaling</a:t>
            </a:r>
            <a:r>
              <a:rPr lang="en-US" altLang="en-US" dirty="0"/>
              <a:t>) file systems record each metadata update to the file system as a </a:t>
            </a:r>
            <a:r>
              <a:rPr lang="en-US" altLang="en-US" b="1" dirty="0">
                <a:solidFill>
                  <a:srgbClr val="006699"/>
                </a:solidFill>
                <a:latin typeface="+mj-lt"/>
              </a:rPr>
              <a:t>transaction.日志结构化（或日志</a:t>
            </a:r>
            <a:r>
              <a:rPr lang="en-US" altLang="en-US" dirty="0">
                <a:solidFill>
                  <a:schemeClr val="tx1"/>
                </a:solidFill>
                <a:latin typeface="+mj-lt"/>
              </a:rPr>
              <a:t>）文件系统将文件系统的每个元数据更新记录为一个</a:t>
            </a:r>
            <a:r>
              <a:rPr lang="en-US" altLang="en-US" b="1" dirty="0">
                <a:solidFill>
                  <a:srgbClr val="006699"/>
                </a:solidFill>
                <a:latin typeface="+mj-lt"/>
              </a:rPr>
              <a:t>事务</a:t>
            </a:r>
            <a:r>
              <a:rPr lang="en-US" altLang="en-US" dirty="0">
                <a:solidFill>
                  <a:schemeClr val="tx1"/>
                </a:solidFill>
                <a:latin typeface="+mj-lt"/>
              </a:rPr>
              <a:t>.</a:t>
            </a:r>
            <a:endParaRPr lang="en-US" altLang="en-US" dirty="0">
              <a:solidFill>
                <a:schemeClr val="tx1"/>
              </a:solidFill>
              <a:latin typeface="+mj-lt"/>
            </a:endParaRPr>
          </a:p>
          <a:p>
            <a:r>
              <a:rPr lang="en-US" altLang="en-US" dirty="0"/>
              <a:t>All transactions are written to a log.所有事务都写入日志。</a:t>
            </a:r>
            <a:endParaRPr lang="en-US" altLang="en-US" dirty="0"/>
          </a:p>
          <a:p>
            <a:pPr lvl="1"/>
            <a:r>
              <a:rPr lang="en-US" altLang="en-US" dirty="0"/>
              <a:t> A transaction is considered committed once it is written to the log (sequentially).一旦将事务写入日志（按顺序），就认为它已提交.</a:t>
            </a:r>
            <a:endParaRPr lang="en-US" altLang="en-US" dirty="0"/>
          </a:p>
          <a:p>
            <a:pPr lvl="1"/>
            <a:r>
              <a:rPr lang="en-US" altLang="en-US" dirty="0"/>
              <a:t>Sometimes to a separate device or section of disk.有时到单独的设备或磁盘部分.</a:t>
            </a:r>
            <a:endParaRPr lang="en-US" altLang="en-US" dirty="0"/>
          </a:p>
          <a:p>
            <a:pPr lvl="1"/>
            <a:r>
              <a:rPr lang="en-US" altLang="en-US" dirty="0"/>
              <a:t>However, the file system may not yet be updated.但是，文件系统可能尚未更新。</a:t>
            </a:r>
            <a:endParaRPr lang="en-US" altLang="en-US" dirty="0"/>
          </a:p>
          <a:p>
            <a:r>
              <a:rPr lang="en-US" altLang="en-US" dirty="0"/>
              <a:t>The transactions in the log are asynchronously written to the file system structures.日志中的事务异步写入文件系统结构.</a:t>
            </a:r>
            <a:endParaRPr lang="en-US" altLang="en-US" dirty="0"/>
          </a:p>
          <a:p>
            <a:pPr lvl="1"/>
            <a:r>
              <a:rPr lang="en-US" altLang="en-US" dirty="0"/>
              <a:t> When the file system structures are modified, the transaction is removed from the log.当文件系统结构被修改时，事务从日志中删除.</a:t>
            </a:r>
            <a:endParaRPr lang="en-US" altLang="en-US" dirty="0"/>
          </a:p>
          <a:p>
            <a:r>
              <a:rPr lang="en-US" altLang="en-US" dirty="0"/>
              <a:t>If the file system crashes, all remaining transactions in the log must still be performed.如果文件系统崩溃，日志中所有剩余的事务仍必须执行.</a:t>
            </a:r>
            <a:endParaRPr lang="en-US" altLang="en-US" dirty="0"/>
          </a:p>
          <a:p>
            <a:r>
              <a:rPr lang="en-US" altLang="en-US" dirty="0"/>
              <a:t>Faster recovery from crash, removes chance of inconsistency of metadata.更快地从崩溃中恢复，消除元数据不一致的可能性。</a:t>
            </a:r>
            <a:endParaRPr lang="en-US" altLang="en-US" dirty="0"/>
          </a:p>
          <a:p>
            <a:endParaRPr lang="en-US" altLang="en-US" dirty="0"/>
          </a:p>
          <a:p>
            <a:endParaRPr lang="en-US"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noChangeArrowheads="1"/>
          </p:cNvSpPr>
          <p:nvPr>
            <p:ph type="title"/>
          </p:nvPr>
        </p:nvSpPr>
        <p:spPr>
          <a:xfrm>
            <a:off x="954088" y="146280"/>
            <a:ext cx="7732712" cy="576262"/>
          </a:xfrm>
        </p:spPr>
        <p:txBody>
          <a:bodyPr/>
          <a:lstStyle/>
          <a:p>
            <a:pPr eaLnBrk="1" hangingPunct="1"/>
            <a:r>
              <a:rPr lang="en-US" altLang="en-US" dirty="0"/>
              <a:t>Example: WAFL File System</a:t>
            </a:r>
            <a:endParaRPr lang="en-US" altLang="en-US" dirty="0"/>
          </a:p>
        </p:txBody>
      </p:sp>
      <p:sp>
        <p:nvSpPr>
          <p:cNvPr id="83970" name="Rectangle 3"/>
          <p:cNvSpPr>
            <a:spLocks noGrp="1" noChangeArrowheads="1"/>
          </p:cNvSpPr>
          <p:nvPr>
            <p:ph type="body" idx="1"/>
          </p:nvPr>
        </p:nvSpPr>
        <p:spPr>
          <a:xfrm>
            <a:off x="866193" y="961593"/>
            <a:ext cx="7732712" cy="4530725"/>
          </a:xfrm>
        </p:spPr>
        <p:txBody>
          <a:bodyPr/>
          <a:lstStyle/>
          <a:p>
            <a:r>
              <a:rPr lang="en-US" altLang="en-US" dirty="0"/>
              <a:t>Used on Network Appliance </a:t>
            </a:r>
            <a:r>
              <a:rPr lang="ja-JP" altLang="en-US" dirty="0"/>
              <a:t>“</a:t>
            </a:r>
            <a:r>
              <a:rPr lang="en-US" altLang="ja-JP" dirty="0"/>
              <a:t>Filers</a:t>
            </a:r>
            <a:r>
              <a:rPr lang="ja-JP" altLang="en-US" dirty="0"/>
              <a:t>”</a:t>
            </a:r>
            <a:r>
              <a:rPr lang="en-US" altLang="ja-JP" dirty="0"/>
              <a:t> – distributed file system appliances.用于网络设备“文件管理器”——分布式文件系统设备.</a:t>
            </a:r>
            <a:endParaRPr lang="en-US" altLang="ja-JP" dirty="0"/>
          </a:p>
          <a:p>
            <a:r>
              <a:rPr lang="ja-JP" altLang="en-US" dirty="0"/>
              <a:t>“</a:t>
            </a:r>
            <a:r>
              <a:rPr lang="en-US" altLang="ja-JP" dirty="0"/>
              <a:t>Write-anywhere file layout</a:t>
            </a:r>
            <a:r>
              <a:rPr lang="ja-JP" altLang="en-US" dirty="0"/>
              <a:t>”</a:t>
            </a:r>
            <a:r>
              <a:rPr lang="en-US" altLang="ja-JP" dirty="0"/>
              <a:t>.“随处写入文件布局”。</a:t>
            </a:r>
            <a:endParaRPr lang="en-US" altLang="ja-JP" dirty="0"/>
          </a:p>
          <a:p>
            <a:r>
              <a:rPr lang="en-US" altLang="en-US" dirty="0"/>
              <a:t>Serves up NFS, CIFS, http, ftp.提供 NFS、CIFS、http、ftp.</a:t>
            </a:r>
            <a:endParaRPr lang="en-US" altLang="en-US" dirty="0"/>
          </a:p>
          <a:p>
            <a:r>
              <a:rPr lang="en-US" altLang="en-US" dirty="0"/>
              <a:t>Random I/O optimized, write optimized.随机 I/O 优化，写入优化。</a:t>
            </a:r>
            <a:endParaRPr lang="en-US" altLang="en-US" dirty="0"/>
          </a:p>
          <a:p>
            <a:pPr lvl="1"/>
            <a:r>
              <a:rPr lang="en-US" altLang="en-US" dirty="0"/>
              <a:t>NVRAM for write caching.用于写缓存的 NVRAM</a:t>
            </a:r>
            <a:endParaRPr lang="en-US" altLang="en-US" dirty="0"/>
          </a:p>
          <a:p>
            <a:r>
              <a:rPr lang="en-US" altLang="en-US" dirty="0"/>
              <a:t>Similar to Berkeley Fast File System, with extensive modifications.类似于伯克利快速文件系统，经过大量修改。</a:t>
            </a:r>
            <a:endParaRPr lang="en-US"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Grp="1" noChangeArrowheads="1"/>
          </p:cNvSpPr>
          <p:nvPr>
            <p:ph type="title"/>
          </p:nvPr>
        </p:nvSpPr>
        <p:spPr>
          <a:xfrm>
            <a:off x="631825" y="134565"/>
            <a:ext cx="8054975" cy="576262"/>
          </a:xfrm>
        </p:spPr>
        <p:txBody>
          <a:bodyPr/>
          <a:lstStyle/>
          <a:p>
            <a:pPr eaLnBrk="1" hangingPunct="1"/>
            <a:r>
              <a:rPr lang="en-US" altLang="en-US" dirty="0"/>
              <a:t>The WAFL File Layout</a:t>
            </a:r>
            <a:endParaRPr lang="en-US" altLang="en-US" dirty="0"/>
          </a:p>
        </p:txBody>
      </p:sp>
      <p:pic>
        <p:nvPicPr>
          <p:cNvPr id="8601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68419" y="1175662"/>
            <a:ext cx="5170006" cy="175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ChangeArrowheads="1"/>
          </p:cNvSpPr>
          <p:nvPr>
            <p:ph type="title"/>
          </p:nvPr>
        </p:nvSpPr>
        <p:spPr>
          <a:xfrm>
            <a:off x="555170" y="80389"/>
            <a:ext cx="8077200" cy="582729"/>
          </a:xfrm>
        </p:spPr>
        <p:txBody>
          <a:bodyPr/>
          <a:lstStyle/>
          <a:p>
            <a:pPr eaLnBrk="1" hangingPunct="1"/>
            <a:r>
              <a:rPr lang="en-US" altLang="en-US" dirty="0"/>
              <a:t>Snapshots in WAFL</a:t>
            </a:r>
            <a:endParaRPr lang="en-US" altLang="en-US" dirty="0"/>
          </a:p>
        </p:txBody>
      </p:sp>
      <p:pic>
        <p:nvPicPr>
          <p:cNvPr id="8806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78175" y="1233488"/>
            <a:ext cx="3092450" cy="493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a:xfrm>
            <a:off x="457200" y="115999"/>
            <a:ext cx="8229600" cy="576262"/>
          </a:xfrm>
        </p:spPr>
        <p:txBody>
          <a:bodyPr/>
          <a:lstStyle/>
          <a:p>
            <a:pPr eaLnBrk="1" hangingPunct="1"/>
            <a:r>
              <a:rPr lang="en-US" altLang="en-US" dirty="0"/>
              <a:t>Layered File System分层文件系统</a:t>
            </a:r>
            <a:endParaRPr lang="en-US" altLang="en-US" dirty="0"/>
          </a:p>
        </p:txBody>
      </p:sp>
      <p:pic>
        <p:nvPicPr>
          <p:cNvPr id="1331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692257" y="1084080"/>
            <a:ext cx="2032268" cy="3963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p:cNvSpPr>
            <a:spLocks noGrp="1" noChangeArrowheads="1"/>
          </p:cNvSpPr>
          <p:nvPr>
            <p:ph type="title"/>
          </p:nvPr>
        </p:nvSpPr>
        <p:spPr>
          <a:xfrm>
            <a:off x="457200" y="242106"/>
            <a:ext cx="8229600" cy="576262"/>
          </a:xfrm>
        </p:spPr>
        <p:txBody>
          <a:bodyPr/>
          <a:lstStyle/>
          <a:p>
            <a:r>
              <a:rPr lang="en-US" altLang="en-US" dirty="0"/>
              <a:t>The Apple File System</a:t>
            </a:r>
            <a:endParaRPr lang="en-US" altLang="en-US" dirty="0"/>
          </a:p>
        </p:txBody>
      </p:sp>
      <p:pic>
        <p:nvPicPr>
          <p:cNvPr id="93186" name="Content Placeholder 4"/>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2020888" y="942975"/>
            <a:ext cx="5573712" cy="5329238"/>
          </a:xfr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ChangeArrowheads="1"/>
          </p:cNvSpPr>
          <p:nvPr>
            <p:ph type="ctrTitle"/>
          </p:nvPr>
        </p:nvSpPr>
        <p:spPr/>
        <p:txBody>
          <a:bodyPr/>
          <a:lstStyle/>
          <a:p>
            <a:pPr eaLnBrk="1" hangingPunct="1"/>
            <a:r>
              <a:rPr lang="en-US" altLang="en-US"/>
              <a:t>End of Chapter 14</a:t>
            </a:r>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noChangeArrowheads="1"/>
          </p:cNvSpPr>
          <p:nvPr>
            <p:ph type="title"/>
          </p:nvPr>
        </p:nvSpPr>
        <p:spPr>
          <a:xfrm>
            <a:off x="457200" y="113115"/>
            <a:ext cx="8229600" cy="576262"/>
          </a:xfrm>
        </p:spPr>
        <p:txBody>
          <a:bodyPr/>
          <a:lstStyle/>
          <a:p>
            <a:r>
              <a:rPr lang="en-US" altLang="en-US" dirty="0"/>
              <a:t>File System Layers文件系统层</a:t>
            </a:r>
            <a:endParaRPr lang="en-US" altLang="en-US" dirty="0"/>
          </a:p>
        </p:txBody>
      </p:sp>
      <p:sp>
        <p:nvSpPr>
          <p:cNvPr id="8195" name="Content Placeholder 2"/>
          <p:cNvSpPr>
            <a:spLocks noGrp="1"/>
          </p:cNvSpPr>
          <p:nvPr>
            <p:ph idx="1"/>
          </p:nvPr>
        </p:nvSpPr>
        <p:spPr>
          <a:xfrm>
            <a:off x="894186" y="933252"/>
            <a:ext cx="7792614" cy="4798245"/>
          </a:xfrm>
        </p:spPr>
        <p:txBody>
          <a:bodyPr/>
          <a:lstStyle/>
          <a:p>
            <a:pPr>
              <a:defRPr/>
            </a:pPr>
            <a:r>
              <a:rPr lang="en-US" altLang="en-US" sz="1600" b="1" dirty="0">
                <a:solidFill>
                  <a:srgbClr val="006699"/>
                </a:solidFill>
                <a:latin typeface="微软雅黑" panose="020B0503020204020204" charset="-122"/>
                <a:ea typeface="微软雅黑" panose="020B0503020204020204" charset="-122"/>
                <a:cs typeface="微软雅黑" panose="020B0503020204020204" charset="-122"/>
              </a:rPr>
              <a:t>Device</a:t>
            </a:r>
            <a:r>
              <a:rPr lang="en-US" altLang="en-US" sz="1600" b="1" dirty="0">
                <a:solidFill>
                  <a:srgbClr val="3366FF"/>
                </a:solidFill>
                <a:latin typeface="微软雅黑" panose="020B0503020204020204" charset="-122"/>
                <a:ea typeface="微软雅黑" panose="020B0503020204020204" charset="-122"/>
                <a:cs typeface="微软雅黑" panose="020B0503020204020204" charset="-122"/>
              </a:rPr>
              <a:t> </a:t>
            </a:r>
            <a:r>
              <a:rPr lang="en-US" altLang="en-US" sz="1600" b="1" dirty="0">
                <a:solidFill>
                  <a:srgbClr val="006699"/>
                </a:solidFill>
                <a:latin typeface="微软雅黑" panose="020B0503020204020204" charset="-122"/>
                <a:ea typeface="微软雅黑" panose="020B0503020204020204" charset="-122"/>
                <a:cs typeface="微软雅黑" panose="020B0503020204020204" charset="-122"/>
              </a:rPr>
              <a:t>drivers</a:t>
            </a:r>
            <a:r>
              <a:rPr lang="en-US" altLang="en-US" sz="1600" b="1" dirty="0">
                <a:solidFill>
                  <a:srgbClr val="3366FF"/>
                </a:solidFill>
                <a:latin typeface="微软雅黑" panose="020B0503020204020204" charset="-122"/>
                <a:ea typeface="微软雅黑" panose="020B0503020204020204" charset="-122"/>
                <a:cs typeface="微软雅黑" panose="020B0503020204020204" charset="-122"/>
              </a:rPr>
              <a:t> </a:t>
            </a:r>
            <a:r>
              <a:rPr lang="en-US" altLang="en-US" sz="1600" dirty="0">
                <a:latin typeface="微软雅黑" panose="020B0503020204020204" charset="-122"/>
                <a:ea typeface="微软雅黑" panose="020B0503020204020204" charset="-122"/>
                <a:cs typeface="微软雅黑" panose="020B0503020204020204" charset="-122"/>
              </a:rPr>
              <a:t>manage I/O devices at the I/O control layer.</a:t>
            </a:r>
            <a:r>
              <a:rPr lang="en-US" altLang="en-US" sz="1600" b="1" dirty="0">
                <a:solidFill>
                  <a:srgbClr val="006699"/>
                </a:solidFill>
                <a:latin typeface="微软雅黑" panose="020B0503020204020204" charset="-122"/>
                <a:ea typeface="微软雅黑" panose="020B0503020204020204" charset="-122"/>
                <a:cs typeface="微软雅黑" panose="020B0503020204020204" charset="-122"/>
              </a:rPr>
              <a:t>设备驱动程序</a:t>
            </a:r>
            <a:r>
              <a:rPr lang="en-US" altLang="en-US" sz="1600" dirty="0">
                <a:latin typeface="微软雅黑" panose="020B0503020204020204" charset="-122"/>
                <a:ea typeface="微软雅黑" panose="020B0503020204020204" charset="-122"/>
                <a:cs typeface="微软雅黑" panose="020B0503020204020204" charset="-122"/>
              </a:rPr>
              <a:t>在 I/O 控制层管理 I/O 设备。</a:t>
            </a:r>
            <a:endParaRPr lang="en-US" altLang="en-US" sz="1600" dirty="0">
              <a:latin typeface="微软雅黑" panose="020B0503020204020204" charset="-122"/>
              <a:ea typeface="微软雅黑" panose="020B0503020204020204" charset="-122"/>
              <a:cs typeface="微软雅黑" panose="020B0503020204020204" charset="-122"/>
            </a:endParaRPr>
          </a:p>
          <a:p>
            <a:pPr marL="457200" lvl="1" indent="0">
              <a:buNone/>
              <a:defRPr/>
            </a:pPr>
            <a:r>
              <a:rPr lang="en-US" altLang="en-US" sz="1600" dirty="0">
                <a:latin typeface="微软雅黑" panose="020B0503020204020204" charset="-122"/>
                <a:ea typeface="微软雅黑" panose="020B0503020204020204" charset="-122"/>
                <a:cs typeface="微软雅黑" panose="020B0503020204020204" charset="-122"/>
              </a:rPr>
              <a:t>   </a:t>
            </a:r>
            <a:r>
              <a:rPr lang="en-US" altLang="en-US" sz="1200" dirty="0">
                <a:latin typeface="微软雅黑" panose="020B0503020204020204" charset="-122"/>
                <a:ea typeface="微软雅黑" panose="020B0503020204020204" charset="-122"/>
                <a:cs typeface="微软雅黑" panose="020B0503020204020204" charset="-122"/>
              </a:rPr>
              <a:t>Given commands like</a:t>
            </a:r>
            <a:endParaRPr lang="en-US" altLang="en-US" sz="1200" dirty="0">
              <a:latin typeface="微软雅黑" panose="020B0503020204020204" charset="-122"/>
              <a:ea typeface="微软雅黑" panose="020B0503020204020204" charset="-122"/>
              <a:cs typeface="微软雅黑" panose="020B0503020204020204" charset="-122"/>
            </a:endParaRPr>
          </a:p>
          <a:p>
            <a:pPr marL="457200" lvl="1" indent="0">
              <a:buNone/>
              <a:defRPr/>
            </a:pPr>
            <a:r>
              <a:rPr lang="en-US" altLang="ja-JP" sz="1200" dirty="0">
                <a:latin typeface="微软雅黑" panose="020B0503020204020204" charset="-122"/>
                <a:ea typeface="微软雅黑" panose="020B0503020204020204" charset="-122"/>
                <a:cs typeface="微软雅黑" panose="020B0503020204020204" charset="-122"/>
              </a:rPr>
              <a:t>        read drive1, cylinder 72, track 2, sector 10, into memory location 1060</a:t>
            </a:r>
            <a:endParaRPr lang="en-US" altLang="ja-JP" sz="1200" dirty="0">
              <a:latin typeface="微软雅黑" panose="020B0503020204020204" charset="-122"/>
              <a:ea typeface="微软雅黑" panose="020B0503020204020204" charset="-122"/>
              <a:cs typeface="微软雅黑" panose="020B0503020204020204" charset="-122"/>
            </a:endParaRPr>
          </a:p>
          <a:p>
            <a:pPr marL="457200" lvl="1" indent="0">
              <a:buNone/>
              <a:defRPr/>
            </a:pPr>
            <a:r>
              <a:rPr lang="en-US" altLang="ja-JP" sz="1600" dirty="0">
                <a:latin typeface="微软雅黑" panose="020B0503020204020204" charset="-122"/>
                <a:ea typeface="微软雅黑" panose="020B0503020204020204" charset="-122"/>
                <a:cs typeface="微软雅黑" panose="020B0503020204020204" charset="-122"/>
              </a:rPr>
              <a:t>   Outputs low-level hardware specific commands to hardware controller.向硬件控制器输出低级硬件特定命令.</a:t>
            </a:r>
            <a:endParaRPr lang="en-US" altLang="ja-JP" sz="1600" dirty="0">
              <a:latin typeface="微软雅黑" panose="020B0503020204020204" charset="-122"/>
              <a:ea typeface="微软雅黑" panose="020B0503020204020204" charset="-122"/>
              <a:cs typeface="微软雅黑" panose="020B0503020204020204" charset="-122"/>
            </a:endParaRPr>
          </a:p>
          <a:p>
            <a:pPr>
              <a:defRPr/>
            </a:pPr>
            <a:r>
              <a:rPr lang="en-US" altLang="en-US" sz="1600" b="1" dirty="0">
                <a:solidFill>
                  <a:srgbClr val="006699"/>
                </a:solidFill>
                <a:latin typeface="微软雅黑" panose="020B0503020204020204" charset="-122"/>
                <a:ea typeface="微软雅黑" panose="020B0503020204020204" charset="-122"/>
                <a:cs typeface="微软雅黑" panose="020B0503020204020204" charset="-122"/>
              </a:rPr>
              <a:t>Basic</a:t>
            </a:r>
            <a:r>
              <a:rPr lang="en-US" altLang="en-US" sz="1600" b="1" dirty="0">
                <a:solidFill>
                  <a:srgbClr val="3366FF"/>
                </a:solidFill>
                <a:latin typeface="微软雅黑" panose="020B0503020204020204" charset="-122"/>
                <a:ea typeface="微软雅黑" panose="020B0503020204020204" charset="-122"/>
                <a:cs typeface="微软雅黑" panose="020B0503020204020204" charset="-122"/>
              </a:rPr>
              <a:t> </a:t>
            </a:r>
            <a:r>
              <a:rPr lang="en-US" altLang="en-US" sz="1600" b="1" dirty="0">
                <a:solidFill>
                  <a:srgbClr val="006699"/>
                </a:solidFill>
                <a:latin typeface="微软雅黑" panose="020B0503020204020204" charset="-122"/>
                <a:ea typeface="微软雅黑" panose="020B0503020204020204" charset="-122"/>
                <a:cs typeface="微软雅黑" panose="020B0503020204020204" charset="-122"/>
              </a:rPr>
              <a:t>file</a:t>
            </a:r>
            <a:r>
              <a:rPr lang="en-US" altLang="en-US" sz="1600" b="1" dirty="0">
                <a:solidFill>
                  <a:srgbClr val="3366FF"/>
                </a:solidFill>
                <a:latin typeface="微软雅黑" panose="020B0503020204020204" charset="-122"/>
                <a:ea typeface="微软雅黑" panose="020B0503020204020204" charset="-122"/>
                <a:cs typeface="微软雅黑" panose="020B0503020204020204" charset="-122"/>
              </a:rPr>
              <a:t> </a:t>
            </a:r>
            <a:r>
              <a:rPr lang="en-US" altLang="en-US" sz="1600" b="1" dirty="0">
                <a:solidFill>
                  <a:srgbClr val="006699"/>
                </a:solidFill>
                <a:latin typeface="微软雅黑" panose="020B0503020204020204" charset="-122"/>
                <a:ea typeface="微软雅黑" panose="020B0503020204020204" charset="-122"/>
                <a:cs typeface="微软雅黑" panose="020B0503020204020204" charset="-122"/>
              </a:rPr>
              <a:t>system</a:t>
            </a:r>
            <a:r>
              <a:rPr lang="en-US" altLang="en-US" sz="1600" b="1" dirty="0">
                <a:solidFill>
                  <a:srgbClr val="3366FF"/>
                </a:solidFill>
                <a:latin typeface="微软雅黑" panose="020B0503020204020204" charset="-122"/>
                <a:ea typeface="微软雅黑" panose="020B0503020204020204" charset="-122"/>
                <a:cs typeface="微软雅黑" panose="020B0503020204020204" charset="-122"/>
              </a:rPr>
              <a:t> </a:t>
            </a:r>
            <a:r>
              <a:rPr lang="en-US" altLang="en-US" sz="1600" dirty="0">
                <a:latin typeface="微软雅黑" panose="020B0503020204020204" charset="-122"/>
                <a:ea typeface="微软雅黑" panose="020B0503020204020204" charset="-122"/>
                <a:cs typeface="微软雅黑" panose="020B0503020204020204" charset="-122"/>
              </a:rPr>
              <a:t>given command like </a:t>
            </a:r>
            <a:r>
              <a:rPr lang="ja-JP" altLang="en-US" sz="1600" dirty="0">
                <a:latin typeface="微软雅黑" panose="020B0503020204020204" charset="-122"/>
                <a:ea typeface="微软雅黑" panose="020B0503020204020204" charset="-122"/>
                <a:cs typeface="微软雅黑" panose="020B0503020204020204" charset="-122"/>
              </a:rPr>
              <a:t>“</a:t>
            </a:r>
            <a:r>
              <a:rPr lang="en-US" altLang="ja-JP" sz="1600" dirty="0">
                <a:latin typeface="微软雅黑" panose="020B0503020204020204" charset="-122"/>
                <a:ea typeface="微软雅黑" panose="020B0503020204020204" charset="-122"/>
                <a:cs typeface="微软雅黑" panose="020B0503020204020204" charset="-122"/>
              </a:rPr>
              <a:t>retrieve block 123</a:t>
            </a:r>
            <a:r>
              <a:rPr lang="ja-JP" altLang="en-US" sz="1600" dirty="0">
                <a:latin typeface="微软雅黑" panose="020B0503020204020204" charset="-122"/>
                <a:ea typeface="微软雅黑" panose="020B0503020204020204" charset="-122"/>
                <a:cs typeface="微软雅黑" panose="020B0503020204020204" charset="-122"/>
              </a:rPr>
              <a:t>”</a:t>
            </a:r>
            <a:r>
              <a:rPr lang="en-US" altLang="ja-JP" sz="1600" dirty="0">
                <a:latin typeface="微软雅黑" panose="020B0503020204020204" charset="-122"/>
                <a:ea typeface="微软雅黑" panose="020B0503020204020204" charset="-122"/>
                <a:cs typeface="微软雅黑" panose="020B0503020204020204" charset="-122"/>
              </a:rPr>
              <a:t> translates to device driver.</a:t>
            </a:r>
            <a:r>
              <a:rPr lang="en-US" altLang="ja-JP" sz="1600" b="1" dirty="0">
                <a:solidFill>
                  <a:srgbClr val="006699"/>
                </a:solidFill>
                <a:latin typeface="微软雅黑" panose="020B0503020204020204" charset="-122"/>
                <a:ea typeface="微软雅黑" panose="020B0503020204020204" charset="-122"/>
                <a:cs typeface="微软雅黑" panose="020B0503020204020204" charset="-122"/>
              </a:rPr>
              <a:t>基本文件系统</a:t>
            </a:r>
            <a:r>
              <a:rPr lang="en-US" altLang="ja-JP" sz="1600" dirty="0">
                <a:latin typeface="微软雅黑" panose="020B0503020204020204" charset="-122"/>
                <a:ea typeface="微软雅黑" panose="020B0503020204020204" charset="-122"/>
                <a:cs typeface="微软雅黑" panose="020B0503020204020204" charset="-122"/>
              </a:rPr>
              <a:t>给定的命令（如“检索块 123”）转换为设备驱动程序。</a:t>
            </a:r>
            <a:endParaRPr lang="en-US" altLang="ja-JP" sz="1600" dirty="0">
              <a:latin typeface="微软雅黑" panose="020B0503020204020204" charset="-122"/>
              <a:ea typeface="微软雅黑" panose="020B0503020204020204" charset="-122"/>
              <a:cs typeface="微软雅黑" panose="020B0503020204020204" charset="-122"/>
            </a:endParaRPr>
          </a:p>
          <a:p>
            <a:pPr>
              <a:defRPr/>
            </a:pPr>
            <a:r>
              <a:rPr lang="en-US" altLang="en-US" sz="1600" dirty="0">
                <a:latin typeface="微软雅黑" panose="020B0503020204020204" charset="-122"/>
                <a:ea typeface="微软雅黑" panose="020B0503020204020204" charset="-122"/>
                <a:cs typeface="微软雅黑" panose="020B0503020204020204" charset="-122"/>
              </a:rPr>
              <a:t>Also manages memory buffers and caches (allocation, freeing, replacement).还管理内存缓冲区和缓存（分配、释放、替换）。</a:t>
            </a:r>
            <a:endParaRPr lang="en-US" altLang="en-US" sz="1600" dirty="0">
              <a:latin typeface="微软雅黑" panose="020B0503020204020204" charset="-122"/>
              <a:ea typeface="微软雅黑" panose="020B0503020204020204" charset="-122"/>
              <a:cs typeface="微软雅黑" panose="020B0503020204020204" charset="-122"/>
            </a:endParaRPr>
          </a:p>
          <a:p>
            <a:pPr lvl="1">
              <a:defRPr/>
            </a:pPr>
            <a:r>
              <a:rPr lang="en-US" altLang="en-US" sz="1600" dirty="0">
                <a:latin typeface="微软雅黑" panose="020B0503020204020204" charset="-122"/>
                <a:ea typeface="微软雅黑" panose="020B0503020204020204" charset="-122"/>
                <a:cs typeface="微软雅黑" panose="020B0503020204020204" charset="-122"/>
              </a:rPr>
              <a:t>Buffers hold data in transit.缓冲区保存传输中的数据</a:t>
            </a:r>
            <a:endParaRPr lang="en-US" altLang="en-US" sz="1600" dirty="0">
              <a:latin typeface="微软雅黑" panose="020B0503020204020204" charset="-122"/>
              <a:ea typeface="微软雅黑" panose="020B0503020204020204" charset="-122"/>
              <a:cs typeface="微软雅黑" panose="020B0503020204020204" charset="-122"/>
            </a:endParaRPr>
          </a:p>
          <a:p>
            <a:pPr lvl="1">
              <a:defRPr/>
            </a:pPr>
            <a:r>
              <a:rPr lang="en-US" altLang="en-US" sz="1600" dirty="0">
                <a:latin typeface="微软雅黑" panose="020B0503020204020204" charset="-122"/>
                <a:ea typeface="微软雅黑" panose="020B0503020204020204" charset="-122"/>
                <a:cs typeface="微软雅黑" panose="020B0503020204020204" charset="-122"/>
              </a:rPr>
              <a:t>Caches hold frequently used data.缓存保存经常使用的数据。</a:t>
            </a:r>
            <a:endParaRPr lang="en-US" altLang="en-US" sz="1600" dirty="0">
              <a:latin typeface="微软雅黑" panose="020B0503020204020204" charset="-122"/>
              <a:ea typeface="微软雅黑" panose="020B0503020204020204" charset="-122"/>
              <a:cs typeface="微软雅黑" panose="020B0503020204020204" charset="-122"/>
            </a:endParaRPr>
          </a:p>
          <a:p>
            <a:pPr>
              <a:defRPr/>
            </a:pPr>
            <a:r>
              <a:rPr lang="en-US" altLang="en-US" sz="1600" b="1" dirty="0">
                <a:solidFill>
                  <a:srgbClr val="006699"/>
                </a:solidFill>
                <a:latin typeface="微软雅黑" panose="020B0503020204020204" charset="-122"/>
                <a:ea typeface="微软雅黑" panose="020B0503020204020204" charset="-122"/>
                <a:cs typeface="微软雅黑" panose="020B0503020204020204" charset="-122"/>
              </a:rPr>
              <a:t>File</a:t>
            </a:r>
            <a:r>
              <a:rPr lang="en-US" altLang="en-US" sz="1600" b="1" dirty="0">
                <a:solidFill>
                  <a:srgbClr val="3366FF"/>
                </a:solidFill>
                <a:latin typeface="微软雅黑" panose="020B0503020204020204" charset="-122"/>
                <a:ea typeface="微软雅黑" panose="020B0503020204020204" charset="-122"/>
                <a:cs typeface="微软雅黑" panose="020B0503020204020204" charset="-122"/>
              </a:rPr>
              <a:t> </a:t>
            </a:r>
            <a:r>
              <a:rPr lang="en-US" altLang="en-US" sz="1600" b="1" dirty="0">
                <a:solidFill>
                  <a:srgbClr val="006699"/>
                </a:solidFill>
                <a:latin typeface="微软雅黑" panose="020B0503020204020204" charset="-122"/>
                <a:ea typeface="微软雅黑" panose="020B0503020204020204" charset="-122"/>
                <a:cs typeface="微软雅黑" panose="020B0503020204020204" charset="-122"/>
              </a:rPr>
              <a:t>organization</a:t>
            </a:r>
            <a:r>
              <a:rPr lang="en-US" altLang="en-US" sz="1600" b="1" dirty="0">
                <a:solidFill>
                  <a:srgbClr val="3366FF"/>
                </a:solidFill>
                <a:latin typeface="微软雅黑" panose="020B0503020204020204" charset="-122"/>
                <a:ea typeface="微软雅黑" panose="020B0503020204020204" charset="-122"/>
                <a:cs typeface="微软雅黑" panose="020B0503020204020204" charset="-122"/>
              </a:rPr>
              <a:t> </a:t>
            </a:r>
            <a:r>
              <a:rPr lang="en-US" altLang="en-US" sz="1600" b="1" dirty="0">
                <a:solidFill>
                  <a:srgbClr val="006699"/>
                </a:solidFill>
                <a:latin typeface="微软雅黑" panose="020B0503020204020204" charset="-122"/>
                <a:ea typeface="微软雅黑" panose="020B0503020204020204" charset="-122"/>
                <a:cs typeface="微软雅黑" panose="020B0503020204020204" charset="-122"/>
              </a:rPr>
              <a:t>module</a:t>
            </a:r>
            <a:r>
              <a:rPr lang="en-US" altLang="en-US" sz="1600" b="1" dirty="0">
                <a:solidFill>
                  <a:srgbClr val="3366FF"/>
                </a:solidFill>
                <a:latin typeface="微软雅黑" panose="020B0503020204020204" charset="-122"/>
                <a:ea typeface="微软雅黑" panose="020B0503020204020204" charset="-122"/>
                <a:cs typeface="微软雅黑" panose="020B0503020204020204" charset="-122"/>
              </a:rPr>
              <a:t> </a:t>
            </a:r>
            <a:r>
              <a:rPr lang="en-US" altLang="en-US" sz="1600" dirty="0">
                <a:latin typeface="微软雅黑" panose="020B0503020204020204" charset="-122"/>
                <a:ea typeface="微软雅黑" panose="020B0503020204020204" charset="-122"/>
                <a:cs typeface="微软雅黑" panose="020B0503020204020204" charset="-122"/>
              </a:rPr>
              <a:t>understands files, logical address, and physical blocks.</a:t>
            </a:r>
            <a:r>
              <a:rPr lang="en-US" altLang="en-US" sz="1600" b="1" dirty="0">
                <a:solidFill>
                  <a:srgbClr val="006699"/>
                </a:solidFill>
                <a:latin typeface="微软雅黑" panose="020B0503020204020204" charset="-122"/>
                <a:ea typeface="微软雅黑" panose="020B0503020204020204" charset="-122"/>
                <a:cs typeface="微软雅黑" panose="020B0503020204020204" charset="-122"/>
              </a:rPr>
              <a:t>文件组织模块</a:t>
            </a:r>
            <a:r>
              <a:rPr lang="en-US" altLang="en-US" sz="1600" dirty="0">
                <a:latin typeface="微软雅黑" panose="020B0503020204020204" charset="-122"/>
                <a:ea typeface="微软雅黑" panose="020B0503020204020204" charset="-122"/>
                <a:cs typeface="微软雅黑" panose="020B0503020204020204" charset="-122"/>
              </a:rPr>
              <a:t>了解文件、逻辑地址和物理块。</a:t>
            </a:r>
            <a:endParaRPr lang="en-US" altLang="en-US" sz="1600" dirty="0">
              <a:latin typeface="微软雅黑" panose="020B0503020204020204" charset="-122"/>
              <a:ea typeface="微软雅黑" panose="020B0503020204020204" charset="-122"/>
              <a:cs typeface="微软雅黑" panose="020B0503020204020204" charset="-122"/>
            </a:endParaRPr>
          </a:p>
          <a:p>
            <a:pPr marL="285750" lvl="1">
              <a:buClr>
                <a:srgbClr val="993300"/>
              </a:buClr>
              <a:buFont typeface="Wingdings" panose="05000000000000000000" pitchFamily="2" charset="2"/>
              <a:buChar char="§"/>
              <a:defRPr/>
            </a:pPr>
            <a:r>
              <a:rPr lang="en-US" altLang="en-US" sz="1600" dirty="0">
                <a:latin typeface="微软雅黑" panose="020B0503020204020204" charset="-122"/>
                <a:ea typeface="微软雅黑" panose="020B0503020204020204" charset="-122"/>
                <a:cs typeface="微软雅黑" panose="020B0503020204020204" charset="-122"/>
              </a:rPr>
              <a:t>Translates logical block # to physical block #.将逻辑块 # 转换为物理块 #。</a:t>
            </a:r>
            <a:endParaRPr lang="en-US" altLang="en-US" sz="1600" dirty="0">
              <a:latin typeface="微软雅黑" panose="020B0503020204020204" charset="-122"/>
              <a:ea typeface="微软雅黑" panose="020B0503020204020204" charset="-122"/>
              <a:cs typeface="微软雅黑" panose="020B0503020204020204" charset="-122"/>
            </a:endParaRPr>
          </a:p>
          <a:p>
            <a:pPr marL="285750" lvl="1">
              <a:buClr>
                <a:srgbClr val="993300"/>
              </a:buClr>
              <a:buFont typeface="Wingdings" panose="05000000000000000000" pitchFamily="2" charset="2"/>
              <a:buChar char="§"/>
              <a:defRPr/>
            </a:pPr>
            <a:r>
              <a:rPr lang="en-US" altLang="en-US" sz="1600" dirty="0">
                <a:latin typeface="微软雅黑" panose="020B0503020204020204" charset="-122"/>
                <a:ea typeface="微软雅黑" panose="020B0503020204020204" charset="-122"/>
                <a:cs typeface="微软雅黑" panose="020B0503020204020204" charset="-122"/>
              </a:rPr>
              <a:t>Manages free space, disk allocation.管理可用空间、磁盘分配。</a:t>
            </a:r>
            <a:endParaRPr lang="en-US" altLang="en-US" sz="1600" dirty="0">
              <a:latin typeface="微软雅黑" panose="020B0503020204020204" charset="-122"/>
              <a:ea typeface="微软雅黑" panose="020B0503020204020204" charset="-122"/>
              <a:cs typeface="微软雅黑" panose="020B0503020204020204" charset="-122"/>
            </a:endParaRPr>
          </a:p>
          <a:p>
            <a:pPr marL="1027430" lvl="3" indent="-341630">
              <a:buClr>
                <a:srgbClr val="993300"/>
              </a:buClr>
              <a:buSzPct val="90000"/>
              <a:buFont typeface="Microsoft Uighur" panose="02000000000000000000" charset="0"/>
              <a:buChar char="n"/>
              <a:defRPr/>
            </a:pPr>
            <a:endParaRPr lang="en-US" altLang="en-US" dirty="0"/>
          </a:p>
          <a:p>
            <a:pPr lvl="1">
              <a:buClr>
                <a:srgbClr val="993300"/>
              </a:buClr>
              <a:buSzPct val="90000"/>
              <a:buFont typeface="Microsoft Uighur" panose="02000000000000000000" charset="0"/>
              <a:buChar char="n"/>
              <a:defRPr/>
            </a:pPr>
            <a:endParaRPr lang="en-US" altLang="en-US" dirty="0"/>
          </a:p>
          <a:p>
            <a:pPr marL="1027430" lvl="3" indent="-341630">
              <a:buClr>
                <a:srgbClr val="993300"/>
              </a:buClr>
              <a:buSzPct val="90000"/>
              <a:buFont typeface="Microsoft Uighur" panose="02000000000000000000" charset="0"/>
              <a:buChar char="n"/>
              <a:defRPr/>
            </a:pPr>
            <a:endParaRPr lang="en-US" altLang="en-US" dirty="0"/>
          </a:p>
          <a:p>
            <a:pPr>
              <a:defRPr/>
            </a:pPr>
            <a:endParaRPr lang="en-US"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noChangeArrowheads="1"/>
          </p:cNvSpPr>
          <p:nvPr>
            <p:ph type="title"/>
          </p:nvPr>
        </p:nvSpPr>
        <p:spPr>
          <a:xfrm>
            <a:off x="711729" y="144183"/>
            <a:ext cx="8229600" cy="576262"/>
          </a:xfrm>
        </p:spPr>
        <p:txBody>
          <a:bodyPr/>
          <a:lstStyle/>
          <a:p>
            <a:r>
              <a:rPr lang="en-US" altLang="en-US" dirty="0"/>
              <a:t>File System Layers (Cont.)</a:t>
            </a:r>
            <a:endParaRPr lang="en-US" altLang="en-US" dirty="0"/>
          </a:p>
        </p:txBody>
      </p:sp>
      <p:sp>
        <p:nvSpPr>
          <p:cNvPr id="16386" name="Content Placeholder 2"/>
          <p:cNvSpPr>
            <a:spLocks noGrp="1" noChangeArrowheads="1"/>
          </p:cNvSpPr>
          <p:nvPr>
            <p:ph idx="1"/>
          </p:nvPr>
        </p:nvSpPr>
        <p:spPr>
          <a:xfrm>
            <a:off x="891399" y="979706"/>
            <a:ext cx="6659471" cy="5006315"/>
          </a:xfrm>
        </p:spPr>
        <p:txBody>
          <a:bodyPr/>
          <a:lstStyle/>
          <a:p>
            <a:r>
              <a:rPr lang="en-US" altLang="en-US" b="1" dirty="0">
                <a:solidFill>
                  <a:srgbClr val="006699"/>
                </a:solidFill>
                <a:latin typeface="+mj-lt"/>
              </a:rPr>
              <a:t>Logical</a:t>
            </a:r>
            <a:r>
              <a:rPr lang="en-US" altLang="en-US" b="1" dirty="0">
                <a:solidFill>
                  <a:srgbClr val="3366FF"/>
                </a:solidFill>
              </a:rPr>
              <a:t> </a:t>
            </a:r>
            <a:r>
              <a:rPr lang="en-US" altLang="en-US" b="1" dirty="0">
                <a:solidFill>
                  <a:srgbClr val="006699"/>
                </a:solidFill>
                <a:latin typeface="+mj-lt"/>
              </a:rPr>
              <a:t>file</a:t>
            </a:r>
            <a:r>
              <a:rPr lang="en-US" altLang="en-US" b="1" dirty="0">
                <a:solidFill>
                  <a:srgbClr val="3366FF"/>
                </a:solidFill>
              </a:rPr>
              <a:t> </a:t>
            </a:r>
            <a:r>
              <a:rPr lang="en-US" altLang="en-US" b="1" dirty="0">
                <a:solidFill>
                  <a:srgbClr val="006699"/>
                </a:solidFill>
                <a:latin typeface="+mj-lt"/>
              </a:rPr>
              <a:t>system</a:t>
            </a:r>
            <a:r>
              <a:rPr lang="en-US" altLang="en-US" b="1" dirty="0">
                <a:solidFill>
                  <a:srgbClr val="3366FF"/>
                </a:solidFill>
              </a:rPr>
              <a:t> </a:t>
            </a:r>
            <a:r>
              <a:rPr lang="en-US" altLang="en-US" dirty="0"/>
              <a:t>manages metadata information.逻辑文件系统管理元数据信息</a:t>
            </a:r>
            <a:r>
              <a:rPr lang="zh-CN" altLang="en-US" dirty="0">
                <a:ea typeface="宋体" panose="02010600030101010101" pitchFamily="2" charset="-122"/>
              </a:rPr>
              <a:t>。</a:t>
            </a:r>
            <a:endParaRPr lang="en-US" altLang="en-US" dirty="0"/>
          </a:p>
          <a:p>
            <a:pPr lvl="1"/>
            <a:r>
              <a:rPr lang="en-US" altLang="en-US" dirty="0"/>
              <a:t>Translates file name into file number, file handle, location by maintaining file control blocks (</a:t>
            </a:r>
            <a:r>
              <a:rPr lang="en-US" altLang="en-US" b="1" dirty="0">
                <a:solidFill>
                  <a:srgbClr val="006699"/>
                </a:solidFill>
                <a:latin typeface="+mj-lt"/>
              </a:rPr>
              <a:t>inodes</a:t>
            </a:r>
            <a:r>
              <a:rPr lang="en-US" altLang="en-US" dirty="0"/>
              <a:t> in UNIX).通过维护文件控制块（UNIX中的inode）将文件名转换为文件编号、文件句柄、位置.</a:t>
            </a:r>
            <a:endParaRPr lang="en-US" altLang="en-US" dirty="0"/>
          </a:p>
          <a:p>
            <a:pPr lvl="1"/>
            <a:r>
              <a:rPr lang="en-US" altLang="en-US" dirty="0"/>
              <a:t>Directory management.目录管理。</a:t>
            </a:r>
            <a:endParaRPr lang="en-US" altLang="en-US" dirty="0"/>
          </a:p>
          <a:p>
            <a:pPr lvl="1"/>
            <a:r>
              <a:rPr lang="en-US" altLang="en-US" dirty="0"/>
              <a:t>Protection.保护</a:t>
            </a:r>
            <a:endParaRPr lang="en-US" altLang="en-US" dirty="0"/>
          </a:p>
          <a:p>
            <a:r>
              <a:rPr lang="en-US" altLang="en-US" dirty="0"/>
              <a:t>Layering useful for reducing complexity and redundancy, but adds overhead and can decrease performance.分层有助于降低复杂性和冗余，但会增加开销并降低性能。 </a:t>
            </a:r>
            <a:endParaRPr lang="en-US" altLang="en-US" dirty="0"/>
          </a:p>
          <a:p>
            <a:r>
              <a:rPr lang="en-US" altLang="en-US" dirty="0"/>
              <a:t>Logical layers can be implemented by any coding method according to OS designer.根据操作系统设计者的要求，逻辑层可以通过任何编码方法来实现。</a:t>
            </a:r>
            <a:endParaRPr lang="en-US"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Content Placeholder 2"/>
          <p:cNvSpPr>
            <a:spLocks noGrp="1"/>
          </p:cNvSpPr>
          <p:nvPr>
            <p:ph idx="1"/>
          </p:nvPr>
        </p:nvSpPr>
        <p:spPr>
          <a:xfrm>
            <a:off x="884854" y="961529"/>
            <a:ext cx="7596673" cy="5227184"/>
          </a:xfrm>
        </p:spPr>
        <p:txBody>
          <a:bodyPr/>
          <a:lstStyle/>
          <a:p>
            <a:pPr>
              <a:defRPr/>
            </a:pPr>
            <a:r>
              <a:rPr lang="en-US" altLang="en-US" dirty="0"/>
              <a:t>Many file systems, sometimes many within an operating system.许多文件系统，有时在一个操作系统中有许多文件系统.</a:t>
            </a:r>
            <a:endParaRPr lang="en-US" altLang="en-US" dirty="0"/>
          </a:p>
          <a:p>
            <a:pPr lvl="1">
              <a:defRPr/>
            </a:pPr>
            <a:r>
              <a:rPr lang="en-US" altLang="en-US" dirty="0"/>
              <a:t>Each with its own format:每个都有自己的格式：</a:t>
            </a:r>
            <a:endParaRPr lang="en-US" altLang="en-US" dirty="0"/>
          </a:p>
          <a:p>
            <a:pPr lvl="1">
              <a:defRPr/>
            </a:pPr>
            <a:r>
              <a:rPr lang="en-US" altLang="en-US" dirty="0"/>
              <a:t>CD-ROM is ISO 9660; </a:t>
            </a:r>
            <a:endParaRPr lang="en-US" altLang="en-US" dirty="0"/>
          </a:p>
          <a:p>
            <a:pPr lvl="1">
              <a:defRPr/>
            </a:pPr>
            <a:r>
              <a:rPr lang="en-US" altLang="en-US" dirty="0"/>
              <a:t>Unix has </a:t>
            </a:r>
            <a:r>
              <a:rPr lang="en-US" altLang="en-US" b="1" dirty="0">
                <a:solidFill>
                  <a:srgbClr val="006699"/>
                </a:solidFill>
                <a:latin typeface="+mj-lt"/>
              </a:rPr>
              <a:t>UFS</a:t>
            </a:r>
            <a:r>
              <a:rPr lang="en-US" altLang="en-US" dirty="0"/>
              <a:t>, FFS;  </a:t>
            </a:r>
            <a:endParaRPr lang="en-US" altLang="en-US" dirty="0"/>
          </a:p>
          <a:p>
            <a:pPr lvl="1">
              <a:defRPr/>
            </a:pPr>
            <a:r>
              <a:rPr lang="en-US" altLang="en-US" dirty="0"/>
              <a:t>Windows has FAT, FAT32, NTFS as well as floppy, CD, DVD Blu-ray.Windows 具有 FAT、FAT32、NTFS 以及软盘、CD、DVD 蓝光</a:t>
            </a:r>
            <a:endParaRPr lang="en-US" altLang="en-US" dirty="0"/>
          </a:p>
          <a:p>
            <a:pPr lvl="1">
              <a:defRPr/>
            </a:pPr>
            <a:r>
              <a:rPr lang="en-US" altLang="en-US" dirty="0"/>
              <a:t>Linux has more than 130 types, with </a:t>
            </a:r>
            <a:r>
              <a:rPr lang="en-US" altLang="en-US" b="1" dirty="0">
                <a:solidFill>
                  <a:srgbClr val="006699"/>
                </a:solidFill>
                <a:latin typeface="+mj-lt"/>
              </a:rPr>
              <a:t>extended</a:t>
            </a:r>
            <a:r>
              <a:rPr lang="en-US" altLang="en-US" b="1" dirty="0">
                <a:solidFill>
                  <a:srgbClr val="3366FF"/>
                </a:solidFill>
              </a:rPr>
              <a:t> </a:t>
            </a:r>
            <a:r>
              <a:rPr lang="en-US" altLang="en-US" b="1" dirty="0">
                <a:solidFill>
                  <a:srgbClr val="006699"/>
                </a:solidFill>
                <a:latin typeface="+mj-lt"/>
              </a:rPr>
              <a:t>file</a:t>
            </a:r>
            <a:r>
              <a:rPr lang="en-US" altLang="en-US" b="1" dirty="0">
                <a:solidFill>
                  <a:srgbClr val="3366FF"/>
                </a:solidFill>
              </a:rPr>
              <a:t> </a:t>
            </a:r>
            <a:r>
              <a:rPr lang="en-US" altLang="en-US" b="1" dirty="0">
                <a:solidFill>
                  <a:srgbClr val="006699"/>
                </a:solidFill>
                <a:latin typeface="+mj-lt"/>
              </a:rPr>
              <a:t>system</a:t>
            </a:r>
            <a:r>
              <a:rPr lang="en-US" altLang="en-US" b="1" dirty="0">
                <a:solidFill>
                  <a:srgbClr val="3366FF"/>
                </a:solidFill>
              </a:rPr>
              <a:t> </a:t>
            </a:r>
            <a:r>
              <a:rPr lang="en-US" altLang="en-US" dirty="0"/>
              <a:t>ext3 and ext4 leading; plus distributed file systems, etc.).Linux有130多种，扩展文件系统ext3和ext4领先； 加上分布式文件系统等）.</a:t>
            </a:r>
            <a:endParaRPr lang="en-US" altLang="en-US" dirty="0"/>
          </a:p>
          <a:p>
            <a:pPr lvl="1">
              <a:defRPr/>
            </a:pPr>
            <a:r>
              <a:rPr lang="en-US" altLang="en-US" dirty="0"/>
              <a:t>New ones still arriving – ZFS, </a:t>
            </a:r>
            <a:r>
              <a:rPr lang="en-US" altLang="en-US" dirty="0" err="1"/>
              <a:t>GoogleFS</a:t>
            </a:r>
            <a:r>
              <a:rPr lang="en-US" altLang="en-US" dirty="0"/>
              <a:t>, Oracle ASM, FUSE.新的还在到来——ZFS、GoogleFS、Oracle ASM、FUSE</a:t>
            </a:r>
            <a:endParaRPr lang="en-US" altLang="en-US" dirty="0"/>
          </a:p>
          <a:p>
            <a:pPr marL="0" lvl="1" indent="0">
              <a:buClr>
                <a:srgbClr val="993300"/>
              </a:buClr>
              <a:buSzPct val="90000"/>
              <a:buFont typeface="Microsoft Uighur" panose="02000000000000000000" charset="0"/>
              <a:buNone/>
              <a:defRPr/>
            </a:pPr>
            <a:endParaRPr lang="en-US" altLang="en-US" dirty="0"/>
          </a:p>
        </p:txBody>
      </p:sp>
      <p:sp>
        <p:nvSpPr>
          <p:cNvPr id="6" name="Title 1"/>
          <p:cNvSpPr>
            <a:spLocks noGrp="1" noChangeArrowheads="1"/>
          </p:cNvSpPr>
          <p:nvPr>
            <p:ph type="title"/>
          </p:nvPr>
        </p:nvSpPr>
        <p:spPr>
          <a:xfrm>
            <a:off x="824848" y="119555"/>
            <a:ext cx="8229600" cy="576262"/>
          </a:xfrm>
        </p:spPr>
        <p:txBody>
          <a:bodyPr/>
          <a:lstStyle/>
          <a:p>
            <a:r>
              <a:rPr lang="en-US" altLang="en-US" dirty="0"/>
              <a:t>File System Layers (Cont.)</a:t>
            </a:r>
            <a:endParaRPr lang="en-US"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noChangeArrowheads="1"/>
          </p:cNvSpPr>
          <p:nvPr>
            <p:ph type="title"/>
          </p:nvPr>
        </p:nvSpPr>
        <p:spPr>
          <a:xfrm>
            <a:off x="1057354" y="122546"/>
            <a:ext cx="7724775" cy="591355"/>
          </a:xfrm>
        </p:spPr>
        <p:txBody>
          <a:bodyPr/>
          <a:lstStyle/>
          <a:p>
            <a:pPr eaLnBrk="1" hangingPunct="1"/>
            <a:r>
              <a:rPr lang="en-US" altLang="en-US" dirty="0"/>
              <a:t>File-System Operations文件系统操作</a:t>
            </a:r>
            <a:endParaRPr lang="en-US" altLang="en-US" dirty="0"/>
          </a:p>
        </p:txBody>
      </p:sp>
      <p:sp>
        <p:nvSpPr>
          <p:cNvPr id="18434" name="Content Placeholder 2"/>
          <p:cNvSpPr>
            <a:spLocks noGrp="1" noChangeArrowheads="1"/>
          </p:cNvSpPr>
          <p:nvPr>
            <p:ph idx="1"/>
          </p:nvPr>
        </p:nvSpPr>
        <p:spPr>
          <a:xfrm>
            <a:off x="888612" y="942677"/>
            <a:ext cx="7491817" cy="4562577"/>
          </a:xfrm>
        </p:spPr>
        <p:txBody>
          <a:bodyPr/>
          <a:lstStyle/>
          <a:p>
            <a:r>
              <a:rPr lang="en-US" altLang="en-US" dirty="0"/>
              <a:t>We have system calls at the API level, but how do we implement their functions?我们在 API 级别有系统调用，但是我们如何实现它们的功能呢？</a:t>
            </a:r>
            <a:endParaRPr lang="en-US" altLang="en-US" dirty="0"/>
          </a:p>
          <a:p>
            <a:pPr lvl="1"/>
            <a:r>
              <a:rPr lang="en-US" altLang="en-US" dirty="0"/>
              <a:t>On-disk and in-memory structures.磁盘和内存结构</a:t>
            </a:r>
            <a:endParaRPr lang="en-US" altLang="en-US" dirty="0"/>
          </a:p>
          <a:p>
            <a:r>
              <a:rPr lang="en-US" altLang="en-US" b="1" dirty="0">
                <a:solidFill>
                  <a:srgbClr val="006699"/>
                </a:solidFill>
                <a:latin typeface="+mj-lt"/>
              </a:rPr>
              <a:t>Boot</a:t>
            </a:r>
            <a:r>
              <a:rPr lang="en-US" altLang="en-US" b="1" dirty="0">
                <a:solidFill>
                  <a:srgbClr val="3366FF"/>
                </a:solidFill>
              </a:rPr>
              <a:t> </a:t>
            </a:r>
            <a:r>
              <a:rPr lang="en-US" altLang="en-US" b="1" dirty="0">
                <a:solidFill>
                  <a:srgbClr val="006699"/>
                </a:solidFill>
                <a:latin typeface="+mj-lt"/>
              </a:rPr>
              <a:t>control</a:t>
            </a:r>
            <a:r>
              <a:rPr lang="en-US" altLang="en-US" b="1" dirty="0">
                <a:solidFill>
                  <a:srgbClr val="3366FF"/>
                </a:solidFill>
              </a:rPr>
              <a:t> </a:t>
            </a:r>
            <a:r>
              <a:rPr lang="en-US" altLang="en-US" b="1" dirty="0">
                <a:solidFill>
                  <a:srgbClr val="006699"/>
                </a:solidFill>
                <a:latin typeface="+mj-lt"/>
              </a:rPr>
              <a:t>block</a:t>
            </a:r>
            <a:r>
              <a:rPr lang="en-US" altLang="en-US" dirty="0">
                <a:solidFill>
                  <a:srgbClr val="3366FF"/>
                </a:solidFill>
              </a:rPr>
              <a:t> </a:t>
            </a:r>
            <a:r>
              <a:rPr lang="en-US" altLang="en-US" dirty="0"/>
              <a:t>contains info needed by system to boot OS from that volume.</a:t>
            </a:r>
            <a:r>
              <a:rPr lang="en-US" altLang="en-US" b="1" dirty="0">
                <a:solidFill>
                  <a:srgbClr val="006699"/>
                </a:solidFill>
              </a:rPr>
              <a:t>引导控制块</a:t>
            </a:r>
            <a:r>
              <a:rPr lang="en-US" altLang="en-US" dirty="0"/>
              <a:t>包含系统从该卷引导操作系统所需的信息</a:t>
            </a:r>
            <a:endParaRPr lang="en-US" altLang="en-US" dirty="0"/>
          </a:p>
          <a:p>
            <a:pPr lvl="1"/>
            <a:r>
              <a:rPr lang="en-US" altLang="en-US" dirty="0"/>
              <a:t>Needed if volume contains OS, usually first block of volume.如果卷包含操作系统则需要，通常是卷的第一个块。</a:t>
            </a:r>
            <a:endParaRPr lang="en-US" altLang="en-US" dirty="0"/>
          </a:p>
          <a:p>
            <a:r>
              <a:rPr lang="en-US" altLang="en-US" b="1" dirty="0">
                <a:solidFill>
                  <a:srgbClr val="006699"/>
                </a:solidFill>
                <a:latin typeface="+mj-lt"/>
              </a:rPr>
              <a:t>Volume</a:t>
            </a:r>
            <a:r>
              <a:rPr lang="en-US" altLang="en-US" b="1" dirty="0">
                <a:solidFill>
                  <a:srgbClr val="3366FF"/>
                </a:solidFill>
              </a:rPr>
              <a:t> </a:t>
            </a:r>
            <a:r>
              <a:rPr lang="en-US" altLang="en-US" b="1" dirty="0">
                <a:solidFill>
                  <a:srgbClr val="006699"/>
                </a:solidFill>
                <a:latin typeface="+mj-lt"/>
              </a:rPr>
              <a:t>control</a:t>
            </a:r>
            <a:r>
              <a:rPr lang="en-US" altLang="en-US" b="1" dirty="0">
                <a:solidFill>
                  <a:srgbClr val="3366FF"/>
                </a:solidFill>
              </a:rPr>
              <a:t> </a:t>
            </a:r>
            <a:r>
              <a:rPr lang="en-US" altLang="en-US" b="1" dirty="0">
                <a:solidFill>
                  <a:srgbClr val="006699"/>
                </a:solidFill>
                <a:latin typeface="+mj-lt"/>
              </a:rPr>
              <a:t>block</a:t>
            </a:r>
            <a:r>
              <a:rPr lang="en-US" altLang="en-US" b="1" dirty="0">
                <a:solidFill>
                  <a:srgbClr val="3366FF"/>
                </a:solidFill>
              </a:rPr>
              <a:t> </a:t>
            </a:r>
            <a:r>
              <a:rPr lang="en-US" altLang="en-US" b="1" dirty="0">
                <a:solidFill>
                  <a:srgbClr val="000000"/>
                </a:solidFill>
              </a:rPr>
              <a:t>(</a:t>
            </a:r>
            <a:r>
              <a:rPr lang="en-US" altLang="en-US" b="1" dirty="0">
                <a:solidFill>
                  <a:srgbClr val="006699"/>
                </a:solidFill>
                <a:latin typeface="+mj-lt"/>
              </a:rPr>
              <a:t>superblock</a:t>
            </a:r>
            <a:r>
              <a:rPr lang="en-US" altLang="en-US" b="1" dirty="0">
                <a:solidFill>
                  <a:srgbClr val="3366FF"/>
                </a:solidFill>
              </a:rPr>
              <a:t>, </a:t>
            </a:r>
            <a:r>
              <a:rPr lang="en-US" altLang="en-US" b="1" dirty="0">
                <a:solidFill>
                  <a:srgbClr val="006699"/>
                </a:solidFill>
                <a:latin typeface="+mj-lt"/>
              </a:rPr>
              <a:t>master</a:t>
            </a:r>
            <a:r>
              <a:rPr lang="en-US" altLang="en-US" b="1" dirty="0">
                <a:solidFill>
                  <a:srgbClr val="3366FF"/>
                </a:solidFill>
              </a:rPr>
              <a:t> </a:t>
            </a:r>
            <a:r>
              <a:rPr lang="en-US" altLang="en-US" b="1" dirty="0">
                <a:solidFill>
                  <a:srgbClr val="006699"/>
                </a:solidFill>
                <a:latin typeface="+mj-lt"/>
              </a:rPr>
              <a:t>file</a:t>
            </a:r>
            <a:r>
              <a:rPr lang="en-US" altLang="en-US" b="1" dirty="0">
                <a:solidFill>
                  <a:srgbClr val="3366FF"/>
                </a:solidFill>
              </a:rPr>
              <a:t> </a:t>
            </a:r>
            <a:r>
              <a:rPr lang="en-US" altLang="en-US" b="1" dirty="0">
                <a:solidFill>
                  <a:srgbClr val="006699"/>
                </a:solidFill>
                <a:latin typeface="+mj-lt"/>
              </a:rPr>
              <a:t>table</a:t>
            </a:r>
            <a:r>
              <a:rPr lang="en-US" altLang="en-US" b="1" dirty="0">
                <a:solidFill>
                  <a:srgbClr val="000000"/>
                </a:solidFill>
              </a:rPr>
              <a:t>)</a:t>
            </a:r>
            <a:r>
              <a:rPr lang="en-US" altLang="en-US" dirty="0">
                <a:solidFill>
                  <a:srgbClr val="3366FF"/>
                </a:solidFill>
              </a:rPr>
              <a:t> </a:t>
            </a:r>
            <a:r>
              <a:rPr lang="en-US" altLang="en-US" dirty="0"/>
              <a:t>contains volume details.</a:t>
            </a:r>
            <a:r>
              <a:rPr lang="en-US" altLang="en-US" b="1" dirty="0">
                <a:solidFill>
                  <a:srgbClr val="006699"/>
                </a:solidFill>
              </a:rPr>
              <a:t>卷控制块（超级块、主文件表）</a:t>
            </a:r>
            <a:r>
              <a:rPr lang="en-US" altLang="en-US" dirty="0"/>
              <a:t>包含卷详细信息。</a:t>
            </a:r>
            <a:endParaRPr lang="en-US" altLang="en-US" dirty="0"/>
          </a:p>
          <a:p>
            <a:pPr lvl="1"/>
            <a:r>
              <a:rPr lang="en-US" altLang="en-US" dirty="0"/>
              <a:t>Total # of blocks, # of free blocks, block size, free block pointers or array.总块数、空闲块数、块大小、空闲块指针或数组。</a:t>
            </a:r>
            <a:endParaRPr lang="en-US" altLang="en-US" dirty="0"/>
          </a:p>
          <a:p>
            <a:r>
              <a:rPr lang="en-US" altLang="en-US" dirty="0"/>
              <a:t>Directory structure organizes the files.目录结构组织文件。</a:t>
            </a:r>
            <a:endParaRPr lang="en-US" altLang="en-US" dirty="0"/>
          </a:p>
          <a:p>
            <a:pPr lvl="1"/>
            <a:r>
              <a:rPr lang="en-US" altLang="en-US" dirty="0"/>
              <a:t>Names and inode numbers, master file table.名称和inode编号，主文件表</a:t>
            </a:r>
            <a:endParaRPr lang="en-US" altLang="en-US" dirty="0"/>
          </a:p>
        </p:txBody>
      </p:sp>
    </p:spTree>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微软雅黑"/>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a:ln>
              <a:noFill/>
            </a:ln>
            <a:solidFill>
              <a:schemeClr val="tx1"/>
            </a:solidFill>
            <a:effectLst/>
            <a:latin typeface="Verdana" panose="020B0604030504040204" pitchFamily="34"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OS8</Template>
  <TotalTime>0</TotalTime>
  <Words>17911</Words>
  <Application>WPS 演示</Application>
  <PresentationFormat>On-screen Show (4:3)</PresentationFormat>
  <Paragraphs>558</Paragraphs>
  <Slides>51</Slides>
  <Notes>48</Notes>
  <HiddenSlides>13</HiddenSlides>
  <MMClips>0</MMClips>
  <ScaleCrop>false</ScaleCrop>
  <HeadingPairs>
    <vt:vector size="6" baseType="variant">
      <vt:variant>
        <vt:lpstr>已用的字体</vt:lpstr>
      </vt:variant>
      <vt:variant>
        <vt:i4>23</vt:i4>
      </vt:variant>
      <vt:variant>
        <vt:lpstr>主题</vt:lpstr>
      </vt:variant>
      <vt:variant>
        <vt:i4>1</vt:i4>
      </vt:variant>
      <vt:variant>
        <vt:lpstr>幻灯片标题</vt:lpstr>
      </vt:variant>
      <vt:variant>
        <vt:i4>51</vt:i4>
      </vt:variant>
    </vt:vector>
  </HeadingPairs>
  <TitlesOfParts>
    <vt:vector size="75" baseType="lpstr">
      <vt:lpstr>Arial</vt:lpstr>
      <vt:lpstr>宋体</vt:lpstr>
      <vt:lpstr>Wingdings</vt:lpstr>
      <vt:lpstr>Verdana</vt:lpstr>
      <vt:lpstr>MS PGothic</vt:lpstr>
      <vt:lpstr>Times New Roman</vt:lpstr>
      <vt:lpstr>Helvetica</vt:lpstr>
      <vt:lpstr>Microsoft YaHei UI</vt:lpstr>
      <vt:lpstr>Webdings</vt:lpstr>
      <vt:lpstr>Monotype Sorts</vt:lpstr>
      <vt:lpstr>Microsoft Uighur</vt:lpstr>
      <vt:lpstr>微软雅黑</vt:lpstr>
      <vt:lpstr>Arial Unicode MS</vt:lpstr>
      <vt:lpstr>MT Extra</vt:lpstr>
      <vt:lpstr>Symbol</vt:lpstr>
      <vt:lpstr>仿宋</vt:lpstr>
      <vt:lpstr>华文仿宋</vt:lpstr>
      <vt:lpstr>华文楷体</vt:lpstr>
      <vt:lpstr>华文中宋</vt:lpstr>
      <vt:lpstr>MT Extra</vt:lpstr>
      <vt:lpstr>Monotype Sorts</vt:lpstr>
      <vt:lpstr>Symbol</vt:lpstr>
      <vt:lpstr>Wingdings</vt:lpstr>
      <vt:lpstr>os-8</vt:lpstr>
      <vt:lpstr>Chapter 14:  File System Implementation</vt:lpstr>
      <vt:lpstr>Outline </vt:lpstr>
      <vt:lpstr>Objectives</vt:lpstr>
      <vt:lpstr>File-System Structure</vt:lpstr>
      <vt:lpstr>Layered File System</vt:lpstr>
      <vt:lpstr>File System Layers</vt:lpstr>
      <vt:lpstr>File System Layers (Cont.)</vt:lpstr>
      <vt:lpstr>File System Layers (Cont.)</vt:lpstr>
      <vt:lpstr>File-System Operations</vt:lpstr>
      <vt:lpstr>File Control Block (FCB)</vt:lpstr>
      <vt:lpstr>In-Memory File System Structures</vt:lpstr>
      <vt:lpstr>     In-Memory File System Structures (Cont.)</vt:lpstr>
      <vt:lpstr>Directory Implementation</vt:lpstr>
      <vt:lpstr>Allocation Method </vt:lpstr>
      <vt:lpstr>Contiguous Allocation Method </vt:lpstr>
      <vt:lpstr>Contiguous Allocation (Cont.)</vt:lpstr>
      <vt:lpstr>Extent-Based Systems</vt:lpstr>
      <vt:lpstr>Linked Allocation</vt:lpstr>
      <vt:lpstr>Linked Allocation Example</vt:lpstr>
      <vt:lpstr>Linked Allocation (Cont.)</vt:lpstr>
      <vt:lpstr>FAT Allocation Method</vt:lpstr>
      <vt:lpstr>File-Allocation Table</vt:lpstr>
      <vt:lpstr>Indexed Allocation Method</vt:lpstr>
      <vt:lpstr>Example of Indexed Allocation</vt:lpstr>
      <vt:lpstr>Indexed Allocation – Small Files</vt:lpstr>
      <vt:lpstr>Indexed Allocation – Large Files</vt:lpstr>
      <vt:lpstr>Indexed Allocation – Linked Scheme</vt:lpstr>
      <vt:lpstr>Indexed Allocation – Two-level Scheme</vt:lpstr>
      <vt:lpstr>Indexed Allocation – Two-Level Scheme</vt:lpstr>
      <vt:lpstr>Combined Scheme : UNIX UFS</vt:lpstr>
      <vt:lpstr>Performance</vt:lpstr>
      <vt:lpstr>Performance (Cont.)</vt:lpstr>
      <vt:lpstr>Free-Space Management</vt:lpstr>
      <vt:lpstr>Free-Space Management</vt:lpstr>
      <vt:lpstr>Linked Free Space List on Disk</vt:lpstr>
      <vt:lpstr>Free-Space Management (Cont.)</vt:lpstr>
      <vt:lpstr>Free-Space Management (Cont.)</vt:lpstr>
      <vt:lpstr>TRIMing Unused Blocks</vt:lpstr>
      <vt:lpstr>Efficiency and Performance</vt:lpstr>
      <vt:lpstr>Efficiency and Performance (Cont.)</vt:lpstr>
      <vt:lpstr>Page Cache</vt:lpstr>
      <vt:lpstr>I/O Without a Unified Buffer Cache</vt:lpstr>
      <vt:lpstr>Unified Buffer Cache</vt:lpstr>
      <vt:lpstr>I/O Using a Unified Buffer Cache</vt:lpstr>
      <vt:lpstr>Recovery</vt:lpstr>
      <vt:lpstr>Log Structured File Systems</vt:lpstr>
      <vt:lpstr>Example: WAFL File System</vt:lpstr>
      <vt:lpstr>The WAFL File Layout</vt:lpstr>
      <vt:lpstr>Snapshots in WAFL</vt:lpstr>
      <vt:lpstr>The Apple File System</vt:lpstr>
      <vt:lpstr>End of Chapter 14</vt:lpstr>
    </vt:vector>
  </TitlesOfParts>
  <Company>Lucent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Administrator</cp:lastModifiedBy>
  <cp:revision>803</cp:revision>
  <cp:lastPrinted>2001-06-14T13:58:00Z</cp:lastPrinted>
  <dcterms:created xsi:type="dcterms:W3CDTF">2011-01-13T23:43:00Z</dcterms:created>
  <dcterms:modified xsi:type="dcterms:W3CDTF">2021-10-10T14:26:13Z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E79E4645F87C4E8281C1C5C54CADB722</vt:lpwstr>
  </property>
  <property fmtid="{D5CDD505-2E9C-101B-9397-08002B2CF9AE}" pid="3" name="KSOProductBuildVer">
    <vt:lpwstr>2052-11.1.0.10700</vt:lpwstr>
  </property>
</Properties>
</file>