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99" r:id="rId3"/>
    <p:sldId id="257" r:id="rId5"/>
    <p:sldId id="258" r:id="rId6"/>
    <p:sldId id="259" r:id="rId7"/>
    <p:sldId id="261" r:id="rId8"/>
    <p:sldId id="316" r:id="rId9"/>
    <p:sldId id="319" r:id="rId10"/>
    <p:sldId id="262" r:id="rId11"/>
    <p:sldId id="263" r:id="rId12"/>
    <p:sldId id="264" r:id="rId13"/>
    <p:sldId id="265" r:id="rId14"/>
    <p:sldId id="266" r:id="rId15"/>
    <p:sldId id="485" r:id="rId16"/>
    <p:sldId id="260" r:id="rId17"/>
    <p:sldId id="268" r:id="rId18"/>
    <p:sldId id="321" r:id="rId19"/>
    <p:sldId id="320" r:id="rId20"/>
    <p:sldId id="484" r:id="rId21"/>
    <p:sldId id="317" r:id="rId22"/>
    <p:sldId id="486" r:id="rId23"/>
    <p:sldId id="315" r:id="rId24"/>
    <p:sldId id="487" r:id="rId25"/>
    <p:sldId id="318" r:id="rId26"/>
    <p:sldId id="328" r:id="rId27"/>
    <p:sldId id="275" r:id="rId28"/>
    <p:sldId id="276" r:id="rId29"/>
    <p:sldId id="277" r:id="rId30"/>
    <p:sldId id="278" r:id="rId31"/>
    <p:sldId id="279" r:id="rId32"/>
    <p:sldId id="282" r:id="rId33"/>
    <p:sldId id="283" r:id="rId34"/>
    <p:sldId id="284" r:id="rId35"/>
    <p:sldId id="285" r:id="rId36"/>
    <p:sldId id="488" r:id="rId37"/>
    <p:sldId id="294" r:id="rId38"/>
    <p:sldId id="295" r:id="rId39"/>
    <p:sldId id="298" r:id="rId40"/>
    <p:sldId id="297" r:id="rId41"/>
    <p:sldId id="436" r:id="rId42"/>
    <p:sldId id="314" r:id="rId43"/>
  </p:sldIdLst>
  <p:sldSz cx="9144000" cy="6858000" type="screen4x3"/>
  <p:notesSz cx="6881495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76" d="100"/>
          <a:sy n="76" d="100"/>
        </p:scale>
        <p:origin x="989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defTabSz="876300">
              <a:defRPr sz="1100">
                <a:latin typeface="Helvetica" pitchFamily="2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>
              <a:latin typeface="微软雅黑" panose="020B0503020204020204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algn="r" defTabSz="876300">
              <a:defRPr sz="1100">
                <a:latin typeface="Helvetica" pitchFamily="2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>
              <a:latin typeface="微软雅黑" panose="020B0503020204020204" charset="-122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defTabSz="876300">
              <a:defRPr sz="1100">
                <a:latin typeface="Helvetica" pitchFamily="2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>
              <a:latin typeface="微软雅黑" panose="020B0503020204020204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algn="r"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微软雅黑" panose="020B0503020204020204" charset="-122"/>
              </a:rPr>
              <a:t>Silberschatz, Galvin and Gagne ©2018</a:t>
            </a:r>
            <a:endParaRPr lang="en-US" altLang="en-US" sz="1000" b="1">
              <a:solidFill>
                <a:srgbClr val="336699"/>
              </a:solidFill>
              <a:latin typeface="微软雅黑" panose="020B0503020204020204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微软雅黑" panose="020B0503020204020204" charset="-122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微软雅黑" panose="020B0503020204020204" charset="-122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微软雅黑" panose="020B0503020204020204" charset="-122"/>
              </a:rPr>
              <a:t> Edition</a:t>
            </a:r>
            <a:endParaRPr lang="en-US" altLang="en-US" sz="1000" b="1">
              <a:solidFill>
                <a:srgbClr val="336699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微软雅黑" panose="020B0503020204020204" charset="-122"/>
              </a:rPr>
              <a:t>13.</a:t>
            </a:r>
            <a:fld id="{47DE681D-3D41-4CB0-83AA-B406652BB5CF}" type="slidenum">
              <a:rPr lang="en-US" altLang="en-US" sz="1000" b="1" dirty="0" smtClean="0">
                <a:solidFill>
                  <a:srgbClr val="006699"/>
                </a:solidFill>
                <a:latin typeface="微软雅黑" panose="020B0503020204020204" charset="-122"/>
              </a:rPr>
            </a:fld>
            <a:endParaRPr lang="en-US" altLang="en-US" sz="1000" b="1" dirty="0">
              <a:solidFill>
                <a:srgbClr val="006699"/>
              </a:solidFill>
              <a:latin typeface="微软雅黑" panose="020B050302020402020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微软雅黑" panose="020B0503020204020204" charset="-122"/>
              </a:rPr>
              <a:t>Silberschatz, Galvin and Gagne ©2018</a:t>
            </a:r>
            <a:endParaRPr lang="en-US" altLang="en-US" sz="1000" b="1">
              <a:solidFill>
                <a:srgbClr val="006699"/>
              </a:solidFill>
              <a:latin typeface="微软雅黑" panose="020B0503020204020204" charset="-122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微软雅黑" panose="020B0503020204020204" charset="-122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微软雅黑" panose="020B0503020204020204" charset="-122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微软雅黑" panose="020B0503020204020204" charset="-122"/>
              </a:rPr>
              <a:t> Edition</a:t>
            </a:r>
            <a:endParaRPr lang="en-US" altLang="en-US" sz="1000" b="1">
              <a:solidFill>
                <a:srgbClr val="006699"/>
              </a:solidFill>
              <a:latin typeface="微软雅黑" panose="020B0503020204020204" charset="-122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File Locking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99" y="944547"/>
            <a:ext cx="7272302" cy="4584993"/>
          </a:xfrm>
        </p:spPr>
        <p:txBody>
          <a:bodyPr/>
          <a:lstStyle/>
          <a:p>
            <a:r>
              <a:rPr lang="en-US" altLang="en-US" dirty="0"/>
              <a:t>Provided by some operating systems and file systems.由一些操作系统和文件系统提供。</a:t>
            </a:r>
            <a:endParaRPr lang="en-US" altLang="en-US" dirty="0"/>
          </a:p>
          <a:p>
            <a:pPr lvl="1"/>
            <a:r>
              <a:rPr lang="en-US" altLang="en-US" dirty="0"/>
              <a:t>Similar to reader-writer locks.类似于读写锁。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concurrently.</a:t>
            </a:r>
            <a:r>
              <a:rPr lang="en-US" altLang="en-US" b="1" dirty="0">
                <a:solidFill>
                  <a:srgbClr val="006699"/>
                </a:solidFill>
              </a:rPr>
              <a:t>共享锁</a:t>
            </a:r>
            <a:r>
              <a:rPr lang="en-US" altLang="en-US" dirty="0"/>
              <a:t>类似于读锁——多个进程可以同时获取。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lock.</a:t>
            </a:r>
            <a:r>
              <a:rPr lang="en-US" altLang="en-US" b="1" dirty="0">
                <a:solidFill>
                  <a:srgbClr val="006699"/>
                </a:solidFill>
              </a:rPr>
              <a:t>排他锁</a:t>
            </a:r>
            <a:r>
              <a:rPr lang="en-US" altLang="en-US" dirty="0"/>
              <a:t>类似于写锁。</a:t>
            </a:r>
            <a:endParaRPr lang="en-US" altLang="en-US" dirty="0"/>
          </a:p>
          <a:p>
            <a:r>
              <a:rPr lang="en-US" altLang="en-US" dirty="0"/>
              <a:t>Mediates access to a file.调解对文件的访问。</a:t>
            </a:r>
            <a:endParaRPr lang="en-US" altLang="en-US" dirty="0"/>
          </a:p>
          <a:p>
            <a:r>
              <a:rPr lang="en-US" altLang="en-US" dirty="0"/>
              <a:t>Mandatory or advisory:强制性或咨询性：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requested.</a:t>
            </a:r>
            <a:r>
              <a:rPr lang="en-US" altLang="en-US" b="1" dirty="0">
                <a:solidFill>
                  <a:srgbClr val="006699"/>
                </a:solidFill>
              </a:rPr>
              <a:t>强制</a:t>
            </a:r>
            <a:r>
              <a:rPr lang="en-US" altLang="en-US" dirty="0"/>
              <a:t> - 根据持有和请求的锁拒绝访问。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do.</a:t>
            </a:r>
            <a:r>
              <a:rPr lang="en-US" altLang="en-US" b="1" dirty="0">
                <a:solidFill>
                  <a:srgbClr val="006699"/>
                </a:solidFill>
              </a:rPr>
              <a:t>咨询</a:t>
            </a:r>
            <a:r>
              <a:rPr lang="en-US" altLang="en-US" dirty="0"/>
              <a:t> - 进程可以找到锁的状态并决定要做什么。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715" y="14393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863" y="11191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java.io.*;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</a:rPr>
              <a:t>.*;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</a:rPr>
              <a:t> { 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</a:rPr>
              <a:t>	</a:t>
            </a:r>
            <a:r>
              <a:rPr lang="en-US" altLang="en-US" sz="14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EXCLUSIVE = false;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SHARED = true;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400" dirty="0" err="1">
                <a:solidFill>
                  <a:srgbClr val="0033CC"/>
                </a:solidFill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i="1" dirty="0">
                <a:solidFill>
                  <a:srgbClr val="0033CC"/>
                </a:solidFill>
              </a:rPr>
              <a:t>{ </a:t>
            </a:r>
            <a:endParaRPr lang="en-US" altLang="en-US" sz="1400" i="1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try { 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</a:rPr>
              <a:t>");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get the channel for the file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this locks the first half of the file - exclusive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</a:rPr>
              <a:t>()/2, EXCLUSIVE);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/** Now modify the data . . . */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release the lock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36" y="68580"/>
            <a:ext cx="7996238" cy="622899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  <a:endParaRPr lang="en-US" altLang="en-US" sz="3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endParaRPr lang="en-US" altLang="en-US" sz="1600" i="1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endParaRPr lang="en-US" altLang="en-US" sz="1600" i="1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821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  <a:endParaRPr lang="en-US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954420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65" y="99020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  <a:endParaRPr lang="en-US" altLang="en-US" b="1" dirty="0"/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/>
              <a:t>Sequential Access</a:t>
            </a:r>
            <a:endParaRPr lang="en-US" altLang="en-US" b="1" dirty="0"/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</a:t>
            </a:r>
            <a:endParaRPr lang="en-US" altLang="en-US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Other Access Methods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840" y="75192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65" y="98015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</a:t>
            </a:r>
            <a:endParaRPr lang="en-US" altLang="en-US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5745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410888"/>
            <a:ext cx="4311015" cy="1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65" y="964643"/>
            <a:ext cx="5595585" cy="44967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5745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5745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/>
              <a:t>Relative block numbers allow OS to decide where file should be placed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9805" y="7459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Simulation of Sequential Access on Direct-access File</a:t>
            </a:r>
            <a:endParaRPr lang="en-US" altLang="en-US" sz="2200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18" y="1095273"/>
            <a:ext cx="5535592" cy="20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996013"/>
            <a:ext cx="6323648" cy="41636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other access methods built on top of base methods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Universal Produce Code (UPC code) plus record of data about that item)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the index is too large, create an in-memory index, which an index of a disk index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061" y="13985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Outline大纲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060" y="942090"/>
            <a:ext cx="7718425" cy="3494087"/>
          </a:xfrm>
        </p:spPr>
        <p:txBody>
          <a:bodyPr/>
          <a:lstStyle/>
          <a:p>
            <a:r>
              <a:rPr lang="en-US" altLang="en-US" sz="4000" dirty="0"/>
              <a:t>File Concept.文件概念。</a:t>
            </a:r>
            <a:endParaRPr lang="en-US" altLang="en-US" sz="4000" dirty="0"/>
          </a:p>
          <a:p>
            <a:r>
              <a:rPr lang="en-US" altLang="en-US" sz="4000" dirty="0"/>
              <a:t>Access Methods.访问方法。</a:t>
            </a:r>
            <a:endParaRPr lang="en-US" altLang="en-US" sz="4000" dirty="0"/>
          </a:p>
          <a:p>
            <a:r>
              <a:rPr lang="en-US" altLang="en-US" sz="4000" dirty="0"/>
              <a:t>Disk and Directory Structure.磁盘和目录结构。</a:t>
            </a:r>
            <a:endParaRPr lang="en-US" altLang="en-US" sz="4000" dirty="0"/>
          </a:p>
          <a:p>
            <a:r>
              <a:rPr lang="en-US" altLang="en-US" sz="4000" dirty="0"/>
              <a:t>Protection.保护。</a:t>
            </a:r>
            <a:endParaRPr lang="en-US" altLang="en-US" sz="4000" dirty="0"/>
          </a:p>
          <a:p>
            <a:r>
              <a:rPr lang="en-US" altLang="en-US" sz="4000" dirty="0"/>
              <a:t>Memory-Mapped Files.内存映射文件。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392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  <a:endParaRPr lang="en-US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109840"/>
            <a:ext cx="5261202" cy="35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 idx="4294967295"/>
          </p:nvPr>
        </p:nvSpPr>
        <p:spPr>
          <a:xfrm>
            <a:off x="354562" y="127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  <a:endParaRPr lang="en-US" altLang="en-US" dirty="0"/>
          </a:p>
        </p:txBody>
      </p:sp>
      <p:sp>
        <p:nvSpPr>
          <p:cNvPr id="22531" name="Content Placeholder 3"/>
          <p:cNvSpPr>
            <a:spLocks noGrp="1"/>
          </p:cNvSpPr>
          <p:nvPr>
            <p:ph idx="4294967295"/>
          </p:nvPr>
        </p:nvSpPr>
        <p:spPr>
          <a:xfrm>
            <a:off x="867747" y="992456"/>
            <a:ext cx="7121823" cy="435879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  <a:endParaRPr lang="en-US" altLang="en-US" dirty="0"/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  <a:endParaRPr lang="en-US" altLang="en-US" dirty="0"/>
          </a:p>
          <a:p>
            <a:r>
              <a:rPr lang="en-US" altLang="en-US" dirty="0"/>
              <a:t>Partitions also known as minidisks, slices</a:t>
            </a:r>
            <a:endParaRPr lang="en-US" altLang="en-US" dirty="0"/>
          </a:p>
          <a:p>
            <a:r>
              <a:rPr lang="en-US" altLang="en-US" dirty="0"/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  <a:endParaRPr lang="en-US" altLang="ja-JP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984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A Typical File-system Organization</a:t>
            </a:r>
            <a:endParaRPr lang="en-US" altLang="en-US" sz="3000" dirty="0"/>
          </a:p>
        </p:txBody>
      </p:sp>
      <p:pic>
        <p:nvPicPr>
          <p:cNvPr id="3" name="Picture 6" descr="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4" y="1129766"/>
            <a:ext cx="6414023" cy="34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 idx="4294967295"/>
          </p:nvPr>
        </p:nvSpPr>
        <p:spPr>
          <a:xfrm>
            <a:off x="457200" y="1834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  <a:endParaRPr lang="en-US" altLang="en-US" dirty="0"/>
          </a:p>
        </p:txBody>
      </p:sp>
      <p:sp>
        <p:nvSpPr>
          <p:cNvPr id="24579" name="Content Placeholder 3"/>
          <p:cNvSpPr>
            <a:spLocks noGrp="1"/>
          </p:cNvSpPr>
          <p:nvPr>
            <p:ph idx="4294967295"/>
          </p:nvPr>
        </p:nvSpPr>
        <p:spPr>
          <a:xfrm>
            <a:off x="886410" y="1024935"/>
            <a:ext cx="7688423" cy="4541073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  <a:endParaRPr lang="en-US" altLang="en-US" dirty="0"/>
          </a:p>
          <a:p>
            <a:r>
              <a:rPr lang="en-US" altLang="en-US" dirty="0"/>
              <a:t>But systems frequently have may file systems, some general- and some special- purpose</a:t>
            </a:r>
            <a:endParaRPr lang="en-US" altLang="en-US" dirty="0"/>
          </a:p>
          <a:p>
            <a:r>
              <a:rPr lang="en-US" altLang="en-US" dirty="0"/>
              <a:t>Consider Solaris has</a:t>
            </a:r>
            <a:endParaRPr lang="en-US" altLang="en-US" dirty="0"/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  <a:endParaRPr lang="en-US" altLang="en-US" dirty="0"/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  <a:endParaRPr lang="en-US" altLang="en-US" dirty="0"/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  <a:endParaRPr lang="en-US" altLang="en-US" dirty="0"/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  <a:endParaRPr lang="en-US" altLang="en-US" dirty="0"/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  <a:endParaRPr lang="en-US" altLang="en-US" dirty="0"/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130630"/>
            <a:ext cx="8229600" cy="55580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739" y="944547"/>
            <a:ext cx="7862181" cy="5123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Both the directory structure and the files reside on disk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9613" y="1298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603" y="1017551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8295" y="221066"/>
            <a:ext cx="7743825" cy="42834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1296242"/>
            <a:ext cx="6386356" cy="4491609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  <a:endParaRPr lang="en-US" altLang="en-US" dirty="0"/>
          </a:p>
          <a:p>
            <a:r>
              <a:rPr lang="en-US" altLang="en-US" dirty="0"/>
              <a:t>Naming – convenient to users</a:t>
            </a:r>
            <a:endParaRPr lang="en-US" altLang="en-US" dirty="0"/>
          </a:p>
          <a:p>
            <a:pPr lvl="1"/>
            <a:r>
              <a:rPr lang="en-US" altLang="en-US" dirty="0"/>
              <a:t>Two users can have same name for different files</a:t>
            </a:r>
            <a:endParaRPr lang="en-US" altLang="en-US" dirty="0"/>
          </a:p>
          <a:p>
            <a:pPr lvl="1"/>
            <a:r>
              <a:rPr lang="en-US" altLang="en-US" dirty="0"/>
              <a:t>The same file can have several different names</a:t>
            </a:r>
            <a:endParaRPr lang="en-US" altLang="en-US" dirty="0"/>
          </a:p>
          <a:p>
            <a:r>
              <a:rPr lang="en-US" altLang="en-US" dirty="0"/>
              <a:t>Grouping – logical grouping of files by properties, (e.g., all Java programs, all games, …)</a:t>
            </a:r>
            <a:endParaRPr lang="en-US" alt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00113" y="933228"/>
            <a:ext cx="7188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微软雅黑" panose="020B0503020204020204" charset="-122"/>
              </a:rPr>
              <a:t>The directory is organized logically to obtain </a:t>
            </a:r>
            <a:endParaRPr lang="en-US" altLang="en-US" sz="1700" dirty="0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2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981273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  <a:endParaRPr lang="en-US" altLang="en-US" dirty="0"/>
          </a:p>
          <a:p>
            <a:r>
              <a:rPr lang="en-US" altLang="en-US" dirty="0"/>
              <a:t>Grouping problem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微软雅黑" panose="020B0503020204020204" charset="-122"/>
            </a:endParaRP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52" y="1517304"/>
            <a:ext cx="5527087" cy="1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9207" y="1140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939910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  <a:endParaRPr lang="en-US" altLang="en-US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854075" y="3739838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微软雅黑" panose="020B0503020204020204" charset="-122"/>
              </a:rPr>
              <a:t>Path name</a:t>
            </a:r>
            <a:endParaRPr kumimoji="1" lang="en-US" altLang="en-US" sz="1700" dirty="0">
              <a:latin typeface="微软雅黑" panose="020B0503020204020204" charset="-122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微软雅黑" panose="020B0503020204020204" charset="-122"/>
              </a:rPr>
              <a:t>Can have the same file name for different user</a:t>
            </a:r>
            <a:endParaRPr kumimoji="1" lang="en-US" altLang="en-US" sz="1700" dirty="0">
              <a:latin typeface="微软雅黑" panose="020B0503020204020204" charset="-122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微软雅黑" panose="020B0503020204020204" charset="-122"/>
              </a:rPr>
              <a:t>Efficient searching</a:t>
            </a:r>
            <a:endParaRPr kumimoji="1" lang="en-US" altLang="en-US" sz="1700" dirty="0">
              <a:latin typeface="微软雅黑" panose="020B0503020204020204" charset="-122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微软雅黑" panose="020B0503020204020204" charset="-122"/>
              </a:rPr>
              <a:t>No grouping capability</a:t>
            </a:r>
            <a:endParaRPr kumimoji="1" lang="en-US" altLang="en-US" sz="1700" dirty="0">
              <a:latin typeface="微软雅黑" panose="020B0503020204020204" charset="-122"/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7" y="1467058"/>
            <a:ext cx="5903704" cy="20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93" y="14422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  <a:endParaRPr lang="en-US" altLang="en-US" dirty="0"/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0" y="1135470"/>
            <a:ext cx="6418908" cy="41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12922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Objectives目标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071" y="942090"/>
            <a:ext cx="6560854" cy="4504118"/>
          </a:xfrm>
        </p:spPr>
        <p:txBody>
          <a:bodyPr/>
          <a:lstStyle/>
          <a:p>
            <a:r>
              <a:rPr lang="en-US" altLang="en-US" sz="2400" dirty="0"/>
              <a:t>To explain the function of file systems.解释文件系统的功能。</a:t>
            </a:r>
            <a:endParaRPr lang="en-US" altLang="en-US" sz="2400" dirty="0"/>
          </a:p>
          <a:p>
            <a:r>
              <a:rPr lang="en-US" altLang="en-US" sz="2400" dirty="0"/>
              <a:t>To describe the interfaces to file systems.描述文件系统的接口。</a:t>
            </a:r>
            <a:endParaRPr lang="en-US" altLang="en-US" sz="2400" dirty="0"/>
          </a:p>
          <a:p>
            <a:r>
              <a:rPr lang="en-US" altLang="en-US" sz="2400" dirty="0"/>
              <a:t>To discuss file-system design tradeoffs, including access methods, file sharing, file locking, and directory structures.讨论文件系统设计权衡，包括访问方法、文件共享、文件锁定和目录结构。</a:t>
            </a:r>
            <a:endParaRPr lang="en-US" altLang="en-US" sz="2400" dirty="0"/>
          </a:p>
          <a:p>
            <a:r>
              <a:rPr lang="en-US" altLang="en-US" sz="2400" dirty="0"/>
              <a:t>To explore file-system protection.探索文件系统保护。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  <a:endParaRPr lang="en-US" altLang="en-US" dirty="0"/>
          </a:p>
          <a:p>
            <a:r>
              <a:rPr lang="en-US" altLang="en-US" dirty="0"/>
              <a:t>Example</a:t>
            </a:r>
            <a:endParaRPr lang="en-US" altLang="en-US" dirty="0"/>
          </a:p>
        </p:txBody>
      </p:sp>
      <p:pic>
        <p:nvPicPr>
          <p:cNvPr id="32772" name="Picture 7" descr="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68" y="1992348"/>
            <a:ext cx="4232834" cy="34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  <a:endParaRPr lang="en-US" altLang="en-US" dirty="0"/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</a:t>
            </a:r>
            <a:endParaRPr lang="en-US" altLang="en-US" dirty="0"/>
          </a:p>
          <a:p>
            <a:pPr lvl="2"/>
            <a:r>
              <a:rPr lang="en-US" altLang="en-US" dirty="0"/>
              <a:t>Variable size records a problem</a:t>
            </a:r>
            <a:endParaRPr lang="en-US" altLang="en-US" dirty="0"/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  <a:endParaRPr lang="en-US" altLang="en-US" dirty="0"/>
          </a:p>
          <a:p>
            <a:pPr lvl="1"/>
            <a:r>
              <a:rPr lang="en-US" altLang="en-US" dirty="0"/>
              <a:t>Entry-hold-count solution</a:t>
            </a:r>
            <a:endParaRPr lang="en-US" altLang="en-US" dirty="0"/>
          </a:p>
          <a:p>
            <a:r>
              <a:rPr lang="en-US" altLang="en-US" dirty="0"/>
              <a:t>New directory entry type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4302" y="83937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85" y="1225903"/>
            <a:ext cx="5387741" cy="319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9401" y="14422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675" y="1022086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  <a:endParaRPr lang="en-US" altLang="en-US" dirty="0"/>
          </a:p>
          <a:p>
            <a:pPr lvl="1"/>
            <a:r>
              <a:rPr lang="en-US" altLang="en-US" dirty="0"/>
              <a:t>Allow only links to files not subdirectories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877" y="9377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737" y="944595"/>
            <a:ext cx="756031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Can designate one of the directories as the current (working) directory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Deleting </a:t>
            </a:r>
            <a:r>
              <a:rPr lang="ja-JP" altLang="en-US" dirty="0"/>
              <a:t>“</a:t>
            </a:r>
            <a:r>
              <a:rPr lang="en-US" altLang="ja-JP" dirty="0"/>
              <a:t>mail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sym typeface="Symbol" panose="05050102010706020507" pitchFamily="18" charset="2"/>
              </a:rPr>
              <a:t>“</a:t>
            </a:r>
            <a:r>
              <a:rPr lang="en-US" altLang="ja-JP" dirty="0">
                <a:sym typeface="Symbol" panose="05050102010706020507" pitchFamily="18" charset="2"/>
              </a:rPr>
              <a:t>mail</a:t>
            </a:r>
            <a:r>
              <a:rPr lang="ja-JP" altLang="en-US" dirty="0">
                <a:sym typeface="Symbol" panose="05050102010706020507" pitchFamily="18" charset="2"/>
              </a:rPr>
              <a:t>”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微软雅黑" panose="020B0503020204020204" charset="-122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2" y="4016957"/>
            <a:ext cx="2384809" cy="8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  <a:endParaRPr lang="en-US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951528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  <a:endParaRPr lang="en-US" altLang="en-US" dirty="0"/>
          </a:p>
          <a:p>
            <a:pPr lvl="1"/>
            <a:r>
              <a:rPr lang="en-US" altLang="en-US" dirty="0"/>
              <a:t>What can be done</a:t>
            </a:r>
            <a:endParaRPr lang="en-US" altLang="en-US" dirty="0"/>
          </a:p>
          <a:p>
            <a:pPr lvl="1"/>
            <a:r>
              <a:rPr lang="en-US" altLang="en-US" dirty="0"/>
              <a:t>By whom</a:t>
            </a:r>
            <a:endParaRPr lang="en-US" altLang="en-US" dirty="0"/>
          </a:p>
          <a:p>
            <a:r>
              <a:rPr lang="en-US" altLang="en-US" dirty="0"/>
              <a:t>Types of access</a:t>
            </a:r>
            <a:endParaRPr lang="en-US" altLang="en-US" dirty="0"/>
          </a:p>
          <a:p>
            <a:pPr lvl="1"/>
            <a:r>
              <a:rPr lang="en-US" altLang="en-US" b="1" dirty="0"/>
              <a:t>Read</a:t>
            </a:r>
            <a:endParaRPr lang="en-US" altLang="en-US" b="1" dirty="0"/>
          </a:p>
          <a:p>
            <a:pPr lvl="1"/>
            <a:r>
              <a:rPr lang="en-US" altLang="en-US" b="1" dirty="0"/>
              <a:t>Write</a:t>
            </a:r>
            <a:endParaRPr lang="en-US" altLang="en-US" b="1" dirty="0"/>
          </a:p>
          <a:p>
            <a:pPr lvl="1"/>
            <a:r>
              <a:rPr lang="en-US" altLang="en-US" b="1" dirty="0"/>
              <a:t>Execute</a:t>
            </a:r>
            <a:endParaRPr lang="en-US" altLang="en-US" b="1" dirty="0"/>
          </a:p>
          <a:p>
            <a:pPr lvl="1"/>
            <a:r>
              <a:rPr lang="en-US" altLang="en-US" b="1" dirty="0"/>
              <a:t>Append</a:t>
            </a:r>
            <a:endParaRPr lang="en-US" altLang="en-US" b="1" dirty="0"/>
          </a:p>
          <a:p>
            <a:pPr lvl="1"/>
            <a:r>
              <a:rPr lang="en-US" altLang="en-US" b="1" dirty="0"/>
              <a:t>Delete</a:t>
            </a:r>
            <a:endParaRPr lang="en-US" altLang="en-US" b="1" dirty="0"/>
          </a:p>
          <a:p>
            <a:pPr lvl="1"/>
            <a:r>
              <a:rPr lang="en-US" altLang="en-US" b="1" dirty="0"/>
              <a:t>List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264" y="146872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 in Unix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94148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dirty="0"/>
              <a:t>Mode of access:  read, write, execute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dirty="0"/>
              <a:t>Three classes of users on Unix / Linux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  <a:endParaRPr lang="en-US" altLang="en-US" sz="16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036" name="Rectangle 13"/>
          <p:cNvSpPr>
            <a:spLocks noChangeArrowheads="1"/>
          </p:cNvSpPr>
          <p:nvPr/>
        </p:nvSpPr>
        <p:spPr bwMode="auto">
          <a:xfrm>
            <a:off x="-291397" y="4923697"/>
            <a:ext cx="5536642" cy="8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  <a:endParaRPr kumimoji="1"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12" y="3989199"/>
            <a:ext cx="2034886" cy="7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  <a:endParaRPr lang="en-US" altLang="en-US" dirty="0"/>
          </a:p>
        </p:txBody>
      </p:sp>
      <p:pic>
        <p:nvPicPr>
          <p:cNvPr id="4608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2251404" y="1155562"/>
            <a:ext cx="5103416" cy="2332955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Windows 7 Access-Control List Management</a:t>
            </a:r>
            <a:endParaRPr lang="en-US" altLang="en-US" sz="2700" dirty="0"/>
          </a:p>
        </p:txBody>
      </p:sp>
      <p:pic>
        <p:nvPicPr>
          <p:cNvPr id="45059" name="Picture 2" descr="11_16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Memory-Mapped Files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559" y="14989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Concept文件概念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591" y="930580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space.连续的逻辑地址空间。</a:t>
            </a:r>
            <a:endParaRPr lang="en-US" altLang="en-US" dirty="0"/>
          </a:p>
          <a:p>
            <a:r>
              <a:rPr lang="en-US" altLang="en-US" dirty="0"/>
              <a:t>Types: </a:t>
            </a:r>
            <a:endParaRPr lang="en-US" altLang="en-US" dirty="0"/>
          </a:p>
          <a:p>
            <a:pPr lvl="1"/>
            <a:r>
              <a:rPr lang="en-US" altLang="en-US" dirty="0"/>
              <a:t>Data</a:t>
            </a:r>
            <a:endParaRPr lang="en-US" altLang="en-US" dirty="0"/>
          </a:p>
          <a:p>
            <a:pPr lvl="2"/>
            <a:r>
              <a:rPr lang="en-US" altLang="en-US" dirty="0"/>
              <a:t>Numeric</a:t>
            </a:r>
            <a:endParaRPr lang="en-US" altLang="en-US" dirty="0"/>
          </a:p>
          <a:p>
            <a:pPr lvl="2"/>
            <a:r>
              <a:rPr lang="en-US" altLang="en-US" dirty="0"/>
              <a:t>Character</a:t>
            </a:r>
            <a:endParaRPr lang="en-US" altLang="en-US" dirty="0"/>
          </a:p>
          <a:p>
            <a:pPr lvl="2"/>
            <a:r>
              <a:rPr lang="en-US" altLang="en-US" dirty="0"/>
              <a:t>Binary</a:t>
            </a:r>
            <a:endParaRPr lang="en-US" altLang="en-US" dirty="0"/>
          </a:p>
          <a:p>
            <a:pPr lvl="1"/>
            <a:r>
              <a:rPr lang="en-US" altLang="en-US" dirty="0"/>
              <a:t>Program</a:t>
            </a:r>
            <a:endParaRPr lang="en-US" altLang="en-US" dirty="0"/>
          </a:p>
          <a:p>
            <a:r>
              <a:rPr lang="en-US" altLang="en-US" dirty="0"/>
              <a:t>Contents defined by file’s creator</a:t>
            </a:r>
            <a:endParaRPr lang="en-US" altLang="en-US" dirty="0"/>
          </a:p>
          <a:p>
            <a:pPr lvl="1"/>
            <a:r>
              <a:rPr lang="en-US" altLang="en-US" dirty="0"/>
              <a:t>Many types</a:t>
            </a:r>
            <a:endParaRPr lang="en-US" altLang="en-US" dirty="0"/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  <a:r>
              <a:rPr lang="zh-CN" altLang="en-US" dirty="0">
                <a:ea typeface="宋体" panose="02010600030101010101" pitchFamily="2" charset="-122"/>
              </a:rPr>
              <a:t>文件属性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067" y="944549"/>
            <a:ext cx="7493389" cy="4379835"/>
          </a:xfrm>
        </p:spPr>
        <p:txBody>
          <a:bodyPr/>
          <a:lstStyle/>
          <a:p>
            <a:r>
              <a:rPr lang="en-US" altLang="en-US" sz="1600" b="1" dirty="0"/>
              <a:t>Name</a:t>
            </a:r>
            <a:r>
              <a:rPr lang="en-US" altLang="en-US" sz="1600" dirty="0"/>
              <a:t> – only information kept in human-readable form.名称 - 仅以人类可读形式保存的信息。</a:t>
            </a:r>
            <a:endParaRPr lang="en-US" altLang="en-US" sz="1600" dirty="0"/>
          </a:p>
          <a:p>
            <a:r>
              <a:rPr lang="en-US" altLang="en-US" sz="1600" b="1" dirty="0"/>
              <a:t>Identifier</a:t>
            </a:r>
            <a:r>
              <a:rPr lang="en-US" altLang="en-US" sz="1600" dirty="0"/>
              <a:t> – unique tag (number) identifies file within file system.标识符 – 唯一标签（编号）标识文件系统中的文件。</a:t>
            </a:r>
            <a:endParaRPr lang="en-US" altLang="en-US" sz="1600" dirty="0"/>
          </a:p>
          <a:p>
            <a:r>
              <a:rPr lang="en-US" altLang="en-US" sz="1600" b="1" dirty="0"/>
              <a:t>Type</a:t>
            </a:r>
            <a:r>
              <a:rPr lang="en-US" altLang="en-US" sz="1600" dirty="0"/>
              <a:t> – needed for systems that support different types.类型 - 支持不同类型的系统需要。</a:t>
            </a:r>
            <a:endParaRPr lang="en-US" altLang="en-US" sz="1600" dirty="0"/>
          </a:p>
          <a:p>
            <a:r>
              <a:rPr lang="en-US" altLang="en-US" sz="1600" b="1" dirty="0"/>
              <a:t>Location</a:t>
            </a:r>
            <a:r>
              <a:rPr lang="en-US" altLang="en-US" sz="1600" dirty="0"/>
              <a:t> – pointer to file location on device.位置 - 指向设备上文件位置的指针。</a:t>
            </a:r>
            <a:endParaRPr lang="en-US" altLang="en-US" sz="1600" dirty="0"/>
          </a:p>
          <a:p>
            <a:r>
              <a:rPr lang="en-US" altLang="en-US" sz="1600" b="1" dirty="0"/>
              <a:t>Size</a:t>
            </a:r>
            <a:r>
              <a:rPr lang="en-US" altLang="en-US" sz="1600" dirty="0"/>
              <a:t> – current file size</a:t>
            </a:r>
            <a:endParaRPr lang="en-US" altLang="en-US" sz="1600" dirty="0"/>
          </a:p>
          <a:p>
            <a:r>
              <a:rPr lang="en-US" altLang="en-US" sz="1600" b="1" dirty="0"/>
              <a:t>Protection</a:t>
            </a:r>
            <a:r>
              <a:rPr lang="en-US" altLang="en-US" sz="1600" dirty="0"/>
              <a:t> – controls who can do reading, writing, executing.保护——控制谁可以读、写、执行。</a:t>
            </a:r>
            <a:endParaRPr lang="en-US" altLang="en-US" sz="1600" dirty="0"/>
          </a:p>
          <a:p>
            <a:r>
              <a:rPr lang="en-US" altLang="en-US" sz="1600" b="1" dirty="0"/>
              <a:t>Time, date, and user identification</a:t>
            </a:r>
            <a:r>
              <a:rPr lang="en-US" altLang="en-US" sz="1600" dirty="0"/>
              <a:t> – data for protection, security, and usage monitoring.时间、日期和用户标识——用于保护、安全和使用监控的数据。</a:t>
            </a:r>
            <a:endParaRPr lang="en-US" altLang="en-US" sz="1600" dirty="0"/>
          </a:p>
          <a:p>
            <a:r>
              <a:rPr lang="en-US" altLang="en-US" sz="1600" dirty="0"/>
              <a:t>Information about files are kept in the directory structure, which is maintained on the disk.有关文件的信息保存在磁盘上维护的目录结构中。</a:t>
            </a:r>
            <a:endParaRPr lang="en-US" altLang="en-US" sz="1600" dirty="0"/>
          </a:p>
          <a:p>
            <a:r>
              <a:rPr lang="en-US" altLang="en-US" sz="1600" dirty="0"/>
              <a:t>Many variations, including extended file attributes such as file checksum.许多变体，包括扩展文件属性，例如文件校验和。</a:t>
            </a:r>
            <a:endParaRPr lang="en-US" altLang="en-US" sz="1600" dirty="0"/>
          </a:p>
          <a:p>
            <a:r>
              <a:rPr lang="en-US" altLang="en-US" sz="1600" dirty="0"/>
              <a:t>Information kept in the directory structure.信息保存在目录结构中。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  <a:endParaRPr lang="en-US" altLang="en-US" dirty="0"/>
          </a:p>
        </p:txBody>
      </p:sp>
      <p:pic>
        <p:nvPicPr>
          <p:cNvPr id="8195" name="Picture 4" descr="11_01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9007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Structure目录结构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739" y="942451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files.包含所有文件信息的节点集合。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Both the directory structure and the files reside on disk.目录结构和文件都驻留在磁盘上。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Operations文件操作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737" y="934499"/>
            <a:ext cx="7093834" cy="4483952"/>
          </a:xfrm>
        </p:spPr>
        <p:txBody>
          <a:bodyPr/>
          <a:lstStyle/>
          <a:p>
            <a:r>
              <a:rPr lang="en-US" altLang="en-US" b="1" dirty="0"/>
              <a:t>Create</a:t>
            </a:r>
            <a:endParaRPr lang="en-US" altLang="en-US" b="1" dirty="0"/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location.写——在写指针位置</a:t>
            </a:r>
            <a:endParaRPr lang="en-US" altLang="en-US" dirty="0"/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  <a:endParaRPr lang="en-US" altLang="en-US" dirty="0"/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seek.</a:t>
            </a:r>
            <a:r>
              <a:rPr lang="en-US" altLang="en-US" b="1" dirty="0">
                <a:solidFill>
                  <a:schemeClr val="tx1"/>
                </a:solidFill>
                <a:latin typeface="+mj-lt"/>
              </a:rPr>
              <a:t>在文件中重新定位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- 查找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b="1" dirty="0"/>
              <a:t>Delete</a:t>
            </a:r>
            <a:endParaRPr lang="en-US" altLang="en-US" b="1" dirty="0"/>
          </a:p>
          <a:p>
            <a:r>
              <a:rPr lang="en-US" altLang="en-US" b="1" dirty="0"/>
              <a:t>Truncate.截断</a:t>
            </a:r>
            <a:endParaRPr lang="en-US" altLang="en-US" b="1" dirty="0"/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memory.Open (Fi) – 在磁盘上的目录结构中搜索条目 Fi，并将条目的内容移动到内存中。</a:t>
            </a:r>
            <a:endParaRPr lang="en-US" altLang="en-US" dirty="0"/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disk.Close (Fi) – 将内存中条目 Fi 的内容移动到磁盘上的目录结构。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011" y="951829"/>
            <a:ext cx="7218009" cy="4604909"/>
          </a:xfrm>
        </p:spPr>
        <p:txBody>
          <a:bodyPr/>
          <a:lstStyle/>
          <a:p>
            <a:r>
              <a:rPr lang="en-US" altLang="en-US" sz="2000" dirty="0">
                <a:latin typeface="+mn-ea"/>
                <a:ea typeface="+mn-ea"/>
                <a:cs typeface="+mn-ea"/>
              </a:rPr>
              <a:t>Several pieces of data are needed to manage open files:管理打开的文件需要几条数据：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table</a:t>
            </a:r>
            <a:r>
              <a:rPr lang="en-US" altLang="en-US" sz="2000" dirty="0">
                <a:latin typeface="+mn-ea"/>
                <a:ea typeface="+mn-ea"/>
                <a:cs typeface="+mn-ea"/>
              </a:rPr>
              <a:t>: tracks open files.</a:t>
            </a:r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打开文件表</a:t>
            </a:r>
            <a:r>
              <a:rPr lang="en-US" altLang="en-US" sz="2000" dirty="0">
                <a:latin typeface="+mn-ea"/>
                <a:ea typeface="+mn-ea"/>
                <a:cs typeface="+mn-ea"/>
              </a:rPr>
              <a:t>：跟踪打开的文件。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dirty="0">
                <a:latin typeface="+mn-ea"/>
                <a:ea typeface="+mn-ea"/>
                <a:cs typeface="+mn-ea"/>
              </a:rPr>
              <a:t>File pointer:  pointer to last read/write location, per process that has the file open.文件指针：指向打开文件的每个进程的最后读/写位置的指针。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File-open</a:t>
            </a:r>
            <a:r>
              <a:rPr lang="en-US" altLang="en-US" sz="2000" b="1" dirty="0">
                <a:solidFill>
                  <a:srgbClr val="3366FF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count</a:t>
            </a:r>
            <a:r>
              <a:rPr lang="en-US" altLang="en-US" sz="2000" dirty="0">
                <a:latin typeface="+mn-ea"/>
                <a:ea typeface="+mn-ea"/>
                <a:cs typeface="+mn-ea"/>
              </a:rPr>
              <a:t>: counter of number of times a file is open – to allow removal of data from open-file table when last processes closes it.</a:t>
            </a:r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文件打开计数</a:t>
            </a:r>
            <a:r>
              <a:rPr lang="en-US" altLang="en-US" sz="2000" dirty="0">
                <a:latin typeface="+mn-ea"/>
                <a:ea typeface="+mn-ea"/>
                <a:cs typeface="+mn-ea"/>
              </a:rPr>
              <a:t>：文件打开次数的计数器 - 允许在最后一个进程关闭打开文件表时从打开文件表中删除数据。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dirty="0">
                <a:latin typeface="+mn-ea"/>
                <a:ea typeface="+mn-ea"/>
                <a:cs typeface="+mn-ea"/>
              </a:rPr>
              <a:t>Disk location of the file: cache of data access information.文件的磁盘位置：数据访问信息的缓存。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dirty="0">
                <a:latin typeface="+mn-ea"/>
                <a:ea typeface="+mn-ea"/>
                <a:cs typeface="+mn-ea"/>
              </a:rPr>
              <a:t>Access rights: per-process access mode information.访问权限：每个进程的访问模式信息。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微软雅黑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9284</Words>
  <Application>WPS 演示</Application>
  <PresentationFormat>On-screen Show (4:3)</PresentationFormat>
  <Paragraphs>371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</vt:lpstr>
      <vt:lpstr>宋体</vt:lpstr>
      <vt:lpstr>Wingdings</vt:lpstr>
      <vt:lpstr>Verdana</vt:lpstr>
      <vt:lpstr>MS PGothic</vt:lpstr>
      <vt:lpstr>Times New Roman</vt:lpstr>
      <vt:lpstr>微软雅黑</vt:lpstr>
      <vt:lpstr>Webdings</vt:lpstr>
      <vt:lpstr>Helvetica</vt:lpstr>
      <vt:lpstr>Arial Unicode MS</vt:lpstr>
      <vt:lpstr>Monotype Sorts</vt:lpstr>
      <vt:lpstr>Wingdings</vt:lpstr>
      <vt:lpstr>Courier New</vt:lpstr>
      <vt:lpstr>Symbol</vt:lpstr>
      <vt:lpstr>Symbol</vt:lpstr>
      <vt:lpstr>os-8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Directory Structure</vt:lpstr>
      <vt:lpstr>File Operations</vt:lpstr>
      <vt:lpstr>Open Files</vt:lpstr>
      <vt:lpstr> File Locking</vt:lpstr>
      <vt:lpstr>File Locking Example – Java API</vt:lpstr>
      <vt:lpstr>File Locking Example – Java API (Cont.)</vt:lpstr>
      <vt:lpstr>File Types – Name, Extension</vt:lpstr>
      <vt:lpstr>File Structure</vt:lpstr>
      <vt:lpstr>Access Methods</vt:lpstr>
      <vt:lpstr>Sequential Access</vt:lpstr>
      <vt:lpstr>Direct Access</vt:lpstr>
      <vt:lpstr>Simulation of Sequential Access on Direct-access File</vt:lpstr>
      <vt:lpstr>Other Access Methods</vt:lpstr>
      <vt:lpstr>Example of Index and Relative Files</vt:lpstr>
      <vt:lpstr>Disk Structure</vt:lpstr>
      <vt:lpstr>A Typical File-system Organization</vt:lpstr>
      <vt:lpstr>Types of File Systems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Acyclic-Graph Directories</vt:lpstr>
      <vt:lpstr>Acyclic-Graph Directories (Cont.)</vt:lpstr>
      <vt:lpstr>General Graph Directory</vt:lpstr>
      <vt:lpstr>General Graph Directory (Cont.)</vt:lpstr>
      <vt:lpstr>Current Directory</vt:lpstr>
      <vt:lpstr>Protection</vt:lpstr>
      <vt:lpstr>Access Lists and Groups in Unix</vt:lpstr>
      <vt:lpstr>A Sample UNIX Directory Listing</vt:lpstr>
      <vt:lpstr>Windows 7 Access-Control List Management</vt:lpstr>
      <vt:lpstr>Memory-Mapped Files</vt:lpstr>
      <vt:lpstr>End of Chapter 13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Spirit_wolf</cp:lastModifiedBy>
  <cp:revision>401</cp:revision>
  <cp:lastPrinted>2001-06-14T13:58:00Z</cp:lastPrinted>
  <dcterms:created xsi:type="dcterms:W3CDTF">2011-01-13T23:43:00Z</dcterms:created>
  <dcterms:modified xsi:type="dcterms:W3CDTF">2021-10-05T15:21:09Z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