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99" r:id="rId3"/>
    <p:sldId id="257" r:id="rId5"/>
    <p:sldId id="258" r:id="rId6"/>
    <p:sldId id="259" r:id="rId7"/>
    <p:sldId id="261" r:id="rId8"/>
    <p:sldId id="316" r:id="rId9"/>
    <p:sldId id="319" r:id="rId10"/>
    <p:sldId id="262" r:id="rId11"/>
    <p:sldId id="263" r:id="rId12"/>
    <p:sldId id="264" r:id="rId13"/>
    <p:sldId id="265" r:id="rId14"/>
    <p:sldId id="266" r:id="rId15"/>
    <p:sldId id="485" r:id="rId16"/>
    <p:sldId id="260" r:id="rId17"/>
    <p:sldId id="268" r:id="rId18"/>
    <p:sldId id="321" r:id="rId19"/>
    <p:sldId id="320" r:id="rId20"/>
    <p:sldId id="484" r:id="rId21"/>
    <p:sldId id="317" r:id="rId22"/>
    <p:sldId id="486" r:id="rId23"/>
    <p:sldId id="315" r:id="rId24"/>
    <p:sldId id="487" r:id="rId25"/>
    <p:sldId id="318" r:id="rId26"/>
    <p:sldId id="328" r:id="rId27"/>
    <p:sldId id="275" r:id="rId28"/>
    <p:sldId id="276" r:id="rId29"/>
    <p:sldId id="277" r:id="rId30"/>
    <p:sldId id="278" r:id="rId31"/>
    <p:sldId id="279" r:id="rId32"/>
    <p:sldId id="282" r:id="rId33"/>
    <p:sldId id="283" r:id="rId34"/>
    <p:sldId id="284" r:id="rId35"/>
    <p:sldId id="285" r:id="rId36"/>
    <p:sldId id="488" r:id="rId37"/>
    <p:sldId id="294" r:id="rId38"/>
    <p:sldId id="295" r:id="rId39"/>
    <p:sldId id="298" r:id="rId40"/>
    <p:sldId id="297" r:id="rId41"/>
    <p:sldId id="436" r:id="rId42"/>
    <p:sldId id="314" r:id="rId43"/>
  </p:sldIdLst>
  <p:sldSz cx="9144000" cy="6858000" type="screen4x3"/>
  <p:notesSz cx="6881495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7" autoAdjust="0"/>
    <p:restoredTop sz="86449" autoAdjust="0"/>
  </p:normalViewPr>
  <p:slideViewPr>
    <p:cSldViewPr snapToGrid="0">
      <p:cViewPr varScale="1">
        <p:scale>
          <a:sx n="76" d="100"/>
          <a:sy n="76" d="100"/>
        </p:scale>
        <p:origin x="989" y="43"/>
      </p:cViewPr>
      <p:guideLst>
        <p:guide orient="horz" pos="816"/>
        <p:guide pos="449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defTabSz="876300">
              <a:defRPr sz="1100">
                <a:latin typeface="Helvetica" pitchFamily="2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>
              <a:latin typeface="微软雅黑" panose="020B0503020204020204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algn="r" defTabSz="876300">
              <a:defRPr sz="1100">
                <a:latin typeface="Helvetica" pitchFamily="2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>
              <a:latin typeface="微软雅黑" panose="020B0503020204020204" charset="-122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defTabSz="876300">
              <a:defRPr sz="1100">
                <a:latin typeface="Helvetica" pitchFamily="2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>
              <a:latin typeface="微软雅黑" panose="020B0503020204020204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algn="r"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defTabSz="923925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微软雅黑" panose="020B0503020204020204" charset="-122"/>
              </a:rPr>
            </a:fld>
            <a:endParaRPr lang="en-US" altLang="en-US">
              <a:latin typeface="微软雅黑" panose="020B0503020204020204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微软雅黑" panose="020B0503020204020204" charset="-122"/>
              </a:rPr>
              <a:t>Silberschatz, Galvin and Gagne ©2018</a:t>
            </a:r>
            <a:endParaRPr lang="en-US" altLang="en-US" sz="1000" b="1">
              <a:solidFill>
                <a:srgbClr val="336699"/>
              </a:solidFill>
              <a:latin typeface="微软雅黑" panose="020B0503020204020204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微软雅黑" panose="020B0503020204020204" charset="-122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微软雅黑" panose="020B0503020204020204" charset="-122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微软雅黑" panose="020B0503020204020204" charset="-122"/>
              </a:rPr>
              <a:t> Edition</a:t>
            </a:r>
            <a:endParaRPr lang="en-US" altLang="en-US" sz="1000" b="1">
              <a:solidFill>
                <a:srgbClr val="336699"/>
              </a:solidFill>
              <a:latin typeface="微软雅黑" panose="020B0503020204020204" charset="-122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220880" y="6613525"/>
            <a:ext cx="518091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微软雅黑" panose="020B0503020204020204" charset="-122"/>
              </a:rPr>
              <a:t>13.</a:t>
            </a:r>
            <a:fld id="{47DE681D-3D41-4CB0-83AA-B406652BB5CF}" type="slidenum">
              <a:rPr lang="en-US" altLang="en-US" sz="1000" b="1" dirty="0" smtClean="0">
                <a:solidFill>
                  <a:srgbClr val="006699"/>
                </a:solidFill>
                <a:latin typeface="微软雅黑" panose="020B0503020204020204" charset="-122"/>
              </a:rPr>
            </a:fld>
            <a:endParaRPr lang="en-US" altLang="en-US" sz="1000" b="1" dirty="0">
              <a:solidFill>
                <a:srgbClr val="006699"/>
              </a:solidFill>
              <a:latin typeface="微软雅黑" panose="020B050302020402020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微软雅黑" panose="020B0503020204020204" charset="-122"/>
              </a:rPr>
              <a:t>Silberschatz, Galvin and Gagne ©2018</a:t>
            </a:r>
            <a:endParaRPr lang="en-US" altLang="en-US" sz="1000" b="1">
              <a:solidFill>
                <a:srgbClr val="006699"/>
              </a:solidFill>
              <a:latin typeface="微软雅黑" panose="020B0503020204020204" charset="-122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微软雅黑" panose="020B0503020204020204" charset="-122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微软雅黑" panose="020B0503020204020204" charset="-122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微软雅黑" panose="020B0503020204020204" charset="-122"/>
              </a:rPr>
              <a:t> Edition</a:t>
            </a:r>
            <a:endParaRPr lang="en-US" altLang="en-US" sz="1000" b="1">
              <a:solidFill>
                <a:srgbClr val="006699"/>
              </a:solidFill>
              <a:latin typeface="微软雅黑" panose="020B0503020204020204" charset="-122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微软雅黑" panose="020B0503020204020204" charset="-122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File Locking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99" y="944547"/>
            <a:ext cx="7272302" cy="4584993"/>
          </a:xfrm>
        </p:spPr>
        <p:txBody>
          <a:bodyPr/>
          <a:lstStyle/>
          <a:p>
            <a:r>
              <a:rPr lang="en-US" altLang="en-US" dirty="0"/>
              <a:t>Provided by some operating systems and file systems.由一些操作系统和文件系统提供。</a:t>
            </a:r>
            <a:endParaRPr lang="en-US" altLang="en-US" dirty="0"/>
          </a:p>
          <a:p>
            <a:pPr lvl="1"/>
            <a:r>
              <a:rPr lang="en-US" altLang="en-US" dirty="0"/>
              <a:t>Similar to reader-writer locks.类似于读写锁。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concurrently.</a:t>
            </a:r>
            <a:r>
              <a:rPr lang="en-US" altLang="en-US" b="1" dirty="0">
                <a:solidFill>
                  <a:srgbClr val="006699"/>
                </a:solidFill>
              </a:rPr>
              <a:t>共享锁</a:t>
            </a:r>
            <a:r>
              <a:rPr lang="en-US" altLang="en-US" dirty="0"/>
              <a:t>类似于读锁——多个进程可以同时获取。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lock.</a:t>
            </a:r>
            <a:r>
              <a:rPr lang="en-US" altLang="en-US" b="1" dirty="0">
                <a:solidFill>
                  <a:srgbClr val="006699"/>
                </a:solidFill>
              </a:rPr>
              <a:t>排他锁</a:t>
            </a:r>
            <a:r>
              <a:rPr lang="en-US" altLang="en-US" dirty="0"/>
              <a:t>类似于写锁。</a:t>
            </a:r>
            <a:endParaRPr lang="en-US" altLang="en-US" dirty="0"/>
          </a:p>
          <a:p>
            <a:r>
              <a:rPr lang="en-US" altLang="en-US" dirty="0"/>
              <a:t>Mediates access to a file.调解对文件的访问。</a:t>
            </a:r>
            <a:endParaRPr lang="en-US" altLang="en-US" dirty="0"/>
          </a:p>
          <a:p>
            <a:r>
              <a:rPr lang="en-US" altLang="en-US" dirty="0"/>
              <a:t>Mandatory or advisory:强制性或咨询性：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requested.</a:t>
            </a:r>
            <a:r>
              <a:rPr lang="en-US" altLang="en-US" b="1" dirty="0">
                <a:solidFill>
                  <a:srgbClr val="006699"/>
                </a:solidFill>
              </a:rPr>
              <a:t>强制</a:t>
            </a:r>
            <a:r>
              <a:rPr lang="en-US" altLang="en-US" dirty="0"/>
              <a:t> - 根据持有和请求的锁拒绝访问。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do.</a:t>
            </a:r>
            <a:r>
              <a:rPr lang="en-US" altLang="en-US" b="1" dirty="0">
                <a:solidFill>
                  <a:srgbClr val="006699"/>
                </a:solidFill>
              </a:rPr>
              <a:t>咨询</a:t>
            </a:r>
            <a:r>
              <a:rPr lang="en-US" altLang="en-US" dirty="0"/>
              <a:t> - 进程可以找到锁的状态并决定要做什么。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715" y="14393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863" y="11191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java.io.*;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import </a:t>
            </a:r>
            <a:r>
              <a:rPr lang="en-US" altLang="en-US" sz="1400" dirty="0" err="1">
                <a:solidFill>
                  <a:srgbClr val="0033CC"/>
                </a:solidFill>
              </a:rPr>
              <a:t>java.nio.channels</a:t>
            </a:r>
            <a:r>
              <a:rPr lang="en-US" altLang="en-US" sz="1400" dirty="0">
                <a:solidFill>
                  <a:srgbClr val="0033CC"/>
                </a:solidFill>
              </a:rPr>
              <a:t>.*;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public class </a:t>
            </a:r>
            <a:r>
              <a:rPr lang="en-US" altLang="en-US" sz="1400" dirty="0" err="1">
                <a:solidFill>
                  <a:srgbClr val="0033CC"/>
                </a:solidFill>
              </a:rPr>
              <a:t>LockingExample</a:t>
            </a:r>
            <a:r>
              <a:rPr lang="en-US" altLang="en-US" sz="1400" dirty="0">
                <a:solidFill>
                  <a:srgbClr val="0033CC"/>
                </a:solidFill>
              </a:rPr>
              <a:t> { 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i="1" dirty="0">
                <a:solidFill>
                  <a:srgbClr val="0033CC"/>
                </a:solidFill>
              </a:rPr>
              <a:t>	</a:t>
            </a:r>
            <a:r>
              <a:rPr lang="en-US" altLang="en-US" sz="1400" dirty="0">
                <a:solidFill>
                  <a:srgbClr val="0033CC"/>
                </a:solidFill>
              </a:rPr>
              <a:t>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EXCLUSIVE = false;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final </a:t>
            </a:r>
            <a:r>
              <a:rPr lang="en-US" altLang="en-US" sz="1400" dirty="0" err="1">
                <a:solidFill>
                  <a:srgbClr val="0033CC"/>
                </a:solidFill>
              </a:rPr>
              <a:t>boolean</a:t>
            </a:r>
            <a:r>
              <a:rPr lang="en-US" altLang="en-US" sz="1400" dirty="0">
                <a:solidFill>
                  <a:srgbClr val="0033CC"/>
                </a:solidFill>
              </a:rPr>
              <a:t> SHARED = true;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public static void main(String </a:t>
            </a:r>
            <a:r>
              <a:rPr lang="en-US" altLang="en-US" sz="1400" dirty="0" err="1">
                <a:solidFill>
                  <a:srgbClr val="0033CC"/>
                </a:solidFill>
              </a:rPr>
              <a:t>arsg</a:t>
            </a:r>
            <a:r>
              <a:rPr lang="en-US" altLang="en-US" sz="1400" dirty="0">
                <a:solidFill>
                  <a:srgbClr val="0033CC"/>
                </a:solidFill>
              </a:rPr>
              <a:t>[]) throws </a:t>
            </a:r>
            <a:r>
              <a:rPr lang="en-US" altLang="en-US" sz="1400" dirty="0" err="1">
                <a:solidFill>
                  <a:srgbClr val="0033CC"/>
                </a:solidFill>
              </a:rPr>
              <a:t>IOException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i="1" dirty="0">
                <a:solidFill>
                  <a:srgbClr val="0033CC"/>
                </a:solidFill>
              </a:rPr>
              <a:t>{ </a:t>
            </a:r>
            <a:endParaRPr lang="en-US" altLang="en-US" sz="1400" i="1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sharedLock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</a:t>
            </a:r>
            <a:r>
              <a:rPr lang="en-US" altLang="en-US" sz="1400" dirty="0" err="1">
                <a:solidFill>
                  <a:srgbClr val="0033CC"/>
                </a:solidFill>
              </a:rPr>
              <a:t>FileLock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null;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try { 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raf</a:t>
            </a:r>
            <a:r>
              <a:rPr lang="en-US" altLang="en-US" sz="1400" dirty="0">
                <a:solidFill>
                  <a:srgbClr val="0033CC"/>
                </a:solidFill>
              </a:rPr>
              <a:t> = new </a:t>
            </a:r>
            <a:r>
              <a:rPr lang="en-US" altLang="en-US" sz="1400" dirty="0" err="1">
                <a:solidFill>
                  <a:srgbClr val="0033CC"/>
                </a:solidFill>
              </a:rPr>
              <a:t>RandomAccessFile</a:t>
            </a:r>
            <a:r>
              <a:rPr lang="en-US" altLang="en-US" sz="1400" dirty="0">
                <a:solidFill>
                  <a:srgbClr val="0033CC"/>
                </a:solidFill>
              </a:rPr>
              <a:t>("file.txt", "</a:t>
            </a:r>
            <a:r>
              <a:rPr lang="en-US" altLang="en-US" sz="1400" dirty="0" err="1">
                <a:solidFill>
                  <a:srgbClr val="0033CC"/>
                </a:solidFill>
              </a:rPr>
              <a:t>rw</a:t>
            </a:r>
            <a:r>
              <a:rPr lang="en-US" altLang="en-US" sz="1400" dirty="0">
                <a:solidFill>
                  <a:srgbClr val="0033CC"/>
                </a:solidFill>
              </a:rPr>
              <a:t>");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get the channel for the file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FileChannel</a:t>
            </a:r>
            <a:r>
              <a:rPr lang="en-US" altLang="en-US" sz="1400" dirty="0">
                <a:solidFill>
                  <a:srgbClr val="0033CC"/>
                </a:solidFill>
              </a:rPr>
              <a:t> </a:t>
            </a:r>
            <a:r>
              <a:rPr lang="en-US" altLang="en-US" sz="1400" dirty="0" err="1">
                <a:solidFill>
                  <a:srgbClr val="0033CC"/>
                </a:solidFill>
              </a:rPr>
              <a:t>ch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raf.getChannel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this locks the first half of the file - exclusive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400" dirty="0">
                <a:solidFill>
                  <a:srgbClr val="0033CC"/>
                </a:solidFill>
              </a:rPr>
              <a:t> = </a:t>
            </a:r>
            <a:r>
              <a:rPr lang="en-US" altLang="en-US" sz="1400" dirty="0" err="1">
                <a:solidFill>
                  <a:srgbClr val="0033CC"/>
                </a:solidFill>
              </a:rPr>
              <a:t>ch.lock</a:t>
            </a:r>
            <a:r>
              <a:rPr lang="en-US" altLang="en-US" sz="1400" dirty="0">
                <a:solidFill>
                  <a:srgbClr val="0033CC"/>
                </a:solidFill>
              </a:rPr>
              <a:t>(0, </a:t>
            </a:r>
            <a:r>
              <a:rPr lang="en-US" altLang="en-US" sz="1400" dirty="0" err="1">
                <a:solidFill>
                  <a:srgbClr val="0033CC"/>
                </a:solidFill>
              </a:rPr>
              <a:t>raf.length</a:t>
            </a:r>
            <a:r>
              <a:rPr lang="en-US" altLang="en-US" sz="1400" dirty="0">
                <a:solidFill>
                  <a:srgbClr val="0033CC"/>
                </a:solidFill>
              </a:rPr>
              <a:t>()/2, EXCLUSIVE);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/** Now modify the data . . . */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// release the lock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400" dirty="0">
                <a:solidFill>
                  <a:srgbClr val="0033CC"/>
                </a:solidFill>
              </a:rPr>
              <a:t>			</a:t>
            </a:r>
            <a:r>
              <a:rPr lang="en-US" altLang="en-US" sz="14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400" dirty="0">
                <a:solidFill>
                  <a:srgbClr val="0033CC"/>
                </a:solidFill>
              </a:rPr>
              <a:t>();</a:t>
            </a:r>
            <a:endParaRPr lang="en-US" altLang="en-US" sz="1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36" y="68580"/>
            <a:ext cx="7996238" cy="622899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  <a:endParaRPr lang="en-US" altLang="en-US" sz="3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this locks the second half of the file - shared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/** Now read the data . . . */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// release the lock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r>
              <a:rPr lang="en-US" altLang="en-US" sz="1600" dirty="0">
                <a:solidFill>
                  <a:srgbClr val="0033CC"/>
                </a:solidFill>
              </a:rPr>
              <a:t>catch (</a:t>
            </a:r>
            <a:r>
              <a:rPr lang="en-US" altLang="en-US" sz="1600" dirty="0" err="1">
                <a:solidFill>
                  <a:srgbClr val="0033CC"/>
                </a:solidFill>
              </a:rPr>
              <a:t>java.io.IOException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endParaRPr lang="en-US" altLang="en-US" sz="1600" i="1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System.err.println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ioe</a:t>
            </a:r>
            <a:r>
              <a:rPr lang="en-US" altLang="en-US" sz="1600" dirty="0">
                <a:solidFill>
                  <a:srgbClr val="0033CC"/>
                </a:solidFill>
              </a:rPr>
              <a:t>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}finally {</a:t>
            </a:r>
            <a:r>
              <a:rPr lang="en-US" altLang="en-US" sz="1600" i="1" dirty="0">
                <a:solidFill>
                  <a:srgbClr val="0033CC"/>
                </a:solidFill>
              </a:rPr>
              <a:t> </a:t>
            </a:r>
            <a:endParaRPr lang="en-US" altLang="en-US" sz="1600" i="1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if (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!= null)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>
                <a:solidFill>
                  <a:srgbClr val="0033CC"/>
                </a:solidFill>
              </a:rPr>
              <a:t>	</a:t>
            </a: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}</a:t>
            </a:r>
            <a:endParaRPr lang="en-US" altLang="en-US" sz="16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21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  <a:endParaRPr lang="en-US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54420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None - sequence of words, bytes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Simple record structure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Lines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Fixed length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Variable length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Complex Structures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Formatted document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Relocatable load file	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Can simulate last two with first method by inserting appropriate control characters.可以通过插入适当的控制字符用第一种方法模拟后两个.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Who decides:谁来决定：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Operating system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Program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  <a:r>
              <a:rPr lang="en-US" altLang="en-US" dirty="0">
                <a:solidFill>
                  <a:srgbClr val="000000"/>
                </a:solidFill>
                <a:sym typeface="+mn-ea"/>
              </a:rPr>
              <a:t>访问方法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65" y="99020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A</a:t>
            </a:r>
            <a:r>
              <a:rPr lang="en-US" altLang="en-US" sz="2800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file is fixed length </a:t>
            </a:r>
            <a:r>
              <a:rPr lang="en-US" altLang="en-US" sz="28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logical</a:t>
            </a:r>
            <a:r>
              <a:rPr lang="en-US" altLang="en-US" sz="2800" dirty="0">
                <a:solidFill>
                  <a:srgbClr val="0033CC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en-US" sz="28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records.</a:t>
            </a:r>
            <a:r>
              <a:rPr lang="en-US" altLang="en-US" sz="2800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一个文件是定长的</a:t>
            </a:r>
            <a:r>
              <a:rPr lang="en-US" altLang="en-US" sz="28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逻辑记录。</a:t>
            </a:r>
            <a:endParaRPr lang="en-US" altLang="en-US" sz="2800" b="1" dirty="0">
              <a:solidFill>
                <a:srgbClr val="006699"/>
              </a:solidFill>
              <a:latin typeface="+mn-ea"/>
              <a:ea typeface="+mn-ea"/>
              <a:cs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2800" b="1" dirty="0">
                <a:latin typeface="+mn-ea"/>
                <a:ea typeface="+mn-ea"/>
                <a:cs typeface="+mn-ea"/>
              </a:rPr>
              <a:t>Sequential Access.顺序访问</a:t>
            </a:r>
            <a:endParaRPr lang="en-US" altLang="en-US" sz="2800" b="1" dirty="0">
              <a:latin typeface="+mn-ea"/>
              <a:ea typeface="+mn-ea"/>
              <a:cs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Direct Access.直接访问</a:t>
            </a:r>
            <a:endParaRPr lang="en-US" altLang="en-US" sz="2800" b="1" dirty="0">
              <a:solidFill>
                <a:srgbClr val="000000"/>
              </a:solidFill>
              <a:latin typeface="+mn-ea"/>
              <a:ea typeface="+mn-ea"/>
              <a:cs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2800" b="1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Other Access Methods.其他访问方法</a:t>
            </a:r>
            <a:endParaRPr lang="en-US" altLang="en-US" sz="2800" b="1" dirty="0">
              <a:solidFill>
                <a:srgbClr val="000000"/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840" y="75192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  <a:r>
              <a:rPr lang="en-US" altLang="en-US" dirty="0">
                <a:latin typeface="+mn-ea"/>
                <a:ea typeface="+mn-ea"/>
                <a:cs typeface="+mn-ea"/>
                <a:sym typeface="+mn-ea"/>
              </a:rPr>
              <a:t>顺序访问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65" y="980156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(rewrite).上次写入后没有读取（重写）</a:t>
            </a:r>
            <a:endParaRPr lang="en-US" altLang="en-US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5745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图解</a:t>
            </a:r>
            <a:endParaRPr lang="zh-CN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5745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rewind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+mn-ea"/>
              </a:rPr>
              <a:t>倒带</a:t>
            </a:r>
            <a:endParaRPr lang="zh-CN" altLang="en-US" sz="1600" dirty="0">
              <a:solidFill>
                <a:srgbClr val="000000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410888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  <a:r>
              <a:rPr lang="en-US" altLang="en-US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直接访问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30" y="964565"/>
            <a:ext cx="7717790" cy="47732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  <a:endParaRPr lang="en-US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5745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number.相对块号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5745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dirty="0"/>
              <a:t>Relative block numbers allow OS to decide where file should be placed.相对块号允许操作系统决定文件应该放置的位置。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565" y="26509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Simulation of Sequential Access on Direct-access File直接访问文件的顺序访问模拟</a:t>
            </a:r>
            <a:endParaRPr lang="en-US" altLang="en-US" sz="200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18" y="1095273"/>
            <a:ext cx="5535592" cy="204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  <a:r>
              <a:rPr lang="en-US" altLang="en-US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其他访问方法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910590"/>
            <a:ext cx="8162290" cy="562102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Can be other access methods built on top of base methods.可以是建立在基本方法之上的其他访问方法。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General involve creation of an </a:t>
            </a:r>
            <a:r>
              <a:rPr lang="en-US" altLang="en-US" sz="1800" b="1" dirty="0">
                <a:solidFill>
                  <a:srgbClr val="006699"/>
                </a:solidFill>
                <a:latin typeface="+mn-ea"/>
                <a:ea typeface="+mn-ea"/>
              </a:rPr>
              <a:t>index</a:t>
            </a: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 for the file.一般涉及为文件创建索引。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Keep index in memory for fast determination of location of data to be operated on (consider Universal Produce Code (UPC code) plus record of data about that item).将索引保存在内存中，以便快速确定要操作的数据的位置（考虑通用生产代码（UPC 代码）加上有关该项目的数据记录）。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If the index is too large, create an in-memory index, which an index of a disk index.如果索引太大，创建一个内存索引，它是一个磁盘索引的索引。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IBM indexed sequential-access method (ISAM).IBM 索引顺序访问方法 (ISAM)。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Small master index, points to disk blocks of secondary index.小的主索引，指向二级索引的磁盘块。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File kept sorted on a defined key.文件按定义的键排序。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All done by the OS.全部由操作系统完成。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tabLst>
                <a:tab pos="3203575" algn="l"/>
                <a:tab pos="4055745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+mn-ea"/>
                <a:ea typeface="+mn-ea"/>
              </a:rPr>
              <a:t>VMS operating system provides index and relative files as another example (see next slide).VMS 操作系统提供索引和相关文件作为另一个例子（见下一张幻灯片）</a:t>
            </a:r>
            <a:endParaRPr lang="en-US" altLang="en-US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061" y="13985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Outline大纲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060" y="942090"/>
            <a:ext cx="7718425" cy="3494087"/>
          </a:xfrm>
        </p:spPr>
        <p:txBody>
          <a:bodyPr/>
          <a:lstStyle/>
          <a:p>
            <a:r>
              <a:rPr lang="en-US" altLang="en-US" sz="2800" dirty="0"/>
              <a:t>File Concept.文件概念。</a:t>
            </a:r>
            <a:endParaRPr lang="en-US" altLang="en-US" sz="2800" dirty="0"/>
          </a:p>
          <a:p>
            <a:r>
              <a:rPr lang="en-US" altLang="en-US" sz="2800" dirty="0"/>
              <a:t>Access Methods.访问方法。</a:t>
            </a:r>
            <a:endParaRPr lang="en-US" altLang="en-US" sz="2800" dirty="0"/>
          </a:p>
          <a:p>
            <a:r>
              <a:rPr lang="en-US" altLang="en-US" sz="2800" dirty="0"/>
              <a:t>Disk and Directory Structure.磁盘和目录结构。</a:t>
            </a:r>
            <a:endParaRPr lang="en-US" altLang="en-US" sz="2800" dirty="0"/>
          </a:p>
          <a:p>
            <a:r>
              <a:rPr lang="en-US" altLang="en-US" sz="2800" dirty="0"/>
              <a:t>Protection.保护。</a:t>
            </a:r>
            <a:endParaRPr lang="en-US" altLang="en-US" sz="2800" dirty="0"/>
          </a:p>
          <a:p>
            <a:r>
              <a:rPr lang="en-US" altLang="en-US" sz="2800" dirty="0"/>
              <a:t>Memory-Mapped Files.内存映射文件。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392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  <a:endParaRPr lang="en-US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09840"/>
            <a:ext cx="5261202" cy="354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 idx="4294967295"/>
          </p:nvPr>
        </p:nvSpPr>
        <p:spPr>
          <a:xfrm>
            <a:off x="354562" y="127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  <a:r>
              <a:rPr lang="zh-CN" altLang="en-US" dirty="0">
                <a:ea typeface="宋体" panose="02010600030101010101" pitchFamily="2" charset="-122"/>
              </a:rPr>
              <a:t>磁盘结构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Content Placeholder 3"/>
          <p:cNvSpPr>
            <a:spLocks noGrp="1"/>
          </p:cNvSpPr>
          <p:nvPr>
            <p:ph idx="4294967295"/>
          </p:nvPr>
        </p:nvSpPr>
        <p:spPr>
          <a:xfrm>
            <a:off x="868045" y="992505"/>
            <a:ext cx="7715885" cy="5606415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partitions.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磁盘可以细分为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分区。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failure.磁盘或分区可以进行</a:t>
            </a:r>
            <a:r>
              <a:rPr lang="en-US" altLang="en-US" dirty="0">
                <a:solidFill>
                  <a:srgbClr val="006699"/>
                </a:solidFill>
              </a:rPr>
              <a:t>RAID</a:t>
            </a:r>
            <a:r>
              <a:rPr lang="en-US" altLang="en-US" dirty="0"/>
              <a:t>保护以防止出现故障。</a:t>
            </a:r>
            <a:endParaRPr lang="en-US" altLang="en-US" dirty="0"/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system.磁盘或分区可以</a:t>
            </a:r>
            <a:r>
              <a:rPr lang="en-US" altLang="en-US" b="1" dirty="0">
                <a:solidFill>
                  <a:srgbClr val="006699"/>
                </a:solidFill>
              </a:rPr>
              <a:t>原始</a:t>
            </a:r>
            <a:r>
              <a:rPr lang="en-US" altLang="en-US" dirty="0"/>
              <a:t>使用——没有文件系统，或者用文件系统</a:t>
            </a:r>
            <a:r>
              <a:rPr lang="en-US" altLang="en-US" dirty="0">
                <a:solidFill>
                  <a:srgbClr val="006699"/>
                </a:solidFill>
              </a:rPr>
              <a:t>格式化</a:t>
            </a:r>
            <a:r>
              <a:rPr lang="en-US" altLang="en-US" dirty="0"/>
              <a:t>。</a:t>
            </a:r>
            <a:endParaRPr lang="en-US" altLang="en-US" dirty="0"/>
          </a:p>
          <a:p>
            <a:r>
              <a:rPr lang="en-US" altLang="en-US" dirty="0"/>
              <a:t>Partitions also known as minidisks, slices.分区也称为微型磁盘、切片。</a:t>
            </a:r>
            <a:endParaRPr lang="en-US" altLang="en-US" dirty="0"/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volume.</a:t>
            </a:r>
            <a:r>
              <a:rPr lang="en-US" altLang="en-US" b="1" dirty="0">
                <a:solidFill>
                  <a:schemeClr val="tx1"/>
                </a:solidFill>
                <a:latin typeface="+mj-lt"/>
              </a:rPr>
              <a:t>包含文件系统的实体称为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卷。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contents.</a:t>
            </a:r>
            <a:r>
              <a:rPr lang="en-US" altLang="ja-JP" dirty="0">
                <a:solidFill>
                  <a:schemeClr val="tx1"/>
                </a:solidFill>
                <a:latin typeface="+mj-lt"/>
              </a:rPr>
              <a:t>每个包含文件系统的卷还会在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设备目录</a:t>
            </a:r>
            <a:r>
              <a:rPr lang="en-US" altLang="ja-JP" dirty="0">
                <a:solidFill>
                  <a:schemeClr val="tx1"/>
                </a:solidFill>
                <a:latin typeface="+mj-lt"/>
              </a:rPr>
              <a:t>或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卷目录</a:t>
            </a:r>
            <a:r>
              <a:rPr lang="en-US" altLang="ja-JP" dirty="0">
                <a:solidFill>
                  <a:schemeClr val="tx1"/>
                </a:solidFill>
                <a:latin typeface="+mj-lt"/>
              </a:rPr>
              <a:t>中跟踪该文件系统的信息。</a:t>
            </a:r>
            <a:endParaRPr lang="en-US" altLang="ja-JP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computer.除了</a:t>
            </a:r>
            <a:r>
              <a:rPr lang="en-US" altLang="en-US" b="1" dirty="0">
                <a:solidFill>
                  <a:srgbClr val="006699"/>
                </a:solidFill>
              </a:rPr>
              <a:t>通用文件系统之外</a:t>
            </a:r>
            <a:r>
              <a:rPr lang="en-US" altLang="en-US" dirty="0"/>
              <a:t>，还有许多</a:t>
            </a:r>
            <a:r>
              <a:rPr lang="en-US" altLang="en-US" b="1" dirty="0">
                <a:solidFill>
                  <a:srgbClr val="006699"/>
                </a:solidFill>
              </a:rPr>
              <a:t>专用文件系统</a:t>
            </a:r>
            <a:r>
              <a:rPr lang="en-US" altLang="en-US" dirty="0"/>
              <a:t>，通常都在同一操作系统或计算机中。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984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Typical File-system Organization典型的文件系统组织</a:t>
            </a:r>
            <a:endParaRPr lang="en-US" altLang="en-US" sz="2400" dirty="0"/>
          </a:p>
        </p:txBody>
      </p:sp>
      <p:pic>
        <p:nvPicPr>
          <p:cNvPr id="3" name="Picture 6" descr="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4" y="1129766"/>
            <a:ext cx="6414023" cy="34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 idx="4294967295"/>
          </p:nvPr>
        </p:nvSpPr>
        <p:spPr>
          <a:xfrm>
            <a:off x="457200" y="1834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Systems文件系统的类型</a:t>
            </a:r>
            <a:endParaRPr lang="en-US" altLang="en-US" dirty="0"/>
          </a:p>
        </p:txBody>
      </p:sp>
      <p:sp>
        <p:nvSpPr>
          <p:cNvPr id="24579" name="Content Placeholder 3"/>
          <p:cNvSpPr>
            <a:spLocks noGrp="1"/>
          </p:cNvSpPr>
          <p:nvPr>
            <p:ph idx="4294967295"/>
          </p:nvPr>
        </p:nvSpPr>
        <p:spPr>
          <a:xfrm>
            <a:off x="886460" y="1024890"/>
            <a:ext cx="7688580" cy="5578475"/>
          </a:xfrm>
        </p:spPr>
        <p:txBody>
          <a:bodyPr/>
          <a:lstStyle/>
          <a:p>
            <a:r>
              <a:rPr lang="en-US" altLang="en-US" dirty="0"/>
              <a:t>We mostly talk of general-purpose file systems.我们主要谈论通用文件系统。</a:t>
            </a:r>
            <a:endParaRPr lang="en-US" altLang="en-US" dirty="0"/>
          </a:p>
          <a:p>
            <a:r>
              <a:rPr lang="en-US" altLang="en-US" dirty="0"/>
              <a:t>But systems frequently have may file systems, some general- and some special- purpose.但是系统经常有多个文件系统，有些是通用的，有些是特殊用途的。</a:t>
            </a:r>
            <a:endParaRPr lang="en-US" altLang="en-US" dirty="0"/>
          </a:p>
          <a:p>
            <a:r>
              <a:rPr lang="en-US" altLang="en-US" dirty="0"/>
              <a:t>Consider Solaris has.考虑Solaris了</a:t>
            </a:r>
            <a:endParaRPr lang="en-US" altLang="en-US" dirty="0"/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I/O.tmpfs – 用于快速临时I/O的基于内存的易失性 FS。</a:t>
            </a:r>
            <a:endParaRPr lang="en-US" altLang="en-US" dirty="0"/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debugging.objfs – 与内核内存的接口以获取内核符号以进行调试。</a:t>
            </a:r>
            <a:endParaRPr lang="en-US" altLang="en-US" dirty="0"/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daemons. ctfs – 用于管理守护进程的合约文件系统。</a:t>
            </a:r>
            <a:endParaRPr lang="en-US" altLang="en-US" dirty="0"/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another.lofs – 环回文件系统允许访问一个FS来代替另一个。</a:t>
            </a:r>
            <a:endParaRPr lang="en-US" altLang="en-US" dirty="0"/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structures.procfs – 进程结构的内核接口。</a:t>
            </a:r>
            <a:endParaRPr lang="en-US" altLang="en-US" dirty="0"/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systems.ufs、zfs——通用文件系统。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130630"/>
            <a:ext cx="8229600" cy="55580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Structure目录结构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739" y="944547"/>
            <a:ext cx="7862181" cy="5123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包含所有文件信息的节点集合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Both the directory structure and the files reside on disk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目录结构和文件都驻留在磁盘上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Operations Performed on Directory对目录执行的操作</a:t>
            </a:r>
            <a:endParaRPr lang="en-US" altLang="en-US" sz="2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603" y="1017551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  <a:endParaRPr lang="en-US" altLang="en-US" dirty="0"/>
          </a:p>
          <a:p>
            <a:endParaRPr lang="en-US" altLang="en-US" sz="800" dirty="0"/>
          </a:p>
          <a:p>
            <a:r>
              <a:rPr lang="en-US" altLang="en-US" dirty="0"/>
              <a:t>Traverse the file system.遍历文件系统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8295" y="221066"/>
            <a:ext cx="7743825" cy="428346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Organization目录组织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9810" y="1285875"/>
            <a:ext cx="7502525" cy="4491355"/>
          </a:xfrm>
        </p:spPr>
        <p:txBody>
          <a:bodyPr/>
          <a:lstStyle/>
          <a:p>
            <a:r>
              <a:rPr lang="en-US" altLang="en-US" dirty="0"/>
              <a:t>Efficiency – locating a file quickly.效率 </a:t>
            </a:r>
            <a:r>
              <a:rPr lang="en-US" altLang="en-US" dirty="0">
                <a:sym typeface="+mn-ea"/>
              </a:rPr>
              <a:t>——</a:t>
            </a:r>
            <a:r>
              <a:rPr lang="en-US" altLang="en-US" dirty="0"/>
              <a:t>快速定位文件。</a:t>
            </a:r>
            <a:endParaRPr lang="en-US" altLang="en-US" dirty="0"/>
          </a:p>
          <a:p>
            <a:r>
              <a:rPr lang="en-US" altLang="en-US" dirty="0"/>
              <a:t>Naming – convenient to users.命名——方便用户。</a:t>
            </a:r>
            <a:endParaRPr lang="en-US" altLang="en-US" dirty="0"/>
          </a:p>
          <a:p>
            <a:pPr lvl="1"/>
            <a:r>
              <a:rPr lang="en-US" altLang="en-US" dirty="0"/>
              <a:t>Two users can have same name for different files.两个用户可以为不同的文件使用相同的名称。</a:t>
            </a:r>
            <a:endParaRPr lang="en-US" altLang="en-US" dirty="0"/>
          </a:p>
          <a:p>
            <a:pPr lvl="1"/>
            <a:r>
              <a:rPr lang="en-US" altLang="en-US" dirty="0"/>
              <a:t>The same file can have several different names.同一个文件可以有多个不同的名称。</a:t>
            </a:r>
            <a:endParaRPr lang="en-US" altLang="en-US" dirty="0"/>
          </a:p>
          <a:p>
            <a:r>
              <a:rPr lang="en-US" altLang="en-US" dirty="0"/>
              <a:t>Grouping – logical grouping of files by properties, (e.g., all Java programs, all games, …).分组</a:t>
            </a:r>
            <a:r>
              <a:rPr lang="en-US" altLang="en-US" dirty="0">
                <a:sym typeface="+mn-ea"/>
              </a:rPr>
              <a:t>——</a:t>
            </a:r>
            <a:r>
              <a:rPr lang="en-US" altLang="en-US" dirty="0"/>
              <a:t>按属性对文件进行逻辑分组（例如，所有Java 程序、所有游戏……）。</a:t>
            </a:r>
            <a:endParaRPr lang="en-US" altLang="en-US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430" y="933450"/>
            <a:ext cx="762254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微软雅黑" panose="020B0503020204020204" charset="-122"/>
              </a:rPr>
              <a:t>The directory is organized logically to obtain.该目录按逻辑组织以获取。 </a:t>
            </a:r>
            <a:endParaRPr lang="en-US" altLang="en-US" sz="1700" dirty="0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2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Directory单级目录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981273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users.</a:t>
            </a:r>
            <a:r>
              <a:rPr lang="en-US" altLang="en-US" dirty="0">
                <a:latin typeface="+mn-ea"/>
                <a:ea typeface="+mn-ea"/>
              </a:rPr>
              <a:t>所有用户</a:t>
            </a:r>
            <a:r>
              <a:rPr lang="zh-CN" altLang="en-US" dirty="0">
                <a:latin typeface="+mn-ea"/>
                <a:ea typeface="+mn-ea"/>
              </a:rPr>
              <a:t>共用</a:t>
            </a:r>
            <a:r>
              <a:rPr lang="en-US" altLang="en-US" dirty="0">
                <a:latin typeface="+mn-ea"/>
                <a:ea typeface="+mn-ea"/>
              </a:rPr>
              <a:t>单一目录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problem.命名问题。</a:t>
            </a:r>
            <a:endParaRPr lang="en-US" altLang="en-US" dirty="0"/>
          </a:p>
          <a:p>
            <a:r>
              <a:rPr lang="en-US" altLang="en-US" dirty="0"/>
              <a:t>Grouping problem.分组问题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微软雅黑" panose="020B0503020204020204" charset="-122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52" y="1517304"/>
            <a:ext cx="5527087" cy="1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207" y="1140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Directory两级目录</a:t>
            </a:r>
            <a:endParaRPr lang="en-US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39910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user.每个用户</a:t>
            </a:r>
            <a:r>
              <a:rPr lang="zh-CN" altLang="en-US" dirty="0">
                <a:ea typeface="宋体" panose="02010600030101010101" pitchFamily="2" charset="-122"/>
              </a:rPr>
              <a:t>一个</a:t>
            </a:r>
            <a:r>
              <a:rPr lang="en-US" altLang="en-US" dirty="0"/>
              <a:t>单独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dirty="0"/>
              <a:t>目录</a:t>
            </a:r>
            <a:endParaRPr lang="en-US" altLang="en-US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849630" y="3806825"/>
            <a:ext cx="7002780" cy="226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Path name.路径名</a:t>
            </a:r>
            <a:endParaRPr kumimoji="1" lang="en-US" altLang="en-US" sz="1700" dirty="0">
              <a:latin typeface="微软雅黑" panose="020B0503020204020204" charset="-122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Can have the same file name for different user.不同用户可以有相同的文件名</a:t>
            </a:r>
            <a:endParaRPr kumimoji="1" lang="en-US" altLang="en-US" sz="1700" dirty="0">
              <a:latin typeface="微软雅黑" panose="020B0503020204020204" charset="-122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Efficient searching.高效搜索</a:t>
            </a:r>
            <a:endParaRPr kumimoji="1" lang="en-US" altLang="en-US" sz="1700" dirty="0">
              <a:latin typeface="微软雅黑" panose="020B0503020204020204" charset="-122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微软雅黑" panose="020B0503020204020204" charset="-122"/>
              </a:rPr>
              <a:t>No grouping capability.没有分组功能</a:t>
            </a:r>
            <a:endParaRPr kumimoji="1" lang="en-US" altLang="en-US" sz="1700" dirty="0">
              <a:latin typeface="微软雅黑" panose="020B0503020204020204" charset="-122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7" y="1467058"/>
            <a:ext cx="5903704" cy="20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93" y="14422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Directories树结构目录</a:t>
            </a:r>
            <a:endParaRPr lang="en-US" altLang="en-US" dirty="0"/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0" y="1135470"/>
            <a:ext cx="6418908" cy="41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2922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Objectives目标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942340"/>
            <a:ext cx="8070215" cy="4504055"/>
          </a:xfrm>
        </p:spPr>
        <p:txBody>
          <a:bodyPr/>
          <a:lstStyle/>
          <a:p>
            <a:r>
              <a:rPr lang="en-US" altLang="en-US" sz="2400" dirty="0"/>
              <a:t>To explain the function of file systems.解释文件系统的功能。</a:t>
            </a:r>
            <a:endParaRPr lang="en-US" altLang="en-US" sz="2400" dirty="0"/>
          </a:p>
          <a:p>
            <a:r>
              <a:rPr lang="en-US" altLang="en-US" sz="2400" dirty="0"/>
              <a:t>To describe the interfaces to file systems.描述文件系统的接口。</a:t>
            </a:r>
            <a:endParaRPr lang="en-US" altLang="en-US" sz="2400" dirty="0"/>
          </a:p>
          <a:p>
            <a:r>
              <a:rPr lang="en-US" altLang="en-US" sz="2400" dirty="0"/>
              <a:t>To discuss file-system design tradeoffs, including access methods, file sharing, file locking, and directory structures.讨论文件系统设计权衡，包括访问方法、文件共享、文件锁定和目录结构。</a:t>
            </a:r>
            <a:endParaRPr lang="en-US" altLang="en-US" sz="2400" dirty="0"/>
          </a:p>
          <a:p>
            <a:r>
              <a:rPr lang="en-US" altLang="en-US" sz="2400" dirty="0"/>
              <a:t>To explore file-system protection.探索文件系统保护。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Directories无环图目录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885" y="1094105"/>
            <a:ext cx="7029450" cy="807085"/>
          </a:xfrm>
        </p:spPr>
        <p:txBody>
          <a:bodyPr/>
          <a:lstStyle/>
          <a:p>
            <a:r>
              <a:rPr lang="en-US" altLang="en-US" dirty="0"/>
              <a:t>Have shared subdirectories and files.有共享的子目录和文件。</a:t>
            </a:r>
            <a:endParaRPr lang="en-US" altLang="en-US" dirty="0"/>
          </a:p>
          <a:p>
            <a:r>
              <a:rPr lang="en-US" altLang="en-US" dirty="0"/>
              <a:t>Example</a:t>
            </a:r>
            <a:endParaRPr lang="en-US" altLang="en-US" dirty="0"/>
          </a:p>
        </p:txBody>
      </p:sp>
      <p:pic>
        <p:nvPicPr>
          <p:cNvPr id="32772" name="Picture 7" descr="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68" y="2277463"/>
            <a:ext cx="4232834" cy="34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915" y="864235"/>
            <a:ext cx="8059420" cy="4787265"/>
          </a:xfrm>
        </p:spPr>
        <p:txBody>
          <a:bodyPr/>
          <a:lstStyle/>
          <a:p>
            <a:r>
              <a:rPr lang="en-US" altLang="en-US" dirty="0"/>
              <a:t>Two different names (aliasing).两个不同的名称（别名）。</a:t>
            </a:r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pointer.如果 </a:t>
            </a:r>
            <a:r>
              <a:rPr lang="en-US" altLang="en-US" b="1" i="1" dirty="0" err="1">
                <a:sym typeface="+mn-ea"/>
              </a:rPr>
              <a:t>dict</a:t>
            </a:r>
            <a:r>
              <a:rPr lang="en-US" altLang="en-US" dirty="0">
                <a:sym typeface="Symbol" panose="05050102010706020507" pitchFamily="18" charset="2"/>
              </a:rPr>
              <a:t> 删除 </a:t>
            </a:r>
            <a:r>
              <a:rPr lang="en-US" altLang="en-US" b="1" dirty="0">
                <a:sym typeface="+mn-ea"/>
              </a:rPr>
              <a:t>w</a:t>
            </a:r>
            <a:r>
              <a:rPr lang="en-US" altLang="en-US" dirty="0">
                <a:sym typeface="+mn-ea"/>
              </a:rPr>
              <a:t>/</a:t>
            </a:r>
            <a:r>
              <a:rPr lang="en-US" altLang="en-US" b="1" i="1" dirty="0">
                <a:sym typeface="+mn-ea"/>
              </a:rPr>
              <a:t>list</a:t>
            </a:r>
            <a:r>
              <a:rPr lang="en-US" altLang="en-US" dirty="0">
                <a:sym typeface="Symbol" panose="05050102010706020507" pitchFamily="18" charset="2"/>
              </a:rPr>
              <a:t>  悬空指针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Solutions:解决方案：</a:t>
            </a:r>
            <a:endParaRPr lang="en-US" altLang="en-US" dirty="0"/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pointers.反向指针，因此我们可以删除所有指针。</a:t>
            </a:r>
            <a:endParaRPr lang="en-US" altLang="en-US" dirty="0"/>
          </a:p>
          <a:p>
            <a:pPr lvl="2"/>
            <a:r>
              <a:rPr lang="en-US" altLang="en-US" dirty="0"/>
              <a:t>Variable size records a problem.可变大小记录了一个问题。</a:t>
            </a:r>
            <a:endParaRPr lang="en-US" altLang="en-US" dirty="0"/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organization.</a:t>
            </a:r>
            <a:r>
              <a:rPr lang="en-US" altLang="en-US" dirty="0">
                <a:latin typeface="+mn-ea"/>
                <a:ea typeface="+mn-ea"/>
              </a:rPr>
              <a:t>使用</a:t>
            </a:r>
            <a:r>
              <a:rPr lang="zh-CN" altLang="en-US" dirty="0">
                <a:latin typeface="+mn-ea"/>
                <a:ea typeface="+mn-ea"/>
              </a:rPr>
              <a:t>串级</a:t>
            </a:r>
            <a:r>
              <a:rPr lang="en-US" altLang="en-US" dirty="0">
                <a:latin typeface="+mn-ea"/>
                <a:ea typeface="+mn-ea"/>
              </a:rPr>
              <a:t>链组织的反向指针。</a:t>
            </a:r>
            <a:endParaRPr lang="en-US" altLang="en-US" dirty="0">
              <a:latin typeface="+mn-ea"/>
              <a:ea typeface="+mn-ea"/>
            </a:endParaRPr>
          </a:p>
          <a:p>
            <a:pPr lvl="1"/>
            <a:r>
              <a:rPr lang="en-US" altLang="en-US" dirty="0"/>
              <a:t>Entry-hold-count solution.进入保留计数解决方案。</a:t>
            </a:r>
            <a:endParaRPr lang="en-US" altLang="en-US" dirty="0"/>
          </a:p>
          <a:p>
            <a:r>
              <a:rPr lang="en-US" altLang="en-US" dirty="0"/>
              <a:t>New directory entry type.新的目录条目类型。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file.</a:t>
            </a:r>
            <a:r>
              <a:rPr lang="en-US" altLang="en-US" b="1" dirty="0">
                <a:solidFill>
                  <a:srgbClr val="006699"/>
                </a:solidFill>
              </a:rPr>
              <a:t>链接</a:t>
            </a:r>
            <a:r>
              <a:rPr lang="en-US" altLang="en-US" dirty="0"/>
              <a:t> – 指向现有文件的另一个名称（指针）。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file.</a:t>
            </a:r>
            <a:r>
              <a:rPr lang="en-US" altLang="en-US" b="1" dirty="0">
                <a:solidFill>
                  <a:srgbClr val="006699"/>
                </a:solidFill>
              </a:rPr>
              <a:t>解析链接</a:t>
            </a:r>
            <a:r>
              <a:rPr lang="en-US" altLang="en-US" dirty="0"/>
              <a:t> - 按照指针定位文件。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4302" y="83937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Directory通用图目录</a:t>
            </a:r>
            <a:endParaRPr lang="en-US" altLang="en-US" dirty="0"/>
          </a:p>
        </p:txBody>
      </p:sp>
      <p:pic>
        <p:nvPicPr>
          <p:cNvPr id="34819" name="Picture 6" descr="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85" y="1225903"/>
            <a:ext cx="5387741" cy="319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9401" y="14422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  <a:endParaRPr lang="en-US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675" y="1022086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cycles?我们如何保证没有循环？</a:t>
            </a:r>
            <a:endParaRPr lang="en-US" altLang="en-US" dirty="0"/>
          </a:p>
          <a:p>
            <a:pPr lvl="1"/>
            <a:r>
              <a:rPr lang="en-US" altLang="en-US" dirty="0"/>
              <a:t>Allow only links to files not subdirectories.只允许链接到文件而不是子目录。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collection.</a:t>
            </a:r>
            <a:r>
              <a:rPr lang="zh-CN" altLang="en-US" b="1" dirty="0">
                <a:solidFill>
                  <a:srgbClr val="006699"/>
                </a:solidFill>
                <a:ea typeface="微软雅黑" panose="020B0503020204020204" charset="-122"/>
              </a:rPr>
              <a:t>垃圾回收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Every time a new link is added use a cycle detection algorithm to determine whether it is OK.每次添加新链接时，使用循环检测算法来确定它是否正常。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877" y="9377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Directory当前目录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645" y="944880"/>
            <a:ext cx="807466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Can designate one of the directories as the current (working) directory.可以将目录之一指定为当前（工作）目录。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directory.创建和删除文件在当前目录中完成。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Deleting </a:t>
            </a:r>
            <a:r>
              <a:rPr lang="ja-JP" altLang="en-US" dirty="0"/>
              <a:t>“</a:t>
            </a:r>
            <a:r>
              <a:rPr lang="en-US" altLang="ja-JP" dirty="0"/>
              <a:t>mail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sym typeface="Symbol" panose="05050102010706020507" pitchFamily="18" charset="2"/>
              </a:rPr>
              <a:t>“</a:t>
            </a:r>
            <a:r>
              <a:rPr lang="en-US" altLang="ja-JP" dirty="0">
                <a:sym typeface="Symbol" panose="05050102010706020507" pitchFamily="18" charset="2"/>
              </a:rPr>
              <a:t>mail</a:t>
            </a:r>
            <a:r>
              <a:rPr lang="ja-JP" altLang="en-US" dirty="0">
                <a:sym typeface="Symbol" panose="05050102010706020507" pitchFamily="18" charset="2"/>
              </a:rPr>
              <a:t>”</a:t>
            </a:r>
            <a:r>
              <a:rPr lang="en-US" altLang="ja-JP" dirty="0">
                <a:sym typeface="Symbol" panose="05050102010706020507" pitchFamily="18" charset="2"/>
              </a:rPr>
              <a:t>.删除“mail”  删除以“mail”为根的整个子树</a:t>
            </a:r>
            <a:endParaRPr lang="en-US" altLang="ja-JP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微软雅黑" panose="020B0503020204020204" charset="-122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2" y="4016957"/>
            <a:ext cx="2384809" cy="87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Protection保护</a:t>
            </a:r>
            <a:endParaRPr lang="en-US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951528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control:文件所有者/创建者应该能够控制：</a:t>
            </a:r>
            <a:endParaRPr lang="en-US" altLang="en-US" dirty="0"/>
          </a:p>
          <a:p>
            <a:pPr lvl="1"/>
            <a:r>
              <a:rPr lang="en-US" altLang="en-US" dirty="0"/>
              <a:t>What can be done.可以做什么。</a:t>
            </a:r>
            <a:endParaRPr lang="en-US" altLang="en-US" dirty="0"/>
          </a:p>
          <a:p>
            <a:pPr lvl="1"/>
            <a:r>
              <a:rPr lang="en-US" altLang="en-US" dirty="0"/>
              <a:t>By whom.由谁</a:t>
            </a:r>
            <a:endParaRPr lang="en-US" altLang="en-US" dirty="0"/>
          </a:p>
          <a:p>
            <a:r>
              <a:rPr lang="en-US" altLang="en-US" dirty="0"/>
              <a:t>Types of access.访问类型。</a:t>
            </a:r>
            <a:endParaRPr lang="en-US" altLang="en-US" dirty="0"/>
          </a:p>
          <a:p>
            <a:pPr lvl="1"/>
            <a:r>
              <a:rPr lang="en-US" altLang="en-US" b="1" dirty="0"/>
              <a:t>Read</a:t>
            </a:r>
            <a:endParaRPr lang="en-US" altLang="en-US" b="1" dirty="0"/>
          </a:p>
          <a:p>
            <a:pPr lvl="1"/>
            <a:r>
              <a:rPr lang="en-US" altLang="en-US" b="1" dirty="0"/>
              <a:t>Write</a:t>
            </a:r>
            <a:endParaRPr lang="en-US" altLang="en-US" b="1" dirty="0"/>
          </a:p>
          <a:p>
            <a:pPr lvl="1"/>
            <a:r>
              <a:rPr lang="en-US" altLang="en-US" b="1" dirty="0"/>
              <a:t>Execute</a:t>
            </a:r>
            <a:endParaRPr lang="en-US" altLang="en-US" b="1" dirty="0"/>
          </a:p>
          <a:p>
            <a:pPr lvl="1"/>
            <a:r>
              <a:rPr lang="en-US" altLang="en-US" b="1" dirty="0"/>
              <a:t>Append</a:t>
            </a:r>
            <a:endParaRPr lang="en-US" altLang="en-US" b="1" dirty="0"/>
          </a:p>
          <a:p>
            <a:pPr lvl="1"/>
            <a:r>
              <a:rPr lang="en-US" altLang="en-US" b="1" dirty="0"/>
              <a:t>Delete</a:t>
            </a:r>
            <a:endParaRPr lang="en-US" altLang="en-US" b="1" dirty="0"/>
          </a:p>
          <a:p>
            <a:pPr lvl="1"/>
            <a:r>
              <a:rPr lang="en-US" altLang="en-US" b="1" dirty="0"/>
              <a:t>List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264" y="146872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Access Lists and Groups in Unix.Unix中的访问列表和组</a:t>
            </a:r>
            <a:endParaRPr lang="en-US" altLang="en-US" sz="22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94148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/>
              <a:t>Mode of access:  read, write, execute.访问方式：读、写、执行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/>
              <a:t>Three classes of users on Unix / Linux.Unix / Linux 上的三类用户。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  <a:endParaRPr lang="en-US" altLang="en-US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  <a:r>
              <a:rPr lang="en-US" altLang="en-US" dirty="0">
                <a:latin typeface="+mn-ea"/>
                <a:ea typeface="+mn-ea"/>
                <a:cs typeface="+mn-ea"/>
                <a:sym typeface="Symbol" panose="05050102010706020507" pitchFamily="18" charset="2"/>
              </a:rPr>
              <a:t>请</a:t>
            </a:r>
            <a:r>
              <a:rPr lang="zh-CN" altLang="en-US" dirty="0">
                <a:latin typeface="+mn-ea"/>
                <a:ea typeface="+mn-ea"/>
                <a:cs typeface="+mn-ea"/>
                <a:sym typeface="Symbol" panose="05050102010706020507" pitchFamily="18" charset="2"/>
              </a:rPr>
              <a:t>管理员</a:t>
            </a:r>
            <a:r>
              <a:rPr lang="en-US" altLang="en-US" dirty="0">
                <a:latin typeface="+mn-ea"/>
                <a:ea typeface="+mn-ea"/>
                <a:cs typeface="+mn-ea"/>
                <a:sym typeface="Symbol" panose="05050102010706020507" pitchFamily="18" charset="2"/>
              </a:rPr>
              <a:t>创建一个组（唯一名称），比如说 G，然后将一些用户添加到该组中。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access.对于文件（例如游戏）或子目录，定义适当的访问权限。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245" algn="l"/>
                <a:tab pos="4458970" algn="l"/>
                <a:tab pos="5195570" algn="l"/>
                <a:tab pos="5887720" algn="l"/>
              </a:tabLst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file.将组附加到文件</a:t>
            </a:r>
            <a:endParaRPr kumimoji="1" lang="en-US" altLang="en-US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1077028" y="5609497"/>
            <a:ext cx="5536642" cy="83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245" algn="l"/>
                <a:tab pos="4458970" algn="l"/>
                <a:tab pos="5195570" algn="l"/>
                <a:tab pos="588772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  <a:endParaRPr kumimoji="1" lang="en-US" altLang="en-US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62" y="4441319"/>
            <a:ext cx="2034886" cy="75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Sample UNIX Directory Listing.UNIX目录列表示例</a:t>
            </a:r>
            <a:endParaRPr lang="en-US" altLang="en-US" sz="2400" dirty="0"/>
          </a:p>
        </p:txBody>
      </p:sp>
      <p:pic>
        <p:nvPicPr>
          <p:cNvPr id="4608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2251404" y="1155562"/>
            <a:ext cx="5103416" cy="2332955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Windows 7 Access-Control List Management.Windows 7访问控制清单管理</a:t>
            </a:r>
            <a:endParaRPr lang="en-US" altLang="en-US" sz="2000" dirty="0"/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Memory-Mapped Files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内存映射文件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559" y="14989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Concept文件概念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591" y="930580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space.连续的逻辑地址空间。</a:t>
            </a:r>
            <a:endParaRPr lang="en-US" altLang="en-US" dirty="0"/>
          </a:p>
          <a:p>
            <a:r>
              <a:rPr lang="en-US" altLang="en-US" dirty="0"/>
              <a:t>Types: 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en-US" dirty="0"/>
          </a:p>
          <a:p>
            <a:pPr lvl="1"/>
            <a:r>
              <a:rPr lang="en-US" altLang="en-US" dirty="0"/>
              <a:t>Data.</a:t>
            </a:r>
            <a:r>
              <a:rPr lang="zh-CN" altLang="en-US" dirty="0">
                <a:latin typeface="+mn-ea"/>
                <a:ea typeface="+mn-ea"/>
              </a:rPr>
              <a:t>数据</a:t>
            </a:r>
            <a:endParaRPr lang="en-US" altLang="en-US" dirty="0"/>
          </a:p>
          <a:p>
            <a:pPr lvl="2"/>
            <a:r>
              <a:rPr lang="en-US" altLang="en-US" dirty="0"/>
              <a:t>Numeric.数字</a:t>
            </a:r>
            <a:endParaRPr lang="en-US" altLang="en-US" dirty="0"/>
          </a:p>
          <a:p>
            <a:pPr lvl="2"/>
            <a:r>
              <a:rPr lang="en-US" altLang="en-US" dirty="0"/>
              <a:t>Character.</a:t>
            </a:r>
            <a:r>
              <a:rPr lang="zh-CN" altLang="en-US" dirty="0">
                <a:latin typeface="+mn-ea"/>
                <a:ea typeface="+mn-ea"/>
              </a:rPr>
              <a:t>字符</a:t>
            </a:r>
            <a:endParaRPr lang="en-US" altLang="en-US" dirty="0"/>
          </a:p>
          <a:p>
            <a:pPr lvl="2"/>
            <a:r>
              <a:rPr lang="en-US" altLang="en-US" dirty="0"/>
              <a:t>Binary.</a:t>
            </a:r>
            <a:r>
              <a:rPr lang="zh-CN" altLang="en-US" dirty="0">
                <a:latin typeface="+mn-ea"/>
                <a:ea typeface="+mn-ea"/>
              </a:rPr>
              <a:t>二进制</a:t>
            </a:r>
            <a:endParaRPr lang="en-US" altLang="en-US" dirty="0"/>
          </a:p>
          <a:p>
            <a:pPr lvl="1"/>
            <a:r>
              <a:rPr lang="en-US" altLang="en-US" dirty="0"/>
              <a:t>Program.</a:t>
            </a:r>
            <a:r>
              <a:rPr lang="zh-CN" altLang="en-US" dirty="0">
                <a:latin typeface="+mn-ea"/>
                <a:ea typeface="+mn-ea"/>
              </a:rPr>
              <a:t>程序</a:t>
            </a:r>
            <a:endParaRPr lang="en-US" altLang="en-US" dirty="0"/>
          </a:p>
          <a:p>
            <a:r>
              <a:rPr lang="en-US" altLang="en-US" dirty="0"/>
              <a:t>Contents defined by file’s creator.由文件的创建者定义的内容</a:t>
            </a:r>
            <a:endParaRPr lang="en-US" altLang="en-US" dirty="0"/>
          </a:p>
          <a:p>
            <a:pPr lvl="1"/>
            <a:r>
              <a:rPr lang="en-US" altLang="en-US" dirty="0"/>
              <a:t>Many types</a:t>
            </a:r>
            <a:endParaRPr lang="en-US" altLang="en-US" dirty="0"/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  <a:r>
              <a:rPr lang="zh-CN" altLang="en-US" dirty="0">
                <a:ea typeface="宋体" panose="02010600030101010101" pitchFamily="2" charset="-122"/>
              </a:rPr>
              <a:t>文件属性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067" y="944549"/>
            <a:ext cx="7493389" cy="4379835"/>
          </a:xfrm>
        </p:spPr>
        <p:txBody>
          <a:bodyPr/>
          <a:lstStyle/>
          <a:p>
            <a:r>
              <a:rPr lang="en-US" altLang="en-US" sz="1600" b="1" dirty="0"/>
              <a:t>Name</a:t>
            </a:r>
            <a:r>
              <a:rPr lang="en-US" altLang="en-US" sz="1600" dirty="0"/>
              <a:t> – only information kept in human-readable form.名称 - 仅以人类可读形式保存的信息。</a:t>
            </a:r>
            <a:endParaRPr lang="en-US" altLang="en-US" sz="1600" dirty="0"/>
          </a:p>
          <a:p>
            <a:r>
              <a:rPr lang="en-US" altLang="en-US" sz="1600" b="1" dirty="0"/>
              <a:t>Identifier</a:t>
            </a:r>
            <a:r>
              <a:rPr lang="en-US" altLang="en-US" sz="1600" dirty="0"/>
              <a:t> – unique tag (number) identifies file within file system.标识符 – 唯一标签（编号）标识文件系统中的文件。</a:t>
            </a:r>
            <a:endParaRPr lang="en-US" altLang="en-US" sz="1600" dirty="0"/>
          </a:p>
          <a:p>
            <a:r>
              <a:rPr lang="en-US" altLang="en-US" sz="1600" b="1" dirty="0"/>
              <a:t>Type</a:t>
            </a:r>
            <a:r>
              <a:rPr lang="en-US" altLang="en-US" sz="1600" dirty="0"/>
              <a:t> – needed for systems that support different types.类型 - 支持不同类型的系统需要。</a:t>
            </a:r>
            <a:endParaRPr lang="en-US" altLang="en-US" sz="1600" dirty="0"/>
          </a:p>
          <a:p>
            <a:r>
              <a:rPr lang="en-US" altLang="en-US" sz="1600" b="1" dirty="0"/>
              <a:t>Location</a:t>
            </a:r>
            <a:r>
              <a:rPr lang="en-US" altLang="en-US" sz="1600" dirty="0"/>
              <a:t> – pointer to file location on device.位置 - 指向设备上文件位置的指针。</a:t>
            </a:r>
            <a:endParaRPr lang="en-US" altLang="en-US" sz="1600" dirty="0"/>
          </a:p>
          <a:p>
            <a:r>
              <a:rPr lang="en-US" altLang="en-US" sz="1600" b="1" dirty="0"/>
              <a:t>Size</a:t>
            </a:r>
            <a:r>
              <a:rPr lang="en-US" altLang="en-US" sz="1600" dirty="0"/>
              <a:t> – current file size</a:t>
            </a:r>
            <a:endParaRPr lang="en-US" altLang="en-US" sz="1600" dirty="0"/>
          </a:p>
          <a:p>
            <a:r>
              <a:rPr lang="en-US" altLang="en-US" sz="1600" b="1" dirty="0"/>
              <a:t>Protection</a:t>
            </a:r>
            <a:r>
              <a:rPr lang="en-US" altLang="en-US" sz="1600" dirty="0"/>
              <a:t> – controls who can do reading, writing, executing.保护——控制谁可以读、写、执行。</a:t>
            </a:r>
            <a:endParaRPr lang="en-US" altLang="en-US" sz="1600" dirty="0"/>
          </a:p>
          <a:p>
            <a:r>
              <a:rPr lang="en-US" altLang="en-US" sz="1600" b="1" dirty="0"/>
              <a:t>Time, date, and user identification</a:t>
            </a:r>
            <a:r>
              <a:rPr lang="en-US" altLang="en-US" sz="1600" dirty="0"/>
              <a:t> – data for protection, security, and usage monitoring.时间、日期和用户标识——用于保护、安全和使用监控的数据。</a:t>
            </a:r>
            <a:endParaRPr lang="en-US" altLang="en-US" sz="1600" dirty="0"/>
          </a:p>
          <a:p>
            <a:r>
              <a:rPr lang="en-US" altLang="en-US" sz="1600" dirty="0"/>
              <a:t>Information about files are kept in the directory structure, which is maintained on the disk.有关文件的信息保存在磁盘上维护的目录结构中。</a:t>
            </a:r>
            <a:endParaRPr lang="en-US" altLang="en-US" sz="1600" dirty="0"/>
          </a:p>
          <a:p>
            <a:r>
              <a:rPr lang="en-US" altLang="en-US" sz="1600" dirty="0"/>
              <a:t>Many variations, including extended file attributes such as file checksum.许多变体，包括扩展文件属性，例如文件校验和。</a:t>
            </a:r>
            <a:endParaRPr lang="en-US" altLang="en-US" sz="1600" dirty="0"/>
          </a:p>
          <a:p>
            <a:r>
              <a:rPr lang="en-US" altLang="en-US" sz="1600" dirty="0"/>
              <a:t>Information kept in the directory structure.信息保存在目录结构中。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  <a:endParaRPr lang="en-US" altLang="en-US" dirty="0"/>
          </a:p>
        </p:txBody>
      </p:sp>
      <p:pic>
        <p:nvPicPr>
          <p:cNvPr id="8195" name="Picture 4" descr="11_01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76" y="9007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Structure目录结构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739" y="942451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files.包含所有文件信息的节点集合。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Both the directory structure and the files reside on disk.目录结构和文件都驻留在磁盘上。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Operations文件操作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737" y="934499"/>
            <a:ext cx="7093834" cy="4483952"/>
          </a:xfrm>
        </p:spPr>
        <p:txBody>
          <a:bodyPr/>
          <a:lstStyle/>
          <a:p>
            <a:r>
              <a:rPr lang="en-US" altLang="en-US" b="1" dirty="0"/>
              <a:t>Create</a:t>
            </a:r>
            <a:endParaRPr lang="en-US" altLang="en-US" b="1" dirty="0"/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location.写——在写指针位置</a:t>
            </a:r>
            <a:endParaRPr lang="en-US" altLang="en-US" dirty="0"/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  <a:endParaRPr lang="en-US" altLang="en-US" dirty="0"/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seek.</a:t>
            </a:r>
            <a:r>
              <a:rPr lang="en-US" altLang="en-US" b="1" dirty="0">
                <a:solidFill>
                  <a:schemeClr val="tx1"/>
                </a:solidFill>
                <a:latin typeface="+mj-lt"/>
              </a:rPr>
              <a:t>在文件中重新定位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- 查找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b="1" dirty="0"/>
              <a:t>Delete</a:t>
            </a:r>
            <a:endParaRPr lang="en-US" altLang="en-US" b="1" dirty="0"/>
          </a:p>
          <a:p>
            <a:r>
              <a:rPr lang="en-US" altLang="en-US" b="1" dirty="0"/>
              <a:t>Truncate.截断</a:t>
            </a:r>
            <a:endParaRPr lang="en-US" altLang="en-US" b="1" dirty="0"/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memory.Open (Fi) – 在磁盘上的目录结构中搜索条目 Fi，并将条目的内容移动到内存中。</a:t>
            </a:r>
            <a:endParaRPr lang="en-US" altLang="en-US" dirty="0"/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disk.Close (Fi) – 将内存中条目 Fi 的内容移动到磁盘上的目录结构。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011" y="951829"/>
            <a:ext cx="7218009" cy="4604909"/>
          </a:xfrm>
        </p:spPr>
        <p:txBody>
          <a:bodyPr/>
          <a:lstStyle/>
          <a:p>
            <a:r>
              <a:rPr lang="en-US" altLang="en-US" sz="2000" dirty="0">
                <a:latin typeface="+mn-ea"/>
                <a:ea typeface="+mn-ea"/>
                <a:cs typeface="+mn-ea"/>
              </a:rPr>
              <a:t>Several pieces of data are needed to manage open files:管理打开的文件需要几条数据：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table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: tracks open files.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打开文件表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：跟踪打开的文件。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dirty="0">
                <a:latin typeface="+mn-ea"/>
                <a:ea typeface="+mn-ea"/>
                <a:cs typeface="+mn-ea"/>
              </a:rPr>
              <a:t>File pointer:  pointer to last read/write location, per process that has the file open.文件指针：指向打开文件的每个进程的最后读/写位置的指针。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File-open</a:t>
            </a:r>
            <a:r>
              <a:rPr lang="en-US" altLang="en-US" sz="2000" b="1" dirty="0">
                <a:solidFill>
                  <a:srgbClr val="3366FF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count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: counter of number of times a file is open – to allow removal of data from open-file table when last processes closes it.</a:t>
            </a:r>
            <a:r>
              <a:rPr lang="en-US" altLang="en-US" sz="2000" b="1" dirty="0">
                <a:solidFill>
                  <a:srgbClr val="006699"/>
                </a:solidFill>
                <a:latin typeface="+mn-ea"/>
                <a:ea typeface="+mn-ea"/>
                <a:cs typeface="+mn-ea"/>
              </a:rPr>
              <a:t>文件打开计数</a:t>
            </a:r>
            <a:r>
              <a:rPr lang="en-US" altLang="en-US" sz="2000" dirty="0">
                <a:latin typeface="+mn-ea"/>
                <a:ea typeface="+mn-ea"/>
                <a:cs typeface="+mn-ea"/>
              </a:rPr>
              <a:t>：文件打开次数的计数器 - 允许在最后一个进程关闭打开文件表时从打开文件表中删除数据。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dirty="0">
                <a:latin typeface="+mn-ea"/>
                <a:ea typeface="+mn-ea"/>
                <a:cs typeface="+mn-ea"/>
              </a:rPr>
              <a:t>Disk location of the file: cache of data access information.文件的磁盘位置：数据访问信息的缓存。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en-US" sz="2000" dirty="0">
                <a:latin typeface="+mn-ea"/>
                <a:ea typeface="+mn-ea"/>
                <a:cs typeface="+mn-ea"/>
              </a:rPr>
              <a:t>Access rights: per-process access mode information.访问权限：每个进程的访问模式信息。</a:t>
            </a:r>
            <a:endParaRPr lang="en-US" altLang="en-US" sz="200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微软雅黑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10796</Words>
  <Application>WPS 演示</Application>
  <PresentationFormat>On-screen Show (4:3)</PresentationFormat>
  <Paragraphs>372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9" baseType="lpstr">
      <vt:lpstr>Arial</vt:lpstr>
      <vt:lpstr>宋体</vt:lpstr>
      <vt:lpstr>Wingdings</vt:lpstr>
      <vt:lpstr>Verdana</vt:lpstr>
      <vt:lpstr>MS PGothic</vt:lpstr>
      <vt:lpstr>Times New Roman</vt:lpstr>
      <vt:lpstr>微软雅黑</vt:lpstr>
      <vt:lpstr>Webdings</vt:lpstr>
      <vt:lpstr>Helvetica</vt:lpstr>
      <vt:lpstr>Microsoft YaHei UI</vt:lpstr>
      <vt:lpstr>Arial Unicode MS</vt:lpstr>
      <vt:lpstr>Monotype Sorts</vt:lpstr>
      <vt:lpstr>Microsoft Uighur</vt:lpstr>
      <vt:lpstr>Courier New</vt:lpstr>
      <vt:lpstr>Symbol</vt:lpstr>
      <vt:lpstr>Monotype Sorts</vt:lpstr>
      <vt:lpstr>Symbol</vt:lpstr>
      <vt:lpstr>Wingdings</vt:lpstr>
      <vt:lpstr>隶书</vt:lpstr>
      <vt:lpstr>华文隶书</vt:lpstr>
      <vt:lpstr>华文仿宋</vt:lpstr>
      <vt:lpstr>等线 Light</vt:lpstr>
      <vt:lpstr>华文中宋</vt:lpstr>
      <vt:lpstr>华文宋体</vt:lpstr>
      <vt:lpstr>方正舒体</vt:lpstr>
      <vt:lpstr>仿宋</vt:lpstr>
      <vt:lpstr>楷体</vt:lpstr>
      <vt:lpstr>华文行楷</vt:lpstr>
      <vt:lpstr>os-8</vt:lpstr>
      <vt:lpstr>Chapter 13:   File-System Interface</vt:lpstr>
      <vt:lpstr>Outline大纲</vt:lpstr>
      <vt:lpstr>Objectives目标</vt:lpstr>
      <vt:lpstr>File Concept文件概念</vt:lpstr>
      <vt:lpstr>File Attributes文件属性</vt:lpstr>
      <vt:lpstr>File info Window on Mac OS X</vt:lpstr>
      <vt:lpstr>Directory Structure目录结构</vt:lpstr>
      <vt:lpstr>File Operations文件操作</vt:lpstr>
      <vt:lpstr>Open Files</vt:lpstr>
      <vt:lpstr> File Locking</vt:lpstr>
      <vt:lpstr>File Locking Example – Java API</vt:lpstr>
      <vt:lpstr>File Locking Example – Java API (Cont.)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Acyclic-Graph Directories</vt:lpstr>
      <vt:lpstr>Acyclic-Graph Directories (Cont.)</vt:lpstr>
      <vt:lpstr>General Graph Directory</vt:lpstr>
      <vt:lpstr>General Graph Directory (Cont.)</vt:lpstr>
      <vt:lpstr>Current Directory</vt:lpstr>
      <vt:lpstr>Protection</vt:lpstr>
      <vt:lpstr>Access Lists and Groups in Unix</vt:lpstr>
      <vt:lpstr>A Sample UNIX Directory Listing</vt:lpstr>
      <vt:lpstr>Windows 7 Access-Control List Management</vt:lpstr>
      <vt:lpstr>Memory-Mapped Files</vt:lpstr>
      <vt:lpstr>End of Chapter 13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614</cp:revision>
  <cp:lastPrinted>2001-06-14T13:58:00Z</cp:lastPrinted>
  <dcterms:created xsi:type="dcterms:W3CDTF">2011-01-13T23:43:00Z</dcterms:created>
  <dcterms:modified xsi:type="dcterms:W3CDTF">2021-10-10T10:27:05Z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06430FA674B14CEA81A2D09AB2AD4EC2</vt:lpwstr>
  </property>
</Properties>
</file>