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8F6ED0-EC7B-4C9D-B4E5-B998115E2E80}">
  <a:tblStyle styleId="{518F6ED0-EC7B-4C9D-B4E5-B998115E2E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Roboto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65ce2a742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65ce2a742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65ce2a74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65ce2a74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3"/>
          <p:cNvGraphicFramePr/>
          <p:nvPr/>
        </p:nvGraphicFramePr>
        <p:xfrm>
          <a:off x="359150" y="112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{518F6ED0-EC7B-4C9D-B4E5-B998115E2E80}</a:tableStyleId>
              </a:tblPr>
              <a:tblGrid>
                <a:gridCol w="732775"/>
                <a:gridCol w="3480050"/>
                <a:gridCol w="4212850"/>
              </a:tblGrid>
              <a:tr h="21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accent3"/>
                          </a:solidFill>
                        </a:rPr>
                        <a:t>Case #</a:t>
                      </a:r>
                      <a:endParaRPr b="1"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accent3"/>
                          </a:solidFill>
                        </a:rPr>
                        <a:t>Case Description</a:t>
                      </a:r>
                      <a:endParaRPr b="1"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accent3"/>
                          </a:solidFill>
                        </a:rPr>
                        <a:t>Mitigation Plan</a:t>
                      </a:r>
                      <a:endParaRPr b="1"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3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Case A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Input data from the administrator (</a:t>
                      </a: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spoofed</a:t>
                      </a: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) is </a:t>
                      </a: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compromised </a:t>
                      </a: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towards the Mannequin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- Use </a:t>
                      </a: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Biometric or 2 Factor Authentication to double check the identity of the </a:t>
                      </a: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administrator </a:t>
                      </a: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accessing the device.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- Use timer based </a:t>
                      </a: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solution to ensure transactional authentication.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6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Case B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Reliability of OEM (Original Equipment Manufacturer) via upgrades OTA (Over The Air)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- Sequential upgrade so that process uses the md5 hash of the previous image to flash the new image. 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- Hardware combination to factory reset(ability to roll-back in case of </a:t>
                      </a: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failure</a:t>
                      </a: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) </a:t>
                      </a: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to ensure device consistency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Case C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DoS attack during emergency </a:t>
                      </a: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incident</a:t>
                      </a: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 or critical examination</a:t>
                      </a:r>
                      <a:endParaRPr b="1"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- </a:t>
                      </a:r>
                      <a:r>
                        <a:rPr lang="en-GB" sz="105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Design the ability to override and hijack the system in case of an emergency by employing physical least proximity based solution.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3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Case D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Intercept personal information with </a:t>
                      </a: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Man in the Middle attack during information transfer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3"/>
                          </a:solidFill>
                        </a:rPr>
                        <a:t>- Avoid transfer in plain text by implementing tunnel based solution (like IPSec etc) to encrypt communications.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0" name="Google Shape;60;p13"/>
          <p:cNvSpPr txBox="1"/>
          <p:nvPr/>
        </p:nvSpPr>
        <p:spPr>
          <a:xfrm>
            <a:off x="1083150" y="254450"/>
            <a:ext cx="6977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accent3"/>
                </a:solidFill>
              </a:rPr>
              <a:t>DREAD Analysis | Compromising a Medical Mannequin</a:t>
            </a:r>
            <a:endParaRPr b="1" sz="19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4"/>
          <p:cNvGraphicFramePr/>
          <p:nvPr/>
        </p:nvGraphicFramePr>
        <p:xfrm>
          <a:off x="474900" y="956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{518F6ED0-EC7B-4C9D-B4E5-B998115E2E80}</a:tableStyleId>
              </a:tblPr>
              <a:tblGrid>
                <a:gridCol w="652225"/>
                <a:gridCol w="915975"/>
                <a:gridCol w="847350"/>
                <a:gridCol w="1029600"/>
                <a:gridCol w="851700"/>
                <a:gridCol w="825950"/>
                <a:gridCol w="551550"/>
                <a:gridCol w="784175"/>
              </a:tblGrid>
              <a:tr h="47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accent2"/>
                          </a:solidFill>
                        </a:rPr>
                        <a:t>Case #</a:t>
                      </a:r>
                      <a:endParaRPr b="1"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accent2"/>
                          </a:solidFill>
                        </a:rPr>
                        <a:t>Damage potential</a:t>
                      </a:r>
                      <a:endParaRPr b="1"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accent2"/>
                          </a:solidFill>
                        </a:rPr>
                        <a:t>Reproducibility</a:t>
                      </a:r>
                      <a:endParaRPr b="1"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accent2"/>
                          </a:solidFill>
                        </a:rPr>
                        <a:t>Exploitability</a:t>
                      </a:r>
                      <a:endParaRPr b="1"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accent2"/>
                          </a:solidFill>
                        </a:rPr>
                        <a:t>Affected users</a:t>
                      </a:r>
                      <a:endParaRPr b="1"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accent2"/>
                          </a:solidFill>
                        </a:rPr>
                        <a:t>Discoverability</a:t>
                      </a:r>
                      <a:endParaRPr b="1"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accent2"/>
                          </a:solidFill>
                        </a:rPr>
                        <a:t>Total</a:t>
                      </a:r>
                      <a:endParaRPr b="1"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accent2"/>
                          </a:solidFill>
                        </a:rPr>
                        <a:t>Rating</a:t>
                      </a:r>
                      <a:endParaRPr b="1"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40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Case A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3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2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2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1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2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13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rgbClr val="FF0000"/>
                          </a:solidFill>
                        </a:rPr>
                        <a:t>High Risk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4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Case B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3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1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1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3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1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9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rgbClr val="FF9900"/>
                          </a:solidFill>
                        </a:rPr>
                        <a:t>Medium Risk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0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Case C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1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3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3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3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3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13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rgbClr val="FF0000"/>
                          </a:solidFill>
                        </a:rPr>
                        <a:t>High Risk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Case D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2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2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3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3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2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2"/>
                          </a:solidFill>
                        </a:rPr>
                        <a:t>12</a:t>
                      </a:r>
                      <a:endParaRPr sz="1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rgbClr val="FF0000"/>
                          </a:solidFill>
                        </a:rPr>
                        <a:t>High Risk</a:t>
                      </a:r>
                      <a:endParaRPr b="1" sz="9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" name="Google Shape;66;p14"/>
          <p:cNvGraphicFramePr/>
          <p:nvPr/>
        </p:nvGraphicFramePr>
        <p:xfrm>
          <a:off x="7102350" y="956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{518F6ED0-EC7B-4C9D-B4E5-B998115E2E80}</a:tableStyleId>
              </a:tblPr>
              <a:tblGrid>
                <a:gridCol w="737000"/>
                <a:gridCol w="1047850"/>
              </a:tblGrid>
              <a:tr h="19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accent2"/>
                          </a:solidFill>
                        </a:rPr>
                        <a:t>Risk Rating Matrix</a:t>
                      </a:r>
                      <a:endParaRPr b="1" sz="9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hMerge="1"/>
              </a:tr>
              <a:tr h="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accent2"/>
                          </a:solidFill>
                        </a:rPr>
                        <a:t>12 to 15 </a:t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rgbClr val="FF0000"/>
                          </a:solidFill>
                        </a:rPr>
                        <a:t>High Risk</a:t>
                      </a:r>
                      <a:endParaRPr b="1"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accent2"/>
                          </a:solidFill>
                        </a:rPr>
                        <a:t>8 to 11</a:t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rgbClr val="FF9900"/>
                          </a:solidFill>
                        </a:rPr>
                        <a:t>Medium Risk</a:t>
                      </a:r>
                      <a:endParaRPr b="1" sz="9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accent2"/>
                          </a:solidFill>
                        </a:rPr>
                        <a:t>5 to 7</a:t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rgbClr val="6AA84F"/>
                          </a:solidFill>
                        </a:rPr>
                        <a:t>Low Risk</a:t>
                      </a:r>
                      <a:endParaRPr b="1" sz="9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3580450" y="4670950"/>
            <a:ext cx="539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Group 2: Lukasz, Raquel, 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Spiros,</a:t>
            </a: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Vaibhav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