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d0dbdfaa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d0dbdfaa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d0dbdfaa9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d0dbdfaa9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d14d82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d14d82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72800" y="52475"/>
            <a:ext cx="1276500" cy="60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100" u="sng"/>
              <a:t>Nmap </a:t>
            </a:r>
            <a:endParaRPr sz="3100" u="sng"/>
          </a:p>
        </p:txBody>
      </p:sp>
      <p:sp>
        <p:nvSpPr>
          <p:cNvPr id="278" name="Google Shape;278;p13"/>
          <p:cNvSpPr txBox="1"/>
          <p:nvPr>
            <p:ph idx="1" type="subTitle"/>
          </p:nvPr>
        </p:nvSpPr>
        <p:spPr>
          <a:xfrm>
            <a:off x="60000" y="4349525"/>
            <a:ext cx="4255500" cy="695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457" u="sng"/>
              <a:t>Group 2</a:t>
            </a:r>
            <a:r>
              <a:rPr lang="en-GB" sz="1457"/>
              <a:t> </a:t>
            </a:r>
            <a:endParaRPr sz="1457"/>
          </a:p>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rgbClr val="495057"/>
                </a:solidFill>
                <a:latin typeface="Arial"/>
                <a:ea typeface="Arial"/>
                <a:cs typeface="Arial"/>
                <a:sym typeface="Arial"/>
              </a:rPr>
              <a:t>Raquel Martinez Diez / Lukasz Kosmaczewski / Vaibhav Chawla</a:t>
            </a:r>
            <a:endParaRPr sz="1200">
              <a:solidFill>
                <a:srgbClr val="495057"/>
              </a:solidFill>
              <a:latin typeface="Arial"/>
              <a:ea typeface="Arial"/>
              <a:cs typeface="Arial"/>
              <a:sym typeface="Arial"/>
            </a:endParaRPr>
          </a:p>
          <a:p>
            <a:pPr indent="0" lvl="0" marL="0" rtl="0" algn="l">
              <a:spcBef>
                <a:spcPts val="0"/>
              </a:spcBef>
              <a:spcAft>
                <a:spcPts val="0"/>
              </a:spcAft>
              <a:buNone/>
            </a:pPr>
            <a:r>
              <a:rPr lang="en-GB" sz="1200">
                <a:solidFill>
                  <a:srgbClr val="495057"/>
                </a:solidFill>
                <a:latin typeface="Arial"/>
                <a:ea typeface="Arial"/>
                <a:cs typeface="Arial"/>
                <a:sym typeface="Arial"/>
              </a:rPr>
              <a:t>Anagnostopoulos Spiros</a:t>
            </a:r>
            <a:endParaRPr sz="1200">
              <a:solidFill>
                <a:srgbClr val="495057"/>
              </a:solidFill>
              <a:latin typeface="Arial"/>
              <a:ea typeface="Arial"/>
              <a:cs typeface="Arial"/>
              <a:sym typeface="Arial"/>
            </a:endParaRPr>
          </a:p>
        </p:txBody>
      </p:sp>
      <p:pic>
        <p:nvPicPr>
          <p:cNvPr id="279" name="Google Shape;279;p13"/>
          <p:cNvPicPr preferRelativeResize="0"/>
          <p:nvPr/>
        </p:nvPicPr>
        <p:blipFill>
          <a:blip r:embed="rId3">
            <a:alphaModFix/>
          </a:blip>
          <a:stretch>
            <a:fillRect/>
          </a:stretch>
        </p:blipFill>
        <p:spPr>
          <a:xfrm>
            <a:off x="4984250" y="197462"/>
            <a:ext cx="3561699" cy="4748575"/>
          </a:xfrm>
          <a:prstGeom prst="rect">
            <a:avLst/>
          </a:prstGeom>
          <a:noFill/>
          <a:ln>
            <a:noFill/>
          </a:ln>
          <a:effectLst>
            <a:outerShdw blurRad="57150" rotWithShape="0" algn="bl" dir="7380000" dist="228600">
              <a:srgbClr val="000000">
                <a:alpha val="37000"/>
              </a:srgbClr>
            </a:outerShdw>
          </a:effectLst>
        </p:spPr>
      </p:pic>
      <p:sp>
        <p:nvSpPr>
          <p:cNvPr id="280" name="Google Shape;280;p13"/>
          <p:cNvSpPr txBox="1"/>
          <p:nvPr/>
        </p:nvSpPr>
        <p:spPr>
          <a:xfrm>
            <a:off x="60000" y="576875"/>
            <a:ext cx="4784400" cy="3278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A classic </a:t>
            </a:r>
            <a:r>
              <a:rPr lang="en-GB">
                <a:solidFill>
                  <a:schemeClr val="lt1"/>
                </a:solidFill>
                <a:latin typeface="Nunito"/>
                <a:ea typeface="Nunito"/>
                <a:cs typeface="Nunito"/>
                <a:sym typeface="Nunito"/>
              </a:rPr>
              <a:t>reconnaissance</a:t>
            </a:r>
            <a:r>
              <a:rPr lang="en-GB">
                <a:solidFill>
                  <a:schemeClr val="lt1"/>
                </a:solidFill>
                <a:latin typeface="Nunito"/>
                <a:ea typeface="Nunito"/>
                <a:cs typeface="Nunito"/>
                <a:sym typeface="Nunito"/>
              </a:rPr>
              <a:t> tool for host and services discovery.</a:t>
            </a:r>
            <a:endParaRPr>
              <a:solidFill>
                <a:schemeClr val="lt1"/>
              </a:solidFill>
              <a:latin typeface="Nunito"/>
              <a:ea typeface="Nunito"/>
              <a:cs typeface="Nunito"/>
              <a:sym typeface="Nunito"/>
            </a:endParaRPr>
          </a:p>
          <a:p>
            <a:pPr indent="0" lvl="0" marL="457200" rtl="0" algn="just">
              <a:spcBef>
                <a:spcPts val="0"/>
              </a:spcBef>
              <a:spcAft>
                <a:spcPts val="0"/>
              </a:spcAft>
              <a:buNone/>
            </a:pPr>
            <a:r>
              <a:t/>
            </a:r>
            <a:endParaRPr>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The majority of the pentesters use it for the very first steps of the process</a:t>
            </a:r>
            <a:endParaRPr>
              <a:solidFill>
                <a:schemeClr val="lt1"/>
              </a:solidFill>
              <a:latin typeface="Nunito"/>
              <a:ea typeface="Nunito"/>
              <a:cs typeface="Nunito"/>
              <a:sym typeface="Nunito"/>
            </a:endParaRPr>
          </a:p>
          <a:p>
            <a:pPr indent="0" lvl="0" marL="0" rtl="0" algn="just">
              <a:spcBef>
                <a:spcPts val="0"/>
              </a:spcBef>
              <a:spcAft>
                <a:spcPts val="0"/>
              </a:spcAft>
              <a:buNone/>
            </a:pPr>
            <a:r>
              <a:t/>
            </a:r>
            <a:endParaRPr>
              <a:solidFill>
                <a:schemeClr val="lt1"/>
              </a:solidFill>
              <a:latin typeface="Nunito"/>
              <a:ea typeface="Nunito"/>
              <a:cs typeface="Nunito"/>
              <a:sym typeface="Nunito"/>
            </a:endParaRPr>
          </a:p>
          <a:p>
            <a:pPr indent="0" lvl="0" marL="0" rtl="0" algn="just">
              <a:spcBef>
                <a:spcPts val="0"/>
              </a:spcBef>
              <a:spcAft>
                <a:spcPts val="0"/>
              </a:spcAft>
              <a:buNone/>
            </a:pPr>
            <a:r>
              <a:rPr lang="en-GB">
                <a:solidFill>
                  <a:schemeClr val="lt1"/>
                </a:solidFill>
                <a:latin typeface="Nunito"/>
                <a:ea typeface="Nunito"/>
                <a:cs typeface="Nunito"/>
                <a:sym typeface="Nunito"/>
              </a:rPr>
              <a:t>     Example’s commands explained :</a:t>
            </a:r>
            <a:endParaRPr>
              <a:solidFill>
                <a:schemeClr val="lt1"/>
              </a:solidFill>
              <a:latin typeface="Nunito"/>
              <a:ea typeface="Nunito"/>
              <a:cs typeface="Nunito"/>
              <a:sym typeface="Nunito"/>
            </a:endParaRPr>
          </a:p>
          <a:p>
            <a:pPr indent="0" lvl="0" marL="0" rtl="0" algn="just">
              <a:spcBef>
                <a:spcPts val="0"/>
              </a:spcBef>
              <a:spcAft>
                <a:spcPts val="0"/>
              </a:spcAft>
              <a:buNone/>
            </a:pPr>
            <a:r>
              <a:t/>
            </a:r>
            <a:endParaRPr>
              <a:solidFill>
                <a:schemeClr val="lt1"/>
              </a:solidFill>
              <a:latin typeface="Nunito"/>
              <a:ea typeface="Nunito"/>
              <a:cs typeface="Nunito"/>
              <a:sym typeface="Nunito"/>
            </a:endParaRPr>
          </a:p>
          <a:p>
            <a:pPr indent="-311150" lvl="0" marL="457200" rtl="0" algn="just">
              <a:spcBef>
                <a:spcPts val="0"/>
              </a:spcBef>
              <a:spcAft>
                <a:spcPts val="0"/>
              </a:spcAft>
              <a:buClr>
                <a:schemeClr val="lt1"/>
              </a:buClr>
              <a:buSzPts val="1300"/>
              <a:buFont typeface="Nunito"/>
              <a:buChar char="●"/>
            </a:pPr>
            <a:r>
              <a:rPr lang="en-GB" sz="1300">
                <a:solidFill>
                  <a:schemeClr val="lt1"/>
                </a:solidFill>
                <a:latin typeface="Nunito"/>
                <a:ea typeface="Nunito"/>
                <a:cs typeface="Nunito"/>
                <a:sym typeface="Nunito"/>
              </a:rPr>
              <a:t>n</a:t>
            </a:r>
            <a:r>
              <a:rPr lang="en-GB" sz="1300">
                <a:solidFill>
                  <a:schemeClr val="lt1"/>
                </a:solidFill>
                <a:latin typeface="Nunito"/>
                <a:ea typeface="Nunito"/>
                <a:cs typeface="Nunito"/>
                <a:sym typeface="Nunito"/>
              </a:rPr>
              <a:t>map -sC --&gt; </a:t>
            </a:r>
            <a:r>
              <a:rPr lang="en-GB" sz="1200">
                <a:solidFill>
                  <a:schemeClr val="lt1"/>
                </a:solidFill>
                <a:latin typeface="Nunito"/>
                <a:ea typeface="Nunito"/>
                <a:cs typeface="Nunito"/>
                <a:sym typeface="Nunito"/>
              </a:rPr>
              <a:t>Performs a script scan using the default  set of scripts</a:t>
            </a:r>
            <a:endParaRPr sz="1200">
              <a:solidFill>
                <a:schemeClr val="lt1"/>
              </a:solidFill>
              <a:latin typeface="Nunito"/>
              <a:ea typeface="Nunito"/>
              <a:cs typeface="Nunito"/>
              <a:sym typeface="Nunito"/>
            </a:endParaRPr>
          </a:p>
          <a:p>
            <a:pPr indent="0" lvl="0" marL="457200" rtl="0" algn="just">
              <a:spcBef>
                <a:spcPts val="0"/>
              </a:spcBef>
              <a:spcAft>
                <a:spcPts val="0"/>
              </a:spcAft>
              <a:buNone/>
            </a:pPr>
            <a:r>
              <a:t/>
            </a:r>
            <a:endParaRPr sz="1200">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nmap -sV --&gt; </a:t>
            </a:r>
            <a:r>
              <a:rPr lang="en-GB" sz="1200">
                <a:solidFill>
                  <a:schemeClr val="lt1"/>
                </a:solidFill>
                <a:latin typeface="Nunito"/>
                <a:ea typeface="Nunito"/>
                <a:cs typeface="Nunito"/>
                <a:sym typeface="Nunito"/>
              </a:rPr>
              <a:t>Probe open ports to determine services</a:t>
            </a:r>
            <a:endParaRPr sz="1200">
              <a:solidFill>
                <a:schemeClr val="lt1"/>
              </a:solidFill>
              <a:latin typeface="Nunito"/>
              <a:ea typeface="Nunito"/>
              <a:cs typeface="Nunito"/>
              <a:sym typeface="Nunito"/>
            </a:endParaRPr>
          </a:p>
          <a:p>
            <a:pPr indent="0" lvl="0" marL="457200" rtl="0" algn="just">
              <a:spcBef>
                <a:spcPts val="0"/>
              </a:spcBef>
              <a:spcAft>
                <a:spcPts val="0"/>
              </a:spcAft>
              <a:buNone/>
            </a:pPr>
            <a:r>
              <a:t/>
            </a:r>
            <a:endParaRPr sz="1200">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n</a:t>
            </a:r>
            <a:r>
              <a:rPr lang="en-GB">
                <a:solidFill>
                  <a:schemeClr val="lt1"/>
                </a:solidFill>
                <a:latin typeface="Nunito"/>
                <a:ea typeface="Nunito"/>
                <a:cs typeface="Nunito"/>
                <a:sym typeface="Nunito"/>
              </a:rPr>
              <a:t>map -oN --&gt; </a:t>
            </a:r>
            <a:r>
              <a:rPr lang="en-GB" sz="1200">
                <a:solidFill>
                  <a:schemeClr val="lt1"/>
                </a:solidFill>
                <a:latin typeface="Nunito"/>
                <a:ea typeface="Nunito"/>
                <a:cs typeface="Nunito"/>
                <a:sym typeface="Nunito"/>
              </a:rPr>
              <a:t>extracts the terminal’s result to a grepable form (xml, txt or html)</a:t>
            </a:r>
            <a:endParaRPr sz="1200">
              <a:solidFill>
                <a:schemeClr val="lt1"/>
              </a:solidFill>
              <a:latin typeface="Nunito"/>
              <a:ea typeface="Nunito"/>
              <a:cs typeface="Nunito"/>
              <a:sym typeface="Nunito"/>
            </a:endParaRPr>
          </a:p>
        </p:txBody>
      </p:sp>
      <p:sp>
        <p:nvSpPr>
          <p:cNvPr id="281" name="Google Shape;281;p13"/>
          <p:cNvSpPr txBox="1"/>
          <p:nvPr/>
        </p:nvSpPr>
        <p:spPr>
          <a:xfrm>
            <a:off x="314200" y="3933200"/>
            <a:ext cx="413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Nunito"/>
                <a:ea typeface="Nunito"/>
                <a:cs typeface="Nunito"/>
                <a:sym typeface="Nunito"/>
              </a:rPr>
              <a:t>More about nmap  &gt; https://nmap.org/book/man.html </a:t>
            </a:r>
            <a:endParaRPr sz="1000">
              <a:latin typeface="Nunito"/>
              <a:ea typeface="Nunito"/>
              <a:cs typeface="Nunito"/>
              <a:sym typeface="Nunito"/>
            </a:endParaRPr>
          </a:p>
        </p:txBody>
      </p:sp>
      <p:pic>
        <p:nvPicPr>
          <p:cNvPr id="282" name="Google Shape;282;p13"/>
          <p:cNvPicPr preferRelativeResize="0"/>
          <p:nvPr/>
        </p:nvPicPr>
        <p:blipFill>
          <a:blip r:embed="rId4">
            <a:alphaModFix/>
          </a:blip>
          <a:stretch>
            <a:fillRect/>
          </a:stretch>
        </p:blipFill>
        <p:spPr>
          <a:xfrm>
            <a:off x="3650170" y="4271900"/>
            <a:ext cx="1130080" cy="60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ctrTitle"/>
          </p:nvPr>
        </p:nvSpPr>
        <p:spPr>
          <a:xfrm>
            <a:off x="1136075" y="197450"/>
            <a:ext cx="1836000" cy="60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100" u="sng"/>
              <a:t>OpenVAS</a:t>
            </a:r>
            <a:endParaRPr sz="3100" u="sng"/>
          </a:p>
        </p:txBody>
      </p:sp>
      <p:sp>
        <p:nvSpPr>
          <p:cNvPr id="288" name="Google Shape;288;p14"/>
          <p:cNvSpPr txBox="1"/>
          <p:nvPr>
            <p:ph idx="1" type="subTitle"/>
          </p:nvPr>
        </p:nvSpPr>
        <p:spPr>
          <a:xfrm>
            <a:off x="60000" y="4349525"/>
            <a:ext cx="4255500" cy="695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u="sng"/>
              <a:t>Group 2</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rgbClr val="495057"/>
                </a:solidFill>
                <a:latin typeface="Arial"/>
                <a:ea typeface="Arial"/>
                <a:cs typeface="Arial"/>
                <a:sym typeface="Arial"/>
              </a:rPr>
              <a:t>Raquel Martinez Diez / Lukasz Kosmaczewski / Vaibhav Chawla</a:t>
            </a:r>
            <a:endParaRPr sz="1200">
              <a:solidFill>
                <a:srgbClr val="495057"/>
              </a:solidFill>
              <a:latin typeface="Arial"/>
              <a:ea typeface="Arial"/>
              <a:cs typeface="Arial"/>
              <a:sym typeface="Arial"/>
            </a:endParaRPr>
          </a:p>
          <a:p>
            <a:pPr indent="0" lvl="0" marL="0" rtl="0" algn="l">
              <a:spcBef>
                <a:spcPts val="0"/>
              </a:spcBef>
              <a:spcAft>
                <a:spcPts val="0"/>
              </a:spcAft>
              <a:buNone/>
            </a:pPr>
            <a:r>
              <a:rPr lang="en-GB" sz="1200">
                <a:solidFill>
                  <a:srgbClr val="495057"/>
                </a:solidFill>
                <a:latin typeface="Arial"/>
                <a:ea typeface="Arial"/>
                <a:cs typeface="Arial"/>
                <a:sym typeface="Arial"/>
              </a:rPr>
              <a:t>Anagnostopoulos Spiros</a:t>
            </a:r>
            <a:endParaRPr sz="1200">
              <a:solidFill>
                <a:srgbClr val="495057"/>
              </a:solidFill>
              <a:latin typeface="Arial"/>
              <a:ea typeface="Arial"/>
              <a:cs typeface="Arial"/>
              <a:sym typeface="Arial"/>
            </a:endParaRPr>
          </a:p>
        </p:txBody>
      </p:sp>
      <p:sp>
        <p:nvSpPr>
          <p:cNvPr id="289" name="Google Shape;289;p14"/>
          <p:cNvSpPr txBox="1"/>
          <p:nvPr/>
        </p:nvSpPr>
        <p:spPr>
          <a:xfrm>
            <a:off x="82800" y="738300"/>
            <a:ext cx="46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0" name="Google Shape;290;p14"/>
          <p:cNvPicPr preferRelativeResize="0"/>
          <p:nvPr/>
        </p:nvPicPr>
        <p:blipFill>
          <a:blip r:embed="rId3">
            <a:alphaModFix/>
          </a:blip>
          <a:stretch>
            <a:fillRect/>
          </a:stretch>
        </p:blipFill>
        <p:spPr>
          <a:xfrm>
            <a:off x="5330425" y="66325"/>
            <a:ext cx="3475460" cy="4838702"/>
          </a:xfrm>
          <a:prstGeom prst="rect">
            <a:avLst/>
          </a:prstGeom>
          <a:noFill/>
          <a:ln>
            <a:noFill/>
          </a:ln>
          <a:effectLst>
            <a:outerShdw blurRad="57150" rotWithShape="0" algn="bl" dir="8940000" dist="228600">
              <a:srgbClr val="000000">
                <a:alpha val="50000"/>
              </a:srgbClr>
            </a:outerShdw>
          </a:effectLst>
        </p:spPr>
      </p:pic>
      <p:sp>
        <p:nvSpPr>
          <p:cNvPr id="291" name="Google Shape;291;p14"/>
          <p:cNvSpPr txBox="1"/>
          <p:nvPr/>
        </p:nvSpPr>
        <p:spPr>
          <a:xfrm>
            <a:off x="254975" y="856650"/>
            <a:ext cx="4734600" cy="400200"/>
          </a:xfrm>
          <a:prstGeom prst="rect">
            <a:avLst/>
          </a:prstGeom>
          <a:noFill/>
          <a:ln>
            <a:noFill/>
          </a:ln>
        </p:spPr>
        <p:txBody>
          <a:bodyPr anchorCtr="0" anchor="t" bIns="91425" lIns="180000"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Is an open source Vulnerability Assessment Scanner</a:t>
            </a:r>
            <a:endParaRPr>
              <a:solidFill>
                <a:schemeClr val="lt1"/>
              </a:solidFill>
              <a:latin typeface="Nunito"/>
              <a:ea typeface="Nunito"/>
              <a:cs typeface="Nunito"/>
              <a:sym typeface="Nunito"/>
            </a:endParaRPr>
          </a:p>
        </p:txBody>
      </p:sp>
      <p:pic>
        <p:nvPicPr>
          <p:cNvPr id="292" name="Google Shape;292;p14"/>
          <p:cNvPicPr preferRelativeResize="0"/>
          <p:nvPr/>
        </p:nvPicPr>
        <p:blipFill>
          <a:blip r:embed="rId4">
            <a:alphaModFix/>
          </a:blip>
          <a:stretch>
            <a:fillRect/>
          </a:stretch>
        </p:blipFill>
        <p:spPr>
          <a:xfrm>
            <a:off x="3363625" y="300050"/>
            <a:ext cx="1208368" cy="400200"/>
          </a:xfrm>
          <a:prstGeom prst="rect">
            <a:avLst/>
          </a:prstGeom>
          <a:noFill/>
          <a:ln>
            <a:noFill/>
          </a:ln>
        </p:spPr>
      </p:pic>
      <p:sp>
        <p:nvSpPr>
          <p:cNvPr id="293" name="Google Shape;293;p14"/>
          <p:cNvSpPr txBox="1"/>
          <p:nvPr/>
        </p:nvSpPr>
        <p:spPr>
          <a:xfrm>
            <a:off x="195850" y="1441175"/>
            <a:ext cx="4611000" cy="3417000"/>
          </a:xfrm>
          <a:prstGeom prst="rect">
            <a:avLst/>
          </a:prstGeom>
          <a:noFill/>
          <a:ln>
            <a:noFill/>
          </a:ln>
        </p:spPr>
        <p:txBody>
          <a:bodyPr anchorCtr="0" anchor="t" bIns="91425" lIns="0" spcFirstLastPara="1" rIns="91425" wrap="square" tIns="91425">
            <a:spAutoFit/>
          </a:bodyPr>
          <a:lstStyle/>
          <a:p>
            <a:pPr indent="-178899" lvl="0" marL="269999"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It is not considered an intrusive way of </a:t>
            </a:r>
            <a:r>
              <a:rPr lang="en-GB">
                <a:solidFill>
                  <a:schemeClr val="lt1"/>
                </a:solidFill>
                <a:latin typeface="Nunito"/>
                <a:ea typeface="Nunito"/>
                <a:cs typeface="Nunito"/>
                <a:sym typeface="Nunito"/>
              </a:rPr>
              <a:t>scanning because it doesn’t send </a:t>
            </a:r>
            <a:r>
              <a:rPr lang="en-GB">
                <a:solidFill>
                  <a:schemeClr val="lt1"/>
                </a:solidFill>
                <a:latin typeface="Nunito"/>
                <a:ea typeface="Nunito"/>
                <a:cs typeface="Nunito"/>
                <a:sym typeface="Nunito"/>
              </a:rPr>
              <a:t>malicious payloads that could cause a disruption</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178899" lvl="0" marL="269999"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Summary and Impact Description</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178899" lvl="0" marL="269999"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Produces an extended report per host and matches CVE ID for every vulnerability, providing suggestions to mitigate the vulnerability</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178899" lvl="0" marL="269999"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Further manual testing could focus on points already highlighted by OpenVAS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idx="1" type="subTitle"/>
          </p:nvPr>
        </p:nvSpPr>
        <p:spPr>
          <a:xfrm>
            <a:off x="60000" y="4349525"/>
            <a:ext cx="4255500" cy="695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u="sng"/>
              <a:t>Group 2</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rgbClr val="495057"/>
                </a:solidFill>
                <a:latin typeface="Arial"/>
                <a:ea typeface="Arial"/>
                <a:cs typeface="Arial"/>
                <a:sym typeface="Arial"/>
              </a:rPr>
              <a:t>Raquel Martinez Diez / Lukasz Kosmaczewski / Vaibhav Chawla</a:t>
            </a:r>
            <a:endParaRPr sz="1200">
              <a:solidFill>
                <a:srgbClr val="495057"/>
              </a:solidFill>
              <a:latin typeface="Arial"/>
              <a:ea typeface="Arial"/>
              <a:cs typeface="Arial"/>
              <a:sym typeface="Arial"/>
            </a:endParaRPr>
          </a:p>
          <a:p>
            <a:pPr indent="0" lvl="0" marL="0" rtl="0" algn="l">
              <a:spcBef>
                <a:spcPts val="0"/>
              </a:spcBef>
              <a:spcAft>
                <a:spcPts val="0"/>
              </a:spcAft>
              <a:buNone/>
            </a:pPr>
            <a:r>
              <a:rPr lang="en-GB" sz="1200">
                <a:solidFill>
                  <a:srgbClr val="495057"/>
                </a:solidFill>
                <a:latin typeface="Arial"/>
                <a:ea typeface="Arial"/>
                <a:cs typeface="Arial"/>
                <a:sym typeface="Arial"/>
              </a:rPr>
              <a:t>Anagnostopoulos Spiros</a:t>
            </a:r>
            <a:endParaRPr sz="1200">
              <a:solidFill>
                <a:srgbClr val="495057"/>
              </a:solidFill>
              <a:latin typeface="Arial"/>
              <a:ea typeface="Arial"/>
              <a:cs typeface="Arial"/>
              <a:sym typeface="Arial"/>
            </a:endParaRPr>
          </a:p>
        </p:txBody>
      </p:sp>
      <p:sp>
        <p:nvSpPr>
          <p:cNvPr id="299" name="Google Shape;299;p15"/>
          <p:cNvSpPr txBox="1"/>
          <p:nvPr/>
        </p:nvSpPr>
        <p:spPr>
          <a:xfrm>
            <a:off x="1847525" y="932025"/>
            <a:ext cx="5353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Nunito"/>
                <a:ea typeface="Nunito"/>
                <a:cs typeface="Nunito"/>
                <a:sym typeface="Nunito"/>
              </a:rPr>
              <a:t>Additional tools we have also take under consideration:</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Dirbuster / Gobuster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sqlmap</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Command Injection / XML External Entity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GB" sz="1100">
                <a:solidFill>
                  <a:schemeClr val="lt1"/>
                </a:solidFill>
                <a:latin typeface="Nunito"/>
                <a:ea typeface="Nunito"/>
                <a:cs typeface="Nunito"/>
                <a:sym typeface="Nunito"/>
              </a:rPr>
              <a:t>DISCLAIMER:</a:t>
            </a:r>
            <a:endParaRPr sz="1100">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Not sure if this type is allowed because it may be against aws policy</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idx="1" type="subTitle"/>
          </p:nvPr>
        </p:nvSpPr>
        <p:spPr>
          <a:xfrm>
            <a:off x="245025" y="2925200"/>
            <a:ext cx="5858400" cy="197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400"/>
              <a:t>Why does the Internet use TCP/IP and not the OSI stack ?</a:t>
            </a:r>
            <a:endParaRPr sz="1400"/>
          </a:p>
          <a:p>
            <a:pPr indent="0" lvl="0" marL="0" rtl="0" algn="l">
              <a:lnSpc>
                <a:spcPct val="90000"/>
              </a:lnSpc>
              <a:spcBef>
                <a:spcPts val="0"/>
              </a:spcBef>
              <a:spcAft>
                <a:spcPts val="0"/>
              </a:spcAft>
              <a:buNone/>
            </a:pPr>
            <a:r>
              <a:rPr lang="en-GB" sz="1000"/>
              <a:t>OSI Model was developed as a </a:t>
            </a:r>
            <a:r>
              <a:rPr lang="en-GB" sz="1000"/>
              <a:t>theoretical</a:t>
            </a:r>
            <a:r>
              <a:rPr lang="en-GB" sz="1000"/>
              <a:t> model in an attempt to streamline and define </a:t>
            </a:r>
            <a:r>
              <a:rPr lang="en-GB" sz="1000"/>
              <a:t>various</a:t>
            </a:r>
            <a:r>
              <a:rPr lang="en-GB" sz="1000"/>
              <a:t> data networking functions. On the other hand, TCP/IP stack was used by the DoD to implement protocols </a:t>
            </a:r>
            <a:r>
              <a:rPr lang="en-GB" sz="1000"/>
              <a:t>practically, by adhering </a:t>
            </a:r>
            <a:r>
              <a:rPr lang="en-GB" sz="1000"/>
              <a:t>the </a:t>
            </a:r>
            <a:r>
              <a:rPr lang="en-GB" sz="1000"/>
              <a:t>simplicity</a:t>
            </a:r>
            <a:r>
              <a:rPr lang="en-GB" sz="1000"/>
              <a:t> principle. This required merging/coupling of layers with higher interdependencies, thus decreasing avoidable complexities.</a:t>
            </a:r>
            <a:endParaRPr sz="1000"/>
          </a:p>
          <a:p>
            <a:pPr indent="0" lvl="0" marL="457200" rtl="0" algn="l">
              <a:lnSpc>
                <a:spcPct val="90000"/>
              </a:lnSpc>
              <a:spcBef>
                <a:spcPts val="0"/>
              </a:spcBef>
              <a:spcAft>
                <a:spcPts val="0"/>
              </a:spcAft>
              <a:buNone/>
            </a:pPr>
            <a:r>
              <a:t/>
            </a:r>
            <a:endParaRPr sz="1000"/>
          </a:p>
          <a:p>
            <a:pPr indent="0" lvl="0" marL="457200" rtl="0" algn="l">
              <a:lnSpc>
                <a:spcPct val="90000"/>
              </a:lnSpc>
              <a:spcBef>
                <a:spcPts val="0"/>
              </a:spcBef>
              <a:spcAft>
                <a:spcPts val="0"/>
              </a:spcAft>
              <a:buNone/>
            </a:pPr>
            <a:r>
              <a:rPr i="1" lang="en-GB" sz="1000"/>
              <a:t>“Increased layering can quickly lead to violation of the Simplicity Principle.  Industry experience has taught us that increased layering frequently increases complexity and hence leads to increases in OPEX, as is predicted by the Simplicity Principle” (RFC </a:t>
            </a:r>
            <a:r>
              <a:rPr i="1" lang="en-GB" sz="1000"/>
              <a:t>3439).</a:t>
            </a:r>
            <a:endParaRPr sz="1000"/>
          </a:p>
          <a:p>
            <a:pPr indent="0" lvl="0" marL="0" rtl="0" algn="l">
              <a:lnSpc>
                <a:spcPct val="90000"/>
              </a:lnSpc>
              <a:spcBef>
                <a:spcPts val="0"/>
              </a:spcBef>
              <a:spcAft>
                <a:spcPts val="0"/>
              </a:spcAft>
              <a:buNone/>
            </a:pPr>
            <a:r>
              <a:t/>
            </a:r>
            <a:endParaRPr sz="1000"/>
          </a:p>
          <a:p>
            <a:pPr indent="0" lvl="0" marL="0" rtl="0" algn="l">
              <a:lnSpc>
                <a:spcPct val="90000"/>
              </a:lnSpc>
              <a:spcBef>
                <a:spcPts val="0"/>
              </a:spcBef>
              <a:spcAft>
                <a:spcPts val="0"/>
              </a:spcAft>
              <a:buNone/>
            </a:pPr>
            <a:r>
              <a:t/>
            </a:r>
            <a:endParaRPr sz="1000"/>
          </a:p>
          <a:p>
            <a:pPr indent="0" lvl="0" marL="0" rtl="0" algn="l">
              <a:lnSpc>
                <a:spcPct val="90000"/>
              </a:lnSpc>
              <a:spcBef>
                <a:spcPts val="0"/>
              </a:spcBef>
              <a:spcAft>
                <a:spcPts val="0"/>
              </a:spcAft>
              <a:buNone/>
            </a:pPr>
            <a:r>
              <a:rPr lang="en-GB" sz="1000"/>
              <a:t>References: </a:t>
            </a:r>
            <a:br>
              <a:rPr lang="en-GB" sz="1000"/>
            </a:br>
            <a:r>
              <a:rPr lang="en-GB" sz="1000"/>
              <a:t>https://datatracker.ietf.org/doc/html/rfc3439#section-3</a:t>
            </a:r>
            <a:endParaRPr sz="1000"/>
          </a:p>
        </p:txBody>
      </p:sp>
      <p:pic>
        <p:nvPicPr>
          <p:cNvPr id="305" name="Google Shape;305;p16"/>
          <p:cNvPicPr preferRelativeResize="0"/>
          <p:nvPr/>
        </p:nvPicPr>
        <p:blipFill>
          <a:blip r:embed="rId3">
            <a:alphaModFix/>
          </a:blip>
          <a:stretch>
            <a:fillRect/>
          </a:stretch>
        </p:blipFill>
        <p:spPr>
          <a:xfrm>
            <a:off x="245025" y="259650"/>
            <a:ext cx="5108126" cy="266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