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0" r:id="rId5"/>
    <p:sldId id="293" r:id="rId6"/>
    <p:sldId id="294" r:id="rId7"/>
    <p:sldId id="295" r:id="rId8"/>
    <p:sldId id="292" r:id="rId9"/>
    <p:sldId id="291" r:id="rId10"/>
    <p:sldId id="301" r:id="rId11"/>
    <p:sldId id="302" r:id="rId12"/>
    <p:sldId id="296" r:id="rId13"/>
    <p:sldId id="298" r:id="rId14"/>
    <p:sldId id="299" r:id="rId15"/>
    <p:sldId id="300" r:id="rId16"/>
    <p:sldId id="297" r:id="rId17"/>
  </p:sldIdLst>
  <p:sldSz cx="9144000" cy="6858000" type="screen4x3"/>
  <p:notesSz cx="6797675" cy="992663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Cindy" initials="RC" lastIdx="69" clrIdx="0">
    <p:extLst>
      <p:ext uri="{19B8F6BF-5375-455C-9EA6-DF929625EA0E}">
        <p15:presenceInfo xmlns:p15="http://schemas.microsoft.com/office/powerpoint/2012/main" userId="S::crobert@domusvi.com::e669625b-9c28-42b5-8009-8bcf7151a7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35"/>
    <a:srgbClr val="C60B34"/>
    <a:srgbClr val="DDF028"/>
    <a:srgbClr val="52423C"/>
    <a:srgbClr val="D40740"/>
    <a:srgbClr val="C50B34"/>
    <a:srgbClr val="6C5951"/>
    <a:srgbClr val="554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44E2C-F307-4EDA-A283-514B83EAB9B6}" v="25" dt="2022-04-11T07:32:14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8" autoAdjust="0"/>
    <p:restoredTop sz="82256" autoAdjust="0"/>
  </p:normalViewPr>
  <p:slideViewPr>
    <p:cSldViewPr snapToGrid="0">
      <p:cViewPr varScale="1">
        <p:scale>
          <a:sx n="70" d="100"/>
          <a:sy n="70" d="100"/>
        </p:scale>
        <p:origin x="198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6T17:44:30.438" idx="53">
    <p:pos x="4143" y="2554"/>
    <p:text>la pop-up de création d'un devis s'affiche</p:text>
    <p:extLst>
      <p:ext uri="{C676402C-5697-4E1C-873F-D02D1690AC5C}">
        <p15:threadingInfo xmlns:p15="http://schemas.microsoft.com/office/powerpoint/2012/main" timeZoneBias="-60"/>
      </p:ext>
    </p:extLst>
  </p:cm>
  <p:cm authorId="1" dt="2022-03-16T17:44:45.153" idx="54">
    <p:pos x="278" y="1788"/>
    <p:text>la page de suivi d'un devis s'affiche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4T16:37:21.197" idx="49">
    <p:pos x="3738" y="2085"/>
    <p:text>Il faut pouvoir modifier le tarif, prix remisé, Qté, fréquence</p:text>
    <p:extLst>
      <p:ext uri="{C676402C-5697-4E1C-873F-D02D1690AC5C}">
        <p15:threadingInfo xmlns:p15="http://schemas.microsoft.com/office/powerpoint/2012/main" timeZoneBias="-60"/>
      </p:ext>
    </p:extLst>
  </p:cm>
  <p:cm authorId="1" dt="2022-03-14T16:42:36.166" idx="51">
    <p:pos x="3376" y="2945"/>
    <p:text>Est-ce qu'elle est calculée automatiquement en plus d'être saisissable</p:text>
    <p:extLst>
      <p:ext uri="{C676402C-5697-4E1C-873F-D02D1690AC5C}">
        <p15:threadingInfo xmlns:p15="http://schemas.microsoft.com/office/powerpoint/2012/main" timeZoneBias="-60"/>
      </p:ext>
    </p:extLst>
  </p:cm>
  <p:cm authorId="1" dt="2022-03-31T16:49:17.669" idx="61">
    <p:pos x="3376" y="3041"/>
    <p:text>15 jrs par défaut + modifiable</p:text>
    <p:extLst>
      <p:ext uri="{C676402C-5697-4E1C-873F-D02D1690AC5C}">
        <p15:threadingInfo xmlns:p15="http://schemas.microsoft.com/office/powerpoint/2012/main" timeZoneBias="-120">
          <p15:parentCm authorId="1" idx="5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6T17:41:45.082" idx="63">
    <p:pos x="4790" y="1806"/>
    <p:text>Visualiser le devis</p:text>
    <p:extLst>
      <p:ext uri="{C676402C-5697-4E1C-873F-D02D1690AC5C}">
        <p15:threadingInfo xmlns:p15="http://schemas.microsoft.com/office/powerpoint/2012/main" timeZoneBias="-120"/>
      </p:ext>
    </p:extLst>
  </p:cm>
  <p:cm authorId="1" dt="2022-04-06T17:42:01.446" idx="64">
    <p:pos x="5068" y="1804"/>
    <p:text>Imprimer le devis</p:text>
    <p:extLst>
      <p:ext uri="{C676402C-5697-4E1C-873F-D02D1690AC5C}">
        <p15:threadingInfo xmlns:p15="http://schemas.microsoft.com/office/powerpoint/2012/main" timeZoneBias="-120"/>
      </p:ext>
    </p:extLst>
  </p:cm>
  <p:cm authorId="1" dt="2022-04-06T17:44:08.205" idx="66">
    <p:pos x="5400" y="1814"/>
    <p:text>Duplicata du devis</p:text>
    <p:extLst>
      <p:ext uri="{C676402C-5697-4E1C-873F-D02D1690AC5C}">
        <p15:threadingInfo xmlns:p15="http://schemas.microsoft.com/office/powerpoint/2012/main" timeZoneBias="-120"/>
      </p:ext>
    </p:extLst>
  </p:cm>
  <p:cm authorId="1" dt="2022-04-06T17:44:30.731" idx="67">
    <p:pos x="3865" y="2275"/>
    <p:text>Renvoyer par mail</p:text>
    <p:extLst>
      <p:ext uri="{C676402C-5697-4E1C-873F-D02D1690AC5C}">
        <p15:threadingInfo xmlns:p15="http://schemas.microsoft.com/office/powerpoint/2012/main" timeZoneBias="-120"/>
      </p:ext>
    </p:extLst>
  </p:cm>
  <p:cm authorId="1" dt="2022-04-08T14:27:40.088" idx="69">
    <p:pos x="4189" y="1796"/>
    <p:text>Case coché lorsque le devis est accepté
Rajouter un bouton pour accepter le devis qui revnoie vres l'admission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7T17:58:29.196" idx="59">
    <p:pos x="498" y="1536"/>
    <p:text>alerte si le devis arrive en fin de validité</p:text>
    <p:extLst>
      <p:ext uri="{C676402C-5697-4E1C-873F-D02D1690AC5C}">
        <p15:threadingInfo xmlns:p15="http://schemas.microsoft.com/office/powerpoint/2012/main" timeZoneBias="-60"/>
      </p:ext>
    </p:extLst>
  </p:cm>
  <p:cm authorId="1" dt="2022-03-17T17:58:51.288" idx="60">
    <p:pos x="5598" y="1845"/>
    <p:text>pop up de création d'un devis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7T17:53:30.406" idx="57">
    <p:pos x="4968" y="877"/>
    <p:text>Comment gérer la création d'une estimation sans le nom du prospect ? Rajouter une pop-up de recherche de prospect + création d'un prospect si aucun résultat</p:text>
    <p:extLst>
      <p:ext uri="{C676402C-5697-4E1C-873F-D02D1690AC5C}">
        <p15:threadingInfo xmlns:p15="http://schemas.microsoft.com/office/powerpoint/2012/main" timeZoneBias="-60"/>
      </p:ext>
    </p:extLst>
  </p:cm>
  <p:cm authorId="1" dt="2022-03-17T17:55:32.984" idx="58">
    <p:pos x="5557" y="2326"/>
    <p:text>Alerte des devis en fin de validité</p:text>
    <p:extLst>
      <p:ext uri="{C676402C-5697-4E1C-873F-D02D1690AC5C}">
        <p15:threadingInfo xmlns:p15="http://schemas.microsoft.com/office/powerpoint/2012/main" timeZoneBias="-60"/>
      </p:ext>
    </p:extLst>
  </p:cm>
  <p:cm authorId="1" dt="2022-04-04T09:53:52.861" idx="62">
    <p:pos x="5557" y="2422"/>
    <p:text>Affichage des devis en fin de validifé de la résidence</p:text>
    <p:extLst>
      <p:ext uri="{C676402C-5697-4E1C-873F-D02D1690AC5C}">
        <p15:threadingInfo xmlns:p15="http://schemas.microsoft.com/office/powerpoint/2012/main" timeZoneBias="-120">
          <p15:parentCm authorId="1" idx="58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64C9-9AE8-2146-80DE-4ED6438FE767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5E717-357A-D842-AB8B-ADD4F72EF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147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F71A-8E8A-B44E-9A43-3650BF6C254E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51D51-051A-DA40-9DCC-162D7B6DFC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933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76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Rajouter un champ « % remisé » à coté des champs « prix remisé »</a:t>
            </a:r>
          </a:p>
          <a:p>
            <a:r>
              <a:rPr lang="fr-FR" dirty="0"/>
              <a:t>Faire les calculs sur 30,5 jrs</a:t>
            </a:r>
          </a:p>
          <a:p>
            <a:r>
              <a:rPr lang="fr-FR" dirty="0"/>
              <a:t>Dans les interlocuteurs, pouvoir sélectionner 1 ou 2 voire tous les interlocuteurs pour envoyer le devis </a:t>
            </a:r>
          </a:p>
          <a:p>
            <a:r>
              <a:rPr lang="fr-FR" dirty="0" err="1"/>
              <a:t>Apercu</a:t>
            </a:r>
            <a:r>
              <a:rPr lang="fr-FR" dirty="0"/>
              <a:t> uniquement si l’estimation n’est pas enregistré</a:t>
            </a:r>
          </a:p>
          <a:p>
            <a:r>
              <a:rPr lang="fr-FR" dirty="0"/>
              <a:t>A la suite d’un enregistrement, les modifications sont impossibles sauf l’ajout d’un interlocuteur ou cocher l’envoie mail. </a:t>
            </a:r>
          </a:p>
          <a:p>
            <a:r>
              <a:rPr lang="fr-FR" dirty="0"/>
              <a:t>Les boutons « éditer » et   « envoyer par mail » sont visibles après enregistrement</a:t>
            </a:r>
          </a:p>
          <a:p>
            <a:r>
              <a:rPr lang="fr-FR" dirty="0"/>
              <a:t>Lorsque l’estimation est enregistré le bouton « annuler » est grisé </a:t>
            </a:r>
          </a:p>
          <a:p>
            <a:r>
              <a:rPr lang="fr-FR" dirty="0"/>
              <a:t>Rajouter un bouton « retour » qui s’affiche après l’enregistrement </a:t>
            </a:r>
          </a:p>
          <a:p>
            <a:r>
              <a:rPr lang="fr-FR" dirty="0"/>
              <a:t>Faire un contrôle sur les interlocuteurs lors de la suppression d’un interlocuteur depuis la fiche CRM et le DAR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08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Colonnes à afficher : Montant, catégorie de la chambre sélectionné, type de séjour, si le devis a été envoyé par mail ou en main propre, les interlocuteurs du mail et de l’édition</a:t>
            </a:r>
          </a:p>
          <a:p>
            <a:r>
              <a:rPr lang="fr-FR" dirty="0"/>
              <a:t>Rajouter un bouton « duplicata  » de l’estimation. Lorsque l’estimation est dupliquée, on ne peut modifier que les interlocuteurs pour la réédition ou </a:t>
            </a:r>
            <a:r>
              <a:rPr lang="fr-FR"/>
              <a:t>le renvoi par mail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09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89251"/>
            <a:ext cx="8362800" cy="95039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contenu 8"/>
          <p:cNvSpPr>
            <a:spLocks noGrp="1"/>
          </p:cNvSpPr>
          <p:nvPr>
            <p:ph sz="quarter" idx="14"/>
          </p:nvPr>
        </p:nvSpPr>
        <p:spPr>
          <a:xfrm>
            <a:off x="457200" y="1800000"/>
            <a:ext cx="8362799" cy="4500000"/>
          </a:xfr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1" y="6356350"/>
            <a:ext cx="129599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fld id="{6A4C1196-8514-604F-BCAD-75E63583B468}" type="datetime3">
              <a:rPr lang="fr-FR" smtClean="0"/>
              <a:pPr/>
              <a:t>03.08.23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779658" y="6356350"/>
            <a:ext cx="654825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r>
              <a:rPr lang="fr-FR"/>
              <a:t>Texte du pied de page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7755" y="6356350"/>
            <a:ext cx="4723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fld id="{164B82B3-24E9-6943-9D19-4A32CD4B4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1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couverture fond tau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DOMUS VI11524_modif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85"/>
          <a:stretch/>
        </p:blipFill>
        <p:spPr>
          <a:xfrm>
            <a:off x="3898901" y="790121"/>
            <a:ext cx="5245099" cy="5064579"/>
          </a:xfrm>
          <a:prstGeom prst="rect">
            <a:avLst/>
          </a:prstGeom>
        </p:spPr>
      </p:pic>
      <p:pic>
        <p:nvPicPr>
          <p:cNvPr id="15" name="Image 14" descr="domusVi_fondempreinte_taup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1" t="21734" r="21178" b="24188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685800" y="3116728"/>
            <a:ext cx="4787998" cy="1800000"/>
          </a:xfrm>
          <a:prstGeom prst="rect">
            <a:avLst/>
          </a:prstGeom>
        </p:spPr>
        <p:txBody>
          <a:bodyPr lIns="0" rIns="0" anchor="ctr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85798" y="5194068"/>
            <a:ext cx="1799994" cy="365125"/>
          </a:xfrm>
          <a:prstGeom prst="rect">
            <a:avLst/>
          </a:prstGeom>
        </p:spPr>
        <p:txBody>
          <a:bodyPr lIns="0" rIns="0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0E8CF3C5-B4EB-ED40-917E-E03100EADB8C}" type="datetime3">
              <a:rPr lang="fr-FR" smtClean="0"/>
              <a:t>03.08.23</a:t>
            </a:fld>
            <a:endParaRPr lang="fr-FR"/>
          </a:p>
        </p:txBody>
      </p:sp>
      <p:pic>
        <p:nvPicPr>
          <p:cNvPr id="7" name="Image 6" descr="DomusVi_logo_blanc_baseline_145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437962"/>
            <a:ext cx="5217828" cy="196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2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section fond tau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omusVi_fond_COULEURS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"/>
          <a:stretch/>
        </p:blipFill>
        <p:spPr>
          <a:xfrm>
            <a:off x="0" y="0"/>
            <a:ext cx="9149670" cy="6858000"/>
          </a:xfrm>
          <a:prstGeom prst="rect">
            <a:avLst/>
          </a:prstGeom>
        </p:spPr>
      </p:pic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1" y="6356350"/>
            <a:ext cx="129599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D6BAC0-4F21-1942-8851-5A876A77662C}" type="datetime3">
              <a:rPr lang="fr-FR" smtClean="0"/>
              <a:t>03.08.23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779658" y="6356350"/>
            <a:ext cx="654825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Texte du pied de page</a:t>
            </a:r>
          </a:p>
        </p:txBody>
      </p:sp>
      <p:sp>
        <p:nvSpPr>
          <p:cNvPr id="1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7755" y="6356350"/>
            <a:ext cx="4723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4B82B3-24E9-6943-9D19-4A32CD4B4D87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1" name="Image 10" descr="DomusVi_logo_blanc_baseline_6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857" y="77658"/>
            <a:ext cx="1902088" cy="720000"/>
          </a:xfrm>
          <a:prstGeom prst="rect">
            <a:avLst/>
          </a:prstGeom>
        </p:spPr>
      </p:pic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57201" y="2441587"/>
            <a:ext cx="6840000" cy="167346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r">
              <a:lnSpc>
                <a:spcPct val="9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pic>
        <p:nvPicPr>
          <p:cNvPr id="10" name="Image 9" descr="empreinte_blanc_fondtransparent_BIS-01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63"/>
          <a:stretch/>
        </p:blipFill>
        <p:spPr>
          <a:xfrm>
            <a:off x="7342409" y="2244464"/>
            <a:ext cx="1807261" cy="22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2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ection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1" y="6356350"/>
            <a:ext cx="129599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fld id="{6A4C1196-8514-604F-BCAD-75E63583B468}" type="datetime3">
              <a:rPr lang="fr-FR" smtClean="0"/>
              <a:pPr/>
              <a:t>03.08.23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779658" y="6356350"/>
            <a:ext cx="654825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r>
              <a:rPr lang="fr-FR"/>
              <a:t>Texte du pied de page</a:t>
            </a:r>
          </a:p>
        </p:txBody>
      </p:sp>
      <p:sp>
        <p:nvSpPr>
          <p:cNvPr id="1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7755" y="6356350"/>
            <a:ext cx="4723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fld id="{164B82B3-24E9-6943-9D19-4A32CD4B4D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457201" y="2441587"/>
            <a:ext cx="6840000" cy="167346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r">
              <a:lnSpc>
                <a:spcPct val="90000"/>
              </a:lnSpc>
              <a:defRPr sz="3600">
                <a:solidFill>
                  <a:srgbClr val="D40740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pic>
        <p:nvPicPr>
          <p:cNvPr id="7" name="Image 6" descr="empreinte_rouge_120-01.pn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7"/>
          <a:stretch/>
        </p:blipFill>
        <p:spPr>
          <a:xfrm>
            <a:off x="7836794" y="2348015"/>
            <a:ext cx="1308018" cy="203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5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DomusVi_logo_coul_baseline_60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858" y="77658"/>
            <a:ext cx="1902087" cy="720000"/>
          </a:xfrm>
          <a:prstGeom prst="rect">
            <a:avLst/>
          </a:prstGeom>
          <a:ln>
            <a:noFill/>
          </a:ln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789251"/>
            <a:ext cx="8362800" cy="950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800000"/>
            <a:ext cx="8362799" cy="45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  <a:p>
            <a:pPr lvl="3"/>
            <a:endParaRPr lang="fr-FR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1" y="6356350"/>
            <a:ext cx="1295997" cy="365125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solidFill>
                  <a:srgbClr val="52423C"/>
                </a:solidFill>
                <a:latin typeface="Arial"/>
                <a:cs typeface="Arial"/>
              </a:defRPr>
            </a:lvl1pPr>
          </a:lstStyle>
          <a:p>
            <a:fld id="{5B1C398E-4CB9-7642-A36B-16DA5B7E19D8}" type="datetime3">
              <a:rPr lang="fr-FR" smtClean="0"/>
              <a:t>03.08.23</a:t>
            </a:fld>
            <a:endParaRPr lang="fr-FR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79658" y="6356350"/>
            <a:ext cx="6548253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rgbClr val="52423C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Texte du pied de page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47755" y="6356350"/>
            <a:ext cx="472394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="1">
                <a:solidFill>
                  <a:srgbClr val="52423C"/>
                </a:solidFill>
                <a:latin typeface="Arial"/>
                <a:cs typeface="Arial"/>
              </a:defRPr>
            </a:lvl1pPr>
          </a:lstStyle>
          <a:p>
            <a:fld id="{164B82B3-24E9-6943-9D19-4A32CD4B4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68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  <p:sldLayoutId id="2147483671" r:id="rId3"/>
    <p:sldLayoutId id="2147483672" r:id="rId4"/>
  </p:sldLayoutIdLst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b="1" kern="1200" baseline="0">
          <a:solidFill>
            <a:srgbClr val="D40740"/>
          </a:solidFill>
          <a:latin typeface="Arial"/>
          <a:ea typeface="+mj-ea"/>
          <a:cs typeface="Arial"/>
        </a:defRPr>
      </a:lvl1pPr>
    </p:titleStyle>
    <p:bodyStyle>
      <a:lvl1pPr marL="360000" indent="-360000" algn="l" defTabSz="457200" rtl="0" eaLnBrk="1" latinLnBrk="0" hangingPunct="1">
        <a:spcBef>
          <a:spcPts val="2400"/>
        </a:spcBef>
        <a:buSzPct val="110000"/>
        <a:buFontTx/>
        <a:buBlip>
          <a:blip r:embed="rId7"/>
        </a:buBlip>
        <a:defRPr sz="2000" b="1" kern="1200">
          <a:solidFill>
            <a:srgbClr val="52423C"/>
          </a:solidFill>
          <a:latin typeface="Arial"/>
          <a:ea typeface="+mn-ea"/>
          <a:cs typeface="Arial"/>
        </a:defRPr>
      </a:lvl1pPr>
      <a:lvl2pPr marL="622800" indent="-252000" algn="l" defTabSz="457200" rtl="0" eaLnBrk="1" latinLnBrk="0" hangingPunct="1">
        <a:spcBef>
          <a:spcPts val="900"/>
        </a:spcBef>
        <a:buSzPct val="104000"/>
        <a:buFontTx/>
        <a:buBlip>
          <a:blip r:embed="rId8"/>
        </a:buBlip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842400" indent="-216000" algn="l" defTabSz="441325" rtl="0" eaLnBrk="1" latinLnBrk="0" hangingPunct="1">
        <a:spcBef>
          <a:spcPts val="400"/>
        </a:spcBef>
        <a:buSzPct val="100000"/>
        <a:buFontTx/>
        <a:buBlip>
          <a:blip r:embed="rId9"/>
        </a:buBlip>
        <a:defRPr sz="130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1101600" indent="-252000" algn="l" defTabSz="457200" rtl="0" eaLnBrk="1" latinLnBrk="0" hangingPunct="1">
        <a:spcBef>
          <a:spcPts val="300"/>
        </a:spcBef>
        <a:buFontTx/>
        <a:buBlip>
          <a:blip r:embed="rId10"/>
        </a:buBlip>
        <a:defRPr sz="1100" kern="1200" baseline="0">
          <a:solidFill>
            <a:schemeClr val="tx1"/>
          </a:solidFill>
          <a:latin typeface="Arial"/>
          <a:ea typeface="+mn-ea"/>
          <a:cs typeface="Arial"/>
        </a:defRPr>
      </a:lvl4pPr>
      <a:lvl5pPr marL="1188000" indent="-140400" algn="l" defTabSz="341313" rtl="0" eaLnBrk="1" latinLnBrk="0" hangingPunct="1">
        <a:spcBef>
          <a:spcPts val="200"/>
        </a:spcBef>
        <a:buFont typeface="Arial"/>
        <a:buChar char="•"/>
        <a:defRPr sz="1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4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Présentation devis </a:t>
            </a:r>
            <a:endParaRPr lang="fr-FR" sz="24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85798" y="5918687"/>
            <a:ext cx="1799994" cy="365125"/>
          </a:xfrm>
        </p:spPr>
        <p:txBody>
          <a:bodyPr/>
          <a:lstStyle/>
          <a:p>
            <a:fld id="{A2AAD7EF-AC13-C543-AD08-145F6B657785}" type="datetime3">
              <a:rPr lang="fr-FR" smtClean="0"/>
              <a:t>03.08.23</a:t>
            </a:fld>
            <a:endParaRPr lang="fr-FR"/>
          </a:p>
        </p:txBody>
      </p:sp>
      <p:sp>
        <p:nvSpPr>
          <p:cNvPr id="4" name="Espace réservé de la date 2"/>
          <p:cNvSpPr txBox="1">
            <a:spLocks/>
          </p:cNvSpPr>
          <p:nvPr/>
        </p:nvSpPr>
        <p:spPr>
          <a:xfrm>
            <a:off x="644051" y="5235145"/>
            <a:ext cx="5907578" cy="365125"/>
          </a:xfrm>
          <a:prstGeom prst="rect">
            <a:avLst/>
          </a:prstGeom>
        </p:spPr>
        <p:txBody>
          <a:bodyPr lIns="0" rIns="0" anchor="ctr"/>
          <a:lstStyle>
            <a:defPPr>
              <a:defRPr lang="fr-FR"/>
            </a:defPPr>
            <a:lvl1pPr marL="0" algn="l" defTabSz="457200" rtl="0" eaLnBrk="1" latinLnBrk="0" hangingPunct="1">
              <a:defRPr sz="1800" b="1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/>
              <a:t>Présents :</a:t>
            </a:r>
          </a:p>
          <a:p>
            <a:pPr marL="285750" indent="-285750">
              <a:buFontTx/>
              <a:buChar char="-"/>
            </a:pPr>
            <a:r>
              <a:rPr lang="fr-FR" sz="1000"/>
              <a:t>DCM : Virginie AIDEMOY, Céline SIERRA, Jean François COUSSE</a:t>
            </a:r>
          </a:p>
          <a:p>
            <a:pPr marL="285750" indent="-285750">
              <a:buFontTx/>
              <a:buChar char="-"/>
            </a:pPr>
            <a:r>
              <a:rPr lang="fr-FR" sz="1000"/>
              <a:t>Equipe Portail : Aurélien HUVETEAU, Laurent TRAN BA, Cindy ROBERT, </a:t>
            </a:r>
            <a:r>
              <a:rPr lang="fr-FR" sz="1000" err="1"/>
              <a:t>Danièla</a:t>
            </a:r>
            <a:r>
              <a:rPr lang="fr-FR" sz="1000"/>
              <a:t> MORSCH</a:t>
            </a:r>
            <a:endParaRPr lang="fr-FR" sz="1100"/>
          </a:p>
          <a:p>
            <a:pPr marL="285750" indent="-285750">
              <a:buFontTx/>
              <a:buChar char="-"/>
            </a:pPr>
            <a:r>
              <a:rPr lang="fr-FR" sz="11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255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 dirty="0"/>
              <a:t>Questions – Action d’estimation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E77-70D3-7E4E-A5B2-5FB6140E6B59}" type="datetime3">
              <a:rPr lang="fr-FR" smtClean="0"/>
              <a:t>03.08.23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A2F9FE-5F4C-4231-A679-B17EB4FE6ABA}"/>
              </a:ext>
            </a:extLst>
          </p:cNvPr>
          <p:cNvSpPr txBox="1"/>
          <p:nvPr/>
        </p:nvSpPr>
        <p:spPr>
          <a:xfrm>
            <a:off x="716437" y="1395167"/>
            <a:ext cx="7352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L’action d’estimation a-t-elle le même comportement qu’aujourd’hui ? C’est-à-dire, ferme les actions passées et ouvre une action téléphone ? Si ouvre une nouvelle action, la date de relance est calculée ou elle doit être saisissable ?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1962AD6-ACFD-4FAD-8852-62A5D3CAE82B}"/>
              </a:ext>
            </a:extLst>
          </p:cNvPr>
          <p:cNvSpPr txBox="1"/>
          <p:nvPr/>
        </p:nvSpPr>
        <p:spPr>
          <a:xfrm>
            <a:off x="914400" y="2777215"/>
            <a:ext cx="6853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Action d’estimation: 1 action estimation par estimation aujourd’hui =&gt; le faire évoluer et distinguer l’action de devis avec l’objet devis (composé de proposition)</a:t>
            </a:r>
          </a:p>
          <a:p>
            <a:endParaRPr lang="fr-FR" dirty="0"/>
          </a:p>
          <a:p>
            <a:r>
              <a:rPr lang="fr-FR" dirty="0"/>
              <a:t>Ex estimation le 17/03 valable jusqu’au 31/03 en gamme confort, </a:t>
            </a:r>
          </a:p>
          <a:p>
            <a:r>
              <a:rPr lang="fr-FR" dirty="0"/>
              <a:t>Action de relance (téléphone, mail) :  à la main du directeur pour le choix de la date via une pop-up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A46D0D-9D59-46A5-AD80-8006028B26E4}"/>
              </a:ext>
            </a:extLst>
          </p:cNvPr>
          <p:cNvSpPr txBox="1"/>
          <p:nvPr/>
        </p:nvSpPr>
        <p:spPr>
          <a:xfrm>
            <a:off x="914399" y="4862668"/>
            <a:ext cx="6956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Possibilité de faire plusieurs proposition (par ex 1 pour chaque gamme) le même jours et du coup la date de relance est le même jour. Même jour = même action. Si x proposition faite le même jours = 1 seule action</a:t>
            </a:r>
          </a:p>
          <a:p>
            <a:r>
              <a:rPr lang="fr-FR" dirty="0"/>
              <a:t>Si devis fait un autre jour = 1 autre action</a:t>
            </a:r>
          </a:p>
        </p:txBody>
      </p:sp>
    </p:spTree>
    <p:extLst>
      <p:ext uri="{BB962C8B-B14F-4D97-AF65-F5344CB8AC3E}">
        <p14:creationId xmlns:p14="http://schemas.microsoft.com/office/powerpoint/2010/main" val="182713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 dirty="0"/>
              <a:t>Questions – Validité d’une estimation/proposition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E77-70D3-7E4E-A5B2-5FB6140E6B59}" type="datetime3">
              <a:rPr lang="fr-FR" smtClean="0"/>
              <a:t>03.08.23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F7302A-76C0-4FDB-A229-16F1554065B7}"/>
              </a:ext>
            </a:extLst>
          </p:cNvPr>
          <p:cNvSpPr txBox="1"/>
          <p:nvPr/>
        </p:nvSpPr>
        <p:spPr>
          <a:xfrm>
            <a:off x="603315" y="1706252"/>
            <a:ext cx="7744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Est-ce qu’un devis a une durée de validité, si oui de combien ? 15 jours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 le devis a une date de validité (calculé ou saisie) doit-on mettre en place un système d’alerte sur la fiche CRM et l’écran des actions commerciales,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tuille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page d’accueil 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S’il y a plusieurs devis, lequel fait foi ? tous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 on crée un nouveau devis, peut-on encore visualiser les anciens devis ?oui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 un prospect est refusé dans une résidence, est-ce que le(s) devis est encore actif(s), est-ce qu’on peut encore le visualiser, l’imprimer, l’envoyer 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 un prospect est « admis autre résidence » est-ce que le(s) devis est encore actif(s), est-ce qu’on peut encore le visualiser, l’imprimer, l’envoyer 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/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 un client accepte une proposition, entraine l’action d’admission ??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78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 dirty="0"/>
              <a:t>Questions – Impression et envoi d’une estimations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E77-70D3-7E4E-A5B2-5FB6140E6B59}" type="datetime3">
              <a:rPr lang="fr-FR" smtClean="0"/>
              <a:t>03.08.23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410CD66-FBB8-425C-A711-1BC911A0D9DC}"/>
              </a:ext>
            </a:extLst>
          </p:cNvPr>
          <p:cNvSpPr txBox="1"/>
          <p:nvPr/>
        </p:nvSpPr>
        <p:spPr>
          <a:xfrm>
            <a:off x="923827" y="1677971"/>
            <a:ext cx="70323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Est-ce qu’on peut imprimer plusieurs fois l’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estimation?oui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date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Est-ce qu’une estimation peut être envoyé par mail plusieurs fois ? Oui date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Est-ce que l’estimation peut être envoyé à plusieurs personnes en même temps ? Par exemple, l’estimation peut être envoyé à tous les enfants du résident oui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 envoie de l’estimation par mail en PJ, il faut prévoir un Template de mail préformatté. Par PJ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Destinataires du devis : tous les interlocuteurs cochés </a:t>
            </a:r>
          </a:p>
          <a:p>
            <a:r>
              <a:rPr lang="fr-FR" dirty="0"/>
              <a:t>Garder une trace de l’envoi </a:t>
            </a:r>
          </a:p>
        </p:txBody>
      </p:sp>
    </p:spTree>
    <p:extLst>
      <p:ext uri="{BB962C8B-B14F-4D97-AF65-F5344CB8AC3E}">
        <p14:creationId xmlns:p14="http://schemas.microsoft.com/office/powerpoint/2010/main" val="86679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 dirty="0"/>
              <a:t>Questions – Ecran de suivi des estimations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E77-70D3-7E4E-A5B2-5FB6140E6B59}" type="datetime3">
              <a:rPr lang="fr-FR" smtClean="0"/>
              <a:t>03.08.23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73ED2F-8501-4E61-A978-573F51C5C317}"/>
              </a:ext>
            </a:extLst>
          </p:cNvPr>
          <p:cNvSpPr txBox="1"/>
          <p:nvPr/>
        </p:nvSpPr>
        <p:spPr>
          <a:xfrm>
            <a:off x="457200" y="1882066"/>
            <a:ext cx="7790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Quels informations de l’estimation doit-on afficher ? Par exemple, créateur du devis, date de création, devis imprimer oui/non, date de l’impression, devis envoyé par mail oui/non, destinataire du devis par mail, signataires du devis (résidence,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resident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), accepté ou non…..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880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 dirty="0"/>
              <a:t>Fiche prospect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E77-70D3-7E4E-A5B2-5FB6140E6B59}" type="datetime3">
              <a:rPr lang="fr-FR" smtClean="0"/>
              <a:t>03.08.23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465C20-246E-4125-947F-442B7DA71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5" y="1213448"/>
            <a:ext cx="8738790" cy="3901738"/>
          </a:xfrm>
          <a:prstGeom prst="rect">
            <a:avLst/>
          </a:prstGeom>
        </p:spPr>
      </p:pic>
      <p:pic>
        <p:nvPicPr>
          <p:cNvPr id="12" name="Picture 6" descr="Euro Symbol Icon - Free Icons and PNG Backgrounds ...">
            <a:extLst>
              <a:ext uri="{FF2B5EF4-FFF2-40B4-BE49-F238E27FC236}">
                <a16:creationId xmlns:a16="http://schemas.microsoft.com/office/drawing/2014/main" id="{1FAD4CAF-76C1-4D00-8F0D-F0714E450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5" y="2941078"/>
            <a:ext cx="180903" cy="2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584BE3-7349-4738-B83C-63A2A53CBE0A}"/>
              </a:ext>
            </a:extLst>
          </p:cNvPr>
          <p:cNvSpPr/>
          <p:nvPr/>
        </p:nvSpPr>
        <p:spPr>
          <a:xfrm>
            <a:off x="6001304" y="4287915"/>
            <a:ext cx="958788" cy="186432"/>
          </a:xfrm>
          <a:prstGeom prst="rect">
            <a:avLst/>
          </a:prstGeom>
          <a:solidFill>
            <a:srgbClr val="E3E335"/>
          </a:solidFill>
          <a:ln>
            <a:solidFill>
              <a:srgbClr val="DDF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Estimation</a:t>
            </a:r>
          </a:p>
        </p:txBody>
      </p:sp>
    </p:spTree>
    <p:extLst>
      <p:ext uri="{BB962C8B-B14F-4D97-AF65-F5344CB8AC3E}">
        <p14:creationId xmlns:p14="http://schemas.microsoft.com/office/powerpoint/2010/main" val="303598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 dirty="0"/>
              <a:t>Devis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E77-70D3-7E4E-A5B2-5FB6140E6B59}" type="datetime3">
              <a:rPr lang="fr-FR" smtClean="0"/>
              <a:t>03.08.23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5CAB8D-F4E3-4EB7-B605-6637A7CB2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1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 dirty="0"/>
              <a:t>Suivi des propositions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E77-70D3-7E4E-A5B2-5FB6140E6B59}" type="datetime3">
              <a:rPr lang="fr-FR" smtClean="0"/>
              <a:t>03.08.23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82BA30-8683-4D2D-BF8E-5335138DB02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11"/>
          <a:stretch/>
        </p:blipFill>
        <p:spPr bwMode="auto">
          <a:xfrm>
            <a:off x="-152401" y="904240"/>
            <a:ext cx="9448802" cy="5049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754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 dirty="0"/>
              <a:t>Actions commerciales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E77-70D3-7E4E-A5B2-5FB6140E6B59}" type="datetime3">
              <a:rPr lang="fr-FR" smtClean="0"/>
              <a:t>03.08.23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34432F-ECFF-4CA2-9D80-C20BAA27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0" y="1611135"/>
            <a:ext cx="9144000" cy="2339718"/>
          </a:xfrm>
          <a:prstGeom prst="rect">
            <a:avLst/>
          </a:prstGeom>
        </p:spPr>
      </p:pic>
      <p:pic>
        <p:nvPicPr>
          <p:cNvPr id="1030" name="Picture 6" descr="Euro Symbol Icon - Free Icons and PNG Backgrounds ...">
            <a:extLst>
              <a:ext uri="{FF2B5EF4-FFF2-40B4-BE49-F238E27FC236}">
                <a16:creationId xmlns:a16="http://schemas.microsoft.com/office/drawing/2014/main" id="{5FDBF59F-0FE6-4EFE-9056-DD00D84DB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000" y="3194666"/>
            <a:ext cx="180903" cy="2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8E904A7-8AE0-484E-8081-B640457BCE3D}"/>
              </a:ext>
            </a:extLst>
          </p:cNvPr>
          <p:cNvSpPr txBox="1"/>
          <p:nvPr/>
        </p:nvSpPr>
        <p:spPr>
          <a:xfrm>
            <a:off x="264637" y="4094571"/>
            <a:ext cx="808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Quand on clique sur le bouton devis, la pop-up de création d’un devis s’affiche </a:t>
            </a:r>
          </a:p>
        </p:txBody>
      </p:sp>
      <p:pic>
        <p:nvPicPr>
          <p:cNvPr id="6" name="Graphique 5" descr="Euro avec un remplissage uni">
            <a:extLst>
              <a:ext uri="{FF2B5EF4-FFF2-40B4-BE49-F238E27FC236}">
                <a16:creationId xmlns:a16="http://schemas.microsoft.com/office/drawing/2014/main" id="{A9FE0793-DF70-4FE8-9D28-693740956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468" y="2637235"/>
            <a:ext cx="287518" cy="2875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E604138-F9AF-4DC8-A195-B5F83928D130}"/>
              </a:ext>
            </a:extLst>
          </p:cNvPr>
          <p:cNvSpPr txBox="1"/>
          <p:nvPr/>
        </p:nvSpPr>
        <p:spPr>
          <a:xfrm>
            <a:off x="188437" y="1214639"/>
            <a:ext cx="808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des devis en fin de validité </a:t>
            </a:r>
          </a:p>
        </p:txBody>
      </p:sp>
    </p:spTree>
    <p:extLst>
      <p:ext uri="{BB962C8B-B14F-4D97-AF65-F5344CB8AC3E}">
        <p14:creationId xmlns:p14="http://schemas.microsoft.com/office/powerpoint/2010/main" val="207319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 dirty="0"/>
              <a:t>Page d’accueil ????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E77-70D3-7E4E-A5B2-5FB6140E6B59}" type="datetime3">
              <a:rPr lang="fr-FR" smtClean="0"/>
              <a:t>03.08.23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0878AB-EC86-440E-903D-792BF1A6D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837"/>
            <a:ext cx="9144000" cy="3274894"/>
          </a:xfrm>
          <a:prstGeom prst="rect">
            <a:avLst/>
          </a:prstGeom>
        </p:spPr>
      </p:pic>
      <p:pic>
        <p:nvPicPr>
          <p:cNvPr id="1030" name="Picture 6" descr="Euro Symbol Icon - Free Icons and PNG Backgrounds ...">
            <a:extLst>
              <a:ext uri="{FF2B5EF4-FFF2-40B4-BE49-F238E27FC236}">
                <a16:creationId xmlns:a16="http://schemas.microsoft.com/office/drawing/2014/main" id="{5FDBF59F-0FE6-4EFE-9056-DD00D84DB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227" y="1705416"/>
            <a:ext cx="180903" cy="2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91B15-46C1-4F53-AD76-CF8F0FCBE3D1}"/>
              </a:ext>
            </a:extLst>
          </p:cNvPr>
          <p:cNvSpPr/>
          <p:nvPr/>
        </p:nvSpPr>
        <p:spPr>
          <a:xfrm>
            <a:off x="7956130" y="3761295"/>
            <a:ext cx="1008761" cy="339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4 devis fin de validité</a:t>
            </a:r>
          </a:p>
        </p:txBody>
      </p:sp>
    </p:spTree>
    <p:extLst>
      <p:ext uri="{BB962C8B-B14F-4D97-AF65-F5344CB8AC3E}">
        <p14:creationId xmlns:p14="http://schemas.microsoft.com/office/powerpoint/2010/main" val="211598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ACA0B-5C14-4A1E-AEF5-640D33FD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36525"/>
            <a:ext cx="8362800" cy="950399"/>
          </a:xfrm>
        </p:spPr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F53E50-5D48-4857-8CCD-4458F322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196-8514-604F-BCAD-75E63583B468}" type="datetime3">
              <a:rPr lang="fr-FR" smtClean="0"/>
              <a:pPr/>
              <a:t>03.08.23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453F71-1827-4D6C-8469-F050BF5D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Texte du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B8BEE-92A5-41CD-86F7-3A0AFD64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3634CB3-B6B8-4444-BA05-46245AEC2AF3}"/>
              </a:ext>
            </a:extLst>
          </p:cNvPr>
          <p:cNvSpPr txBox="1"/>
          <p:nvPr/>
        </p:nvSpPr>
        <p:spPr>
          <a:xfrm>
            <a:off x="457201" y="1915886"/>
            <a:ext cx="8186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Création d’un devis</a:t>
            </a:r>
          </a:p>
          <a:p>
            <a:pPr marL="285750" indent="-285750">
              <a:buFontTx/>
              <a:buChar char="-"/>
            </a:pPr>
            <a:r>
              <a:rPr lang="fr-FR" dirty="0"/>
              <a:t>Duplicata</a:t>
            </a:r>
          </a:p>
          <a:p>
            <a:pPr marL="285750" indent="-285750">
              <a:buFontTx/>
              <a:buChar char="-"/>
            </a:pPr>
            <a:r>
              <a:rPr lang="fr-FR" dirty="0"/>
              <a:t>Suivi des devis du résident</a:t>
            </a:r>
          </a:p>
          <a:p>
            <a:pPr marL="285750" indent="-285750">
              <a:buFontTx/>
              <a:buChar char="-"/>
            </a:pPr>
            <a:r>
              <a:rPr lang="fr-FR" dirty="0"/>
              <a:t>Droits</a:t>
            </a:r>
          </a:p>
          <a:p>
            <a:pPr marL="285750" indent="-285750">
              <a:buFontTx/>
              <a:buChar char="-"/>
            </a:pPr>
            <a:r>
              <a:rPr lang="fr-FR"/>
              <a:t>Page d’admission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Suivi des devis en retard de la résidence avec un accès depuis la page d’accueil</a:t>
            </a:r>
          </a:p>
          <a:p>
            <a:pPr marL="285750" indent="-285750">
              <a:buFontTx/>
              <a:buChar char="-"/>
            </a:pPr>
            <a:r>
              <a:rPr lang="fr-FR" dirty="0"/>
              <a:t>Notification actions commerciales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Création d’un devis depuis la page d’accueil (fonction recherche d’un prospect)</a:t>
            </a:r>
          </a:p>
        </p:txBody>
      </p:sp>
    </p:spTree>
    <p:extLst>
      <p:ext uri="{BB962C8B-B14F-4D97-AF65-F5344CB8AC3E}">
        <p14:creationId xmlns:p14="http://schemas.microsoft.com/office/powerpoint/2010/main" val="389381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ACA0B-5C14-4A1E-AEF5-640D33FD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36525"/>
            <a:ext cx="8362800" cy="950399"/>
          </a:xfrm>
        </p:spPr>
        <p:txBody>
          <a:bodyPr/>
          <a:lstStyle/>
          <a:p>
            <a:r>
              <a:rPr lang="fr-FR" dirty="0"/>
              <a:t>Questions 14/04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F53E50-5D48-4857-8CCD-4458F322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196-8514-604F-BCAD-75E63583B468}" type="datetime3">
              <a:rPr lang="fr-FR" smtClean="0"/>
              <a:pPr/>
              <a:t>03.08.23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453F71-1827-4D6C-8469-F050BF5D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Texte du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B8BEE-92A5-41CD-86F7-3A0AFD64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93722AD-A4FA-455F-B1EF-3B39DD19C02F}"/>
              </a:ext>
            </a:extLst>
          </p:cNvPr>
          <p:cNvSpPr txBox="1"/>
          <p:nvPr/>
        </p:nvSpPr>
        <p:spPr>
          <a:xfrm>
            <a:off x="619760" y="1249680"/>
            <a:ext cx="8117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quel moment on précise si chambre simple ou double ? C’est une gamme à vérifier, si on choisi double mettre des coches si couple (-10% par lit) ou non (-20% par lit)</a:t>
            </a:r>
          </a:p>
          <a:p>
            <a:r>
              <a:rPr lang="fr-FR" dirty="0"/>
              <a:t>Est-ce que l’acceptation d’une estimation renvoie vers la page d’admission ?oui renvoie vers la page d’admission.</a:t>
            </a:r>
          </a:p>
          <a:p>
            <a:r>
              <a:rPr lang="fr-FR" dirty="0"/>
              <a:t>Depuis la page d’admission possibilité d’accéder à la page de suivi des devis</a:t>
            </a:r>
          </a:p>
          <a:p>
            <a:r>
              <a:rPr lang="fr-FR" dirty="0"/>
              <a:t>Du coup on supprime étiquette et ouverture de ligne ? non</a:t>
            </a:r>
          </a:p>
          <a:p>
            <a:r>
              <a:rPr lang="fr-FR" dirty="0"/>
              <a:t>Le montant total est calculé sur combien de jour 30 ou</a:t>
            </a:r>
            <a:r>
              <a:rPr lang="fr-FR" dirty="0">
                <a:highlight>
                  <a:srgbClr val="FFFF00"/>
                </a:highlight>
              </a:rPr>
              <a:t> 30,5 jours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499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 dirty="0"/>
              <a:t>Questions – Création d’un devis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E77-70D3-7E4E-A5B2-5FB6140E6B59}" type="datetime3">
              <a:rPr lang="fr-FR" smtClean="0"/>
              <a:t>03.08.23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7C27A9C-66E4-41B7-9273-3186629BF6AC}"/>
              </a:ext>
            </a:extLst>
          </p:cNvPr>
          <p:cNvSpPr txBox="1"/>
          <p:nvPr/>
        </p:nvSpPr>
        <p:spPr>
          <a:xfrm>
            <a:off x="630315" y="1757779"/>
            <a:ext cx="7652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Voir ensemble la gestion des prestations : liste déroulante basé sur les prestations disponibles dans la résidence, le calcul du total des prestations en fonction de leur type (ponctuelles, mensuelles,…)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Les champs obligatoires de la proposition? Tous sauf prix remisé et service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1621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DomusVi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7fd255-0d5e-4f79-b67e-55fc59f21357" xsi:nil="true"/>
    <lcf76f155ced4ddcb4097134ff3c332f xmlns="ff7fb22c-9b88-4b05-ba19-b51aed7dcf3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35F4B97B5EB44DA11992F8F3A2B321" ma:contentTypeVersion="15" ma:contentTypeDescription="Crée un document." ma:contentTypeScope="" ma:versionID="fe63f86c7a4a8088385d589fb549e77b">
  <xsd:schema xmlns:xsd="http://www.w3.org/2001/XMLSchema" xmlns:xs="http://www.w3.org/2001/XMLSchema" xmlns:p="http://schemas.microsoft.com/office/2006/metadata/properties" xmlns:ns2="ff7fb22c-9b88-4b05-ba19-b51aed7dcf37" xmlns:ns3="807fd255-0d5e-4f79-b67e-55fc59f21357" targetNamespace="http://schemas.microsoft.com/office/2006/metadata/properties" ma:root="true" ma:fieldsID="9220ada3f781c5d5316920b2be867efa" ns2:_="" ns3:_="">
    <xsd:import namespace="ff7fb22c-9b88-4b05-ba19-b51aed7dcf37"/>
    <xsd:import namespace="807fd255-0d5e-4f79-b67e-55fc59f213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7fb22c-9b88-4b05-ba19-b51aed7dcf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alises d’images" ma:readOnly="false" ma:fieldId="{5cf76f15-5ced-4ddc-b409-7134ff3c332f}" ma:taxonomyMulti="true" ma:sspId="eb5d2cb6-58bc-4019-afb6-90c2350b39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fd255-0d5e-4f79-b67e-55fc59f2135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abd79c2-aca3-4389-9dc7-053c3b2e829b}" ma:internalName="TaxCatchAll" ma:showField="CatchAllData" ma:web="807fd255-0d5e-4f79-b67e-55fc59f213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C0DF17-0AD2-4EC4-A145-561618AEA5BF}">
  <ds:schemaRefs>
    <ds:schemaRef ds:uri="807fd255-0d5e-4f79-b67e-55fc59f21357"/>
    <ds:schemaRef ds:uri="ff7fb22c-9b88-4b05-ba19-b51aed7dcf3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153EC38-7C33-4BA1-AC5B-4E97F9002C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7fb22c-9b88-4b05-ba19-b51aed7dcf37"/>
    <ds:schemaRef ds:uri="807fd255-0d5e-4f79-b67e-55fc59f213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830DD2-AEE7-4540-8117-792B1D98CE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953</Words>
  <Application>Microsoft Office PowerPoint</Application>
  <PresentationFormat>Affichage à l'écran (4:3)</PresentationFormat>
  <Paragraphs>103</Paragraphs>
  <Slides>13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DomusVi</vt:lpstr>
      <vt:lpstr>Présentation devis </vt:lpstr>
      <vt:lpstr>Fiche prospect</vt:lpstr>
      <vt:lpstr>Devis</vt:lpstr>
      <vt:lpstr>Suivi des propositions</vt:lpstr>
      <vt:lpstr>Actions commerciales</vt:lpstr>
      <vt:lpstr>Page d’accueil ????</vt:lpstr>
      <vt:lpstr>Fonctionnalités</vt:lpstr>
      <vt:lpstr>Questions 14/04</vt:lpstr>
      <vt:lpstr>Questions – Création d’un devis</vt:lpstr>
      <vt:lpstr>Questions – Action d’estimation</vt:lpstr>
      <vt:lpstr>Questions – Validité d’une estimation/proposition</vt:lpstr>
      <vt:lpstr>Questions – Impression et envoi d’une estimations</vt:lpstr>
      <vt:lpstr>Questions – Ecran de suivi des estimations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Grégory Riboulet</dc:creator>
  <cp:lastModifiedBy>ROBERT Cindy</cp:lastModifiedBy>
  <cp:revision>3</cp:revision>
  <cp:lastPrinted>2019-02-20T13:11:24Z</cp:lastPrinted>
  <dcterms:created xsi:type="dcterms:W3CDTF">2017-02-01T13:24:00Z</dcterms:created>
  <dcterms:modified xsi:type="dcterms:W3CDTF">2023-08-03T20:39:31Z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0x010100BB35F4B97B5EB44DA11992F8F3A2B321</vt:lpwstr>
  </property>
</Properties>
</file>