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0" r:id="rId5"/>
    <p:sldId id="262" r:id="rId6"/>
    <p:sldId id="263" r:id="rId7"/>
    <p:sldId id="275" r:id="rId8"/>
    <p:sldId id="264" r:id="rId9"/>
    <p:sldId id="274" r:id="rId10"/>
    <p:sldId id="270" r:id="rId11"/>
    <p:sldId id="265" r:id="rId12"/>
    <p:sldId id="266" r:id="rId13"/>
    <p:sldId id="276" r:id="rId14"/>
    <p:sldId id="273" r:id="rId15"/>
    <p:sldId id="279" r:id="rId16"/>
    <p:sldId id="272" r:id="rId17"/>
    <p:sldId id="278" r:id="rId18"/>
    <p:sldId id="277"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SCH Daniela" initials="MD" lastIdx="2" clrIdx="0">
    <p:extLst>
      <p:ext uri="{19B8F6BF-5375-455C-9EA6-DF929625EA0E}">
        <p15:presenceInfo xmlns:p15="http://schemas.microsoft.com/office/powerpoint/2012/main" userId="S::dmorsch@domusvi.com::b6669854-6e41-43d1-a356-b075a16c36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49B3F"/>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00AD4-A82F-4592-9970-6BED9AFD7C14}" v="21" dt="2021-04-19T16:08:30.79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59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31B8D-3A59-4F9C-9B4D-AA15565DD38E}" type="datetimeFigureOut">
              <a:rPr lang="fr-FR" smtClean="0"/>
              <a:t>03/08/2023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07833-5FEB-4DA4-B35D-2BD992EB00B6}" type="slidenum">
              <a:rPr lang="fr-FR" smtClean="0"/>
              <a:t>‹N°›</a:t>
            </a:fld>
            <a:endParaRPr lang="fr-FR"/>
          </a:p>
        </p:txBody>
      </p:sp>
    </p:spTree>
    <p:extLst>
      <p:ext uri="{BB962C8B-B14F-4D97-AF65-F5344CB8AC3E}">
        <p14:creationId xmlns:p14="http://schemas.microsoft.com/office/powerpoint/2010/main" val="294633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932E0-89BE-4078-9710-E832F985266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0DC36AA-4603-4C9D-A68A-CC9C12797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41D8C58-DD24-46EE-820F-0AE4733596DC}"/>
              </a:ext>
            </a:extLst>
          </p:cNvPr>
          <p:cNvSpPr>
            <a:spLocks noGrp="1"/>
          </p:cNvSpPr>
          <p:nvPr>
            <p:ph type="dt" sz="half" idx="10"/>
          </p:nvPr>
        </p:nvSpPr>
        <p:spPr/>
        <p:txBody>
          <a:bodyPr/>
          <a:lstStyle/>
          <a:p>
            <a:fld id="{D3EB8BFA-46E4-4D53-BCB4-532B9A42661F}" type="datetime1">
              <a:rPr lang="fr-FR" smtClean="0"/>
              <a:t>03/08/2023</a:t>
            </a:fld>
            <a:endParaRPr lang="fr-FR"/>
          </a:p>
        </p:txBody>
      </p:sp>
      <p:sp>
        <p:nvSpPr>
          <p:cNvPr id="5" name="Espace réservé du pied de page 4">
            <a:extLst>
              <a:ext uri="{FF2B5EF4-FFF2-40B4-BE49-F238E27FC236}">
                <a16:creationId xmlns:a16="http://schemas.microsoft.com/office/drawing/2014/main" id="{4C87F693-E8D7-462B-AC80-714E9B0DD554}"/>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0A2A5A54-E182-4C1A-A673-DAD1ED1B0C34}"/>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412334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756EBD-4632-4CD8-9562-B6AD14F92F5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144F18-BCD2-4D54-8B13-02E97734DF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C86FB8-9210-43C0-92AA-0A8E1406E542}"/>
              </a:ext>
            </a:extLst>
          </p:cNvPr>
          <p:cNvSpPr>
            <a:spLocks noGrp="1"/>
          </p:cNvSpPr>
          <p:nvPr>
            <p:ph type="dt" sz="half" idx="10"/>
          </p:nvPr>
        </p:nvSpPr>
        <p:spPr/>
        <p:txBody>
          <a:bodyPr/>
          <a:lstStyle/>
          <a:p>
            <a:fld id="{62C1DBC0-7CFD-496D-81AC-AB51C14E6C47}" type="datetime1">
              <a:rPr lang="fr-FR" smtClean="0"/>
              <a:t>03/08/2023</a:t>
            </a:fld>
            <a:endParaRPr lang="fr-FR"/>
          </a:p>
        </p:txBody>
      </p:sp>
      <p:sp>
        <p:nvSpPr>
          <p:cNvPr id="5" name="Espace réservé du pied de page 4">
            <a:extLst>
              <a:ext uri="{FF2B5EF4-FFF2-40B4-BE49-F238E27FC236}">
                <a16:creationId xmlns:a16="http://schemas.microsoft.com/office/drawing/2014/main" id="{B54F32E7-8E9C-43BC-BE1C-BE30DC16BD4D}"/>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3473120E-681F-45EF-83DF-402782C175E5}"/>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397773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4C5308-2A91-40AC-802B-F2F856B92DE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D2B14E7-CC7F-4F9A-A137-D15BC2516C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034857-4044-4A62-AA2F-C0C59A643408}"/>
              </a:ext>
            </a:extLst>
          </p:cNvPr>
          <p:cNvSpPr>
            <a:spLocks noGrp="1"/>
          </p:cNvSpPr>
          <p:nvPr>
            <p:ph type="dt" sz="half" idx="10"/>
          </p:nvPr>
        </p:nvSpPr>
        <p:spPr/>
        <p:txBody>
          <a:bodyPr/>
          <a:lstStyle/>
          <a:p>
            <a:fld id="{A6FFD7B3-B4D3-434D-96B7-EF2425A4BC88}" type="datetime1">
              <a:rPr lang="fr-FR" smtClean="0"/>
              <a:t>03/08/2023</a:t>
            </a:fld>
            <a:endParaRPr lang="fr-FR"/>
          </a:p>
        </p:txBody>
      </p:sp>
      <p:sp>
        <p:nvSpPr>
          <p:cNvPr id="5" name="Espace réservé du pied de page 4">
            <a:extLst>
              <a:ext uri="{FF2B5EF4-FFF2-40B4-BE49-F238E27FC236}">
                <a16:creationId xmlns:a16="http://schemas.microsoft.com/office/drawing/2014/main" id="{13DA53DC-3462-4770-A622-BA66C5791D54}"/>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E5CE3C59-ED6C-459D-A718-858090E9567D}"/>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30371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FDA18D-F0AF-489D-8707-BE35BEEC78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99F06B-009F-4853-994A-720B375E83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D74FFD-FF8B-4C3D-BC1D-5020CD3B7BC3}"/>
              </a:ext>
            </a:extLst>
          </p:cNvPr>
          <p:cNvSpPr>
            <a:spLocks noGrp="1"/>
          </p:cNvSpPr>
          <p:nvPr>
            <p:ph type="dt" sz="half" idx="10"/>
          </p:nvPr>
        </p:nvSpPr>
        <p:spPr/>
        <p:txBody>
          <a:bodyPr/>
          <a:lstStyle/>
          <a:p>
            <a:fld id="{ABD48718-77FF-436B-9B91-4765B89A69A2}" type="datetime1">
              <a:rPr lang="fr-FR" smtClean="0"/>
              <a:t>03/08/2023</a:t>
            </a:fld>
            <a:endParaRPr lang="fr-FR"/>
          </a:p>
        </p:txBody>
      </p:sp>
      <p:sp>
        <p:nvSpPr>
          <p:cNvPr id="5" name="Espace réservé du pied de page 4">
            <a:extLst>
              <a:ext uri="{FF2B5EF4-FFF2-40B4-BE49-F238E27FC236}">
                <a16:creationId xmlns:a16="http://schemas.microsoft.com/office/drawing/2014/main" id="{96097663-3F1B-4FE5-A7C9-3D110C5942EC}"/>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759BE473-53DE-48FA-B496-8E91E41E7B06}"/>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228823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6A796-16E2-42E6-9CE5-86D2B4433B3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3E103A-6F74-472C-9FB5-631246BA6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8E9E3B3-82AE-4762-8BA2-10BCC21E7946}"/>
              </a:ext>
            </a:extLst>
          </p:cNvPr>
          <p:cNvSpPr>
            <a:spLocks noGrp="1"/>
          </p:cNvSpPr>
          <p:nvPr>
            <p:ph type="dt" sz="half" idx="10"/>
          </p:nvPr>
        </p:nvSpPr>
        <p:spPr/>
        <p:txBody>
          <a:bodyPr/>
          <a:lstStyle/>
          <a:p>
            <a:fld id="{7FA0C1E5-28FE-4068-A097-793CB254FFDD}" type="datetime1">
              <a:rPr lang="fr-FR" smtClean="0"/>
              <a:t>03/08/2023</a:t>
            </a:fld>
            <a:endParaRPr lang="fr-FR"/>
          </a:p>
        </p:txBody>
      </p:sp>
      <p:sp>
        <p:nvSpPr>
          <p:cNvPr id="5" name="Espace réservé du pied de page 4">
            <a:extLst>
              <a:ext uri="{FF2B5EF4-FFF2-40B4-BE49-F238E27FC236}">
                <a16:creationId xmlns:a16="http://schemas.microsoft.com/office/drawing/2014/main" id="{66BCF525-27B5-4ED5-BF39-8EFB546D853A}"/>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7445436F-72FA-40AC-89DB-F7E39488143D}"/>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18700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05C0A0-939D-44DA-B2DB-2DF8E1D3927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0D60D2-9AB0-41CF-969B-62CE0F8D104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29C126-8A99-4292-8740-C6031F4D9B7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955B5F2-F52E-4B22-B7AE-03AFA2F747FF}"/>
              </a:ext>
            </a:extLst>
          </p:cNvPr>
          <p:cNvSpPr>
            <a:spLocks noGrp="1"/>
          </p:cNvSpPr>
          <p:nvPr>
            <p:ph type="dt" sz="half" idx="10"/>
          </p:nvPr>
        </p:nvSpPr>
        <p:spPr/>
        <p:txBody>
          <a:bodyPr/>
          <a:lstStyle/>
          <a:p>
            <a:fld id="{A1FC0EDF-8EF9-4F55-A421-CE1136BAA093}" type="datetime1">
              <a:rPr lang="fr-FR" smtClean="0"/>
              <a:t>03/08/2023</a:t>
            </a:fld>
            <a:endParaRPr lang="fr-FR"/>
          </a:p>
        </p:txBody>
      </p:sp>
      <p:sp>
        <p:nvSpPr>
          <p:cNvPr id="6" name="Espace réservé du pied de page 5">
            <a:extLst>
              <a:ext uri="{FF2B5EF4-FFF2-40B4-BE49-F238E27FC236}">
                <a16:creationId xmlns:a16="http://schemas.microsoft.com/office/drawing/2014/main" id="{F690425C-A6CD-4425-9DAB-1B1809D883C9}"/>
              </a:ext>
            </a:extLst>
          </p:cNvPr>
          <p:cNvSpPr>
            <a:spLocks noGrp="1"/>
          </p:cNvSpPr>
          <p:nvPr>
            <p:ph type="ftr" sz="quarter" idx="11"/>
          </p:nvPr>
        </p:nvSpPr>
        <p:spPr/>
        <p:txBody>
          <a:bodyPr/>
          <a:lstStyle/>
          <a:p>
            <a:r>
              <a:rPr lang="fr-FR"/>
              <a:t>SF CAC-V4</a:t>
            </a:r>
          </a:p>
        </p:txBody>
      </p:sp>
      <p:sp>
        <p:nvSpPr>
          <p:cNvPr id="7" name="Espace réservé du numéro de diapositive 6">
            <a:extLst>
              <a:ext uri="{FF2B5EF4-FFF2-40B4-BE49-F238E27FC236}">
                <a16:creationId xmlns:a16="http://schemas.microsoft.com/office/drawing/2014/main" id="{AA152101-D68C-4209-B129-F6CF942FF93E}"/>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265863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A45D6-D8EC-4073-890A-3EE6676CBF0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B7F8D6-8ADE-4679-9D1D-CC58CFF0E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818AAD1-78FA-475A-9666-EE39EEC2EDD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F0A2026-A66E-4755-B6C4-3624E416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219D86E-6771-4CBD-93C1-79C962FB08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3542E72-36EF-4167-B08E-F3107639BE73}"/>
              </a:ext>
            </a:extLst>
          </p:cNvPr>
          <p:cNvSpPr>
            <a:spLocks noGrp="1"/>
          </p:cNvSpPr>
          <p:nvPr>
            <p:ph type="dt" sz="half" idx="10"/>
          </p:nvPr>
        </p:nvSpPr>
        <p:spPr/>
        <p:txBody>
          <a:bodyPr/>
          <a:lstStyle/>
          <a:p>
            <a:fld id="{FEF3776A-D4AD-4F1F-A619-0FD369404AF6}" type="datetime1">
              <a:rPr lang="fr-FR" smtClean="0"/>
              <a:t>03/08/2023</a:t>
            </a:fld>
            <a:endParaRPr lang="fr-FR"/>
          </a:p>
        </p:txBody>
      </p:sp>
      <p:sp>
        <p:nvSpPr>
          <p:cNvPr id="8" name="Espace réservé du pied de page 7">
            <a:extLst>
              <a:ext uri="{FF2B5EF4-FFF2-40B4-BE49-F238E27FC236}">
                <a16:creationId xmlns:a16="http://schemas.microsoft.com/office/drawing/2014/main" id="{BBEA4086-FCDE-4E39-9503-5B3E79313A18}"/>
              </a:ext>
            </a:extLst>
          </p:cNvPr>
          <p:cNvSpPr>
            <a:spLocks noGrp="1"/>
          </p:cNvSpPr>
          <p:nvPr>
            <p:ph type="ftr" sz="quarter" idx="11"/>
          </p:nvPr>
        </p:nvSpPr>
        <p:spPr/>
        <p:txBody>
          <a:bodyPr/>
          <a:lstStyle/>
          <a:p>
            <a:r>
              <a:rPr lang="fr-FR"/>
              <a:t>SF CAC-V4</a:t>
            </a:r>
          </a:p>
        </p:txBody>
      </p:sp>
      <p:sp>
        <p:nvSpPr>
          <p:cNvPr id="9" name="Espace réservé du numéro de diapositive 8">
            <a:extLst>
              <a:ext uri="{FF2B5EF4-FFF2-40B4-BE49-F238E27FC236}">
                <a16:creationId xmlns:a16="http://schemas.microsoft.com/office/drawing/2014/main" id="{B3755BD8-0BAE-4541-AA51-B6826E197A85}"/>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157486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6A3AB-E3B2-460B-B947-FB99F1F8EE9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DE93D2A-C136-43B7-9BF5-BB34298EF119}"/>
              </a:ext>
            </a:extLst>
          </p:cNvPr>
          <p:cNvSpPr>
            <a:spLocks noGrp="1"/>
          </p:cNvSpPr>
          <p:nvPr>
            <p:ph type="dt" sz="half" idx="10"/>
          </p:nvPr>
        </p:nvSpPr>
        <p:spPr/>
        <p:txBody>
          <a:bodyPr/>
          <a:lstStyle/>
          <a:p>
            <a:fld id="{60AE9240-CCD0-4709-9BD2-DDFA070A063C}" type="datetime1">
              <a:rPr lang="fr-FR" smtClean="0"/>
              <a:t>03/08/2023</a:t>
            </a:fld>
            <a:endParaRPr lang="fr-FR"/>
          </a:p>
        </p:txBody>
      </p:sp>
      <p:sp>
        <p:nvSpPr>
          <p:cNvPr id="4" name="Espace réservé du pied de page 3">
            <a:extLst>
              <a:ext uri="{FF2B5EF4-FFF2-40B4-BE49-F238E27FC236}">
                <a16:creationId xmlns:a16="http://schemas.microsoft.com/office/drawing/2014/main" id="{934EAF5A-3A26-4239-B69B-123A83321910}"/>
              </a:ext>
            </a:extLst>
          </p:cNvPr>
          <p:cNvSpPr>
            <a:spLocks noGrp="1"/>
          </p:cNvSpPr>
          <p:nvPr>
            <p:ph type="ftr" sz="quarter" idx="11"/>
          </p:nvPr>
        </p:nvSpPr>
        <p:spPr/>
        <p:txBody>
          <a:bodyPr/>
          <a:lstStyle/>
          <a:p>
            <a:r>
              <a:rPr lang="fr-FR"/>
              <a:t>SF CAC-V4</a:t>
            </a:r>
          </a:p>
        </p:txBody>
      </p:sp>
      <p:sp>
        <p:nvSpPr>
          <p:cNvPr id="5" name="Espace réservé du numéro de diapositive 4">
            <a:extLst>
              <a:ext uri="{FF2B5EF4-FFF2-40B4-BE49-F238E27FC236}">
                <a16:creationId xmlns:a16="http://schemas.microsoft.com/office/drawing/2014/main" id="{0FF3D044-0629-48C8-8184-DEDD15120088}"/>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36582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D60437B-8A81-44F8-8CB8-E53D04B77C5E}"/>
              </a:ext>
            </a:extLst>
          </p:cNvPr>
          <p:cNvSpPr>
            <a:spLocks noGrp="1"/>
          </p:cNvSpPr>
          <p:nvPr>
            <p:ph type="dt" sz="half" idx="10"/>
          </p:nvPr>
        </p:nvSpPr>
        <p:spPr/>
        <p:txBody>
          <a:bodyPr/>
          <a:lstStyle/>
          <a:p>
            <a:fld id="{3B1EA322-A26D-4913-9642-F73BF199BFFB}" type="datetime1">
              <a:rPr lang="fr-FR" smtClean="0"/>
              <a:t>03/08/2023</a:t>
            </a:fld>
            <a:endParaRPr lang="fr-FR"/>
          </a:p>
        </p:txBody>
      </p:sp>
      <p:sp>
        <p:nvSpPr>
          <p:cNvPr id="3" name="Espace réservé du pied de page 2">
            <a:extLst>
              <a:ext uri="{FF2B5EF4-FFF2-40B4-BE49-F238E27FC236}">
                <a16:creationId xmlns:a16="http://schemas.microsoft.com/office/drawing/2014/main" id="{CD77EDE8-6D09-472A-844E-66F250F98A5C}"/>
              </a:ext>
            </a:extLst>
          </p:cNvPr>
          <p:cNvSpPr>
            <a:spLocks noGrp="1"/>
          </p:cNvSpPr>
          <p:nvPr>
            <p:ph type="ftr" sz="quarter" idx="11"/>
          </p:nvPr>
        </p:nvSpPr>
        <p:spPr/>
        <p:txBody>
          <a:bodyPr/>
          <a:lstStyle/>
          <a:p>
            <a:r>
              <a:rPr lang="fr-FR"/>
              <a:t>SF CAC-V4</a:t>
            </a:r>
          </a:p>
        </p:txBody>
      </p:sp>
      <p:sp>
        <p:nvSpPr>
          <p:cNvPr id="4" name="Espace réservé du numéro de diapositive 3">
            <a:extLst>
              <a:ext uri="{FF2B5EF4-FFF2-40B4-BE49-F238E27FC236}">
                <a16:creationId xmlns:a16="http://schemas.microsoft.com/office/drawing/2014/main" id="{1CB19923-5B0E-4D67-A7B6-63C8961949B8}"/>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51746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E52F2-4AF8-440E-AEA6-B4BDC653B1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D911702-F739-47F2-8094-D94F286D3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888716-67F2-4DA3-B083-B7D1085CC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9100B4-4187-46A5-9DE6-F2C17D0827A3}"/>
              </a:ext>
            </a:extLst>
          </p:cNvPr>
          <p:cNvSpPr>
            <a:spLocks noGrp="1"/>
          </p:cNvSpPr>
          <p:nvPr>
            <p:ph type="dt" sz="half" idx="10"/>
          </p:nvPr>
        </p:nvSpPr>
        <p:spPr/>
        <p:txBody>
          <a:bodyPr/>
          <a:lstStyle/>
          <a:p>
            <a:fld id="{B1605DF2-880F-4543-98FA-EEE2E78531A8}" type="datetime1">
              <a:rPr lang="fr-FR" smtClean="0"/>
              <a:t>03/08/2023</a:t>
            </a:fld>
            <a:endParaRPr lang="fr-FR"/>
          </a:p>
        </p:txBody>
      </p:sp>
      <p:sp>
        <p:nvSpPr>
          <p:cNvPr id="6" name="Espace réservé du pied de page 5">
            <a:extLst>
              <a:ext uri="{FF2B5EF4-FFF2-40B4-BE49-F238E27FC236}">
                <a16:creationId xmlns:a16="http://schemas.microsoft.com/office/drawing/2014/main" id="{C3EC994A-466A-47A9-9AD5-F11348FA55F6}"/>
              </a:ext>
            </a:extLst>
          </p:cNvPr>
          <p:cNvSpPr>
            <a:spLocks noGrp="1"/>
          </p:cNvSpPr>
          <p:nvPr>
            <p:ph type="ftr" sz="quarter" idx="11"/>
          </p:nvPr>
        </p:nvSpPr>
        <p:spPr/>
        <p:txBody>
          <a:bodyPr/>
          <a:lstStyle/>
          <a:p>
            <a:r>
              <a:rPr lang="fr-FR"/>
              <a:t>SF CAC-V4</a:t>
            </a:r>
          </a:p>
        </p:txBody>
      </p:sp>
      <p:sp>
        <p:nvSpPr>
          <p:cNvPr id="7" name="Espace réservé du numéro de diapositive 6">
            <a:extLst>
              <a:ext uri="{FF2B5EF4-FFF2-40B4-BE49-F238E27FC236}">
                <a16:creationId xmlns:a16="http://schemas.microsoft.com/office/drawing/2014/main" id="{31CF0EA0-6065-49DD-B86E-F152F9BC0BA3}"/>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140421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C7C57-4ABA-45BC-8ADA-9E39FEE227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77A8B6E-B199-4750-9A82-00CE87564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064B342-B1E9-45DD-AF9A-DEB2B27E5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AD5302-2644-4AF0-9182-2F96672DA4D0}"/>
              </a:ext>
            </a:extLst>
          </p:cNvPr>
          <p:cNvSpPr>
            <a:spLocks noGrp="1"/>
          </p:cNvSpPr>
          <p:nvPr>
            <p:ph type="dt" sz="half" idx="10"/>
          </p:nvPr>
        </p:nvSpPr>
        <p:spPr/>
        <p:txBody>
          <a:bodyPr/>
          <a:lstStyle/>
          <a:p>
            <a:fld id="{491861DD-E00D-491D-B767-D4E1ED565ECF}" type="datetime1">
              <a:rPr lang="fr-FR" smtClean="0"/>
              <a:t>03/08/2023</a:t>
            </a:fld>
            <a:endParaRPr lang="fr-FR"/>
          </a:p>
        </p:txBody>
      </p:sp>
      <p:sp>
        <p:nvSpPr>
          <p:cNvPr id="6" name="Espace réservé du pied de page 5">
            <a:extLst>
              <a:ext uri="{FF2B5EF4-FFF2-40B4-BE49-F238E27FC236}">
                <a16:creationId xmlns:a16="http://schemas.microsoft.com/office/drawing/2014/main" id="{CD860F3D-9323-4445-AD93-BAD1DEEDE067}"/>
              </a:ext>
            </a:extLst>
          </p:cNvPr>
          <p:cNvSpPr>
            <a:spLocks noGrp="1"/>
          </p:cNvSpPr>
          <p:nvPr>
            <p:ph type="ftr" sz="quarter" idx="11"/>
          </p:nvPr>
        </p:nvSpPr>
        <p:spPr/>
        <p:txBody>
          <a:bodyPr/>
          <a:lstStyle/>
          <a:p>
            <a:r>
              <a:rPr lang="fr-FR"/>
              <a:t>SF CAC-V4</a:t>
            </a:r>
          </a:p>
        </p:txBody>
      </p:sp>
      <p:sp>
        <p:nvSpPr>
          <p:cNvPr id="7" name="Espace réservé du numéro de diapositive 6">
            <a:extLst>
              <a:ext uri="{FF2B5EF4-FFF2-40B4-BE49-F238E27FC236}">
                <a16:creationId xmlns:a16="http://schemas.microsoft.com/office/drawing/2014/main" id="{A6CBDFAF-FF58-48AD-9546-16AFDA4838AE}"/>
              </a:ext>
            </a:extLst>
          </p:cNvPr>
          <p:cNvSpPr>
            <a:spLocks noGrp="1"/>
          </p:cNvSpPr>
          <p:nvPr>
            <p:ph type="sldNum" sz="quarter" idx="12"/>
          </p:nvPr>
        </p:nvSpPr>
        <p:spPr/>
        <p:txBody>
          <a:bodyPr/>
          <a:lstStyle/>
          <a:p>
            <a:fld id="{188AB366-428E-466D-80D1-E57B71356D3A}" type="slidenum">
              <a:rPr lang="fr-FR" smtClean="0"/>
              <a:t>‹N°›</a:t>
            </a:fld>
            <a:endParaRPr lang="fr-FR"/>
          </a:p>
        </p:txBody>
      </p:sp>
    </p:spTree>
    <p:extLst>
      <p:ext uri="{BB962C8B-B14F-4D97-AF65-F5344CB8AC3E}">
        <p14:creationId xmlns:p14="http://schemas.microsoft.com/office/powerpoint/2010/main" val="33691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5F4E703-89FC-4860-9338-087A611BD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805C781-729C-46BF-822E-5B4FD595C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ED6F26-F041-4DE3-B902-B54488924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FA9F6-EDF1-4D4C-8CB3-844627C06933}" type="datetime1">
              <a:rPr lang="fr-FR" smtClean="0"/>
              <a:t>03/08/2023</a:t>
            </a:fld>
            <a:endParaRPr lang="fr-FR"/>
          </a:p>
        </p:txBody>
      </p:sp>
      <p:sp>
        <p:nvSpPr>
          <p:cNvPr id="5" name="Espace réservé du pied de page 4">
            <a:extLst>
              <a:ext uri="{FF2B5EF4-FFF2-40B4-BE49-F238E27FC236}">
                <a16:creationId xmlns:a16="http://schemas.microsoft.com/office/drawing/2014/main" id="{015326A8-21B6-4F94-87F7-EC33EFEE9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SF CAC-V4</a:t>
            </a:r>
          </a:p>
        </p:txBody>
      </p:sp>
      <p:sp>
        <p:nvSpPr>
          <p:cNvPr id="6" name="Espace réservé du numéro de diapositive 5">
            <a:extLst>
              <a:ext uri="{FF2B5EF4-FFF2-40B4-BE49-F238E27FC236}">
                <a16:creationId xmlns:a16="http://schemas.microsoft.com/office/drawing/2014/main" id="{FBE6EF89-2581-45C9-A875-1E7D839B7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AB366-428E-466D-80D1-E57B71356D3A}" type="slidenum">
              <a:rPr lang="fr-FR" smtClean="0"/>
              <a:t>‹N°›</a:t>
            </a:fld>
            <a:endParaRPr lang="fr-FR"/>
          </a:p>
        </p:txBody>
      </p:sp>
    </p:spTree>
    <p:extLst>
      <p:ext uri="{BB962C8B-B14F-4D97-AF65-F5344CB8AC3E}">
        <p14:creationId xmlns:p14="http://schemas.microsoft.com/office/powerpoint/2010/main" val="1492952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pixabay.com/ko/%EC%95%84%EC%9D%B4%EC%BD%98-%ED%97%A4%EB%93%9C%ED%8F%B0-%EC%B2%AD%EB%A0%A5-157355/" TargetMode="Externa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ZoneTexte 52">
            <a:extLst>
              <a:ext uri="{FF2B5EF4-FFF2-40B4-BE49-F238E27FC236}">
                <a16:creationId xmlns:a16="http://schemas.microsoft.com/office/drawing/2014/main" id="{A7E9C4ED-EF31-4E8B-AA31-E30FDC7D94FF}"/>
              </a:ext>
            </a:extLst>
          </p:cNvPr>
          <p:cNvSpPr txBox="1"/>
          <p:nvPr/>
        </p:nvSpPr>
        <p:spPr>
          <a:xfrm>
            <a:off x="8394549" y="2007318"/>
            <a:ext cx="3637204" cy="2708434"/>
          </a:xfrm>
          <a:prstGeom prst="rect">
            <a:avLst/>
          </a:prstGeom>
          <a:noFill/>
        </p:spPr>
        <p:txBody>
          <a:bodyPr wrap="square" rtlCol="0">
            <a:spAutoFit/>
          </a:bodyPr>
          <a:lstStyle/>
          <a:p>
            <a:r>
              <a:rPr lang="fr-FR" sz="1000"/>
              <a:t>Recherche automatique de la fiche</a:t>
            </a:r>
          </a:p>
          <a:p>
            <a:pPr marL="171450" indent="-171450">
              <a:buFont typeface="Arial" panose="020B0604020202020204" pitchFamily="34" charset="0"/>
              <a:buChar char="•"/>
            </a:pPr>
            <a:r>
              <a:rPr lang="fr-FR" sz="1000"/>
              <a:t>Si la fiche existe : proposition et sélection avec possibilité de l’ajout de l’interlocuteur si n’existe pas</a:t>
            </a:r>
          </a:p>
          <a:p>
            <a:pPr marL="171450" indent="-171450">
              <a:buFont typeface="Arial" panose="020B0604020202020204" pitchFamily="34" charset="0"/>
              <a:buChar char="•"/>
            </a:pPr>
            <a:r>
              <a:rPr lang="fr-FR" sz="1000"/>
              <a:t>Sinon création avec les éléments du RDV</a:t>
            </a:r>
          </a:p>
          <a:p>
            <a:pPr marL="171450" indent="-171450">
              <a:buFont typeface="Arial" panose="020B0604020202020204" pitchFamily="34" charset="0"/>
              <a:buChar char="•"/>
            </a:pPr>
            <a:endParaRPr lang="fr-FR" sz="1000"/>
          </a:p>
          <a:p>
            <a:r>
              <a:rPr lang="fr-FR" sz="1000"/>
              <a:t>A la validation du RDV :</a:t>
            </a:r>
          </a:p>
          <a:p>
            <a:pPr marL="171450" indent="-171450">
              <a:buFont typeface="Arial" panose="020B0604020202020204" pitchFamily="34" charset="0"/>
              <a:buChar char="•"/>
            </a:pPr>
            <a:r>
              <a:rPr lang="fr-FR" sz="1000"/>
              <a:t>Création de l’action « Visite »</a:t>
            </a:r>
          </a:p>
          <a:p>
            <a:pPr marL="171450" indent="-171450">
              <a:buFont typeface="Arial" panose="020B0604020202020204" pitchFamily="34" charset="0"/>
              <a:buChar char="•"/>
            </a:pPr>
            <a:r>
              <a:rPr lang="fr-FR" sz="1000"/>
              <a:t>Fermeture de l’action en cours et/ou réactivation du prospect</a:t>
            </a:r>
          </a:p>
          <a:p>
            <a:pPr marL="171450" indent="-171450">
              <a:buFont typeface="Arial" panose="020B0604020202020204" pitchFamily="34" charset="0"/>
              <a:buChar char="•"/>
            </a:pPr>
            <a:endParaRPr lang="fr-FR" sz="1000"/>
          </a:p>
          <a:p>
            <a:r>
              <a:rPr lang="fr-FR" sz="1000"/>
              <a:t>La modification du RDV -&gt; Modifie l’action de visite (report, chargé de la visite, notes….)</a:t>
            </a:r>
          </a:p>
          <a:p>
            <a:pPr marL="171450" indent="-171450">
              <a:buFont typeface="Arial" panose="020B0604020202020204" pitchFamily="34" charset="0"/>
              <a:buChar char="•"/>
            </a:pPr>
            <a:endParaRPr lang="fr-FR" sz="1000"/>
          </a:p>
          <a:p>
            <a:r>
              <a:rPr lang="fr-FR" sz="1000"/>
              <a:t>L’annulation du RDV -&gt; Modifie l’action de « visite » par « Annulation visite » + création nouvelle action (?)</a:t>
            </a:r>
          </a:p>
          <a:p>
            <a:r>
              <a:rPr lang="fr-FR" sz="1000"/>
              <a:t> </a:t>
            </a:r>
          </a:p>
          <a:p>
            <a:r>
              <a:rPr lang="fr-FR" sz="1000"/>
              <a:t>La validation du RDV -&gt; Ferme l’action de « visite » + création nouvelle action (?)</a:t>
            </a:r>
          </a:p>
        </p:txBody>
      </p:sp>
      <p:sp>
        <p:nvSpPr>
          <p:cNvPr id="54" name="ZoneTexte 53">
            <a:extLst>
              <a:ext uri="{FF2B5EF4-FFF2-40B4-BE49-F238E27FC236}">
                <a16:creationId xmlns:a16="http://schemas.microsoft.com/office/drawing/2014/main" id="{52B3A06A-2FFA-4F1E-B912-18AFB6F9970F}"/>
              </a:ext>
            </a:extLst>
          </p:cNvPr>
          <p:cNvSpPr txBox="1"/>
          <p:nvPr/>
        </p:nvSpPr>
        <p:spPr>
          <a:xfrm>
            <a:off x="9654631" y="691295"/>
            <a:ext cx="2005398" cy="553998"/>
          </a:xfrm>
          <a:prstGeom prst="rect">
            <a:avLst/>
          </a:prstGeom>
          <a:noFill/>
        </p:spPr>
        <p:txBody>
          <a:bodyPr wrap="square" rtlCol="0">
            <a:spAutoFit/>
          </a:bodyPr>
          <a:lstStyle/>
          <a:p>
            <a:r>
              <a:rPr lang="fr-FR" sz="1000" i="1"/>
              <a:t>Questions</a:t>
            </a:r>
          </a:p>
          <a:p>
            <a:pPr marL="171450" indent="-171450">
              <a:buFont typeface="Arial" panose="020B0604020202020204" pitchFamily="34" charset="0"/>
              <a:buChar char="•"/>
            </a:pPr>
            <a:r>
              <a:rPr lang="fr-FR" sz="1000" i="1"/>
              <a:t>Quid si une visite existe déjà?</a:t>
            </a:r>
          </a:p>
          <a:p>
            <a:pPr marL="171450" indent="-171450">
              <a:buFont typeface="Arial" panose="020B0604020202020204" pitchFamily="34" charset="0"/>
              <a:buChar char="•"/>
            </a:pPr>
            <a:endParaRPr lang="fr-FR" sz="1000"/>
          </a:p>
        </p:txBody>
      </p:sp>
      <p:grpSp>
        <p:nvGrpSpPr>
          <p:cNvPr id="92" name="Groupe 91">
            <a:extLst>
              <a:ext uri="{FF2B5EF4-FFF2-40B4-BE49-F238E27FC236}">
                <a16:creationId xmlns:a16="http://schemas.microsoft.com/office/drawing/2014/main" id="{B30DACCA-0F09-44DC-833C-B251DDF170F8}"/>
              </a:ext>
            </a:extLst>
          </p:cNvPr>
          <p:cNvGrpSpPr/>
          <p:nvPr/>
        </p:nvGrpSpPr>
        <p:grpSpPr>
          <a:xfrm>
            <a:off x="692108" y="603103"/>
            <a:ext cx="7374250" cy="5362276"/>
            <a:chOff x="692108" y="603103"/>
            <a:chExt cx="7374250" cy="5362276"/>
          </a:xfrm>
        </p:grpSpPr>
        <p:pic>
          <p:nvPicPr>
            <p:cNvPr id="6" name="Graphique 5" descr="Employé(e) de bureau">
              <a:extLst>
                <a:ext uri="{FF2B5EF4-FFF2-40B4-BE49-F238E27FC236}">
                  <a16:creationId xmlns:a16="http://schemas.microsoft.com/office/drawing/2014/main" id="{A53CB801-AAFE-45F2-9251-E22824F47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4978" y="905242"/>
              <a:ext cx="420468" cy="420468"/>
            </a:xfrm>
            <a:prstGeom prst="rect">
              <a:avLst/>
            </a:prstGeom>
          </p:spPr>
        </p:pic>
        <p:pic>
          <p:nvPicPr>
            <p:cNvPr id="8" name="Image 7">
              <a:extLst>
                <a:ext uri="{FF2B5EF4-FFF2-40B4-BE49-F238E27FC236}">
                  <a16:creationId xmlns:a16="http://schemas.microsoft.com/office/drawing/2014/main" id="{1418D231-D0F4-49E6-999D-7C610B05D0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95772" y="3297202"/>
              <a:ext cx="746185" cy="559639"/>
            </a:xfrm>
            <a:prstGeom prst="rect">
              <a:avLst/>
            </a:prstGeom>
          </p:spPr>
        </p:pic>
        <p:pic>
          <p:nvPicPr>
            <p:cNvPr id="18" name="Graphique 17" descr="Badge professionnel">
              <a:extLst>
                <a:ext uri="{FF2B5EF4-FFF2-40B4-BE49-F238E27FC236}">
                  <a16:creationId xmlns:a16="http://schemas.microsoft.com/office/drawing/2014/main" id="{563B5074-9F0F-4E9A-B0F2-A6805D1EA2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96720" y="2159299"/>
              <a:ext cx="681033" cy="681033"/>
            </a:xfrm>
            <a:prstGeom prst="rect">
              <a:avLst/>
            </a:prstGeom>
          </p:spPr>
        </p:pic>
        <p:pic>
          <p:nvPicPr>
            <p:cNvPr id="20" name="Graphique 19" descr="Utilisateurs">
              <a:extLst>
                <a:ext uri="{FF2B5EF4-FFF2-40B4-BE49-F238E27FC236}">
                  <a16:creationId xmlns:a16="http://schemas.microsoft.com/office/drawing/2014/main" id="{39A52D00-56DA-4D23-A744-53736861CB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8012" y="2188459"/>
              <a:ext cx="914400" cy="914400"/>
            </a:xfrm>
            <a:prstGeom prst="rect">
              <a:avLst/>
            </a:prstGeom>
          </p:spPr>
        </p:pic>
        <p:pic>
          <p:nvPicPr>
            <p:cNvPr id="22" name="Graphique 21" descr="Courrier">
              <a:extLst>
                <a:ext uri="{FF2B5EF4-FFF2-40B4-BE49-F238E27FC236}">
                  <a16:creationId xmlns:a16="http://schemas.microsoft.com/office/drawing/2014/main" id="{69DA3E08-BEDB-4080-A1FD-F55F17AF76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71467" y="4336262"/>
              <a:ext cx="481450" cy="481450"/>
            </a:xfrm>
            <a:prstGeom prst="rect">
              <a:avLst/>
            </a:prstGeom>
          </p:spPr>
        </p:pic>
        <p:grpSp>
          <p:nvGrpSpPr>
            <p:cNvPr id="35" name="Groupe 34">
              <a:extLst>
                <a:ext uri="{FF2B5EF4-FFF2-40B4-BE49-F238E27FC236}">
                  <a16:creationId xmlns:a16="http://schemas.microsoft.com/office/drawing/2014/main" id="{DE19E714-70B0-4248-8307-902D9CC9DDDD}"/>
                </a:ext>
              </a:extLst>
            </p:cNvPr>
            <p:cNvGrpSpPr/>
            <p:nvPr/>
          </p:nvGrpSpPr>
          <p:grpSpPr>
            <a:xfrm>
              <a:off x="2786064" y="748083"/>
              <a:ext cx="914400" cy="914400"/>
              <a:chOff x="2408903" y="727819"/>
              <a:chExt cx="914400" cy="914400"/>
            </a:xfrm>
          </p:grpSpPr>
          <p:pic>
            <p:nvPicPr>
              <p:cNvPr id="3" name="Graphique 2" descr="Calendrier mensuel">
                <a:extLst>
                  <a:ext uri="{FF2B5EF4-FFF2-40B4-BE49-F238E27FC236}">
                    <a16:creationId xmlns:a16="http://schemas.microsoft.com/office/drawing/2014/main" id="{A9617EC4-8B7A-4272-AA0F-09663E3E7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08903" y="727819"/>
                <a:ext cx="914400" cy="914400"/>
              </a:xfrm>
              <a:prstGeom prst="rect">
                <a:avLst/>
              </a:prstGeom>
            </p:spPr>
          </p:pic>
          <p:sp>
            <p:nvSpPr>
              <p:cNvPr id="23" name="Rectangle 22">
                <a:extLst>
                  <a:ext uri="{FF2B5EF4-FFF2-40B4-BE49-F238E27FC236}">
                    <a16:creationId xmlns:a16="http://schemas.microsoft.com/office/drawing/2014/main" id="{CCEDD96E-5D47-4D3F-A53C-13B6D91B2981}"/>
                  </a:ext>
                </a:extLst>
              </p:cNvPr>
              <p:cNvSpPr/>
              <p:nvPr/>
            </p:nvSpPr>
            <p:spPr>
              <a:xfrm>
                <a:off x="2719542" y="1145009"/>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687DA91-53FE-4476-B2B6-46AE02B2653C}"/>
                  </a:ext>
                </a:extLst>
              </p:cNvPr>
              <p:cNvSpPr/>
              <p:nvPr/>
            </p:nvSpPr>
            <p:spPr>
              <a:xfrm>
                <a:off x="2829074" y="1145009"/>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001A2DDB-271D-4DD3-BA20-512E7A79DDA3}"/>
                  </a:ext>
                </a:extLst>
              </p:cNvPr>
              <p:cNvSpPr/>
              <p:nvPr/>
            </p:nvSpPr>
            <p:spPr>
              <a:xfrm>
                <a:off x="2829074" y="1266274"/>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196E29E3-310D-42B7-8922-63808388C346}"/>
                  </a:ext>
                </a:extLst>
              </p:cNvPr>
              <p:cNvSpPr/>
              <p:nvPr/>
            </p:nvSpPr>
            <p:spPr>
              <a:xfrm>
                <a:off x="2943375" y="1266274"/>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5F5104A8-0014-4929-BF8E-2467D04990D1}"/>
                  </a:ext>
                </a:extLst>
              </p:cNvPr>
              <p:cNvSpPr/>
              <p:nvPr/>
            </p:nvSpPr>
            <p:spPr>
              <a:xfrm>
                <a:off x="2829075" y="1035456"/>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a:extLst>
                <a:ext uri="{FF2B5EF4-FFF2-40B4-BE49-F238E27FC236}">
                  <a16:creationId xmlns:a16="http://schemas.microsoft.com/office/drawing/2014/main" id="{133F87DF-0505-461C-B39E-0F4EB5C0EB27}"/>
                </a:ext>
              </a:extLst>
            </p:cNvPr>
            <p:cNvGrpSpPr/>
            <p:nvPr/>
          </p:nvGrpSpPr>
          <p:grpSpPr>
            <a:xfrm>
              <a:off x="2782296" y="2484238"/>
              <a:ext cx="914400" cy="914400"/>
              <a:chOff x="2445542" y="2587680"/>
              <a:chExt cx="914400" cy="914400"/>
            </a:xfrm>
          </p:grpSpPr>
          <p:pic>
            <p:nvPicPr>
              <p:cNvPr id="4" name="Graphique 3" descr="Calendrier mensuel">
                <a:extLst>
                  <a:ext uri="{FF2B5EF4-FFF2-40B4-BE49-F238E27FC236}">
                    <a16:creationId xmlns:a16="http://schemas.microsoft.com/office/drawing/2014/main" id="{01E77C6B-187B-47D6-B85A-ED94C10B69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445542" y="2587680"/>
                <a:ext cx="914400" cy="914400"/>
              </a:xfrm>
              <a:prstGeom prst="rect">
                <a:avLst/>
              </a:prstGeom>
            </p:spPr>
          </p:pic>
          <p:sp>
            <p:nvSpPr>
              <p:cNvPr id="29" name="Rectangle 28">
                <a:extLst>
                  <a:ext uri="{FF2B5EF4-FFF2-40B4-BE49-F238E27FC236}">
                    <a16:creationId xmlns:a16="http://schemas.microsoft.com/office/drawing/2014/main" id="{A9BDC545-A313-4ACE-A168-7A62462201EA}"/>
                  </a:ext>
                </a:extLst>
              </p:cNvPr>
              <p:cNvSpPr/>
              <p:nvPr/>
            </p:nvSpPr>
            <p:spPr>
              <a:xfrm>
                <a:off x="2752803" y="3004870"/>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1F1055E5-E4E4-4308-9036-765DBAF37956}"/>
                  </a:ext>
                </a:extLst>
              </p:cNvPr>
              <p:cNvSpPr/>
              <p:nvPr/>
            </p:nvSpPr>
            <p:spPr>
              <a:xfrm>
                <a:off x="2862335" y="3004870"/>
                <a:ext cx="66522" cy="8002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BA827C37-E0D4-4304-AD97-AA368CE4A86F}"/>
                  </a:ext>
                </a:extLst>
              </p:cNvPr>
              <p:cNvSpPr/>
              <p:nvPr/>
            </p:nvSpPr>
            <p:spPr>
              <a:xfrm>
                <a:off x="2862335" y="3126135"/>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79B09B7-29E4-4CC4-AB99-22BDF8430A8C}"/>
                  </a:ext>
                </a:extLst>
              </p:cNvPr>
              <p:cNvSpPr/>
              <p:nvPr/>
            </p:nvSpPr>
            <p:spPr>
              <a:xfrm>
                <a:off x="2976636" y="3126135"/>
                <a:ext cx="66522" cy="8002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54333CCF-47FF-4604-90A5-5D60BCB1D064}"/>
                  </a:ext>
                </a:extLst>
              </p:cNvPr>
              <p:cNvSpPr/>
              <p:nvPr/>
            </p:nvSpPr>
            <p:spPr>
              <a:xfrm>
                <a:off x="2862336" y="2895317"/>
                <a:ext cx="66522" cy="800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 name="ZoneTexte 35">
              <a:extLst>
                <a:ext uri="{FF2B5EF4-FFF2-40B4-BE49-F238E27FC236}">
                  <a16:creationId xmlns:a16="http://schemas.microsoft.com/office/drawing/2014/main" id="{CF865A1C-C3AE-4760-B7D5-8B68FB1DC3E0}"/>
                </a:ext>
              </a:extLst>
            </p:cNvPr>
            <p:cNvSpPr txBox="1"/>
            <p:nvPr/>
          </p:nvSpPr>
          <p:spPr>
            <a:xfrm>
              <a:off x="3743474" y="1012629"/>
              <a:ext cx="2524702" cy="246221"/>
            </a:xfrm>
            <a:prstGeom prst="rect">
              <a:avLst/>
            </a:prstGeom>
            <a:noFill/>
          </p:spPr>
          <p:txBody>
            <a:bodyPr wrap="square" rtlCol="0">
              <a:spAutoFit/>
            </a:bodyPr>
            <a:lstStyle/>
            <a:p>
              <a:r>
                <a:rPr lang="fr-FR" sz="1000"/>
                <a:t>1 créneau = 1 durée + 1 chargé de visite</a:t>
              </a:r>
            </a:p>
          </p:txBody>
        </p:sp>
        <p:cxnSp>
          <p:nvCxnSpPr>
            <p:cNvPr id="38" name="Connecteur droit avec flèche 37">
              <a:extLst>
                <a:ext uri="{FF2B5EF4-FFF2-40B4-BE49-F238E27FC236}">
                  <a16:creationId xmlns:a16="http://schemas.microsoft.com/office/drawing/2014/main" id="{1AD16100-E7D8-429F-A1F3-708F63F01C8F}"/>
                </a:ext>
              </a:extLst>
            </p:cNvPr>
            <p:cNvCxnSpPr>
              <a:stCxn id="6" idx="3"/>
              <a:endCxn id="23" idx="1"/>
            </p:cNvCxnSpPr>
            <p:nvPr/>
          </p:nvCxnSpPr>
          <p:spPr>
            <a:xfrm>
              <a:off x="1655446" y="1115476"/>
              <a:ext cx="1441257" cy="8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88F4BD7D-4987-4D31-AD52-58EE5737C2A2}"/>
                </a:ext>
              </a:extLst>
            </p:cNvPr>
            <p:cNvSpPr txBox="1"/>
            <p:nvPr/>
          </p:nvSpPr>
          <p:spPr>
            <a:xfrm>
              <a:off x="692108" y="1969648"/>
              <a:ext cx="2397449" cy="400110"/>
            </a:xfrm>
            <a:prstGeom prst="rect">
              <a:avLst/>
            </a:prstGeom>
            <a:noFill/>
          </p:spPr>
          <p:txBody>
            <a:bodyPr wrap="square" rtlCol="0">
              <a:spAutoFit/>
            </a:bodyPr>
            <a:lstStyle/>
            <a:p>
              <a:r>
                <a:rPr lang="fr-FR" sz="1000"/>
                <a:t>2 - Le personnel résidence ou le CC prend le RDV sur l’un des créneaux disponibles</a:t>
              </a:r>
            </a:p>
          </p:txBody>
        </p:sp>
        <p:sp>
          <p:nvSpPr>
            <p:cNvPr id="40" name="ZoneTexte 39">
              <a:extLst>
                <a:ext uri="{FF2B5EF4-FFF2-40B4-BE49-F238E27FC236}">
                  <a16:creationId xmlns:a16="http://schemas.microsoft.com/office/drawing/2014/main" id="{2EB94374-CD62-48D1-A984-8DEDD650B581}"/>
                </a:ext>
              </a:extLst>
            </p:cNvPr>
            <p:cNvSpPr txBox="1"/>
            <p:nvPr/>
          </p:nvSpPr>
          <p:spPr>
            <a:xfrm>
              <a:off x="1286344" y="603103"/>
              <a:ext cx="2034192" cy="400110"/>
            </a:xfrm>
            <a:prstGeom prst="rect">
              <a:avLst/>
            </a:prstGeom>
            <a:noFill/>
          </p:spPr>
          <p:txBody>
            <a:bodyPr wrap="square" rtlCol="0">
              <a:spAutoFit/>
            </a:bodyPr>
            <a:lstStyle/>
            <a:p>
              <a:r>
                <a:rPr lang="fr-FR" sz="1000"/>
                <a:t>1 - Le DR défini les créneaux (plages) disponibles</a:t>
              </a:r>
            </a:p>
          </p:txBody>
        </p:sp>
        <p:cxnSp>
          <p:nvCxnSpPr>
            <p:cNvPr id="42" name="Connecteur droit avec flèche 41">
              <a:extLst>
                <a:ext uri="{FF2B5EF4-FFF2-40B4-BE49-F238E27FC236}">
                  <a16:creationId xmlns:a16="http://schemas.microsoft.com/office/drawing/2014/main" id="{298D40D3-00CF-4871-8FFF-C3EA113807A3}"/>
                </a:ext>
              </a:extLst>
            </p:cNvPr>
            <p:cNvCxnSpPr>
              <a:stCxn id="20" idx="3"/>
              <a:endCxn id="30" idx="1"/>
            </p:cNvCxnSpPr>
            <p:nvPr/>
          </p:nvCxnSpPr>
          <p:spPr>
            <a:xfrm>
              <a:off x="1902412" y="2645659"/>
              <a:ext cx="1296677" cy="29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453DECDF-CD6B-455E-B49B-A6CB8999A441}"/>
                </a:ext>
              </a:extLst>
            </p:cNvPr>
            <p:cNvCxnSpPr>
              <a:cxnSpLocks/>
              <a:stCxn id="8" idx="3"/>
              <a:endCxn id="32" idx="1"/>
            </p:cNvCxnSpPr>
            <p:nvPr/>
          </p:nvCxnSpPr>
          <p:spPr>
            <a:xfrm flipV="1">
              <a:off x="1841957" y="3062703"/>
              <a:ext cx="1471433" cy="51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F2B283C-339D-4AD4-BA11-C24C1FCFBB73}"/>
                </a:ext>
              </a:extLst>
            </p:cNvPr>
            <p:cNvCxnSpPr>
              <a:cxnSpLocks/>
              <a:stCxn id="30" idx="3"/>
              <a:endCxn id="66" idx="1"/>
            </p:cNvCxnSpPr>
            <p:nvPr/>
          </p:nvCxnSpPr>
          <p:spPr>
            <a:xfrm flipV="1">
              <a:off x="3265611" y="2159299"/>
              <a:ext cx="1553816" cy="78213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9" name="Graphique 48" descr="Badge professionnel">
              <a:extLst>
                <a:ext uri="{FF2B5EF4-FFF2-40B4-BE49-F238E27FC236}">
                  <a16:creationId xmlns:a16="http://schemas.microsoft.com/office/drawing/2014/main" id="{A64E236A-AF68-4B89-801D-44D635E6AA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43009" y="3259284"/>
              <a:ext cx="675302" cy="675302"/>
            </a:xfrm>
            <a:prstGeom prst="rect">
              <a:avLst/>
            </a:prstGeom>
          </p:spPr>
        </p:pic>
        <p:cxnSp>
          <p:nvCxnSpPr>
            <p:cNvPr id="51" name="Connecteur droit avec flèche 50">
              <a:extLst>
                <a:ext uri="{FF2B5EF4-FFF2-40B4-BE49-F238E27FC236}">
                  <a16:creationId xmlns:a16="http://schemas.microsoft.com/office/drawing/2014/main" id="{EB797760-B59B-4EC9-8B4B-4C133951BCBD}"/>
                </a:ext>
              </a:extLst>
            </p:cNvPr>
            <p:cNvCxnSpPr>
              <a:cxnSpLocks/>
              <a:stCxn id="32" idx="3"/>
              <a:endCxn id="70" idx="1"/>
            </p:cNvCxnSpPr>
            <p:nvPr/>
          </p:nvCxnSpPr>
          <p:spPr>
            <a:xfrm>
              <a:off x="3379912" y="3062703"/>
              <a:ext cx="1176913" cy="839467"/>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2" name="ZoneTexte 51">
              <a:extLst>
                <a:ext uri="{FF2B5EF4-FFF2-40B4-BE49-F238E27FC236}">
                  <a16:creationId xmlns:a16="http://schemas.microsoft.com/office/drawing/2014/main" id="{8032B25A-CD45-44AB-9804-3F68D8B1F6A5}"/>
                </a:ext>
              </a:extLst>
            </p:cNvPr>
            <p:cNvSpPr txBox="1"/>
            <p:nvPr/>
          </p:nvSpPr>
          <p:spPr>
            <a:xfrm>
              <a:off x="3535685" y="2856492"/>
              <a:ext cx="1993458" cy="246221"/>
            </a:xfrm>
            <a:prstGeom prst="rect">
              <a:avLst/>
            </a:prstGeom>
            <a:noFill/>
          </p:spPr>
          <p:txBody>
            <a:bodyPr wrap="square" rtlCol="0">
              <a:spAutoFit/>
            </a:bodyPr>
            <a:lstStyle/>
            <a:p>
              <a:r>
                <a:rPr lang="fr-FR" sz="1000"/>
                <a:t>3 - Création - modification du RDV </a:t>
              </a:r>
            </a:p>
          </p:txBody>
        </p:sp>
        <p:cxnSp>
          <p:nvCxnSpPr>
            <p:cNvPr id="56" name="Connecteur droit avec flèche 55">
              <a:extLst>
                <a:ext uri="{FF2B5EF4-FFF2-40B4-BE49-F238E27FC236}">
                  <a16:creationId xmlns:a16="http://schemas.microsoft.com/office/drawing/2014/main" id="{28B027C0-0C5E-4B47-ADBD-9144D7B0E082}"/>
                </a:ext>
              </a:extLst>
            </p:cNvPr>
            <p:cNvCxnSpPr>
              <a:cxnSpLocks/>
              <a:stCxn id="32" idx="2"/>
              <a:endCxn id="22" idx="0"/>
            </p:cNvCxnSpPr>
            <p:nvPr/>
          </p:nvCxnSpPr>
          <p:spPr>
            <a:xfrm flipH="1">
              <a:off x="2812192" y="3102713"/>
              <a:ext cx="534459" cy="123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97C367C0-7A58-4834-A550-0BC00F654D83}"/>
                </a:ext>
              </a:extLst>
            </p:cNvPr>
            <p:cNvGrpSpPr/>
            <p:nvPr/>
          </p:nvGrpSpPr>
          <p:grpSpPr>
            <a:xfrm>
              <a:off x="838100" y="4862523"/>
              <a:ext cx="6142560" cy="1102856"/>
              <a:chOff x="1248172" y="5095502"/>
              <a:chExt cx="6142560" cy="1102856"/>
            </a:xfrm>
          </p:grpSpPr>
          <p:sp>
            <p:nvSpPr>
              <p:cNvPr id="57" name="ZoneTexte 56">
                <a:extLst>
                  <a:ext uri="{FF2B5EF4-FFF2-40B4-BE49-F238E27FC236}">
                    <a16:creationId xmlns:a16="http://schemas.microsoft.com/office/drawing/2014/main" id="{AEDEF439-C0E7-4F03-A4D1-AE0276964624}"/>
                  </a:ext>
                </a:extLst>
              </p:cNvPr>
              <p:cNvSpPr txBox="1"/>
              <p:nvPr/>
            </p:nvSpPr>
            <p:spPr>
              <a:xfrm>
                <a:off x="1823994" y="5095502"/>
                <a:ext cx="2756715" cy="246221"/>
              </a:xfrm>
              <a:prstGeom prst="rect">
                <a:avLst/>
              </a:prstGeom>
              <a:noFill/>
            </p:spPr>
            <p:txBody>
              <a:bodyPr wrap="square" rtlCol="0">
                <a:spAutoFit/>
              </a:bodyPr>
              <a:lstStyle/>
              <a:p>
                <a:r>
                  <a:rPr lang="fr-FR" sz="1000"/>
                  <a:t>5 – Processus marketing automation « visite »:</a:t>
                </a:r>
              </a:p>
            </p:txBody>
          </p:sp>
          <p:sp>
            <p:nvSpPr>
              <p:cNvPr id="58" name="ZoneTexte 57">
                <a:extLst>
                  <a:ext uri="{FF2B5EF4-FFF2-40B4-BE49-F238E27FC236}">
                    <a16:creationId xmlns:a16="http://schemas.microsoft.com/office/drawing/2014/main" id="{669F8B37-8977-45E5-8755-1952CB696C0F}"/>
                  </a:ext>
                </a:extLst>
              </p:cNvPr>
              <p:cNvSpPr txBox="1"/>
              <p:nvPr/>
            </p:nvSpPr>
            <p:spPr>
              <a:xfrm>
                <a:off x="3163510" y="5321855"/>
                <a:ext cx="2244513" cy="861774"/>
              </a:xfrm>
              <a:prstGeom prst="rect">
                <a:avLst/>
              </a:prstGeom>
              <a:noFill/>
            </p:spPr>
            <p:txBody>
              <a:bodyPr wrap="square" rtlCol="0">
                <a:spAutoFit/>
              </a:bodyPr>
              <a:lstStyle/>
              <a:p>
                <a:r>
                  <a:rPr lang="fr-FR" sz="1000" b="1"/>
                  <a:t>Envoi mail « chargé de visite » : </a:t>
                </a:r>
              </a:p>
              <a:p>
                <a:pPr marL="171450" indent="-171450">
                  <a:buFont typeface="Arial" panose="020B0604020202020204" pitchFamily="34" charset="0"/>
                  <a:buChar char="•"/>
                </a:pPr>
                <a:r>
                  <a:rPr lang="fr-FR" sz="1000"/>
                  <a:t>validation RDV</a:t>
                </a:r>
              </a:p>
              <a:p>
                <a:pPr marL="171450" indent="-171450">
                  <a:buFont typeface="Arial" panose="020B0604020202020204" pitchFamily="34" charset="0"/>
                  <a:buChar char="•"/>
                </a:pPr>
                <a:r>
                  <a:rPr lang="fr-FR" sz="1000"/>
                  <a:t>Rappel RDV à J-XXX</a:t>
                </a:r>
              </a:p>
              <a:p>
                <a:pPr marL="171450" indent="-171450">
                  <a:buFont typeface="Arial" panose="020B0604020202020204" pitchFamily="34" charset="0"/>
                  <a:buChar char="•"/>
                </a:pPr>
                <a:r>
                  <a:rPr lang="fr-FR" sz="1000"/>
                  <a:t>Annulation RDV</a:t>
                </a:r>
              </a:p>
              <a:p>
                <a:pPr marL="171450" indent="-171450">
                  <a:buFont typeface="Arial" panose="020B0604020202020204" pitchFamily="34" charset="0"/>
                  <a:buChar char="•"/>
                </a:pPr>
                <a:r>
                  <a:rPr lang="fr-FR" sz="1000"/>
                  <a:t>Report RDV</a:t>
                </a:r>
              </a:p>
            </p:txBody>
          </p:sp>
          <p:sp>
            <p:nvSpPr>
              <p:cNvPr id="59" name="ZoneTexte 58">
                <a:extLst>
                  <a:ext uri="{FF2B5EF4-FFF2-40B4-BE49-F238E27FC236}">
                    <a16:creationId xmlns:a16="http://schemas.microsoft.com/office/drawing/2014/main" id="{447B8E5C-08D4-4EC9-97CC-64B856918966}"/>
                  </a:ext>
                </a:extLst>
              </p:cNvPr>
              <p:cNvSpPr txBox="1"/>
              <p:nvPr/>
            </p:nvSpPr>
            <p:spPr>
              <a:xfrm>
                <a:off x="1248172" y="5298381"/>
                <a:ext cx="1915053" cy="861774"/>
              </a:xfrm>
              <a:prstGeom prst="rect">
                <a:avLst/>
              </a:prstGeom>
              <a:noFill/>
            </p:spPr>
            <p:txBody>
              <a:bodyPr wrap="square" rtlCol="0">
                <a:spAutoFit/>
              </a:bodyPr>
              <a:lstStyle/>
              <a:p>
                <a:r>
                  <a:rPr lang="fr-FR" sz="1000" b="1"/>
                  <a:t>Envoi mail interlocuteur : </a:t>
                </a:r>
              </a:p>
              <a:p>
                <a:pPr marL="171450" indent="-171450">
                  <a:buFont typeface="Arial" panose="020B0604020202020204" pitchFamily="34" charset="0"/>
                  <a:buChar char="•"/>
                </a:pPr>
                <a:r>
                  <a:rPr lang="fr-FR" sz="1000"/>
                  <a:t>validation RDV</a:t>
                </a:r>
              </a:p>
              <a:p>
                <a:pPr marL="171450" indent="-171450">
                  <a:buFont typeface="Arial" panose="020B0604020202020204" pitchFamily="34" charset="0"/>
                  <a:buChar char="•"/>
                </a:pPr>
                <a:r>
                  <a:rPr lang="fr-FR" sz="1000"/>
                  <a:t>Rappel RDV à J-XXX</a:t>
                </a:r>
              </a:p>
              <a:p>
                <a:pPr marL="171450" indent="-171450">
                  <a:buFont typeface="Arial" panose="020B0604020202020204" pitchFamily="34" charset="0"/>
                  <a:buChar char="•"/>
                </a:pPr>
                <a:r>
                  <a:rPr lang="fr-FR" sz="1000"/>
                  <a:t>Annulation RDV</a:t>
                </a:r>
              </a:p>
              <a:p>
                <a:pPr marL="171450" indent="-171450">
                  <a:buFont typeface="Arial" panose="020B0604020202020204" pitchFamily="34" charset="0"/>
                  <a:buChar char="•"/>
                </a:pPr>
                <a:r>
                  <a:rPr lang="fr-FR" sz="1000"/>
                  <a:t>Report RDV</a:t>
                </a:r>
              </a:p>
            </p:txBody>
          </p:sp>
          <p:sp>
            <p:nvSpPr>
              <p:cNvPr id="60" name="ZoneTexte 59">
                <a:extLst>
                  <a:ext uri="{FF2B5EF4-FFF2-40B4-BE49-F238E27FC236}">
                    <a16:creationId xmlns:a16="http://schemas.microsoft.com/office/drawing/2014/main" id="{09F32BE3-37CB-49CC-B582-8E47C6256B8A}"/>
                  </a:ext>
                </a:extLst>
              </p:cNvPr>
              <p:cNvSpPr txBox="1"/>
              <p:nvPr/>
            </p:nvSpPr>
            <p:spPr>
              <a:xfrm>
                <a:off x="5146219" y="5336584"/>
                <a:ext cx="2244513" cy="861774"/>
              </a:xfrm>
              <a:prstGeom prst="rect">
                <a:avLst/>
              </a:prstGeom>
              <a:noFill/>
            </p:spPr>
            <p:txBody>
              <a:bodyPr wrap="square" rtlCol="0">
                <a:spAutoFit/>
              </a:bodyPr>
              <a:lstStyle/>
              <a:p>
                <a:r>
                  <a:rPr lang="fr-FR" sz="1000" b="1"/>
                  <a:t>Envoi mail au « CC» : </a:t>
                </a:r>
              </a:p>
              <a:p>
                <a:pPr marL="171450" indent="-171450">
                  <a:buFont typeface="Arial" panose="020B0604020202020204" pitchFamily="34" charset="0"/>
                  <a:buChar char="•"/>
                </a:pPr>
                <a:r>
                  <a:rPr lang="fr-FR" sz="1000"/>
                  <a:t>validation RDV</a:t>
                </a:r>
              </a:p>
              <a:p>
                <a:pPr marL="171450" indent="-171450">
                  <a:buFont typeface="Arial" panose="020B0604020202020204" pitchFamily="34" charset="0"/>
                  <a:buChar char="•"/>
                </a:pPr>
                <a:r>
                  <a:rPr lang="fr-FR" sz="1000"/>
                  <a:t>Rappel RDV à J-XXX</a:t>
                </a:r>
              </a:p>
              <a:p>
                <a:pPr marL="171450" indent="-171450">
                  <a:buFont typeface="Arial" panose="020B0604020202020204" pitchFamily="34" charset="0"/>
                  <a:buChar char="•"/>
                </a:pPr>
                <a:r>
                  <a:rPr lang="fr-FR" sz="1000"/>
                  <a:t>Annulation RDV</a:t>
                </a:r>
              </a:p>
              <a:p>
                <a:pPr marL="171450" indent="-171450">
                  <a:buFont typeface="Arial" panose="020B0604020202020204" pitchFamily="34" charset="0"/>
                  <a:buChar char="•"/>
                </a:pPr>
                <a:r>
                  <a:rPr lang="fr-FR" sz="1000"/>
                  <a:t>Report RDV</a:t>
                </a:r>
              </a:p>
            </p:txBody>
          </p:sp>
        </p:grpSp>
        <p:cxnSp>
          <p:nvCxnSpPr>
            <p:cNvPr id="63" name="Connecteur droit avec flèche 62">
              <a:extLst>
                <a:ext uri="{FF2B5EF4-FFF2-40B4-BE49-F238E27FC236}">
                  <a16:creationId xmlns:a16="http://schemas.microsoft.com/office/drawing/2014/main" id="{C9F7C270-91B3-4230-8BC8-321E5156A3C7}"/>
                </a:ext>
              </a:extLst>
            </p:cNvPr>
            <p:cNvCxnSpPr>
              <a:stCxn id="3" idx="2"/>
            </p:cNvCxnSpPr>
            <p:nvPr/>
          </p:nvCxnSpPr>
          <p:spPr>
            <a:xfrm flipH="1">
              <a:off x="3199089" y="1662483"/>
              <a:ext cx="44175" cy="925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6" name="Image 65">
              <a:extLst>
                <a:ext uri="{FF2B5EF4-FFF2-40B4-BE49-F238E27FC236}">
                  <a16:creationId xmlns:a16="http://schemas.microsoft.com/office/drawing/2014/main" id="{9005EA03-B6F5-442C-B4F0-D2BF06CB6828}"/>
                </a:ext>
              </a:extLst>
            </p:cNvPr>
            <p:cNvPicPr>
              <a:picLocks noChangeAspect="1"/>
            </p:cNvPicPr>
            <p:nvPr/>
          </p:nvPicPr>
          <p:blipFill>
            <a:blip r:embed="rId17"/>
            <a:stretch>
              <a:fillRect/>
            </a:stretch>
          </p:blipFill>
          <p:spPr>
            <a:xfrm>
              <a:off x="4819427" y="1571675"/>
              <a:ext cx="1130391" cy="1175248"/>
            </a:xfrm>
            <a:prstGeom prst="rect">
              <a:avLst/>
            </a:prstGeom>
          </p:spPr>
        </p:pic>
        <p:sp>
          <p:nvSpPr>
            <p:cNvPr id="68" name="ZoneTexte 67">
              <a:extLst>
                <a:ext uri="{FF2B5EF4-FFF2-40B4-BE49-F238E27FC236}">
                  <a16:creationId xmlns:a16="http://schemas.microsoft.com/office/drawing/2014/main" id="{81A36971-957B-4E16-9C8E-580360AA499F}"/>
                </a:ext>
              </a:extLst>
            </p:cNvPr>
            <p:cNvSpPr txBox="1"/>
            <p:nvPr/>
          </p:nvSpPr>
          <p:spPr>
            <a:xfrm>
              <a:off x="6268176" y="1444049"/>
              <a:ext cx="1798182" cy="707886"/>
            </a:xfrm>
            <a:prstGeom prst="rect">
              <a:avLst/>
            </a:prstGeom>
            <a:noFill/>
          </p:spPr>
          <p:txBody>
            <a:bodyPr wrap="square" rtlCol="0">
              <a:spAutoFit/>
            </a:bodyPr>
            <a:lstStyle/>
            <a:p>
              <a:r>
                <a:rPr lang="fr-FR" sz="1000"/>
                <a:t>4 – la création du RDV génère une action « Visite » sur la fiche CRM + création de la fiche si n’existe pas</a:t>
              </a:r>
            </a:p>
          </p:txBody>
        </p:sp>
        <p:pic>
          <p:nvPicPr>
            <p:cNvPr id="70" name="Image 69">
              <a:extLst>
                <a:ext uri="{FF2B5EF4-FFF2-40B4-BE49-F238E27FC236}">
                  <a16:creationId xmlns:a16="http://schemas.microsoft.com/office/drawing/2014/main" id="{FEEB96F5-8799-4C98-8CF9-3C32F08344BA}"/>
                </a:ext>
              </a:extLst>
            </p:cNvPr>
            <p:cNvPicPr>
              <a:picLocks noChangeAspect="1"/>
            </p:cNvPicPr>
            <p:nvPr/>
          </p:nvPicPr>
          <p:blipFill>
            <a:blip r:embed="rId17"/>
            <a:stretch>
              <a:fillRect/>
            </a:stretch>
          </p:blipFill>
          <p:spPr>
            <a:xfrm>
              <a:off x="4556825" y="3314546"/>
              <a:ext cx="1130391" cy="1175248"/>
            </a:xfrm>
            <a:prstGeom prst="rect">
              <a:avLst/>
            </a:prstGeom>
          </p:spPr>
        </p:pic>
        <p:cxnSp>
          <p:nvCxnSpPr>
            <p:cNvPr id="74" name="Connecteur droit avec flèche 73">
              <a:extLst>
                <a:ext uri="{FF2B5EF4-FFF2-40B4-BE49-F238E27FC236}">
                  <a16:creationId xmlns:a16="http://schemas.microsoft.com/office/drawing/2014/main" id="{7F385F6F-95F3-4D2D-9188-DAAAC3ABB8E6}"/>
                </a:ext>
              </a:extLst>
            </p:cNvPr>
            <p:cNvCxnSpPr>
              <a:cxnSpLocks/>
              <a:stCxn id="66" idx="3"/>
              <a:endCxn id="18" idx="1"/>
            </p:cNvCxnSpPr>
            <p:nvPr/>
          </p:nvCxnSpPr>
          <p:spPr>
            <a:xfrm>
              <a:off x="5949818" y="2159299"/>
              <a:ext cx="746902" cy="340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5F8269BB-1BDE-43BE-B264-EC404322F495}"/>
                </a:ext>
              </a:extLst>
            </p:cNvPr>
            <p:cNvCxnSpPr>
              <a:cxnSpLocks/>
              <a:stCxn id="70" idx="3"/>
              <a:endCxn id="49" idx="1"/>
            </p:cNvCxnSpPr>
            <p:nvPr/>
          </p:nvCxnSpPr>
          <p:spPr>
            <a:xfrm flipV="1">
              <a:off x="5687216" y="3596935"/>
              <a:ext cx="955793" cy="30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ZoneTexte 79">
              <a:extLst>
                <a:ext uri="{FF2B5EF4-FFF2-40B4-BE49-F238E27FC236}">
                  <a16:creationId xmlns:a16="http://schemas.microsoft.com/office/drawing/2014/main" id="{FBE92E85-F917-45A7-9EB8-6DD815256CC6}"/>
                </a:ext>
              </a:extLst>
            </p:cNvPr>
            <p:cNvSpPr txBox="1"/>
            <p:nvPr/>
          </p:nvSpPr>
          <p:spPr>
            <a:xfrm>
              <a:off x="5833154" y="4007866"/>
              <a:ext cx="1921260" cy="707886"/>
            </a:xfrm>
            <a:prstGeom prst="rect">
              <a:avLst/>
            </a:prstGeom>
            <a:noFill/>
          </p:spPr>
          <p:txBody>
            <a:bodyPr wrap="square" rtlCol="0">
              <a:spAutoFit/>
            </a:bodyPr>
            <a:lstStyle/>
            <a:p>
              <a:r>
                <a:rPr lang="fr-FR" sz="1000"/>
                <a:t>4 – la validation de la modification RDV génère la modification de l’action « Visite » sur la fiche CRM</a:t>
              </a:r>
            </a:p>
          </p:txBody>
        </p:sp>
      </p:grpSp>
      <p:sp>
        <p:nvSpPr>
          <p:cNvPr id="2" name="Espace réservé du pied de page 1">
            <a:extLst>
              <a:ext uri="{FF2B5EF4-FFF2-40B4-BE49-F238E27FC236}">
                <a16:creationId xmlns:a16="http://schemas.microsoft.com/office/drawing/2014/main" id="{F6E3EF54-6EFC-47F0-A916-B9642A6DFEFC}"/>
              </a:ext>
            </a:extLst>
          </p:cNvPr>
          <p:cNvSpPr>
            <a:spLocks noGrp="1"/>
          </p:cNvSpPr>
          <p:nvPr>
            <p:ph type="ftr" sz="quarter" idx="11"/>
          </p:nvPr>
        </p:nvSpPr>
        <p:spPr/>
        <p:txBody>
          <a:bodyPr/>
          <a:lstStyle/>
          <a:p>
            <a:r>
              <a:rPr lang="fr-FR"/>
              <a:t>SF CAC-V4</a:t>
            </a:r>
          </a:p>
        </p:txBody>
      </p:sp>
      <p:sp>
        <p:nvSpPr>
          <p:cNvPr id="5" name="Espace réservé du numéro de diapositive 4">
            <a:extLst>
              <a:ext uri="{FF2B5EF4-FFF2-40B4-BE49-F238E27FC236}">
                <a16:creationId xmlns:a16="http://schemas.microsoft.com/office/drawing/2014/main" id="{46AAE05D-6F86-4E3D-B593-53AFFAA9B520}"/>
              </a:ext>
            </a:extLst>
          </p:cNvPr>
          <p:cNvSpPr>
            <a:spLocks noGrp="1"/>
          </p:cNvSpPr>
          <p:nvPr>
            <p:ph type="sldNum" sz="quarter" idx="12"/>
          </p:nvPr>
        </p:nvSpPr>
        <p:spPr/>
        <p:txBody>
          <a:bodyPr/>
          <a:lstStyle/>
          <a:p>
            <a:fld id="{188AB366-428E-466D-80D1-E57B71356D3A}" type="slidenum">
              <a:rPr lang="fr-FR" smtClean="0"/>
              <a:t>1</a:t>
            </a:fld>
            <a:endParaRPr lang="fr-FR"/>
          </a:p>
        </p:txBody>
      </p:sp>
    </p:spTree>
    <p:extLst>
      <p:ext uri="{BB962C8B-B14F-4D97-AF65-F5344CB8AC3E}">
        <p14:creationId xmlns:p14="http://schemas.microsoft.com/office/powerpoint/2010/main" val="228293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a:extLst>
              <a:ext uri="{FF2B5EF4-FFF2-40B4-BE49-F238E27FC236}">
                <a16:creationId xmlns:a16="http://schemas.microsoft.com/office/drawing/2014/main" id="{EB07E48F-4A80-4283-A491-47FED8ACA7C4}"/>
              </a:ext>
            </a:extLst>
          </p:cNvPr>
          <p:cNvSpPr txBox="1"/>
          <p:nvPr/>
        </p:nvSpPr>
        <p:spPr>
          <a:xfrm>
            <a:off x="5458246" y="1749262"/>
            <a:ext cx="1374351" cy="523220"/>
          </a:xfrm>
          <a:prstGeom prst="rect">
            <a:avLst/>
          </a:prstGeom>
          <a:noFill/>
        </p:spPr>
        <p:txBody>
          <a:bodyPr wrap="none" rtlCol="0">
            <a:spAutoFit/>
          </a:bodyPr>
          <a:lstStyle/>
          <a:p>
            <a:r>
              <a:rPr lang="fr-FR" sz="1400"/>
              <a:t>Fiche prospect</a:t>
            </a:r>
          </a:p>
          <a:p>
            <a:r>
              <a:rPr lang="fr-FR" sz="1400"/>
              <a:t>« Editer action »</a:t>
            </a:r>
          </a:p>
        </p:txBody>
      </p:sp>
      <p:grpSp>
        <p:nvGrpSpPr>
          <p:cNvPr id="23" name="Groupe 22">
            <a:extLst>
              <a:ext uri="{FF2B5EF4-FFF2-40B4-BE49-F238E27FC236}">
                <a16:creationId xmlns:a16="http://schemas.microsoft.com/office/drawing/2014/main" id="{A607A449-9854-446D-A418-5BE74D7BA8FD}"/>
              </a:ext>
            </a:extLst>
          </p:cNvPr>
          <p:cNvGrpSpPr/>
          <p:nvPr/>
        </p:nvGrpSpPr>
        <p:grpSpPr>
          <a:xfrm>
            <a:off x="345961" y="868203"/>
            <a:ext cx="2686938" cy="1064514"/>
            <a:chOff x="148315" y="2875935"/>
            <a:chExt cx="5822324" cy="2477585"/>
          </a:xfrm>
        </p:grpSpPr>
        <p:pic>
          <p:nvPicPr>
            <p:cNvPr id="26" name="Image 25">
              <a:extLst>
                <a:ext uri="{FF2B5EF4-FFF2-40B4-BE49-F238E27FC236}">
                  <a16:creationId xmlns:a16="http://schemas.microsoft.com/office/drawing/2014/main" id="{7D22E415-0466-4B70-95D2-649752D69C6D}"/>
                </a:ext>
              </a:extLst>
            </p:cNvPr>
            <p:cNvPicPr>
              <a:picLocks noChangeAspect="1"/>
            </p:cNvPicPr>
            <p:nvPr/>
          </p:nvPicPr>
          <p:blipFill>
            <a:blip r:embed="rId2"/>
            <a:stretch>
              <a:fillRect/>
            </a:stretch>
          </p:blipFill>
          <p:spPr>
            <a:xfrm>
              <a:off x="148315" y="2875935"/>
              <a:ext cx="5822324" cy="2477585"/>
            </a:xfrm>
            <a:prstGeom prst="rect">
              <a:avLst/>
            </a:prstGeom>
          </p:spPr>
        </p:pic>
        <p:sp>
          <p:nvSpPr>
            <p:cNvPr id="28" name="Ellipse 27">
              <a:extLst>
                <a:ext uri="{FF2B5EF4-FFF2-40B4-BE49-F238E27FC236}">
                  <a16:creationId xmlns:a16="http://schemas.microsoft.com/office/drawing/2014/main" id="{41349002-F870-444B-8A93-F96CEC1A1D06}"/>
                </a:ext>
              </a:extLst>
            </p:cNvPr>
            <p:cNvSpPr/>
            <p:nvPr/>
          </p:nvSpPr>
          <p:spPr>
            <a:xfrm>
              <a:off x="3059477" y="3974689"/>
              <a:ext cx="744932" cy="4572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 name="Groupe 28">
            <a:extLst>
              <a:ext uri="{FF2B5EF4-FFF2-40B4-BE49-F238E27FC236}">
                <a16:creationId xmlns:a16="http://schemas.microsoft.com/office/drawing/2014/main" id="{5DDEF0F6-29B4-48AE-9B3B-0ADA08525693}"/>
              </a:ext>
            </a:extLst>
          </p:cNvPr>
          <p:cNvGrpSpPr/>
          <p:nvPr/>
        </p:nvGrpSpPr>
        <p:grpSpPr>
          <a:xfrm>
            <a:off x="3178016" y="1287597"/>
            <a:ext cx="1127177" cy="461665"/>
            <a:chOff x="3596574" y="1181552"/>
            <a:chExt cx="1962150" cy="933450"/>
          </a:xfrm>
        </p:grpSpPr>
        <p:pic>
          <p:nvPicPr>
            <p:cNvPr id="33" name="Image 32">
              <a:extLst>
                <a:ext uri="{FF2B5EF4-FFF2-40B4-BE49-F238E27FC236}">
                  <a16:creationId xmlns:a16="http://schemas.microsoft.com/office/drawing/2014/main" id="{AEF790BE-3DB1-4E4E-8AC7-AB963B45F54F}"/>
                </a:ext>
              </a:extLst>
            </p:cNvPr>
            <p:cNvPicPr>
              <a:picLocks noChangeAspect="1"/>
            </p:cNvPicPr>
            <p:nvPr/>
          </p:nvPicPr>
          <p:blipFill>
            <a:blip r:embed="rId3"/>
            <a:stretch>
              <a:fillRect/>
            </a:stretch>
          </p:blipFill>
          <p:spPr>
            <a:xfrm>
              <a:off x="3596574" y="1181552"/>
              <a:ext cx="1962150" cy="933450"/>
            </a:xfrm>
            <a:prstGeom prst="rect">
              <a:avLst/>
            </a:prstGeom>
          </p:spPr>
        </p:pic>
        <p:sp>
          <p:nvSpPr>
            <p:cNvPr id="34" name="Rectangle 33">
              <a:extLst>
                <a:ext uri="{FF2B5EF4-FFF2-40B4-BE49-F238E27FC236}">
                  <a16:creationId xmlns:a16="http://schemas.microsoft.com/office/drawing/2014/main" id="{DD12E2D9-C5CB-4A6B-BB47-E67605966944}"/>
                </a:ext>
              </a:extLst>
            </p:cNvPr>
            <p:cNvSpPr/>
            <p:nvPr/>
          </p:nvSpPr>
          <p:spPr>
            <a:xfrm>
              <a:off x="4992329" y="1314453"/>
              <a:ext cx="346587" cy="3889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5" name="Connecteur droit avec flèche 34">
            <a:extLst>
              <a:ext uri="{FF2B5EF4-FFF2-40B4-BE49-F238E27FC236}">
                <a16:creationId xmlns:a16="http://schemas.microsoft.com/office/drawing/2014/main" id="{960222B4-7A34-4A47-9457-F13ACDB8356C}"/>
              </a:ext>
            </a:extLst>
          </p:cNvPr>
          <p:cNvCxnSpPr>
            <a:cxnSpLocks/>
            <a:stCxn id="28" idx="0"/>
            <a:endCxn id="34" idx="1"/>
          </p:cNvCxnSpPr>
          <p:nvPr/>
        </p:nvCxnSpPr>
        <p:spPr>
          <a:xfrm>
            <a:off x="1861319" y="1340291"/>
            <a:ext cx="2118503" cy="1092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A60CD70B-1A02-424B-8474-E09134CD7E81}"/>
              </a:ext>
            </a:extLst>
          </p:cNvPr>
          <p:cNvSpPr txBox="1"/>
          <p:nvPr/>
        </p:nvSpPr>
        <p:spPr>
          <a:xfrm>
            <a:off x="3591314" y="725610"/>
            <a:ext cx="2686938" cy="461665"/>
          </a:xfrm>
          <a:prstGeom prst="rect">
            <a:avLst/>
          </a:prstGeom>
          <a:noFill/>
        </p:spPr>
        <p:txBody>
          <a:bodyPr wrap="square" rtlCol="0">
            <a:spAutoFit/>
          </a:bodyPr>
          <a:lstStyle/>
          <a:p>
            <a:r>
              <a:rPr lang="fr-FR" sz="1200"/>
              <a:t>sélection «  </a:t>
            </a:r>
            <a:r>
              <a:rPr lang="fr-FR" sz="1200" b="1"/>
              <a:t>Annulation avec maintien du contact</a:t>
            </a:r>
            <a:r>
              <a:rPr lang="fr-FR" sz="1200"/>
              <a:t>» dans les 3 boutons</a:t>
            </a:r>
          </a:p>
        </p:txBody>
      </p:sp>
      <p:sp>
        <p:nvSpPr>
          <p:cNvPr id="15" name="ZoneTexte 14">
            <a:extLst>
              <a:ext uri="{FF2B5EF4-FFF2-40B4-BE49-F238E27FC236}">
                <a16:creationId xmlns:a16="http://schemas.microsoft.com/office/drawing/2014/main" id="{14F7D141-9A55-4483-8151-9D8759FCB3E9}"/>
              </a:ext>
            </a:extLst>
          </p:cNvPr>
          <p:cNvSpPr txBox="1"/>
          <p:nvPr/>
        </p:nvSpPr>
        <p:spPr>
          <a:xfrm>
            <a:off x="665748" y="269146"/>
            <a:ext cx="4102854" cy="369332"/>
          </a:xfrm>
          <a:prstGeom prst="rect">
            <a:avLst/>
          </a:prstGeom>
          <a:noFill/>
        </p:spPr>
        <p:txBody>
          <a:bodyPr wrap="none" rtlCol="0">
            <a:spAutoFit/>
          </a:bodyPr>
          <a:lstStyle/>
          <a:p>
            <a:r>
              <a:rPr lang="fr-FR"/>
              <a:t>Action : Annulation avec maintien contact</a:t>
            </a:r>
          </a:p>
        </p:txBody>
      </p:sp>
      <p:grpSp>
        <p:nvGrpSpPr>
          <p:cNvPr id="17" name="Groupe 16">
            <a:extLst>
              <a:ext uri="{FF2B5EF4-FFF2-40B4-BE49-F238E27FC236}">
                <a16:creationId xmlns:a16="http://schemas.microsoft.com/office/drawing/2014/main" id="{E8F9274A-782B-4276-88E7-9382AA57D808}"/>
              </a:ext>
            </a:extLst>
          </p:cNvPr>
          <p:cNvGrpSpPr/>
          <p:nvPr/>
        </p:nvGrpSpPr>
        <p:grpSpPr>
          <a:xfrm>
            <a:off x="7107294" y="638478"/>
            <a:ext cx="4640343" cy="3547447"/>
            <a:chOff x="549967" y="792835"/>
            <a:chExt cx="4640343" cy="3547447"/>
          </a:xfrm>
        </p:grpSpPr>
        <p:grpSp>
          <p:nvGrpSpPr>
            <p:cNvPr id="18" name="Groupe 17">
              <a:extLst>
                <a:ext uri="{FF2B5EF4-FFF2-40B4-BE49-F238E27FC236}">
                  <a16:creationId xmlns:a16="http://schemas.microsoft.com/office/drawing/2014/main" id="{3ACDD97A-76A3-4A93-831C-7314ECF2A40E}"/>
                </a:ext>
              </a:extLst>
            </p:cNvPr>
            <p:cNvGrpSpPr/>
            <p:nvPr/>
          </p:nvGrpSpPr>
          <p:grpSpPr>
            <a:xfrm>
              <a:off x="549967" y="792835"/>
              <a:ext cx="4640343" cy="3547447"/>
              <a:chOff x="1869016" y="935438"/>
              <a:chExt cx="7133937" cy="4987123"/>
            </a:xfrm>
          </p:grpSpPr>
          <p:grpSp>
            <p:nvGrpSpPr>
              <p:cNvPr id="22" name="Groupe 21">
                <a:extLst>
                  <a:ext uri="{FF2B5EF4-FFF2-40B4-BE49-F238E27FC236}">
                    <a16:creationId xmlns:a16="http://schemas.microsoft.com/office/drawing/2014/main" id="{E9A81C68-D2C0-4A34-8D8A-6C529EF17F53}"/>
                  </a:ext>
                </a:extLst>
              </p:cNvPr>
              <p:cNvGrpSpPr/>
              <p:nvPr/>
            </p:nvGrpSpPr>
            <p:grpSpPr>
              <a:xfrm>
                <a:off x="1869016" y="935438"/>
                <a:ext cx="7133937" cy="4987123"/>
                <a:chOff x="1869016" y="935438"/>
                <a:chExt cx="7133937" cy="4987123"/>
              </a:xfrm>
            </p:grpSpPr>
            <p:pic>
              <p:nvPicPr>
                <p:cNvPr id="31" name="Image 30">
                  <a:extLst>
                    <a:ext uri="{FF2B5EF4-FFF2-40B4-BE49-F238E27FC236}">
                      <a16:creationId xmlns:a16="http://schemas.microsoft.com/office/drawing/2014/main" id="{1D6CD9C6-D189-46A3-AA1C-5E2491F976B4}"/>
                    </a:ext>
                  </a:extLst>
                </p:cNvPr>
                <p:cNvPicPr>
                  <a:picLocks noChangeAspect="1"/>
                </p:cNvPicPr>
                <p:nvPr/>
              </p:nvPicPr>
              <p:blipFill>
                <a:blip r:embed="rId4"/>
                <a:stretch>
                  <a:fillRect/>
                </a:stretch>
              </p:blipFill>
              <p:spPr>
                <a:xfrm>
                  <a:off x="1869016" y="935438"/>
                  <a:ext cx="7133937" cy="4987123"/>
                </a:xfrm>
                <a:prstGeom prst="rect">
                  <a:avLst/>
                </a:prstGeom>
              </p:spPr>
            </p:pic>
            <p:sp>
              <p:nvSpPr>
                <p:cNvPr id="32" name="Rectangle 31">
                  <a:extLst>
                    <a:ext uri="{FF2B5EF4-FFF2-40B4-BE49-F238E27FC236}">
                      <a16:creationId xmlns:a16="http://schemas.microsoft.com/office/drawing/2014/main" id="{0FCC3A33-906C-458C-848B-AE65995132A5}"/>
                    </a:ext>
                  </a:extLst>
                </p:cNvPr>
                <p:cNvSpPr/>
                <p:nvPr/>
              </p:nvSpPr>
              <p:spPr>
                <a:xfrm>
                  <a:off x="2297723" y="2461846"/>
                  <a:ext cx="715108" cy="703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140EB0DA-10FB-417C-89E6-7033A27643E4}"/>
                    </a:ext>
                  </a:extLst>
                </p:cNvPr>
                <p:cNvSpPr/>
                <p:nvPr/>
              </p:nvSpPr>
              <p:spPr>
                <a:xfrm>
                  <a:off x="2297723" y="2461846"/>
                  <a:ext cx="715108" cy="70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9EB2269D-6F53-40E3-AF28-E85A7541207F}"/>
                    </a:ext>
                  </a:extLst>
                </p:cNvPr>
                <p:cNvSpPr txBox="1"/>
                <p:nvPr/>
              </p:nvSpPr>
              <p:spPr>
                <a:xfrm>
                  <a:off x="2125075" y="2389163"/>
                  <a:ext cx="1102086" cy="237975"/>
                </a:xfrm>
                <a:prstGeom prst="rect">
                  <a:avLst/>
                </a:prstGeom>
                <a:noFill/>
              </p:spPr>
              <p:txBody>
                <a:bodyPr wrap="none" rtlCol="0">
                  <a:spAutoFit/>
                </a:bodyPr>
                <a:lstStyle/>
                <a:p>
                  <a:r>
                    <a:rPr lang="fr-FR" sz="500" b="1">
                      <a:solidFill>
                        <a:schemeClr val="bg2">
                          <a:lumMod val="75000"/>
                        </a:schemeClr>
                      </a:solidFill>
                    </a:rPr>
                    <a:t>Annulation de visite</a:t>
                  </a:r>
                </a:p>
              </p:txBody>
            </p:sp>
            <p:sp>
              <p:nvSpPr>
                <p:cNvPr id="40" name="Rectangle 39">
                  <a:extLst>
                    <a:ext uri="{FF2B5EF4-FFF2-40B4-BE49-F238E27FC236}">
                      <a16:creationId xmlns:a16="http://schemas.microsoft.com/office/drawing/2014/main" id="{AEF8178D-3ED1-4403-AB53-9F5F7733247A}"/>
                    </a:ext>
                  </a:extLst>
                </p:cNvPr>
                <p:cNvSpPr/>
                <p:nvPr/>
              </p:nvSpPr>
              <p:spPr>
                <a:xfrm>
                  <a:off x="2250832" y="2754923"/>
                  <a:ext cx="984739" cy="12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FA96FCB4-0D49-41C3-9661-605A59A3EE41}"/>
                    </a:ext>
                  </a:extLst>
                </p:cNvPr>
                <p:cNvSpPr txBox="1"/>
                <p:nvPr/>
              </p:nvSpPr>
              <p:spPr>
                <a:xfrm>
                  <a:off x="2047015" y="2710738"/>
                  <a:ext cx="2216000" cy="389415"/>
                </a:xfrm>
                <a:prstGeom prst="rect">
                  <a:avLst/>
                </a:prstGeom>
                <a:noFill/>
              </p:spPr>
              <p:txBody>
                <a:bodyPr wrap="none" rtlCol="0">
                  <a:spAutoFit/>
                </a:bodyPr>
                <a:lstStyle/>
                <a:p>
                  <a:r>
                    <a:rPr lang="fr-FR" sz="600"/>
                    <a:t>Annulation visite du 25/01/2021 à 15:00</a:t>
                  </a:r>
                </a:p>
                <a:p>
                  <a:r>
                    <a:rPr lang="fr-FR" sz="600"/>
                    <a:t>motif : A l’initiative de la famille</a:t>
                  </a:r>
                </a:p>
              </p:txBody>
            </p:sp>
          </p:grpSp>
          <p:sp>
            <p:nvSpPr>
              <p:cNvPr id="24" name="Ellipse 23">
                <a:extLst>
                  <a:ext uri="{FF2B5EF4-FFF2-40B4-BE49-F238E27FC236}">
                    <a16:creationId xmlns:a16="http://schemas.microsoft.com/office/drawing/2014/main" id="{841FEDEB-8007-488C-B7CD-3D5EF08ED71E}"/>
                  </a:ext>
                </a:extLst>
              </p:cNvPr>
              <p:cNvSpPr/>
              <p:nvPr/>
            </p:nvSpPr>
            <p:spPr>
              <a:xfrm>
                <a:off x="2116667" y="2336800"/>
                <a:ext cx="1118904" cy="3719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2BEE1B24-FE91-43C3-9D3F-8E2C58550CB9}"/>
                  </a:ext>
                </a:extLst>
              </p:cNvPr>
              <p:cNvSpPr/>
              <p:nvPr/>
            </p:nvSpPr>
            <p:spPr>
              <a:xfrm>
                <a:off x="1877965" y="2743059"/>
                <a:ext cx="2807361" cy="3719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945529E2-5747-43D6-BBE1-0B982CFE639C}"/>
                  </a:ext>
                </a:extLst>
              </p:cNvPr>
              <p:cNvSpPr/>
              <p:nvPr/>
            </p:nvSpPr>
            <p:spPr>
              <a:xfrm>
                <a:off x="2116667" y="3784601"/>
                <a:ext cx="1202266" cy="109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1" name="Connecteur droit 20">
              <a:extLst>
                <a:ext uri="{FF2B5EF4-FFF2-40B4-BE49-F238E27FC236}">
                  <a16:creationId xmlns:a16="http://schemas.microsoft.com/office/drawing/2014/main" id="{B4C6E87A-CB3F-4766-97FE-FDC2DDDD0627}"/>
                </a:ext>
              </a:extLst>
            </p:cNvPr>
            <p:cNvCxnSpPr/>
            <p:nvPr/>
          </p:nvCxnSpPr>
          <p:spPr>
            <a:xfrm>
              <a:off x="798323" y="3325761"/>
              <a:ext cx="198306"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66E2AF12-930F-495F-8D2D-4ABDF6A647FA}"/>
              </a:ext>
            </a:extLst>
          </p:cNvPr>
          <p:cNvSpPr/>
          <p:nvPr/>
        </p:nvSpPr>
        <p:spPr>
          <a:xfrm>
            <a:off x="438846" y="2520978"/>
            <a:ext cx="6304935" cy="2123658"/>
          </a:xfrm>
          <a:prstGeom prst="rect">
            <a:avLst/>
          </a:prstGeom>
        </p:spPr>
        <p:txBody>
          <a:bodyPr wrap="square">
            <a:spAutoFit/>
          </a:bodyPr>
          <a:lstStyle/>
          <a:p>
            <a:pPr lvl="0">
              <a:defRPr/>
            </a:pPr>
            <a:r>
              <a:rPr lang="fr-FR" sz="1100" dirty="0"/>
              <a:t>Ouverture fiche CRM sur un nouvel onglet + pop-up « Editer action » de la visite avec modification de l’action visite </a:t>
            </a:r>
          </a:p>
          <a:p>
            <a:pPr lvl="0">
              <a:defRPr/>
            </a:pPr>
            <a:r>
              <a:rPr lang="fr-FR" sz="1100" dirty="0"/>
              <a:t>Si on vient du CAC avec « annulation visite + maintien contact » :</a:t>
            </a:r>
          </a:p>
          <a:p>
            <a:pPr lvl="0">
              <a:defRPr/>
            </a:pPr>
            <a:r>
              <a:rPr lang="fr-FR" sz="1100" dirty="0"/>
              <a:t>-&gt; Modifie l’action de « visite » par « Annulation visite » </a:t>
            </a:r>
          </a:p>
          <a:p>
            <a:pPr lvl="0">
              <a:defRPr/>
            </a:pPr>
            <a:r>
              <a:rPr lang="fr-FR" sz="1100" dirty="0"/>
              <a:t>-&gt; Le motif est initialisé par l’origine de l’annulation </a:t>
            </a:r>
          </a:p>
          <a:p>
            <a:pPr lvl="0">
              <a:defRPr/>
            </a:pPr>
            <a:r>
              <a:rPr lang="fr-FR" sz="1100" dirty="0"/>
              <a:t>-&gt; saisie de la nouvelle action (</a:t>
            </a:r>
            <a:r>
              <a:rPr lang="fr-FR" sz="1100" i="1" dirty="0">
                <a:solidFill>
                  <a:srgbClr val="FF0000"/>
                </a:solidFill>
              </a:rPr>
              <a:t>NB : ne pas permettre la visite</a:t>
            </a:r>
            <a:r>
              <a:rPr lang="fr-FR" sz="1100" dirty="0"/>
              <a:t>)</a:t>
            </a:r>
          </a:p>
          <a:p>
            <a:pPr lvl="0">
              <a:defRPr/>
            </a:pPr>
            <a:r>
              <a:rPr lang="fr-FR" sz="1100" dirty="0"/>
              <a:t>-&gt; A la validation de l’action: </a:t>
            </a:r>
          </a:p>
          <a:p>
            <a:pPr marL="628650" lvl="1" indent="-171450">
              <a:buFont typeface="Arial" panose="020B0604020202020204" pitchFamily="34" charset="0"/>
              <a:buChar char="•"/>
              <a:defRPr/>
            </a:pPr>
            <a:r>
              <a:rPr lang="fr-FR" sz="1100" dirty="0"/>
              <a:t>Passage du rendez-vous au statut « annulé ». </a:t>
            </a:r>
          </a:p>
          <a:p>
            <a:pPr marL="628650" lvl="1" indent="-171450">
              <a:buFont typeface="Arial" panose="020B0604020202020204" pitchFamily="34" charset="0"/>
              <a:buChar char="•"/>
              <a:defRPr/>
            </a:pPr>
            <a:r>
              <a:rPr lang="fr-FR" sz="1100" dirty="0"/>
              <a:t>Libération du créneau (si dans le futur)</a:t>
            </a:r>
          </a:p>
          <a:p>
            <a:pPr marL="171450" indent="-171450">
              <a:buFont typeface="Arial" panose="020B0604020202020204" pitchFamily="34" charset="0"/>
              <a:buChar char="•"/>
              <a:defRPr/>
            </a:pPr>
            <a:r>
              <a:rPr lang="fr-FR" sz="1100" dirty="0"/>
              <a:t>Retour de là d’où l’on vient</a:t>
            </a:r>
          </a:p>
          <a:p>
            <a:pPr marL="171450" indent="-171450">
              <a:buFont typeface="Arial" panose="020B0604020202020204" pitchFamily="34" charset="0"/>
              <a:buChar char="•"/>
              <a:defRPr/>
            </a:pPr>
            <a:r>
              <a:rPr lang="fr-FR" sz="1100" dirty="0"/>
              <a:t>Annulation de la manip -&gt; retour de là d’où l’on vient</a:t>
            </a:r>
          </a:p>
          <a:p>
            <a:pPr marL="171450" indent="-171450">
              <a:buFont typeface="Arial" panose="020B0604020202020204" pitchFamily="34" charset="0"/>
              <a:buChar char="•"/>
              <a:defRPr/>
            </a:pPr>
            <a:r>
              <a:rPr lang="fr-FR" sz="1100" dirty="0"/>
              <a:t>Envoi d’une notification pour l’annulation du RDV</a:t>
            </a:r>
          </a:p>
        </p:txBody>
      </p:sp>
      <p:cxnSp>
        <p:nvCxnSpPr>
          <p:cNvPr id="30" name="Connecteur droit avec flèche 29">
            <a:extLst>
              <a:ext uri="{FF2B5EF4-FFF2-40B4-BE49-F238E27FC236}">
                <a16:creationId xmlns:a16="http://schemas.microsoft.com/office/drawing/2014/main" id="{9F8604C0-7A2A-477F-9B54-A40BE5D16F68}"/>
              </a:ext>
            </a:extLst>
          </p:cNvPr>
          <p:cNvCxnSpPr>
            <a:cxnSpLocks/>
            <a:stCxn id="33" idx="3"/>
            <a:endCxn id="36" idx="1"/>
          </p:cNvCxnSpPr>
          <p:nvPr/>
        </p:nvCxnSpPr>
        <p:spPr>
          <a:xfrm flipV="1">
            <a:off x="4305193" y="1489851"/>
            <a:ext cx="478325" cy="2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D1FAE0A9-C31D-4040-ACE7-43FC6E08711C}"/>
              </a:ext>
            </a:extLst>
          </p:cNvPr>
          <p:cNvSpPr txBox="1"/>
          <p:nvPr/>
        </p:nvSpPr>
        <p:spPr>
          <a:xfrm>
            <a:off x="4783518" y="1274407"/>
            <a:ext cx="2098544" cy="430887"/>
          </a:xfrm>
          <a:prstGeom prst="rect">
            <a:avLst/>
          </a:prstGeom>
          <a:noFill/>
        </p:spPr>
        <p:txBody>
          <a:bodyPr wrap="square" rtlCol="0">
            <a:spAutoFit/>
          </a:bodyPr>
          <a:lstStyle/>
          <a:p>
            <a:pPr marL="171450" indent="-171450">
              <a:buFont typeface="Wingdings" panose="05000000000000000000" pitchFamily="2" charset="2"/>
              <a:buChar char="Ø"/>
            </a:pPr>
            <a:r>
              <a:rPr lang="fr-FR" sz="1100"/>
              <a:t>A l’initiative de la famille</a:t>
            </a:r>
          </a:p>
          <a:p>
            <a:pPr marL="171450" indent="-171450">
              <a:buFont typeface="Wingdings" panose="05000000000000000000" pitchFamily="2" charset="2"/>
              <a:buChar char="Ø"/>
            </a:pPr>
            <a:r>
              <a:rPr lang="fr-FR" sz="1100"/>
              <a:t>Impossibilité de la résidence</a:t>
            </a:r>
          </a:p>
        </p:txBody>
      </p:sp>
      <p:cxnSp>
        <p:nvCxnSpPr>
          <p:cNvPr id="43" name="Connecteur droit avec flèche 42">
            <a:extLst>
              <a:ext uri="{FF2B5EF4-FFF2-40B4-BE49-F238E27FC236}">
                <a16:creationId xmlns:a16="http://schemas.microsoft.com/office/drawing/2014/main" id="{78D5863F-7A7E-47AC-8101-F746D9237BC0}"/>
              </a:ext>
            </a:extLst>
          </p:cNvPr>
          <p:cNvCxnSpPr>
            <a:cxnSpLocks/>
            <a:stCxn id="36" idx="3"/>
          </p:cNvCxnSpPr>
          <p:nvPr/>
        </p:nvCxnSpPr>
        <p:spPr>
          <a:xfrm>
            <a:off x="6882062" y="1489851"/>
            <a:ext cx="341013" cy="4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Espace réservé du pied de page 1">
            <a:extLst>
              <a:ext uri="{FF2B5EF4-FFF2-40B4-BE49-F238E27FC236}">
                <a16:creationId xmlns:a16="http://schemas.microsoft.com/office/drawing/2014/main" id="{3A7CBA33-8F74-497D-84AC-3F368E6A93A1}"/>
              </a:ext>
            </a:extLst>
          </p:cNvPr>
          <p:cNvSpPr>
            <a:spLocks noGrp="1"/>
          </p:cNvSpPr>
          <p:nvPr>
            <p:ph type="ftr" sz="quarter" idx="11"/>
          </p:nvPr>
        </p:nvSpPr>
        <p:spPr/>
        <p:txBody>
          <a:bodyPr/>
          <a:lstStyle/>
          <a:p>
            <a:r>
              <a:rPr lang="fr-FR"/>
              <a:t>SF CAC-V4</a:t>
            </a:r>
          </a:p>
        </p:txBody>
      </p:sp>
      <p:sp>
        <p:nvSpPr>
          <p:cNvPr id="3" name="Espace réservé du numéro de diapositive 2">
            <a:extLst>
              <a:ext uri="{FF2B5EF4-FFF2-40B4-BE49-F238E27FC236}">
                <a16:creationId xmlns:a16="http://schemas.microsoft.com/office/drawing/2014/main" id="{90ADC337-0172-4D10-AB59-12242936D337}"/>
              </a:ext>
            </a:extLst>
          </p:cNvPr>
          <p:cNvSpPr>
            <a:spLocks noGrp="1"/>
          </p:cNvSpPr>
          <p:nvPr>
            <p:ph type="sldNum" sz="quarter" idx="12"/>
          </p:nvPr>
        </p:nvSpPr>
        <p:spPr/>
        <p:txBody>
          <a:bodyPr/>
          <a:lstStyle/>
          <a:p>
            <a:fld id="{188AB366-428E-466D-80D1-E57B71356D3A}" type="slidenum">
              <a:rPr lang="fr-FR" smtClean="0"/>
              <a:t>10</a:t>
            </a:fld>
            <a:endParaRPr lang="fr-FR"/>
          </a:p>
        </p:txBody>
      </p:sp>
      <p:sp>
        <p:nvSpPr>
          <p:cNvPr id="44" name="ZoneTexte 43">
            <a:extLst>
              <a:ext uri="{FF2B5EF4-FFF2-40B4-BE49-F238E27FC236}">
                <a16:creationId xmlns:a16="http://schemas.microsoft.com/office/drawing/2014/main" id="{BF486D21-54F8-4897-B466-ABB77BDDADB5}"/>
              </a:ext>
            </a:extLst>
          </p:cNvPr>
          <p:cNvSpPr txBox="1"/>
          <p:nvPr/>
        </p:nvSpPr>
        <p:spPr>
          <a:xfrm>
            <a:off x="624706" y="4857130"/>
            <a:ext cx="9113927" cy="1015663"/>
          </a:xfrm>
          <a:prstGeom prst="rect">
            <a:avLst/>
          </a:prstGeom>
          <a:noFill/>
        </p:spPr>
        <p:txBody>
          <a:bodyPr wrap="square" rtlCol="0">
            <a:spAutoFit/>
          </a:bodyPr>
          <a:lstStyle/>
          <a:p>
            <a:r>
              <a:rPr lang="fr-FR" sz="1200" dirty="0">
                <a:solidFill>
                  <a:srgbClr val="FF0000"/>
                </a:solidFill>
              </a:rPr>
              <a:t>NB : L’action « Annulation et maintien du contact </a:t>
            </a:r>
            <a:r>
              <a:rPr lang="fr-FR" sz="1200" b="1" dirty="0">
                <a:solidFill>
                  <a:srgbClr val="FF0000"/>
                </a:solidFill>
              </a:rPr>
              <a:t>» </a:t>
            </a:r>
            <a:r>
              <a:rPr lang="fr-FR" sz="1200" dirty="0">
                <a:solidFill>
                  <a:srgbClr val="FF0000"/>
                </a:solidFill>
              </a:rPr>
              <a:t>est impossible à partir du CAC si le RDV est dans le passé (&lt;J-1)</a:t>
            </a:r>
          </a:p>
          <a:p>
            <a:r>
              <a:rPr lang="fr-FR" sz="1200" dirty="0">
                <a:solidFill>
                  <a:srgbClr val="FF0000"/>
                </a:solidFill>
              </a:rPr>
              <a:t>Si besoin d’annuler, il faut passer par la liste dédiée « Validation des Visites » ou via la fiche elle même qui permet de:</a:t>
            </a:r>
          </a:p>
          <a:p>
            <a:pPr marL="742950" lvl="1" indent="-285750">
              <a:buFont typeface="Arial" panose="020B0604020202020204" pitchFamily="34" charset="0"/>
              <a:buChar char="•"/>
            </a:pPr>
            <a:r>
              <a:rPr lang="fr-FR" sz="1200" dirty="0">
                <a:solidFill>
                  <a:srgbClr val="FF0000"/>
                </a:solidFill>
              </a:rPr>
              <a:t>Valider le RDV</a:t>
            </a:r>
          </a:p>
          <a:p>
            <a:pPr marL="742950" lvl="1" indent="-285750">
              <a:buFont typeface="Arial" panose="020B0604020202020204" pitchFamily="34" charset="0"/>
              <a:buChar char="•"/>
            </a:pPr>
            <a:r>
              <a:rPr lang="fr-FR" sz="1200" dirty="0">
                <a:solidFill>
                  <a:srgbClr val="FF0000"/>
                </a:solidFill>
              </a:rPr>
              <a:t>Annuler RDV avec maintien du contact</a:t>
            </a:r>
          </a:p>
          <a:p>
            <a:pPr marL="742950" lvl="1" indent="-285750">
              <a:buFont typeface="Arial" panose="020B0604020202020204" pitchFamily="34" charset="0"/>
              <a:buChar char="•"/>
            </a:pPr>
            <a:r>
              <a:rPr lang="fr-FR" sz="1200" dirty="0">
                <a:solidFill>
                  <a:srgbClr val="FF0000"/>
                </a:solidFill>
              </a:rPr>
              <a:t>Annuler RDV avec clôture du contact</a:t>
            </a:r>
          </a:p>
        </p:txBody>
      </p:sp>
    </p:spTree>
    <p:extLst>
      <p:ext uri="{BB962C8B-B14F-4D97-AF65-F5344CB8AC3E}">
        <p14:creationId xmlns:p14="http://schemas.microsoft.com/office/powerpoint/2010/main" val="43849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26E6EC8D-2EBA-4E7E-AC96-B5ECF351F365}"/>
              </a:ext>
            </a:extLst>
          </p:cNvPr>
          <p:cNvSpPr txBox="1"/>
          <p:nvPr/>
        </p:nvSpPr>
        <p:spPr>
          <a:xfrm>
            <a:off x="640188" y="2910692"/>
            <a:ext cx="10078785" cy="2970044"/>
          </a:xfrm>
          <a:prstGeom prst="rect">
            <a:avLst/>
          </a:prstGeom>
          <a:noFill/>
        </p:spPr>
        <p:txBody>
          <a:bodyPr wrap="square" rtlCol="0">
            <a:spAutoFit/>
          </a:bodyPr>
          <a:lstStyle/>
          <a:p>
            <a:r>
              <a:rPr lang="fr-FR" sz="1100" dirty="0"/>
              <a:t>Plus d’action possible : </a:t>
            </a:r>
          </a:p>
          <a:p>
            <a:r>
              <a:rPr lang="fr-FR" sz="1100" dirty="0"/>
              <a:t>-&gt; Bandeau « Actions »  : seule action = admission</a:t>
            </a:r>
          </a:p>
          <a:p>
            <a:r>
              <a:rPr lang="fr-FR" sz="1100" dirty="0"/>
              <a:t>-&gt; Sur l’action « Visite » : </a:t>
            </a:r>
          </a:p>
          <a:p>
            <a:pPr marL="628650" lvl="1" indent="-171450">
              <a:buFont typeface="Arial" panose="020B0604020202020204" pitchFamily="34" charset="0"/>
              <a:buChar char="•"/>
            </a:pPr>
            <a:r>
              <a:rPr lang="fr-FR" sz="1100" dirty="0"/>
              <a:t>calendrier, édition, clôture action à supprimer</a:t>
            </a:r>
          </a:p>
          <a:p>
            <a:pPr marL="628650" lvl="1" indent="-171450">
              <a:buFont typeface="Arial" panose="020B0604020202020204" pitchFamily="34" charset="0"/>
              <a:buChar char="•"/>
            </a:pPr>
            <a:r>
              <a:rPr lang="fr-FR" sz="1100" dirty="0"/>
              <a:t>Actions autorisées : celles du CAC </a:t>
            </a:r>
          </a:p>
          <a:p>
            <a:pPr lvl="1"/>
            <a:r>
              <a:rPr lang="fr-FR" sz="1100" dirty="0"/>
              <a:t>Action « Validation de la visite » -&gt; Edition de l’action visite pour saisie nouvelle action</a:t>
            </a:r>
          </a:p>
          <a:p>
            <a:pPr lvl="1"/>
            <a:endParaRPr lang="fr-FR" sz="1100" dirty="0"/>
          </a:p>
          <a:p>
            <a:pPr lvl="1"/>
            <a:r>
              <a:rPr lang="fr-FR" sz="1100" dirty="0"/>
              <a:t>Action « Annulation de la visite et maintien du contact» </a:t>
            </a:r>
          </a:p>
          <a:p>
            <a:pPr lvl="1"/>
            <a:r>
              <a:rPr lang="fr-FR" sz="1100" dirty="0"/>
              <a:t>-&gt; affiche un « sous-menu » pour choisir l’origine de l’annulation</a:t>
            </a:r>
          </a:p>
          <a:p>
            <a:pPr lvl="1"/>
            <a:r>
              <a:rPr lang="fr-FR" sz="1100" dirty="0"/>
              <a:t>-&gt; Edition de l’action visite pour avec modification de l’action en « Annulation de visite » :</a:t>
            </a:r>
          </a:p>
          <a:p>
            <a:pPr marL="628650" lvl="1" indent="-171450">
              <a:buFont typeface="Arial" panose="020B0604020202020204" pitchFamily="34" charset="0"/>
              <a:buChar char="•"/>
            </a:pPr>
            <a:endParaRPr lang="fr-FR" sz="1100" dirty="0"/>
          </a:p>
          <a:p>
            <a:pPr lvl="1"/>
            <a:r>
              <a:rPr lang="fr-FR" sz="1100" dirty="0"/>
              <a:t> Action « Annulation visite avec clôture du contact» </a:t>
            </a:r>
          </a:p>
          <a:p>
            <a:pPr lvl="1"/>
            <a:r>
              <a:rPr lang="fr-FR" sz="1100" dirty="0"/>
              <a:t>-&gt; affiche un « sous-menu » pour choisir l’origine de l’annulation</a:t>
            </a:r>
          </a:p>
          <a:p>
            <a:pPr lvl="1"/>
            <a:r>
              <a:rPr lang="fr-FR" sz="1100" dirty="0"/>
              <a:t>-&gt; Edition du « Refus »   </a:t>
            </a:r>
          </a:p>
          <a:p>
            <a:pPr lvl="1"/>
            <a:endParaRPr lang="fr-FR" sz="1100" b="1" dirty="0"/>
          </a:p>
          <a:p>
            <a:pPr lvl="1"/>
            <a:r>
              <a:rPr lang="fr-FR" sz="1100" dirty="0">
                <a:solidFill>
                  <a:srgbClr val="FF0000"/>
                </a:solidFill>
              </a:rPr>
              <a:t>NB : Il n’est pas prévu d’action rapide pour le cas d’une visite réalisée suivie d’une clôture. </a:t>
            </a:r>
          </a:p>
          <a:p>
            <a:pPr lvl="1"/>
            <a:r>
              <a:rPr lang="fr-FR" sz="1100" dirty="0">
                <a:solidFill>
                  <a:srgbClr val="FF0000"/>
                </a:solidFill>
              </a:rPr>
              <a:t>Dans un tel cas il faudra passer par 2 actions successives : d’abord la validation de la visite (cela débloquera les boutons de la fiche) , puis la clôture du contact.</a:t>
            </a:r>
            <a:endParaRPr lang="fr-FR" sz="1100" dirty="0"/>
          </a:p>
        </p:txBody>
      </p:sp>
      <p:sp>
        <p:nvSpPr>
          <p:cNvPr id="41" name="ZoneTexte 40">
            <a:extLst>
              <a:ext uri="{FF2B5EF4-FFF2-40B4-BE49-F238E27FC236}">
                <a16:creationId xmlns:a16="http://schemas.microsoft.com/office/drawing/2014/main" id="{7A970D19-42CB-4155-BC22-42C24358DD71}"/>
              </a:ext>
            </a:extLst>
          </p:cNvPr>
          <p:cNvSpPr txBox="1"/>
          <p:nvPr/>
        </p:nvSpPr>
        <p:spPr>
          <a:xfrm>
            <a:off x="675365" y="180320"/>
            <a:ext cx="5241243" cy="369332"/>
          </a:xfrm>
          <a:prstGeom prst="rect">
            <a:avLst/>
          </a:prstGeom>
          <a:noFill/>
        </p:spPr>
        <p:txBody>
          <a:bodyPr wrap="none" rtlCol="0">
            <a:spAutoFit/>
          </a:bodyPr>
          <a:lstStyle/>
          <a:p>
            <a:r>
              <a:rPr lang="fr-FR"/>
              <a:t>Actions possible à partir de la fiche CRM sur les visites</a:t>
            </a:r>
          </a:p>
        </p:txBody>
      </p:sp>
      <p:sp>
        <p:nvSpPr>
          <p:cNvPr id="20" name="ZoneTexte 19">
            <a:extLst>
              <a:ext uri="{FF2B5EF4-FFF2-40B4-BE49-F238E27FC236}">
                <a16:creationId xmlns:a16="http://schemas.microsoft.com/office/drawing/2014/main" id="{DE46FCA8-7988-4E71-93E9-B856D7B81643}"/>
              </a:ext>
            </a:extLst>
          </p:cNvPr>
          <p:cNvSpPr txBox="1"/>
          <p:nvPr/>
        </p:nvSpPr>
        <p:spPr>
          <a:xfrm>
            <a:off x="2058031" y="5826211"/>
            <a:ext cx="7243097" cy="523220"/>
          </a:xfrm>
          <a:prstGeom prst="rect">
            <a:avLst/>
          </a:prstGeom>
          <a:noFill/>
        </p:spPr>
        <p:txBody>
          <a:bodyPr wrap="square" rtlCol="0">
            <a:spAutoFit/>
          </a:bodyPr>
          <a:lstStyle/>
          <a:p>
            <a:r>
              <a:rPr lang="fr-FR" sz="2800" dirty="0">
                <a:solidFill>
                  <a:srgbClr val="FF0000"/>
                </a:solidFill>
              </a:rPr>
              <a:t>Uniquement si la résidence est sur CAC</a:t>
            </a:r>
          </a:p>
        </p:txBody>
      </p:sp>
      <p:grpSp>
        <p:nvGrpSpPr>
          <p:cNvPr id="53" name="Groupe 52">
            <a:extLst>
              <a:ext uri="{FF2B5EF4-FFF2-40B4-BE49-F238E27FC236}">
                <a16:creationId xmlns:a16="http://schemas.microsoft.com/office/drawing/2014/main" id="{09052F0D-F8A6-4A2F-8F51-B91089A965DC}"/>
              </a:ext>
            </a:extLst>
          </p:cNvPr>
          <p:cNvGrpSpPr/>
          <p:nvPr/>
        </p:nvGrpSpPr>
        <p:grpSpPr>
          <a:xfrm>
            <a:off x="1002096" y="3806640"/>
            <a:ext cx="156308" cy="132861"/>
            <a:chOff x="1032389" y="2967354"/>
            <a:chExt cx="156308" cy="132861"/>
          </a:xfrm>
        </p:grpSpPr>
        <p:sp>
          <p:nvSpPr>
            <p:cNvPr id="54" name="Rectangle : coins arrondis 53">
              <a:extLst>
                <a:ext uri="{FF2B5EF4-FFF2-40B4-BE49-F238E27FC236}">
                  <a16:creationId xmlns:a16="http://schemas.microsoft.com/office/drawing/2014/main" id="{8DFD947F-58B4-4ECB-B2D3-A2F469F6B5F9}"/>
                </a:ext>
              </a:extLst>
            </p:cNvPr>
            <p:cNvSpPr/>
            <p:nvPr/>
          </p:nvSpPr>
          <p:spPr>
            <a:xfrm>
              <a:off x="1032389" y="2967354"/>
              <a:ext cx="156308" cy="132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55" name="Graphique 54" descr="Coche">
              <a:extLst>
                <a:ext uri="{FF2B5EF4-FFF2-40B4-BE49-F238E27FC236}">
                  <a16:creationId xmlns:a16="http://schemas.microsoft.com/office/drawing/2014/main" id="{2FE10B6F-AA20-4191-9F5B-7319F7A505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34" y="2985112"/>
              <a:ext cx="124818" cy="115102"/>
            </a:xfrm>
            <a:prstGeom prst="rect">
              <a:avLst/>
            </a:prstGeom>
          </p:spPr>
        </p:pic>
      </p:grpSp>
      <p:grpSp>
        <p:nvGrpSpPr>
          <p:cNvPr id="56" name="Groupe 55">
            <a:extLst>
              <a:ext uri="{FF2B5EF4-FFF2-40B4-BE49-F238E27FC236}">
                <a16:creationId xmlns:a16="http://schemas.microsoft.com/office/drawing/2014/main" id="{927BACC4-9720-4608-A6B7-B7F1BB380B3F}"/>
              </a:ext>
            </a:extLst>
          </p:cNvPr>
          <p:cNvGrpSpPr/>
          <p:nvPr/>
        </p:nvGrpSpPr>
        <p:grpSpPr>
          <a:xfrm>
            <a:off x="989262" y="4156300"/>
            <a:ext cx="156308" cy="132861"/>
            <a:chOff x="1387230" y="2967354"/>
            <a:chExt cx="156308" cy="132861"/>
          </a:xfrm>
        </p:grpSpPr>
        <p:sp>
          <p:nvSpPr>
            <p:cNvPr id="57" name="Rectangle : coins arrondis 56">
              <a:extLst>
                <a:ext uri="{FF2B5EF4-FFF2-40B4-BE49-F238E27FC236}">
                  <a16:creationId xmlns:a16="http://schemas.microsoft.com/office/drawing/2014/main" id="{265E5389-249F-4107-89FE-AE7DDBAC71E0}"/>
                </a:ext>
              </a:extLst>
            </p:cNvPr>
            <p:cNvSpPr/>
            <p:nvPr/>
          </p:nvSpPr>
          <p:spPr>
            <a:xfrm>
              <a:off x="1387230" y="2967354"/>
              <a:ext cx="156308" cy="1328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cxnSp>
          <p:nvCxnSpPr>
            <p:cNvPr id="58" name="Connecteur droit 57">
              <a:extLst>
                <a:ext uri="{FF2B5EF4-FFF2-40B4-BE49-F238E27FC236}">
                  <a16:creationId xmlns:a16="http://schemas.microsoft.com/office/drawing/2014/main" id="{323C6A13-8259-4ED1-9AE3-216B6FB5953F}"/>
                </a:ext>
              </a:extLst>
            </p:cNvPr>
            <p:cNvCxnSpPr/>
            <p:nvPr/>
          </p:nvCxnSpPr>
          <p:spPr>
            <a:xfrm>
              <a:off x="1414551" y="3042663"/>
              <a:ext cx="106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e 58">
            <a:extLst>
              <a:ext uri="{FF2B5EF4-FFF2-40B4-BE49-F238E27FC236}">
                <a16:creationId xmlns:a16="http://schemas.microsoft.com/office/drawing/2014/main" id="{B17E2D20-FF1C-42C2-9CF3-BACD070B6A1B}"/>
              </a:ext>
            </a:extLst>
          </p:cNvPr>
          <p:cNvGrpSpPr/>
          <p:nvPr/>
        </p:nvGrpSpPr>
        <p:grpSpPr>
          <a:xfrm>
            <a:off x="985558" y="4780205"/>
            <a:ext cx="156837" cy="132861"/>
            <a:chOff x="1742071" y="2967353"/>
            <a:chExt cx="156837" cy="132861"/>
          </a:xfrm>
        </p:grpSpPr>
        <p:sp>
          <p:nvSpPr>
            <p:cNvPr id="60" name="Rectangle : coins arrondis 59">
              <a:extLst>
                <a:ext uri="{FF2B5EF4-FFF2-40B4-BE49-F238E27FC236}">
                  <a16:creationId xmlns:a16="http://schemas.microsoft.com/office/drawing/2014/main" id="{13F02F97-389C-42BF-93F1-1BC13F24B5B0}"/>
                </a:ext>
              </a:extLst>
            </p:cNvPr>
            <p:cNvSpPr/>
            <p:nvPr/>
          </p:nvSpPr>
          <p:spPr>
            <a:xfrm>
              <a:off x="1742071" y="2967353"/>
              <a:ext cx="156308" cy="132861"/>
            </a:xfrm>
            <a:prstGeom prst="round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61" name="Graphique 60" descr="Fermer">
              <a:extLst>
                <a:ext uri="{FF2B5EF4-FFF2-40B4-BE49-F238E27FC236}">
                  <a16:creationId xmlns:a16="http://schemas.microsoft.com/office/drawing/2014/main" id="{256D9707-D910-41A0-83F7-DC71E3F3FE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2065" y="2967353"/>
              <a:ext cx="146843" cy="123510"/>
            </a:xfrm>
            <a:prstGeom prst="rect">
              <a:avLst/>
            </a:prstGeom>
          </p:spPr>
        </p:pic>
      </p:grpSp>
      <p:grpSp>
        <p:nvGrpSpPr>
          <p:cNvPr id="3" name="Groupe 2">
            <a:extLst>
              <a:ext uri="{FF2B5EF4-FFF2-40B4-BE49-F238E27FC236}">
                <a16:creationId xmlns:a16="http://schemas.microsoft.com/office/drawing/2014/main" id="{A9777BCB-DA9A-450D-BF15-604CFC9B3ED4}"/>
              </a:ext>
            </a:extLst>
          </p:cNvPr>
          <p:cNvGrpSpPr/>
          <p:nvPr/>
        </p:nvGrpSpPr>
        <p:grpSpPr>
          <a:xfrm>
            <a:off x="515210" y="770179"/>
            <a:ext cx="10802796" cy="2571400"/>
            <a:chOff x="515210" y="770179"/>
            <a:chExt cx="10802796" cy="2571400"/>
          </a:xfrm>
        </p:grpSpPr>
        <p:grpSp>
          <p:nvGrpSpPr>
            <p:cNvPr id="28" name="Groupe 27">
              <a:extLst>
                <a:ext uri="{FF2B5EF4-FFF2-40B4-BE49-F238E27FC236}">
                  <a16:creationId xmlns:a16="http://schemas.microsoft.com/office/drawing/2014/main" id="{6765365B-3B34-45FE-889D-9A777CED229F}"/>
                </a:ext>
              </a:extLst>
            </p:cNvPr>
            <p:cNvGrpSpPr/>
            <p:nvPr/>
          </p:nvGrpSpPr>
          <p:grpSpPr>
            <a:xfrm>
              <a:off x="515210" y="770179"/>
              <a:ext cx="10802796" cy="1871421"/>
              <a:chOff x="515210" y="713009"/>
              <a:chExt cx="10802796" cy="1871421"/>
            </a:xfrm>
          </p:grpSpPr>
          <p:grpSp>
            <p:nvGrpSpPr>
              <p:cNvPr id="19" name="Groupe 18">
                <a:extLst>
                  <a:ext uri="{FF2B5EF4-FFF2-40B4-BE49-F238E27FC236}">
                    <a16:creationId xmlns:a16="http://schemas.microsoft.com/office/drawing/2014/main" id="{17297E90-ED72-4961-9282-64C52C576062}"/>
                  </a:ext>
                </a:extLst>
              </p:cNvPr>
              <p:cNvGrpSpPr/>
              <p:nvPr/>
            </p:nvGrpSpPr>
            <p:grpSpPr>
              <a:xfrm>
                <a:off x="515210" y="713009"/>
                <a:ext cx="10802796" cy="1871421"/>
                <a:chOff x="492981" y="700548"/>
                <a:chExt cx="10802796" cy="1871421"/>
              </a:xfrm>
            </p:grpSpPr>
            <p:grpSp>
              <p:nvGrpSpPr>
                <p:cNvPr id="14" name="Groupe 13">
                  <a:extLst>
                    <a:ext uri="{FF2B5EF4-FFF2-40B4-BE49-F238E27FC236}">
                      <a16:creationId xmlns:a16="http://schemas.microsoft.com/office/drawing/2014/main" id="{CCED48C3-CE81-4767-8836-36B4A624C06A}"/>
                    </a:ext>
                  </a:extLst>
                </p:cNvPr>
                <p:cNvGrpSpPr/>
                <p:nvPr/>
              </p:nvGrpSpPr>
              <p:grpSpPr>
                <a:xfrm>
                  <a:off x="492981" y="858741"/>
                  <a:ext cx="10328744" cy="1603600"/>
                  <a:chOff x="492981" y="1391477"/>
                  <a:chExt cx="9729314" cy="1070863"/>
                </a:xfrm>
              </p:grpSpPr>
              <p:grpSp>
                <p:nvGrpSpPr>
                  <p:cNvPr id="7" name="Groupe 6">
                    <a:extLst>
                      <a:ext uri="{FF2B5EF4-FFF2-40B4-BE49-F238E27FC236}">
                        <a16:creationId xmlns:a16="http://schemas.microsoft.com/office/drawing/2014/main" id="{A758359A-9B68-424F-A092-29997426F585}"/>
                      </a:ext>
                    </a:extLst>
                  </p:cNvPr>
                  <p:cNvGrpSpPr/>
                  <p:nvPr/>
                </p:nvGrpSpPr>
                <p:grpSpPr>
                  <a:xfrm>
                    <a:off x="492981" y="1391477"/>
                    <a:ext cx="9729314" cy="1070863"/>
                    <a:chOff x="492981" y="1391477"/>
                    <a:chExt cx="9729314" cy="1070863"/>
                  </a:xfrm>
                </p:grpSpPr>
                <p:pic>
                  <p:nvPicPr>
                    <p:cNvPr id="2" name="Image 1">
                      <a:extLst>
                        <a:ext uri="{FF2B5EF4-FFF2-40B4-BE49-F238E27FC236}">
                          <a16:creationId xmlns:a16="http://schemas.microsoft.com/office/drawing/2014/main" id="{CFCDE88C-01B9-4728-9571-C0F5586C2B8D}"/>
                        </a:ext>
                      </a:extLst>
                    </p:cNvPr>
                    <p:cNvPicPr>
                      <a:picLocks noChangeAspect="1"/>
                    </p:cNvPicPr>
                    <p:nvPr/>
                  </p:nvPicPr>
                  <p:blipFill rotWithShape="1">
                    <a:blip r:embed="rId6"/>
                    <a:srcRect l="610" t="6124" b="-1"/>
                    <a:stretch/>
                  </p:blipFill>
                  <p:spPr>
                    <a:xfrm>
                      <a:off x="492981" y="1391477"/>
                      <a:ext cx="9729314" cy="1070863"/>
                    </a:xfrm>
                    <a:prstGeom prst="rect">
                      <a:avLst/>
                    </a:prstGeom>
                  </p:spPr>
                </p:pic>
                <p:sp>
                  <p:nvSpPr>
                    <p:cNvPr id="4" name="Rectangle 3">
                      <a:extLst>
                        <a:ext uri="{FF2B5EF4-FFF2-40B4-BE49-F238E27FC236}">
                          <a16:creationId xmlns:a16="http://schemas.microsoft.com/office/drawing/2014/main" id="{619D3E6E-6AF6-49D2-9404-3081AA211E88}"/>
                        </a:ext>
                      </a:extLst>
                    </p:cNvPr>
                    <p:cNvSpPr/>
                    <p:nvPr/>
                  </p:nvSpPr>
                  <p:spPr>
                    <a:xfrm>
                      <a:off x="1422400" y="2317750"/>
                      <a:ext cx="1333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9CB202B-C5EB-44EB-8385-FF2434825A50}"/>
                        </a:ext>
                      </a:extLst>
                    </p:cNvPr>
                    <p:cNvSpPr/>
                    <p:nvPr/>
                  </p:nvSpPr>
                  <p:spPr>
                    <a:xfrm>
                      <a:off x="9537700" y="2313845"/>
                      <a:ext cx="1333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AAECA15-3F51-4F3F-B505-3D9EE5D50499}"/>
                        </a:ext>
                      </a:extLst>
                    </p:cNvPr>
                    <p:cNvSpPr/>
                    <p:nvPr/>
                  </p:nvSpPr>
                  <p:spPr>
                    <a:xfrm>
                      <a:off x="9702800" y="2313845"/>
                      <a:ext cx="2222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a:extLst>
                      <a:ext uri="{FF2B5EF4-FFF2-40B4-BE49-F238E27FC236}">
                        <a16:creationId xmlns:a16="http://schemas.microsoft.com/office/drawing/2014/main" id="{E8E01F8C-9F23-4B19-99EF-8047C5262A3A}"/>
                      </a:ext>
                    </a:extLst>
                  </p:cNvPr>
                  <p:cNvSpPr/>
                  <p:nvPr/>
                </p:nvSpPr>
                <p:spPr>
                  <a:xfrm>
                    <a:off x="939521" y="1396502"/>
                    <a:ext cx="9209314" cy="236356"/>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e 12">
                    <a:extLst>
                      <a:ext uri="{FF2B5EF4-FFF2-40B4-BE49-F238E27FC236}">
                        <a16:creationId xmlns:a16="http://schemas.microsoft.com/office/drawing/2014/main" id="{C1031365-C1A4-4872-93C1-13C6D253D628}"/>
                      </a:ext>
                    </a:extLst>
                  </p:cNvPr>
                  <p:cNvGrpSpPr/>
                  <p:nvPr/>
                </p:nvGrpSpPr>
                <p:grpSpPr>
                  <a:xfrm>
                    <a:off x="9583406" y="1415145"/>
                    <a:ext cx="565429" cy="199070"/>
                    <a:chOff x="9292003" y="1145512"/>
                    <a:chExt cx="565429" cy="199070"/>
                  </a:xfrm>
                </p:grpSpPr>
                <p:sp>
                  <p:nvSpPr>
                    <p:cNvPr id="11" name="Rectangle 10">
                      <a:extLst>
                        <a:ext uri="{FF2B5EF4-FFF2-40B4-BE49-F238E27FC236}">
                          <a16:creationId xmlns:a16="http://schemas.microsoft.com/office/drawing/2014/main" id="{55E0C5C5-ADBD-444F-BF1D-5F1299EFE7F4}"/>
                        </a:ext>
                      </a:extLst>
                    </p:cNvPr>
                    <p:cNvSpPr/>
                    <p:nvPr/>
                  </p:nvSpPr>
                  <p:spPr>
                    <a:xfrm>
                      <a:off x="9309798" y="1145512"/>
                      <a:ext cx="462224" cy="199070"/>
                    </a:xfrm>
                    <a:prstGeom prst="rect">
                      <a:avLst/>
                    </a:prstGeom>
                    <a:solidFill>
                      <a:srgbClr val="649B3F"/>
                    </a:solidFill>
                    <a:ln>
                      <a:solidFill>
                        <a:srgbClr val="649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
                    </a:p>
                  </p:txBody>
                </p:sp>
                <p:sp>
                  <p:nvSpPr>
                    <p:cNvPr id="12" name="ZoneTexte 11">
                      <a:extLst>
                        <a:ext uri="{FF2B5EF4-FFF2-40B4-BE49-F238E27FC236}">
                          <a16:creationId xmlns:a16="http://schemas.microsoft.com/office/drawing/2014/main" id="{2B7195DD-8342-467F-B8C8-719C48714F68}"/>
                        </a:ext>
                      </a:extLst>
                    </p:cNvPr>
                    <p:cNvSpPr txBox="1"/>
                    <p:nvPr/>
                  </p:nvSpPr>
                  <p:spPr>
                    <a:xfrm>
                      <a:off x="9292003" y="1157213"/>
                      <a:ext cx="565429" cy="165622"/>
                    </a:xfrm>
                    <a:prstGeom prst="rect">
                      <a:avLst/>
                    </a:prstGeom>
                    <a:noFill/>
                  </p:spPr>
                  <p:txBody>
                    <a:bodyPr wrap="square" rtlCol="0">
                      <a:spAutoFit/>
                    </a:bodyPr>
                    <a:lstStyle/>
                    <a:p>
                      <a:r>
                        <a:rPr lang="fr-FR" sz="700" b="1">
                          <a:solidFill>
                            <a:schemeClr val="bg1"/>
                          </a:solidFill>
                        </a:rPr>
                        <a:t>Admission</a:t>
                      </a:r>
                      <a:endParaRPr lang="fr-FR" sz="600" b="1">
                        <a:solidFill>
                          <a:schemeClr val="bg1"/>
                        </a:solidFill>
                      </a:endParaRPr>
                    </a:p>
                  </p:txBody>
                </p:sp>
              </p:grpSp>
            </p:grpSp>
            <p:sp>
              <p:nvSpPr>
                <p:cNvPr id="30" name="Rectangle 29">
                  <a:extLst>
                    <a:ext uri="{FF2B5EF4-FFF2-40B4-BE49-F238E27FC236}">
                      <a16:creationId xmlns:a16="http://schemas.microsoft.com/office/drawing/2014/main" id="{A3766EE6-BCDA-4FB3-8D9C-79E84EFD6855}"/>
                    </a:ext>
                  </a:extLst>
                </p:cNvPr>
                <p:cNvSpPr/>
                <p:nvPr/>
              </p:nvSpPr>
              <p:spPr>
                <a:xfrm>
                  <a:off x="9934613" y="2187187"/>
                  <a:ext cx="946205" cy="3847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154802F5-D4D1-4E00-90B8-C1E4359667DD}"/>
                    </a:ext>
                  </a:extLst>
                </p:cNvPr>
                <p:cNvSpPr/>
                <p:nvPr/>
              </p:nvSpPr>
              <p:spPr>
                <a:xfrm>
                  <a:off x="8340213" y="700548"/>
                  <a:ext cx="2955564" cy="641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F6980F3B-4538-41F9-8E3A-646F3E766489}"/>
                    </a:ext>
                  </a:extLst>
                </p:cNvPr>
                <p:cNvSpPr/>
                <p:nvPr/>
              </p:nvSpPr>
              <p:spPr>
                <a:xfrm>
                  <a:off x="1479662" y="2237246"/>
                  <a:ext cx="149107" cy="168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 name="Groupe 42">
                <a:extLst>
                  <a:ext uri="{FF2B5EF4-FFF2-40B4-BE49-F238E27FC236}">
                    <a16:creationId xmlns:a16="http://schemas.microsoft.com/office/drawing/2014/main" id="{BC321436-295F-4293-9847-DAE124E8BA5D}"/>
                  </a:ext>
                </a:extLst>
              </p:cNvPr>
              <p:cNvGrpSpPr/>
              <p:nvPr/>
            </p:nvGrpSpPr>
            <p:grpSpPr>
              <a:xfrm>
                <a:off x="10165703" y="2284460"/>
                <a:ext cx="588976" cy="132862"/>
                <a:chOff x="1032389" y="2967353"/>
                <a:chExt cx="588976" cy="132862"/>
              </a:xfrm>
            </p:grpSpPr>
            <p:grpSp>
              <p:nvGrpSpPr>
                <p:cNvPr id="44" name="Groupe 43">
                  <a:extLst>
                    <a:ext uri="{FF2B5EF4-FFF2-40B4-BE49-F238E27FC236}">
                      <a16:creationId xmlns:a16="http://schemas.microsoft.com/office/drawing/2014/main" id="{D8FB27F4-99EE-4845-A521-0B8BA9E74DA8}"/>
                    </a:ext>
                  </a:extLst>
                </p:cNvPr>
                <p:cNvGrpSpPr/>
                <p:nvPr/>
              </p:nvGrpSpPr>
              <p:grpSpPr>
                <a:xfrm>
                  <a:off x="1032389" y="2967354"/>
                  <a:ext cx="156308" cy="132861"/>
                  <a:chOff x="1032389" y="2967354"/>
                  <a:chExt cx="156308" cy="132861"/>
                </a:xfrm>
              </p:grpSpPr>
              <p:sp>
                <p:nvSpPr>
                  <p:cNvPr id="51" name="Rectangle : coins arrondis 50">
                    <a:extLst>
                      <a:ext uri="{FF2B5EF4-FFF2-40B4-BE49-F238E27FC236}">
                        <a16:creationId xmlns:a16="http://schemas.microsoft.com/office/drawing/2014/main" id="{43D3BE23-E7DA-4A82-A916-B72FA9652AC6}"/>
                      </a:ext>
                    </a:extLst>
                  </p:cNvPr>
                  <p:cNvSpPr/>
                  <p:nvPr/>
                </p:nvSpPr>
                <p:spPr>
                  <a:xfrm>
                    <a:off x="1032389" y="2967354"/>
                    <a:ext cx="156308" cy="132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52" name="Graphique 51" descr="Coche">
                    <a:extLst>
                      <a:ext uri="{FF2B5EF4-FFF2-40B4-BE49-F238E27FC236}">
                        <a16:creationId xmlns:a16="http://schemas.microsoft.com/office/drawing/2014/main" id="{B11FBEC6-ADC3-4AC5-A996-F44C41D983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34" y="2985112"/>
                    <a:ext cx="124818" cy="115102"/>
                  </a:xfrm>
                  <a:prstGeom prst="rect">
                    <a:avLst/>
                  </a:prstGeom>
                </p:spPr>
              </p:pic>
            </p:grpSp>
            <p:grpSp>
              <p:nvGrpSpPr>
                <p:cNvPr id="45" name="Groupe 44">
                  <a:extLst>
                    <a:ext uri="{FF2B5EF4-FFF2-40B4-BE49-F238E27FC236}">
                      <a16:creationId xmlns:a16="http://schemas.microsoft.com/office/drawing/2014/main" id="{A9DB035E-5FA3-43AF-9BDC-94F99551A052}"/>
                    </a:ext>
                  </a:extLst>
                </p:cNvPr>
                <p:cNvGrpSpPr/>
                <p:nvPr/>
              </p:nvGrpSpPr>
              <p:grpSpPr>
                <a:xfrm>
                  <a:off x="1257454" y="2967353"/>
                  <a:ext cx="156308" cy="132861"/>
                  <a:chOff x="1387230" y="2967354"/>
                  <a:chExt cx="156308" cy="132861"/>
                </a:xfrm>
              </p:grpSpPr>
              <p:sp>
                <p:nvSpPr>
                  <p:cNvPr id="49" name="Rectangle : coins arrondis 48">
                    <a:extLst>
                      <a:ext uri="{FF2B5EF4-FFF2-40B4-BE49-F238E27FC236}">
                        <a16:creationId xmlns:a16="http://schemas.microsoft.com/office/drawing/2014/main" id="{7C476ABE-B3F4-4AD6-900A-BA0EF31F09F2}"/>
                      </a:ext>
                    </a:extLst>
                  </p:cNvPr>
                  <p:cNvSpPr/>
                  <p:nvPr/>
                </p:nvSpPr>
                <p:spPr>
                  <a:xfrm>
                    <a:off x="1387230" y="2967354"/>
                    <a:ext cx="156308" cy="1328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cxnSp>
                <p:nvCxnSpPr>
                  <p:cNvPr id="50" name="Connecteur droit 49">
                    <a:extLst>
                      <a:ext uri="{FF2B5EF4-FFF2-40B4-BE49-F238E27FC236}">
                        <a16:creationId xmlns:a16="http://schemas.microsoft.com/office/drawing/2014/main" id="{16CAE17B-C8D5-491B-8036-E8FD14D59E9F}"/>
                      </a:ext>
                    </a:extLst>
                  </p:cNvPr>
                  <p:cNvCxnSpPr/>
                  <p:nvPr/>
                </p:nvCxnSpPr>
                <p:spPr>
                  <a:xfrm>
                    <a:off x="1414551" y="3042663"/>
                    <a:ext cx="106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e 45">
                  <a:extLst>
                    <a:ext uri="{FF2B5EF4-FFF2-40B4-BE49-F238E27FC236}">
                      <a16:creationId xmlns:a16="http://schemas.microsoft.com/office/drawing/2014/main" id="{4928B8B1-B416-49D3-8014-D7AD5E5EAFAC}"/>
                    </a:ext>
                  </a:extLst>
                </p:cNvPr>
                <p:cNvGrpSpPr/>
                <p:nvPr/>
              </p:nvGrpSpPr>
              <p:grpSpPr>
                <a:xfrm>
                  <a:off x="1464528" y="2967353"/>
                  <a:ext cx="156837" cy="132861"/>
                  <a:chOff x="1742071" y="2967353"/>
                  <a:chExt cx="156837" cy="132861"/>
                </a:xfrm>
              </p:grpSpPr>
              <p:sp>
                <p:nvSpPr>
                  <p:cNvPr id="47" name="Rectangle : coins arrondis 46">
                    <a:extLst>
                      <a:ext uri="{FF2B5EF4-FFF2-40B4-BE49-F238E27FC236}">
                        <a16:creationId xmlns:a16="http://schemas.microsoft.com/office/drawing/2014/main" id="{08969F6E-C448-43B8-ACEA-5D05D8027864}"/>
                      </a:ext>
                    </a:extLst>
                  </p:cNvPr>
                  <p:cNvSpPr/>
                  <p:nvPr/>
                </p:nvSpPr>
                <p:spPr>
                  <a:xfrm>
                    <a:off x="1742071" y="2967353"/>
                    <a:ext cx="156308" cy="132861"/>
                  </a:xfrm>
                  <a:prstGeom prst="round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48" name="Graphique 47" descr="Fermer">
                    <a:extLst>
                      <a:ext uri="{FF2B5EF4-FFF2-40B4-BE49-F238E27FC236}">
                        <a16:creationId xmlns:a16="http://schemas.microsoft.com/office/drawing/2014/main" id="{5A21B8A6-9A3E-4B46-9724-28187A785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2065" y="2967353"/>
                    <a:ext cx="146843" cy="123510"/>
                  </a:xfrm>
                  <a:prstGeom prst="rect">
                    <a:avLst/>
                  </a:prstGeom>
                </p:spPr>
              </p:pic>
            </p:grpSp>
          </p:grpSp>
        </p:grpSp>
        <p:sp>
          <p:nvSpPr>
            <p:cNvPr id="40" name="ZoneTexte 39">
              <a:extLst>
                <a:ext uri="{FF2B5EF4-FFF2-40B4-BE49-F238E27FC236}">
                  <a16:creationId xmlns:a16="http://schemas.microsoft.com/office/drawing/2014/main" id="{4C1AFA04-F6AB-420C-9AA8-7ED3AF95D0C4}"/>
                </a:ext>
              </a:extLst>
            </p:cNvPr>
            <p:cNvSpPr txBox="1"/>
            <p:nvPr/>
          </p:nvSpPr>
          <p:spPr>
            <a:xfrm>
              <a:off x="8907570" y="2910692"/>
              <a:ext cx="2098544" cy="430887"/>
            </a:xfrm>
            <a:prstGeom prst="rect">
              <a:avLst/>
            </a:prstGeom>
            <a:noFill/>
          </p:spPr>
          <p:txBody>
            <a:bodyPr wrap="square" rtlCol="0">
              <a:spAutoFit/>
            </a:bodyPr>
            <a:lstStyle/>
            <a:p>
              <a:pPr marL="171450" indent="-171450">
                <a:buFont typeface="Wingdings" panose="05000000000000000000" pitchFamily="2" charset="2"/>
                <a:buChar char="Ø"/>
              </a:pPr>
              <a:r>
                <a:rPr lang="fr-FR" sz="1100"/>
                <a:t>A l’initiative de la famille</a:t>
              </a:r>
            </a:p>
            <a:p>
              <a:pPr marL="171450" indent="-171450">
                <a:buFont typeface="Wingdings" panose="05000000000000000000" pitchFamily="2" charset="2"/>
                <a:buChar char="Ø"/>
              </a:pPr>
              <a:r>
                <a:rPr lang="fr-FR" sz="1100"/>
                <a:t>Impossibilité de la résidence</a:t>
              </a:r>
            </a:p>
          </p:txBody>
        </p:sp>
        <p:cxnSp>
          <p:nvCxnSpPr>
            <p:cNvPr id="23" name="Connecteur droit avec flèche 22">
              <a:extLst>
                <a:ext uri="{FF2B5EF4-FFF2-40B4-BE49-F238E27FC236}">
                  <a16:creationId xmlns:a16="http://schemas.microsoft.com/office/drawing/2014/main" id="{7AABEA47-BC0F-494C-9524-DD7BD813A0C6}"/>
                </a:ext>
              </a:extLst>
            </p:cNvPr>
            <p:cNvCxnSpPr>
              <a:stCxn id="49" idx="2"/>
              <a:endCxn id="40" idx="0"/>
            </p:cNvCxnSpPr>
            <p:nvPr/>
          </p:nvCxnSpPr>
          <p:spPr>
            <a:xfrm flipH="1">
              <a:off x="9956842" y="2474491"/>
              <a:ext cx="512080" cy="436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BC239F53-B368-4E5C-AAEA-A7D0436F617D}"/>
                </a:ext>
              </a:extLst>
            </p:cNvPr>
            <p:cNvCxnSpPr>
              <a:cxnSpLocks/>
              <a:stCxn id="48" idx="2"/>
              <a:endCxn id="40" idx="0"/>
            </p:cNvCxnSpPr>
            <p:nvPr/>
          </p:nvCxnSpPr>
          <p:spPr>
            <a:xfrm flipH="1">
              <a:off x="9956842" y="2465140"/>
              <a:ext cx="724416" cy="4455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Espace réservé du pied de page 9">
            <a:extLst>
              <a:ext uri="{FF2B5EF4-FFF2-40B4-BE49-F238E27FC236}">
                <a16:creationId xmlns:a16="http://schemas.microsoft.com/office/drawing/2014/main" id="{FD4B88DF-5AA1-4341-B694-C9311CA5872B}"/>
              </a:ext>
            </a:extLst>
          </p:cNvPr>
          <p:cNvSpPr>
            <a:spLocks noGrp="1"/>
          </p:cNvSpPr>
          <p:nvPr>
            <p:ph type="ftr" sz="quarter" idx="11"/>
          </p:nvPr>
        </p:nvSpPr>
        <p:spPr/>
        <p:txBody>
          <a:bodyPr/>
          <a:lstStyle/>
          <a:p>
            <a:r>
              <a:rPr lang="fr-FR"/>
              <a:t>SF CAC-V4</a:t>
            </a:r>
          </a:p>
        </p:txBody>
      </p:sp>
      <p:sp>
        <p:nvSpPr>
          <p:cNvPr id="16" name="Espace réservé du numéro de diapositive 15">
            <a:extLst>
              <a:ext uri="{FF2B5EF4-FFF2-40B4-BE49-F238E27FC236}">
                <a16:creationId xmlns:a16="http://schemas.microsoft.com/office/drawing/2014/main" id="{CE9F7B3B-E5FF-4017-A387-EBB269474B01}"/>
              </a:ext>
            </a:extLst>
          </p:cNvPr>
          <p:cNvSpPr>
            <a:spLocks noGrp="1"/>
          </p:cNvSpPr>
          <p:nvPr>
            <p:ph type="sldNum" sz="quarter" idx="12"/>
          </p:nvPr>
        </p:nvSpPr>
        <p:spPr/>
        <p:txBody>
          <a:bodyPr/>
          <a:lstStyle/>
          <a:p>
            <a:fld id="{188AB366-428E-466D-80D1-E57B71356D3A}" type="slidenum">
              <a:rPr lang="fr-FR" smtClean="0"/>
              <a:t>11</a:t>
            </a:fld>
            <a:endParaRPr lang="fr-FR"/>
          </a:p>
        </p:txBody>
      </p:sp>
    </p:spTree>
    <p:extLst>
      <p:ext uri="{BB962C8B-B14F-4D97-AF65-F5344CB8AC3E}">
        <p14:creationId xmlns:p14="http://schemas.microsoft.com/office/powerpoint/2010/main" val="66247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14F7D141-9A55-4483-8151-9D8759FCB3E9}"/>
              </a:ext>
            </a:extLst>
          </p:cNvPr>
          <p:cNvSpPr txBox="1"/>
          <p:nvPr/>
        </p:nvSpPr>
        <p:spPr>
          <a:xfrm>
            <a:off x="665748" y="269146"/>
            <a:ext cx="3879588" cy="369332"/>
          </a:xfrm>
          <a:prstGeom prst="rect">
            <a:avLst/>
          </a:prstGeom>
          <a:noFill/>
        </p:spPr>
        <p:txBody>
          <a:bodyPr wrap="none" rtlCol="0">
            <a:spAutoFit/>
          </a:bodyPr>
          <a:lstStyle/>
          <a:p>
            <a:r>
              <a:rPr lang="fr-FR"/>
              <a:t>Action : Validation RDV à partir du CRM</a:t>
            </a:r>
          </a:p>
        </p:txBody>
      </p:sp>
      <p:sp>
        <p:nvSpPr>
          <p:cNvPr id="42" name="Rectangle 41">
            <a:extLst>
              <a:ext uri="{FF2B5EF4-FFF2-40B4-BE49-F238E27FC236}">
                <a16:creationId xmlns:a16="http://schemas.microsoft.com/office/drawing/2014/main" id="{66E2AF12-930F-495F-8D2D-4ABDF6A647FA}"/>
              </a:ext>
            </a:extLst>
          </p:cNvPr>
          <p:cNvSpPr/>
          <p:nvPr/>
        </p:nvSpPr>
        <p:spPr>
          <a:xfrm>
            <a:off x="1035966" y="3807875"/>
            <a:ext cx="6304935" cy="1277273"/>
          </a:xfrm>
          <a:prstGeom prst="rect">
            <a:avLst/>
          </a:prstGeom>
        </p:spPr>
        <p:txBody>
          <a:bodyPr wrap="square">
            <a:spAutoFit/>
          </a:bodyPr>
          <a:lstStyle/>
          <a:p>
            <a:pPr lvl="0">
              <a:defRPr/>
            </a:pPr>
            <a:r>
              <a:rPr lang="fr-FR" sz="1100"/>
              <a:t>L’action ouverture sur la fenêtre « Editer action » :</a:t>
            </a:r>
          </a:p>
          <a:p>
            <a:pPr lvl="0">
              <a:defRPr/>
            </a:pPr>
            <a:r>
              <a:rPr lang="fr-FR" sz="1100"/>
              <a:t>-&gt; Affichage de l’action « Visite »</a:t>
            </a:r>
          </a:p>
          <a:p>
            <a:pPr lvl="0">
              <a:defRPr/>
            </a:pPr>
            <a:r>
              <a:rPr lang="fr-FR" sz="1100"/>
              <a:t>-&gt; saisie de la nouvelle action (</a:t>
            </a:r>
            <a:r>
              <a:rPr lang="fr-FR" sz="1100" i="1">
                <a:solidFill>
                  <a:srgbClr val="FF0000"/>
                </a:solidFill>
              </a:rPr>
              <a:t>NB : ne pas permettre la visite</a:t>
            </a:r>
            <a:r>
              <a:rPr lang="fr-FR" sz="1100"/>
              <a:t>)</a:t>
            </a:r>
          </a:p>
          <a:p>
            <a:pPr lvl="0">
              <a:defRPr/>
            </a:pPr>
            <a:r>
              <a:rPr lang="fr-FR" sz="1100"/>
              <a:t>-&gt; A la validation de l’action: </a:t>
            </a:r>
          </a:p>
          <a:p>
            <a:pPr marL="628650" lvl="1" indent="-171450">
              <a:buFont typeface="Arial" panose="020B0604020202020204" pitchFamily="34" charset="0"/>
              <a:buChar char="•"/>
              <a:defRPr/>
            </a:pPr>
            <a:r>
              <a:rPr lang="fr-FR" sz="1100"/>
              <a:t>Passage du rendez-vous au statut « validé ». </a:t>
            </a:r>
          </a:p>
          <a:p>
            <a:pPr marL="628650" lvl="1" indent="-171450">
              <a:buFont typeface="Arial" panose="020B0604020202020204" pitchFamily="34" charset="0"/>
              <a:buChar char="•"/>
              <a:defRPr/>
            </a:pPr>
            <a:r>
              <a:rPr lang="fr-FR" sz="1100"/>
              <a:t>Retour là d’où l’on vient</a:t>
            </a:r>
          </a:p>
          <a:p>
            <a:pPr>
              <a:defRPr/>
            </a:pPr>
            <a:r>
              <a:rPr lang="fr-FR" sz="1100"/>
              <a:t>-&gt; Annulation de la manip -&gt; retour là d’où l’on vient</a:t>
            </a:r>
          </a:p>
        </p:txBody>
      </p:sp>
      <p:grpSp>
        <p:nvGrpSpPr>
          <p:cNvPr id="3" name="Groupe 2">
            <a:extLst>
              <a:ext uri="{FF2B5EF4-FFF2-40B4-BE49-F238E27FC236}">
                <a16:creationId xmlns:a16="http://schemas.microsoft.com/office/drawing/2014/main" id="{348722FB-E154-4B7B-BC6F-8B2800480A7E}"/>
              </a:ext>
            </a:extLst>
          </p:cNvPr>
          <p:cNvGrpSpPr/>
          <p:nvPr/>
        </p:nvGrpSpPr>
        <p:grpSpPr>
          <a:xfrm>
            <a:off x="746331" y="435874"/>
            <a:ext cx="10779921" cy="3148781"/>
            <a:chOff x="746331" y="435874"/>
            <a:chExt cx="10779921" cy="3148781"/>
          </a:xfrm>
        </p:grpSpPr>
        <p:sp>
          <p:nvSpPr>
            <p:cNvPr id="38" name="ZoneTexte 37">
              <a:extLst>
                <a:ext uri="{FF2B5EF4-FFF2-40B4-BE49-F238E27FC236}">
                  <a16:creationId xmlns:a16="http://schemas.microsoft.com/office/drawing/2014/main" id="{A60CD70B-1A02-424B-8474-E09134CD7E81}"/>
                </a:ext>
              </a:extLst>
            </p:cNvPr>
            <p:cNvSpPr txBox="1"/>
            <p:nvPr/>
          </p:nvSpPr>
          <p:spPr>
            <a:xfrm>
              <a:off x="746331" y="1243403"/>
              <a:ext cx="3879588" cy="276999"/>
            </a:xfrm>
            <a:prstGeom prst="rect">
              <a:avLst/>
            </a:prstGeom>
            <a:noFill/>
          </p:spPr>
          <p:txBody>
            <a:bodyPr wrap="square" rtlCol="0">
              <a:spAutoFit/>
            </a:bodyPr>
            <a:lstStyle/>
            <a:p>
              <a:r>
                <a:rPr lang="fr-FR" sz="1200"/>
                <a:t>sélection «  </a:t>
              </a:r>
              <a:r>
                <a:rPr lang="fr-FR" sz="1200" b="1"/>
                <a:t>Validation RDV</a:t>
              </a:r>
              <a:r>
                <a:rPr lang="fr-FR" sz="1200"/>
                <a:t>» (bouton         de l’action visite)</a:t>
              </a:r>
            </a:p>
          </p:txBody>
        </p:sp>
        <p:cxnSp>
          <p:nvCxnSpPr>
            <p:cNvPr id="19" name="Connecteur droit avec flèche 18">
              <a:extLst>
                <a:ext uri="{FF2B5EF4-FFF2-40B4-BE49-F238E27FC236}">
                  <a16:creationId xmlns:a16="http://schemas.microsoft.com/office/drawing/2014/main" id="{33669447-D1C4-4AD4-A34F-0BB437AB6318}"/>
                </a:ext>
              </a:extLst>
            </p:cNvPr>
            <p:cNvCxnSpPr>
              <a:cxnSpLocks/>
              <a:stCxn id="38" idx="3"/>
            </p:cNvCxnSpPr>
            <p:nvPr/>
          </p:nvCxnSpPr>
          <p:spPr>
            <a:xfrm>
              <a:off x="4625919" y="1381903"/>
              <a:ext cx="3073043" cy="20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Image 29">
              <a:extLst>
                <a:ext uri="{FF2B5EF4-FFF2-40B4-BE49-F238E27FC236}">
                  <a16:creationId xmlns:a16="http://schemas.microsoft.com/office/drawing/2014/main" id="{E639B6E1-1914-4590-80A8-FE657CD2ECEE}"/>
                </a:ext>
              </a:extLst>
            </p:cNvPr>
            <p:cNvPicPr>
              <a:picLocks noChangeAspect="1"/>
            </p:cNvPicPr>
            <p:nvPr/>
          </p:nvPicPr>
          <p:blipFill>
            <a:blip r:embed="rId2"/>
            <a:stretch>
              <a:fillRect/>
            </a:stretch>
          </p:blipFill>
          <p:spPr>
            <a:xfrm>
              <a:off x="7726839" y="435874"/>
              <a:ext cx="3799413" cy="3148781"/>
            </a:xfrm>
            <a:prstGeom prst="rect">
              <a:avLst/>
            </a:prstGeom>
          </p:spPr>
        </p:pic>
        <p:sp>
          <p:nvSpPr>
            <p:cNvPr id="36" name="ZoneTexte 35">
              <a:extLst>
                <a:ext uri="{FF2B5EF4-FFF2-40B4-BE49-F238E27FC236}">
                  <a16:creationId xmlns:a16="http://schemas.microsoft.com/office/drawing/2014/main" id="{DFA136FC-FE35-45A4-93D4-99A49F7E83D6}"/>
                </a:ext>
              </a:extLst>
            </p:cNvPr>
            <p:cNvSpPr txBox="1"/>
            <p:nvPr/>
          </p:nvSpPr>
          <p:spPr>
            <a:xfrm>
              <a:off x="5033534" y="1680016"/>
              <a:ext cx="1374351" cy="523220"/>
            </a:xfrm>
            <a:prstGeom prst="rect">
              <a:avLst/>
            </a:prstGeom>
            <a:noFill/>
          </p:spPr>
          <p:txBody>
            <a:bodyPr wrap="none" rtlCol="0">
              <a:spAutoFit/>
            </a:bodyPr>
            <a:lstStyle/>
            <a:p>
              <a:r>
                <a:rPr lang="fr-FR" sz="1400"/>
                <a:t>Fiche prospect</a:t>
              </a:r>
            </a:p>
            <a:p>
              <a:r>
                <a:rPr lang="fr-FR" sz="1400"/>
                <a:t>« Editer action »</a:t>
              </a:r>
            </a:p>
          </p:txBody>
        </p:sp>
        <p:grpSp>
          <p:nvGrpSpPr>
            <p:cNvPr id="16" name="Groupe 15">
              <a:extLst>
                <a:ext uri="{FF2B5EF4-FFF2-40B4-BE49-F238E27FC236}">
                  <a16:creationId xmlns:a16="http://schemas.microsoft.com/office/drawing/2014/main" id="{9A32FFF8-5503-4BC1-AAC7-0AA3094C0A9E}"/>
                </a:ext>
              </a:extLst>
            </p:cNvPr>
            <p:cNvGrpSpPr/>
            <p:nvPr/>
          </p:nvGrpSpPr>
          <p:grpSpPr>
            <a:xfrm>
              <a:off x="3203693" y="1315471"/>
              <a:ext cx="156308" cy="132861"/>
              <a:chOff x="1032389" y="2967354"/>
              <a:chExt cx="156308" cy="132861"/>
            </a:xfrm>
          </p:grpSpPr>
          <p:sp>
            <p:nvSpPr>
              <p:cNvPr id="17" name="Rectangle : coins arrondis 16">
                <a:extLst>
                  <a:ext uri="{FF2B5EF4-FFF2-40B4-BE49-F238E27FC236}">
                    <a16:creationId xmlns:a16="http://schemas.microsoft.com/office/drawing/2014/main" id="{816E79BE-4391-45E6-A6EC-4BFDCE3809C5}"/>
                  </a:ext>
                </a:extLst>
              </p:cNvPr>
              <p:cNvSpPr/>
              <p:nvPr/>
            </p:nvSpPr>
            <p:spPr>
              <a:xfrm>
                <a:off x="1032389" y="2967354"/>
                <a:ext cx="156308" cy="132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18" name="Graphique 17" descr="Coche">
                <a:extLst>
                  <a:ext uri="{FF2B5EF4-FFF2-40B4-BE49-F238E27FC236}">
                    <a16:creationId xmlns:a16="http://schemas.microsoft.com/office/drawing/2014/main" id="{9C776ABC-01B8-450F-9EFA-6708D7ACA5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834" y="2985112"/>
                <a:ext cx="124818" cy="115102"/>
              </a:xfrm>
              <a:prstGeom prst="rect">
                <a:avLst/>
              </a:prstGeom>
            </p:spPr>
          </p:pic>
        </p:grpSp>
      </p:grpSp>
      <p:sp>
        <p:nvSpPr>
          <p:cNvPr id="4" name="Espace réservé du pied de page 3">
            <a:extLst>
              <a:ext uri="{FF2B5EF4-FFF2-40B4-BE49-F238E27FC236}">
                <a16:creationId xmlns:a16="http://schemas.microsoft.com/office/drawing/2014/main" id="{20A0B0EF-D9F9-4B4A-832D-2A89EEE9A4B1}"/>
              </a:ext>
            </a:extLst>
          </p:cNvPr>
          <p:cNvSpPr>
            <a:spLocks noGrp="1"/>
          </p:cNvSpPr>
          <p:nvPr>
            <p:ph type="ftr" sz="quarter" idx="11"/>
          </p:nvPr>
        </p:nvSpPr>
        <p:spPr/>
        <p:txBody>
          <a:bodyPr/>
          <a:lstStyle/>
          <a:p>
            <a:r>
              <a:rPr lang="fr-FR"/>
              <a:t>SF CAC-V4</a:t>
            </a:r>
          </a:p>
        </p:txBody>
      </p:sp>
      <p:sp>
        <p:nvSpPr>
          <p:cNvPr id="5" name="Espace réservé du numéro de diapositive 4">
            <a:extLst>
              <a:ext uri="{FF2B5EF4-FFF2-40B4-BE49-F238E27FC236}">
                <a16:creationId xmlns:a16="http://schemas.microsoft.com/office/drawing/2014/main" id="{FDDEEC6E-18AD-4DA3-AD17-E0580427D74F}"/>
              </a:ext>
            </a:extLst>
          </p:cNvPr>
          <p:cNvSpPr>
            <a:spLocks noGrp="1"/>
          </p:cNvSpPr>
          <p:nvPr>
            <p:ph type="sldNum" sz="quarter" idx="12"/>
          </p:nvPr>
        </p:nvSpPr>
        <p:spPr/>
        <p:txBody>
          <a:bodyPr/>
          <a:lstStyle/>
          <a:p>
            <a:fld id="{188AB366-428E-466D-80D1-E57B71356D3A}" type="slidenum">
              <a:rPr lang="fr-FR" smtClean="0"/>
              <a:t>12</a:t>
            </a:fld>
            <a:endParaRPr lang="fr-FR"/>
          </a:p>
        </p:txBody>
      </p:sp>
    </p:spTree>
    <p:extLst>
      <p:ext uri="{BB962C8B-B14F-4D97-AF65-F5344CB8AC3E}">
        <p14:creationId xmlns:p14="http://schemas.microsoft.com/office/powerpoint/2010/main" val="357211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ZoneTexte 40">
            <a:extLst>
              <a:ext uri="{FF2B5EF4-FFF2-40B4-BE49-F238E27FC236}">
                <a16:creationId xmlns:a16="http://schemas.microsoft.com/office/drawing/2014/main" id="{BC1B5B42-D255-4E11-8695-9F006EAF632A}"/>
              </a:ext>
            </a:extLst>
          </p:cNvPr>
          <p:cNvSpPr txBox="1"/>
          <p:nvPr/>
        </p:nvSpPr>
        <p:spPr>
          <a:xfrm>
            <a:off x="492981" y="215114"/>
            <a:ext cx="6914842" cy="369332"/>
          </a:xfrm>
          <a:prstGeom prst="rect">
            <a:avLst/>
          </a:prstGeom>
          <a:noFill/>
        </p:spPr>
        <p:txBody>
          <a:bodyPr wrap="none" rtlCol="0">
            <a:spAutoFit/>
          </a:bodyPr>
          <a:lstStyle/>
          <a:p>
            <a:r>
              <a:rPr lang="fr-FR"/>
              <a:t>Actions possible à partir de la liste des actions commerciales (évolution)</a:t>
            </a:r>
          </a:p>
        </p:txBody>
      </p:sp>
      <p:sp>
        <p:nvSpPr>
          <p:cNvPr id="16" name="ZoneTexte 15">
            <a:extLst>
              <a:ext uri="{FF2B5EF4-FFF2-40B4-BE49-F238E27FC236}">
                <a16:creationId xmlns:a16="http://schemas.microsoft.com/office/drawing/2014/main" id="{070B5396-2C8E-43CC-BC27-02C66391D5D6}"/>
              </a:ext>
            </a:extLst>
          </p:cNvPr>
          <p:cNvSpPr txBox="1"/>
          <p:nvPr/>
        </p:nvSpPr>
        <p:spPr>
          <a:xfrm>
            <a:off x="2395351" y="5308999"/>
            <a:ext cx="7243097" cy="523220"/>
          </a:xfrm>
          <a:prstGeom prst="rect">
            <a:avLst/>
          </a:prstGeom>
          <a:noFill/>
        </p:spPr>
        <p:txBody>
          <a:bodyPr wrap="square" rtlCol="0">
            <a:spAutoFit/>
          </a:bodyPr>
          <a:lstStyle/>
          <a:p>
            <a:r>
              <a:rPr lang="fr-FR" sz="2800">
                <a:solidFill>
                  <a:srgbClr val="FF0000"/>
                </a:solidFill>
              </a:rPr>
              <a:t>Uniquement si la résidence est sur CAC</a:t>
            </a:r>
          </a:p>
        </p:txBody>
      </p:sp>
      <p:sp>
        <p:nvSpPr>
          <p:cNvPr id="8" name="ZoneTexte 7">
            <a:extLst>
              <a:ext uri="{FF2B5EF4-FFF2-40B4-BE49-F238E27FC236}">
                <a16:creationId xmlns:a16="http://schemas.microsoft.com/office/drawing/2014/main" id="{26E6EC8D-2EBA-4E7E-AC96-B5ECF351F365}"/>
              </a:ext>
            </a:extLst>
          </p:cNvPr>
          <p:cNvSpPr txBox="1"/>
          <p:nvPr/>
        </p:nvSpPr>
        <p:spPr>
          <a:xfrm>
            <a:off x="600171" y="3396375"/>
            <a:ext cx="9448802" cy="1615827"/>
          </a:xfrm>
          <a:prstGeom prst="rect">
            <a:avLst/>
          </a:prstGeom>
          <a:noFill/>
        </p:spPr>
        <p:txBody>
          <a:bodyPr wrap="square" rtlCol="0">
            <a:spAutoFit/>
          </a:bodyPr>
          <a:lstStyle/>
          <a:p>
            <a:r>
              <a:rPr lang="fr-FR" sz="1100" dirty="0"/>
              <a:t>Dans le cas d’une résidence en CAC </a:t>
            </a:r>
            <a:r>
              <a:rPr lang="fr-FR" sz="1100" b="1" dirty="0">
                <a:solidFill>
                  <a:srgbClr val="FF0000"/>
                </a:solidFill>
              </a:rPr>
              <a:t>avec une action visite toujours active : </a:t>
            </a:r>
          </a:p>
          <a:p>
            <a:pPr marL="171450" indent="-171450">
              <a:buFont typeface="Arial" panose="020B0604020202020204" pitchFamily="34" charset="0"/>
              <a:buChar char="•"/>
            </a:pPr>
            <a:r>
              <a:rPr lang="fr-FR" sz="1100" b="1" dirty="0"/>
              <a:t>pas</a:t>
            </a:r>
            <a:r>
              <a:rPr lang="fr-FR" sz="1100" dirty="0"/>
              <a:t> d’action possible sur la liste </a:t>
            </a:r>
            <a:r>
              <a:rPr lang="fr-FR" sz="1100" b="1" dirty="0"/>
              <a:t>sauf admission</a:t>
            </a:r>
          </a:p>
          <a:p>
            <a:pPr marL="171450" indent="-171450">
              <a:buFont typeface="Arial" panose="020B0604020202020204" pitchFamily="34" charset="0"/>
              <a:buChar char="•"/>
            </a:pPr>
            <a:r>
              <a:rPr lang="fr-FR" sz="1100" dirty="0"/>
              <a:t>L’action n’est plus cliquable</a:t>
            </a:r>
          </a:p>
          <a:p>
            <a:pPr marL="171450" indent="-171450">
              <a:buFont typeface="Arial" panose="020B0604020202020204" pitchFamily="34" charset="0"/>
              <a:buChar char="•"/>
            </a:pPr>
            <a:r>
              <a:rPr lang="fr-FR" sz="1100" dirty="0"/>
              <a:t>Pour valider ou annuler la visite il faut:</a:t>
            </a:r>
          </a:p>
          <a:p>
            <a:pPr marL="628650" lvl="1" indent="-171450">
              <a:buFont typeface="Arial" panose="020B0604020202020204" pitchFamily="34" charset="0"/>
              <a:buChar char="•"/>
            </a:pPr>
            <a:r>
              <a:rPr lang="fr-FR" sz="1100" dirty="0"/>
              <a:t>Soit le faire par la fiche CRM  (lien fiche toujours actif)</a:t>
            </a:r>
          </a:p>
          <a:p>
            <a:pPr marL="628650" lvl="1" indent="-171450">
              <a:buFont typeface="Arial" panose="020B0604020202020204" pitchFamily="34" charset="0"/>
              <a:buChar char="•"/>
            </a:pPr>
            <a:r>
              <a:rPr lang="fr-FR" sz="1100" dirty="0"/>
              <a:t>Soit le faire par la liste des visites (accessible via le bouton « propositions de visites » -&gt; « visites »)</a:t>
            </a:r>
          </a:p>
          <a:p>
            <a:endParaRPr lang="fr-FR" sz="1100" dirty="0">
              <a:solidFill>
                <a:srgbClr val="FF0000"/>
              </a:solidFill>
            </a:endParaRPr>
          </a:p>
          <a:p>
            <a:r>
              <a:rPr lang="fr-FR" sz="1100" dirty="0">
                <a:solidFill>
                  <a:srgbClr val="FF0000"/>
                </a:solidFill>
              </a:rPr>
              <a:t>NB : Si aucune action « visite » CAC </a:t>
            </a:r>
            <a:r>
              <a:rPr lang="fr-FR" sz="1100" u="sng" dirty="0">
                <a:solidFill>
                  <a:srgbClr val="FF0000"/>
                </a:solidFill>
              </a:rPr>
              <a:t>active</a:t>
            </a:r>
            <a:r>
              <a:rPr lang="fr-FR" sz="1100" dirty="0">
                <a:solidFill>
                  <a:srgbClr val="FF0000"/>
                </a:solidFill>
              </a:rPr>
              <a:t>, on revient au comportement normal avec les 3 boutons (admission/refus/devis) et la ligne cliquable</a:t>
            </a:r>
          </a:p>
          <a:p>
            <a:endParaRPr lang="fr-FR" sz="1100" b="1" dirty="0">
              <a:solidFill>
                <a:srgbClr val="FF0000"/>
              </a:solidFill>
              <a:highlight>
                <a:srgbClr val="FFFF00"/>
              </a:highlight>
            </a:endParaRPr>
          </a:p>
        </p:txBody>
      </p:sp>
      <p:grpSp>
        <p:nvGrpSpPr>
          <p:cNvPr id="7" name="Groupe 6">
            <a:extLst>
              <a:ext uri="{FF2B5EF4-FFF2-40B4-BE49-F238E27FC236}">
                <a16:creationId xmlns:a16="http://schemas.microsoft.com/office/drawing/2014/main" id="{3D417650-864A-4DB7-AF45-DD217160D9BE}"/>
              </a:ext>
            </a:extLst>
          </p:cNvPr>
          <p:cNvGrpSpPr/>
          <p:nvPr/>
        </p:nvGrpSpPr>
        <p:grpSpPr>
          <a:xfrm>
            <a:off x="171938" y="856288"/>
            <a:ext cx="11233599" cy="1800784"/>
            <a:chOff x="171938" y="856288"/>
            <a:chExt cx="11233599" cy="1800784"/>
          </a:xfrm>
        </p:grpSpPr>
        <p:grpSp>
          <p:nvGrpSpPr>
            <p:cNvPr id="40" name="Groupe 39">
              <a:extLst>
                <a:ext uri="{FF2B5EF4-FFF2-40B4-BE49-F238E27FC236}">
                  <a16:creationId xmlns:a16="http://schemas.microsoft.com/office/drawing/2014/main" id="{B84FDF9E-499B-401E-A00D-C0B41E11BD23}"/>
                </a:ext>
              </a:extLst>
            </p:cNvPr>
            <p:cNvGrpSpPr/>
            <p:nvPr/>
          </p:nvGrpSpPr>
          <p:grpSpPr>
            <a:xfrm>
              <a:off x="250092" y="856288"/>
              <a:ext cx="11087793" cy="1800784"/>
              <a:chOff x="250092" y="856288"/>
              <a:chExt cx="11087793" cy="1800784"/>
            </a:xfrm>
          </p:grpSpPr>
          <p:grpSp>
            <p:nvGrpSpPr>
              <p:cNvPr id="49" name="Groupe 48">
                <a:extLst>
                  <a:ext uri="{FF2B5EF4-FFF2-40B4-BE49-F238E27FC236}">
                    <a16:creationId xmlns:a16="http://schemas.microsoft.com/office/drawing/2014/main" id="{53CF9588-AC3C-4085-9476-4B127DDF8A83}"/>
                  </a:ext>
                </a:extLst>
              </p:cNvPr>
              <p:cNvGrpSpPr/>
              <p:nvPr/>
            </p:nvGrpSpPr>
            <p:grpSpPr>
              <a:xfrm>
                <a:off x="406201" y="856288"/>
                <a:ext cx="10931684" cy="1800784"/>
                <a:chOff x="406201" y="856288"/>
                <a:chExt cx="10931684" cy="1800784"/>
              </a:xfrm>
            </p:grpSpPr>
            <p:grpSp>
              <p:nvGrpSpPr>
                <p:cNvPr id="51" name="Groupe 50">
                  <a:extLst>
                    <a:ext uri="{FF2B5EF4-FFF2-40B4-BE49-F238E27FC236}">
                      <a16:creationId xmlns:a16="http://schemas.microsoft.com/office/drawing/2014/main" id="{14357D16-9229-47B0-A6BF-EA32C2077B46}"/>
                    </a:ext>
                  </a:extLst>
                </p:cNvPr>
                <p:cNvGrpSpPr/>
                <p:nvPr/>
              </p:nvGrpSpPr>
              <p:grpSpPr>
                <a:xfrm>
                  <a:off x="406201" y="856288"/>
                  <a:ext cx="10931684" cy="1800784"/>
                  <a:chOff x="406201" y="856288"/>
                  <a:chExt cx="10931684" cy="1800784"/>
                </a:xfrm>
              </p:grpSpPr>
              <p:grpSp>
                <p:nvGrpSpPr>
                  <p:cNvPr id="55" name="Groupe 54">
                    <a:extLst>
                      <a:ext uri="{FF2B5EF4-FFF2-40B4-BE49-F238E27FC236}">
                        <a16:creationId xmlns:a16="http://schemas.microsoft.com/office/drawing/2014/main" id="{E239844B-B8A4-498A-AEB5-47249B3F98D1}"/>
                      </a:ext>
                    </a:extLst>
                  </p:cNvPr>
                  <p:cNvGrpSpPr/>
                  <p:nvPr/>
                </p:nvGrpSpPr>
                <p:grpSpPr>
                  <a:xfrm>
                    <a:off x="406201" y="856288"/>
                    <a:ext cx="10931684" cy="1800784"/>
                    <a:chOff x="406201" y="856288"/>
                    <a:chExt cx="10931684" cy="1800784"/>
                  </a:xfrm>
                </p:grpSpPr>
                <p:grpSp>
                  <p:nvGrpSpPr>
                    <p:cNvPr id="57" name="Groupe 56">
                      <a:extLst>
                        <a:ext uri="{FF2B5EF4-FFF2-40B4-BE49-F238E27FC236}">
                          <a16:creationId xmlns:a16="http://schemas.microsoft.com/office/drawing/2014/main" id="{BE89B573-C553-4E1D-8098-CD02F4D4B68B}"/>
                        </a:ext>
                      </a:extLst>
                    </p:cNvPr>
                    <p:cNvGrpSpPr/>
                    <p:nvPr/>
                  </p:nvGrpSpPr>
                  <p:grpSpPr>
                    <a:xfrm>
                      <a:off x="406201" y="856288"/>
                      <a:ext cx="10931684" cy="1800784"/>
                      <a:chOff x="406201" y="856288"/>
                      <a:chExt cx="10931684" cy="1800784"/>
                    </a:xfrm>
                  </p:grpSpPr>
                  <p:grpSp>
                    <p:nvGrpSpPr>
                      <p:cNvPr id="59" name="Groupe 58">
                        <a:extLst>
                          <a:ext uri="{FF2B5EF4-FFF2-40B4-BE49-F238E27FC236}">
                            <a16:creationId xmlns:a16="http://schemas.microsoft.com/office/drawing/2014/main" id="{C0847D64-ECA5-4B1C-9A87-0BEB0CBE3172}"/>
                          </a:ext>
                        </a:extLst>
                      </p:cNvPr>
                      <p:cNvGrpSpPr/>
                      <p:nvPr/>
                    </p:nvGrpSpPr>
                    <p:grpSpPr>
                      <a:xfrm>
                        <a:off x="406201" y="856288"/>
                        <a:ext cx="10931684" cy="1800784"/>
                        <a:chOff x="406201" y="856288"/>
                        <a:chExt cx="10931684" cy="1800784"/>
                      </a:xfrm>
                    </p:grpSpPr>
                    <p:grpSp>
                      <p:nvGrpSpPr>
                        <p:cNvPr id="61" name="Groupe 60">
                          <a:extLst>
                            <a:ext uri="{FF2B5EF4-FFF2-40B4-BE49-F238E27FC236}">
                              <a16:creationId xmlns:a16="http://schemas.microsoft.com/office/drawing/2014/main" id="{CB62E78E-0C20-4147-B389-49C10FDEB86B}"/>
                            </a:ext>
                          </a:extLst>
                        </p:cNvPr>
                        <p:cNvGrpSpPr/>
                        <p:nvPr/>
                      </p:nvGrpSpPr>
                      <p:grpSpPr>
                        <a:xfrm>
                          <a:off x="406201" y="856288"/>
                          <a:ext cx="10931684" cy="1800784"/>
                          <a:chOff x="406201" y="856288"/>
                          <a:chExt cx="10931684" cy="1800784"/>
                        </a:xfrm>
                      </p:grpSpPr>
                      <p:pic>
                        <p:nvPicPr>
                          <p:cNvPr id="63" name="Image 62">
                            <a:extLst>
                              <a:ext uri="{FF2B5EF4-FFF2-40B4-BE49-F238E27FC236}">
                                <a16:creationId xmlns:a16="http://schemas.microsoft.com/office/drawing/2014/main" id="{6ACFA291-E632-480F-871D-D068F31F2BC0}"/>
                              </a:ext>
                            </a:extLst>
                          </p:cNvPr>
                          <p:cNvPicPr>
                            <a:picLocks noChangeAspect="1"/>
                          </p:cNvPicPr>
                          <p:nvPr/>
                        </p:nvPicPr>
                        <p:blipFill>
                          <a:blip r:embed="rId2"/>
                          <a:stretch>
                            <a:fillRect/>
                          </a:stretch>
                        </p:blipFill>
                        <p:spPr>
                          <a:xfrm>
                            <a:off x="406201" y="856288"/>
                            <a:ext cx="10931684" cy="1800784"/>
                          </a:xfrm>
                          <a:prstGeom prst="rect">
                            <a:avLst/>
                          </a:prstGeom>
                        </p:spPr>
                      </p:pic>
                      <p:pic>
                        <p:nvPicPr>
                          <p:cNvPr id="64" name="Image 63">
                            <a:extLst>
                              <a:ext uri="{FF2B5EF4-FFF2-40B4-BE49-F238E27FC236}">
                                <a16:creationId xmlns:a16="http://schemas.microsoft.com/office/drawing/2014/main" id="{215DF849-C738-4F4F-865A-55469384711F}"/>
                              </a:ext>
                            </a:extLst>
                          </p:cNvPr>
                          <p:cNvPicPr>
                            <a:picLocks noChangeAspect="1"/>
                          </p:cNvPicPr>
                          <p:nvPr/>
                        </p:nvPicPr>
                        <p:blipFill>
                          <a:blip r:embed="rId3"/>
                          <a:stretch>
                            <a:fillRect/>
                          </a:stretch>
                        </p:blipFill>
                        <p:spPr>
                          <a:xfrm>
                            <a:off x="839092" y="2047543"/>
                            <a:ext cx="389426" cy="162745"/>
                          </a:xfrm>
                          <a:prstGeom prst="rect">
                            <a:avLst/>
                          </a:prstGeom>
                        </p:spPr>
                      </p:pic>
                    </p:grpSp>
                    <p:sp>
                      <p:nvSpPr>
                        <p:cNvPr id="62" name="Rectangle 61">
                          <a:extLst>
                            <a:ext uri="{FF2B5EF4-FFF2-40B4-BE49-F238E27FC236}">
                              <a16:creationId xmlns:a16="http://schemas.microsoft.com/office/drawing/2014/main" id="{EEEFBFD9-78C4-49CE-AC9C-A50AFC27AEEA}"/>
                            </a:ext>
                          </a:extLst>
                        </p:cNvPr>
                        <p:cNvSpPr/>
                        <p:nvPr/>
                      </p:nvSpPr>
                      <p:spPr>
                        <a:xfrm>
                          <a:off x="10371015" y="1985108"/>
                          <a:ext cx="810033" cy="289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0" name="Image 59">
                        <a:extLst>
                          <a:ext uri="{FF2B5EF4-FFF2-40B4-BE49-F238E27FC236}">
                            <a16:creationId xmlns:a16="http://schemas.microsoft.com/office/drawing/2014/main" id="{60819C1F-C3D4-4C48-95B5-509709C31E0B}"/>
                          </a:ext>
                        </a:extLst>
                      </p:cNvPr>
                      <p:cNvPicPr>
                        <a:picLocks noChangeAspect="1"/>
                      </p:cNvPicPr>
                      <p:nvPr/>
                    </p:nvPicPr>
                    <p:blipFill>
                      <a:blip r:embed="rId4"/>
                      <a:stretch>
                        <a:fillRect/>
                      </a:stretch>
                    </p:blipFill>
                    <p:spPr>
                      <a:xfrm>
                        <a:off x="10371015" y="2033479"/>
                        <a:ext cx="228140" cy="176809"/>
                      </a:xfrm>
                      <a:prstGeom prst="rect">
                        <a:avLst/>
                      </a:prstGeom>
                    </p:spPr>
                  </p:pic>
                </p:grpSp>
                <p:sp>
                  <p:nvSpPr>
                    <p:cNvPr id="58" name="Ellipse 57">
                      <a:extLst>
                        <a:ext uri="{FF2B5EF4-FFF2-40B4-BE49-F238E27FC236}">
                          <a16:creationId xmlns:a16="http://schemas.microsoft.com/office/drawing/2014/main" id="{AAA5C273-3076-4918-A957-39F93AEB81FB}"/>
                        </a:ext>
                      </a:extLst>
                    </p:cNvPr>
                    <p:cNvSpPr/>
                    <p:nvPr/>
                  </p:nvSpPr>
                  <p:spPr>
                    <a:xfrm>
                      <a:off x="10154265" y="1985108"/>
                      <a:ext cx="810034" cy="3334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6" name="Image 55">
                    <a:extLst>
                      <a:ext uri="{FF2B5EF4-FFF2-40B4-BE49-F238E27FC236}">
                        <a16:creationId xmlns:a16="http://schemas.microsoft.com/office/drawing/2014/main" id="{1F8FE4B9-C5C5-4982-B735-86F30EF40F5A}"/>
                      </a:ext>
                    </a:extLst>
                  </p:cNvPr>
                  <p:cNvPicPr>
                    <a:picLocks noChangeAspect="1"/>
                  </p:cNvPicPr>
                  <p:nvPr/>
                </p:nvPicPr>
                <p:blipFill>
                  <a:blip r:embed="rId5"/>
                  <a:stretch>
                    <a:fillRect/>
                  </a:stretch>
                </p:blipFill>
                <p:spPr>
                  <a:xfrm>
                    <a:off x="7606149" y="1985108"/>
                    <a:ext cx="1268909" cy="291278"/>
                  </a:xfrm>
                  <a:prstGeom prst="rect">
                    <a:avLst/>
                  </a:prstGeom>
                </p:spPr>
              </p:pic>
            </p:grpSp>
            <p:pic>
              <p:nvPicPr>
                <p:cNvPr id="52" name="Image 51">
                  <a:extLst>
                    <a:ext uri="{FF2B5EF4-FFF2-40B4-BE49-F238E27FC236}">
                      <a16:creationId xmlns:a16="http://schemas.microsoft.com/office/drawing/2014/main" id="{DDAB395A-6EB8-495A-9662-C39E5828C0D9}"/>
                    </a:ext>
                  </a:extLst>
                </p:cNvPr>
                <p:cNvPicPr>
                  <a:picLocks noChangeAspect="1"/>
                </p:cNvPicPr>
                <p:nvPr/>
              </p:nvPicPr>
              <p:blipFill>
                <a:blip r:embed="rId6"/>
                <a:stretch>
                  <a:fillRect/>
                </a:stretch>
              </p:blipFill>
              <p:spPr>
                <a:xfrm>
                  <a:off x="7451410" y="1962182"/>
                  <a:ext cx="1443554" cy="333465"/>
                </a:xfrm>
                <a:prstGeom prst="rect">
                  <a:avLst/>
                </a:prstGeom>
              </p:spPr>
            </p:pic>
            <p:pic>
              <p:nvPicPr>
                <p:cNvPr id="53" name="Image 52">
                  <a:extLst>
                    <a:ext uri="{FF2B5EF4-FFF2-40B4-BE49-F238E27FC236}">
                      <a16:creationId xmlns:a16="http://schemas.microsoft.com/office/drawing/2014/main" id="{6A7C3ABD-663B-4DC4-8998-2B1908EB6A53}"/>
                    </a:ext>
                  </a:extLst>
                </p:cNvPr>
                <p:cNvPicPr>
                  <a:picLocks noChangeAspect="1"/>
                </p:cNvPicPr>
                <p:nvPr/>
              </p:nvPicPr>
              <p:blipFill>
                <a:blip r:embed="rId7"/>
                <a:stretch>
                  <a:fillRect/>
                </a:stretch>
              </p:blipFill>
              <p:spPr>
                <a:xfrm>
                  <a:off x="7606149" y="1931582"/>
                  <a:ext cx="949325" cy="394663"/>
                </a:xfrm>
                <a:prstGeom prst="rect">
                  <a:avLst/>
                </a:prstGeom>
              </p:spPr>
            </p:pic>
            <p:sp>
              <p:nvSpPr>
                <p:cNvPr id="54" name="Ellipse 53">
                  <a:extLst>
                    <a:ext uri="{FF2B5EF4-FFF2-40B4-BE49-F238E27FC236}">
                      <a16:creationId xmlns:a16="http://schemas.microsoft.com/office/drawing/2014/main" id="{E021B710-65C0-487F-8409-9092C8D9A59E}"/>
                    </a:ext>
                  </a:extLst>
                </p:cNvPr>
                <p:cNvSpPr/>
                <p:nvPr/>
              </p:nvSpPr>
              <p:spPr>
                <a:xfrm>
                  <a:off x="7543800" y="1843547"/>
                  <a:ext cx="1191126" cy="523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0" name="Ellipse 49">
                <a:extLst>
                  <a:ext uri="{FF2B5EF4-FFF2-40B4-BE49-F238E27FC236}">
                    <a16:creationId xmlns:a16="http://schemas.microsoft.com/office/drawing/2014/main" id="{C248643A-1AC5-48F6-97AD-9173688B8682}"/>
                  </a:ext>
                </a:extLst>
              </p:cNvPr>
              <p:cNvSpPr/>
              <p:nvPr/>
            </p:nvSpPr>
            <p:spPr>
              <a:xfrm>
                <a:off x="250092" y="1417320"/>
                <a:ext cx="604023"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 name="Connecteur droit avec flèche 3">
              <a:extLst>
                <a:ext uri="{FF2B5EF4-FFF2-40B4-BE49-F238E27FC236}">
                  <a16:creationId xmlns:a16="http://schemas.microsoft.com/office/drawing/2014/main" id="{B656EDCB-4A27-40F2-B1DC-E1A672C6B826}"/>
                </a:ext>
              </a:extLst>
            </p:cNvPr>
            <p:cNvCxnSpPr>
              <a:endCxn id="50" idx="3"/>
            </p:cNvCxnSpPr>
            <p:nvPr/>
          </p:nvCxnSpPr>
          <p:spPr>
            <a:xfrm flipV="1">
              <a:off x="171938" y="1612442"/>
              <a:ext cx="166611" cy="4210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avec flèche 33">
              <a:extLst>
                <a:ext uri="{FF2B5EF4-FFF2-40B4-BE49-F238E27FC236}">
                  <a16:creationId xmlns:a16="http://schemas.microsoft.com/office/drawing/2014/main" id="{7BE86EEB-BD3D-4528-BFEC-B10EE8C7AE8E}"/>
                </a:ext>
              </a:extLst>
            </p:cNvPr>
            <p:cNvCxnSpPr/>
            <p:nvPr/>
          </p:nvCxnSpPr>
          <p:spPr>
            <a:xfrm flipV="1">
              <a:off x="7419632" y="2203363"/>
              <a:ext cx="166611" cy="4210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Connecteur droit avec flèche 34">
              <a:extLst>
                <a:ext uri="{FF2B5EF4-FFF2-40B4-BE49-F238E27FC236}">
                  <a16:creationId xmlns:a16="http://schemas.microsoft.com/office/drawing/2014/main" id="{0CB85269-E3C3-4387-85B8-F8B38DAB0AFC}"/>
                </a:ext>
              </a:extLst>
            </p:cNvPr>
            <p:cNvCxnSpPr>
              <a:cxnSpLocks/>
              <a:endCxn id="60" idx="3"/>
            </p:cNvCxnSpPr>
            <p:nvPr/>
          </p:nvCxnSpPr>
          <p:spPr>
            <a:xfrm flipH="1" flipV="1">
              <a:off x="10599155" y="2121884"/>
              <a:ext cx="806382" cy="35223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Espace réservé du pied de page 1">
            <a:extLst>
              <a:ext uri="{FF2B5EF4-FFF2-40B4-BE49-F238E27FC236}">
                <a16:creationId xmlns:a16="http://schemas.microsoft.com/office/drawing/2014/main" id="{A36C46C5-AF17-4C73-8667-D08DCF7DC2FC}"/>
              </a:ext>
            </a:extLst>
          </p:cNvPr>
          <p:cNvSpPr>
            <a:spLocks noGrp="1"/>
          </p:cNvSpPr>
          <p:nvPr>
            <p:ph type="ftr" sz="quarter" idx="11"/>
          </p:nvPr>
        </p:nvSpPr>
        <p:spPr/>
        <p:txBody>
          <a:bodyPr/>
          <a:lstStyle/>
          <a:p>
            <a:r>
              <a:rPr lang="fr-FR"/>
              <a:t>SF CAC-V4</a:t>
            </a:r>
          </a:p>
        </p:txBody>
      </p:sp>
      <p:sp>
        <p:nvSpPr>
          <p:cNvPr id="3" name="Espace réservé du numéro de diapositive 2">
            <a:extLst>
              <a:ext uri="{FF2B5EF4-FFF2-40B4-BE49-F238E27FC236}">
                <a16:creationId xmlns:a16="http://schemas.microsoft.com/office/drawing/2014/main" id="{2660ABE4-6751-4C12-82FD-FA4A7D799466}"/>
              </a:ext>
            </a:extLst>
          </p:cNvPr>
          <p:cNvSpPr>
            <a:spLocks noGrp="1"/>
          </p:cNvSpPr>
          <p:nvPr>
            <p:ph type="sldNum" sz="quarter" idx="12"/>
          </p:nvPr>
        </p:nvSpPr>
        <p:spPr/>
        <p:txBody>
          <a:bodyPr/>
          <a:lstStyle/>
          <a:p>
            <a:fld id="{188AB366-428E-466D-80D1-E57B71356D3A}" type="slidenum">
              <a:rPr lang="fr-FR" smtClean="0"/>
              <a:t>13</a:t>
            </a:fld>
            <a:endParaRPr lang="fr-FR"/>
          </a:p>
        </p:txBody>
      </p:sp>
    </p:spTree>
    <p:extLst>
      <p:ext uri="{BB962C8B-B14F-4D97-AF65-F5344CB8AC3E}">
        <p14:creationId xmlns:p14="http://schemas.microsoft.com/office/powerpoint/2010/main" val="44138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14F7D141-9A55-4483-8151-9D8759FCB3E9}"/>
              </a:ext>
            </a:extLst>
          </p:cNvPr>
          <p:cNvSpPr txBox="1"/>
          <p:nvPr/>
        </p:nvSpPr>
        <p:spPr>
          <a:xfrm>
            <a:off x="665748" y="269146"/>
            <a:ext cx="1925527" cy="369332"/>
          </a:xfrm>
          <a:prstGeom prst="rect">
            <a:avLst/>
          </a:prstGeom>
          <a:noFill/>
        </p:spPr>
        <p:txBody>
          <a:bodyPr wrap="none" rtlCol="0">
            <a:spAutoFit/>
          </a:bodyPr>
          <a:lstStyle/>
          <a:p>
            <a:r>
              <a:rPr lang="fr-FR" dirty="0"/>
              <a:t>Action : Admission</a:t>
            </a:r>
            <a:endParaRPr lang="fr-FR" i="1" dirty="0"/>
          </a:p>
        </p:txBody>
      </p:sp>
      <p:sp>
        <p:nvSpPr>
          <p:cNvPr id="42" name="Rectangle 41">
            <a:extLst>
              <a:ext uri="{FF2B5EF4-FFF2-40B4-BE49-F238E27FC236}">
                <a16:creationId xmlns:a16="http://schemas.microsoft.com/office/drawing/2014/main" id="{66E2AF12-930F-495F-8D2D-4ABDF6A647FA}"/>
              </a:ext>
            </a:extLst>
          </p:cNvPr>
          <p:cNvSpPr/>
          <p:nvPr/>
        </p:nvSpPr>
        <p:spPr>
          <a:xfrm>
            <a:off x="757512" y="1079989"/>
            <a:ext cx="10399231" cy="2246769"/>
          </a:xfrm>
          <a:prstGeom prst="rect">
            <a:avLst/>
          </a:prstGeom>
        </p:spPr>
        <p:txBody>
          <a:bodyPr wrap="square">
            <a:spAutoFit/>
          </a:bodyPr>
          <a:lstStyle/>
          <a:p>
            <a:pPr lvl="0">
              <a:defRPr/>
            </a:pPr>
            <a:r>
              <a:rPr lang="fr-FR" sz="1400" dirty="0"/>
              <a:t>En cas d’admission alors qu’il existe une action « visite » active issue du CAC :</a:t>
            </a:r>
          </a:p>
          <a:p>
            <a:pPr marL="628650" lvl="1" indent="-171450">
              <a:buFontTx/>
              <a:buChar char="-"/>
              <a:defRPr/>
            </a:pPr>
            <a:r>
              <a:rPr lang="fr-FR" sz="1400" dirty="0"/>
              <a:t>Lors de la validation de l’admission :</a:t>
            </a:r>
          </a:p>
          <a:p>
            <a:pPr marL="1085850" lvl="2" indent="-171450">
              <a:buFontTx/>
              <a:buChar char="-"/>
              <a:defRPr/>
            </a:pPr>
            <a:r>
              <a:rPr lang="fr-FR" sz="1400" dirty="0"/>
              <a:t>Fermeture de l’action visite sur le CRM</a:t>
            </a:r>
          </a:p>
          <a:p>
            <a:pPr marL="1085850" lvl="2" indent="-171450">
              <a:buFontTx/>
              <a:buChar char="-"/>
              <a:defRPr/>
            </a:pPr>
            <a:r>
              <a:rPr lang="fr-FR" sz="1400" dirty="0"/>
              <a:t>Fermeture de l’action visite CAC :</a:t>
            </a:r>
          </a:p>
          <a:p>
            <a:pPr marL="1543050" lvl="3" indent="-171450">
              <a:buFontTx/>
              <a:buChar char="-"/>
              <a:defRPr/>
            </a:pPr>
            <a:r>
              <a:rPr lang="fr-FR" sz="1400" dirty="0"/>
              <a:t>Si date de la visite dans le passé </a:t>
            </a:r>
            <a:r>
              <a:rPr lang="fr-FR" sz="1400" b="1" dirty="0"/>
              <a:t>ou le jour même </a:t>
            </a:r>
            <a:r>
              <a:rPr lang="fr-FR" sz="1400" dirty="0"/>
              <a:t>: validation automatique du RDV (statut « réalisé ») avec un motif « Admission » (nouveau motif à créer). </a:t>
            </a:r>
          </a:p>
          <a:p>
            <a:pPr marL="1543050" lvl="3" indent="-171450">
              <a:buFontTx/>
              <a:buChar char="-"/>
              <a:defRPr/>
            </a:pPr>
            <a:r>
              <a:rPr lang="fr-FR" sz="1400" dirty="0"/>
              <a:t> Si date de la visite dans le futur : annulation automatique du RDV avec libération du créneau (statut= « annulé ») avec un motif « Admission » (Nouveau motif). </a:t>
            </a:r>
          </a:p>
          <a:p>
            <a:pPr marL="628650" lvl="1" indent="-171450">
              <a:buFontTx/>
              <a:buChar char="-"/>
              <a:defRPr/>
            </a:pPr>
            <a:r>
              <a:rPr lang="fr-FR" sz="1400" dirty="0"/>
              <a:t>Lors de l’annulation de l’admission : on laisse tout en l’état</a:t>
            </a:r>
          </a:p>
          <a:p>
            <a:pPr marL="1543050" lvl="3" indent="-171450">
              <a:buFontTx/>
              <a:buChar char="-"/>
              <a:defRPr/>
            </a:pPr>
            <a:endParaRPr lang="fr-FR" sz="1400" dirty="0"/>
          </a:p>
        </p:txBody>
      </p:sp>
      <p:sp>
        <p:nvSpPr>
          <p:cNvPr id="2" name="Espace réservé du pied de page 1">
            <a:extLst>
              <a:ext uri="{FF2B5EF4-FFF2-40B4-BE49-F238E27FC236}">
                <a16:creationId xmlns:a16="http://schemas.microsoft.com/office/drawing/2014/main" id="{2C3371AC-F668-4348-BD13-72F75E43ABD0}"/>
              </a:ext>
            </a:extLst>
          </p:cNvPr>
          <p:cNvSpPr>
            <a:spLocks noGrp="1"/>
          </p:cNvSpPr>
          <p:nvPr>
            <p:ph type="ftr" sz="quarter" idx="11"/>
          </p:nvPr>
        </p:nvSpPr>
        <p:spPr/>
        <p:txBody>
          <a:bodyPr/>
          <a:lstStyle/>
          <a:p>
            <a:r>
              <a:rPr lang="fr-FR"/>
              <a:t>SF CAC-V4</a:t>
            </a:r>
          </a:p>
        </p:txBody>
      </p:sp>
      <p:sp>
        <p:nvSpPr>
          <p:cNvPr id="3" name="Espace réservé du numéro de diapositive 2">
            <a:extLst>
              <a:ext uri="{FF2B5EF4-FFF2-40B4-BE49-F238E27FC236}">
                <a16:creationId xmlns:a16="http://schemas.microsoft.com/office/drawing/2014/main" id="{1B8CDCA9-DAC8-45BA-A5D0-6D94C82E4A96}"/>
              </a:ext>
            </a:extLst>
          </p:cNvPr>
          <p:cNvSpPr>
            <a:spLocks noGrp="1"/>
          </p:cNvSpPr>
          <p:nvPr>
            <p:ph type="sldNum" sz="quarter" idx="12"/>
          </p:nvPr>
        </p:nvSpPr>
        <p:spPr/>
        <p:txBody>
          <a:bodyPr/>
          <a:lstStyle/>
          <a:p>
            <a:fld id="{188AB366-428E-466D-80D1-E57B71356D3A}" type="slidenum">
              <a:rPr lang="fr-FR" smtClean="0"/>
              <a:t>14</a:t>
            </a:fld>
            <a:endParaRPr lang="fr-FR"/>
          </a:p>
        </p:txBody>
      </p:sp>
    </p:spTree>
    <p:extLst>
      <p:ext uri="{BB962C8B-B14F-4D97-AF65-F5344CB8AC3E}">
        <p14:creationId xmlns:p14="http://schemas.microsoft.com/office/powerpoint/2010/main" val="2803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14F7D141-9A55-4483-8151-9D8759FCB3E9}"/>
              </a:ext>
            </a:extLst>
          </p:cNvPr>
          <p:cNvSpPr txBox="1"/>
          <p:nvPr/>
        </p:nvSpPr>
        <p:spPr>
          <a:xfrm>
            <a:off x="400025" y="251704"/>
            <a:ext cx="11525719" cy="369332"/>
          </a:xfrm>
          <a:prstGeom prst="rect">
            <a:avLst/>
          </a:prstGeom>
          <a:noFill/>
        </p:spPr>
        <p:txBody>
          <a:bodyPr wrap="none" rtlCol="0">
            <a:spAutoFit/>
          </a:bodyPr>
          <a:lstStyle/>
          <a:p>
            <a:r>
              <a:rPr lang="fr-FR" dirty="0"/>
              <a:t>Action : Menu « Validation des RDV » intégré dans la liste des actions commerciales (à la place des propositions de visites</a:t>
            </a:r>
          </a:p>
        </p:txBody>
      </p:sp>
      <p:sp>
        <p:nvSpPr>
          <p:cNvPr id="42" name="Rectangle 41">
            <a:extLst>
              <a:ext uri="{FF2B5EF4-FFF2-40B4-BE49-F238E27FC236}">
                <a16:creationId xmlns:a16="http://schemas.microsoft.com/office/drawing/2014/main" id="{66E2AF12-930F-495F-8D2D-4ABDF6A647FA}"/>
              </a:ext>
            </a:extLst>
          </p:cNvPr>
          <p:cNvSpPr/>
          <p:nvPr/>
        </p:nvSpPr>
        <p:spPr>
          <a:xfrm>
            <a:off x="109867" y="724039"/>
            <a:ext cx="4880613" cy="5632311"/>
          </a:xfrm>
          <a:prstGeom prst="rect">
            <a:avLst/>
          </a:prstGeom>
        </p:spPr>
        <p:txBody>
          <a:bodyPr wrap="square">
            <a:spAutoFit/>
          </a:bodyPr>
          <a:lstStyle/>
          <a:p>
            <a:pPr lvl="0">
              <a:defRPr/>
            </a:pPr>
            <a:r>
              <a:rPr lang="fr-FR" sz="900" dirty="0"/>
              <a:t>-  Accès à la liste par l’icône actuel « Propositions de visites » -&gt; devient la validation des visites (reste propositions de visites pour les résidences qui ne sont pas encore sur CAC)</a:t>
            </a:r>
          </a:p>
          <a:p>
            <a:pPr marL="171450" lvl="0" indent="-171450">
              <a:buFontTx/>
              <a:buChar char="-"/>
              <a:defRPr/>
            </a:pPr>
            <a:r>
              <a:rPr lang="fr-FR" sz="900" dirty="0"/>
              <a:t>Tous les RDV de la période avec une drop down liste (Tous, à valider, déjà traité…) initialisé sur les « à valider » </a:t>
            </a:r>
          </a:p>
          <a:p>
            <a:pPr marL="171450" lvl="0" indent="-171450">
              <a:buFontTx/>
              <a:buChar char="-"/>
              <a:defRPr/>
            </a:pPr>
            <a:r>
              <a:rPr lang="fr-FR" sz="900" dirty="0"/>
              <a:t>Une ligne par visite avec les informations : </a:t>
            </a:r>
            <a:r>
              <a:rPr lang="fr-FR" sz="900" dirty="0" err="1"/>
              <a:t>propect</a:t>
            </a:r>
            <a:r>
              <a:rPr lang="fr-FR" sz="900" dirty="0"/>
              <a:t> + interlocuteur de la visite, date , heure, chargé de la visite, Statut, Motif et boutons action.</a:t>
            </a:r>
          </a:p>
          <a:p>
            <a:pPr marL="171450" lvl="0" indent="-171450">
              <a:buFontTx/>
              <a:buChar char="-"/>
              <a:defRPr/>
            </a:pPr>
            <a:r>
              <a:rPr lang="fr-FR" sz="900" dirty="0"/>
              <a:t>Si la visite a déjà été traitée -&gt; bouton « cadenas » idem prospects clos. Impossible de modifier. </a:t>
            </a:r>
          </a:p>
          <a:p>
            <a:pPr marL="171450" indent="-171450">
              <a:buFontTx/>
              <a:buChar char="-"/>
            </a:pPr>
            <a:r>
              <a:rPr lang="fr-FR" sz="900" dirty="0">
                <a:solidFill>
                  <a:srgbClr val="FF0000"/>
                </a:solidFill>
              </a:rPr>
              <a:t>Gestion des droits : accès à la liste à partir des actions commerciales limitée aux personnes ayant un profil permettant de valider/annuler un rendez-vous sur le CAC.</a:t>
            </a:r>
          </a:p>
          <a:p>
            <a:pPr marL="171450" lvl="0" indent="-171450">
              <a:buFontTx/>
              <a:buChar char="-"/>
              <a:defRPr/>
            </a:pPr>
            <a:r>
              <a:rPr lang="fr-FR" sz="900" dirty="0"/>
              <a:t>Les boutons actions :</a:t>
            </a:r>
          </a:p>
          <a:p>
            <a:pPr marL="628650" lvl="1" indent="-171450">
              <a:buFontTx/>
              <a:buChar char="-"/>
              <a:defRPr/>
            </a:pPr>
            <a:r>
              <a:rPr lang="fr-FR" sz="900" dirty="0"/>
              <a:t>« Valider »; l’action entraîne </a:t>
            </a:r>
          </a:p>
          <a:p>
            <a:pPr marL="1085850" lvl="2" indent="-171450">
              <a:buFontTx/>
              <a:buChar char="-"/>
              <a:defRPr/>
            </a:pPr>
            <a:r>
              <a:rPr lang="fr-FR" sz="900" dirty="0"/>
              <a:t>Le changement de statut de la visite dans le CAC</a:t>
            </a:r>
          </a:p>
          <a:p>
            <a:pPr marL="1085850" lvl="2" indent="-171450">
              <a:buFontTx/>
              <a:buChar char="-"/>
              <a:defRPr/>
            </a:pPr>
            <a:r>
              <a:rPr lang="fr-FR" sz="900" dirty="0"/>
              <a:t>La fermeture de l’action VISITE</a:t>
            </a:r>
          </a:p>
          <a:p>
            <a:pPr marL="1085850" lvl="2" indent="-171450">
              <a:buFontTx/>
              <a:buChar char="-"/>
              <a:defRPr/>
            </a:pPr>
            <a:r>
              <a:rPr lang="fr-FR" sz="900" dirty="0"/>
              <a:t>Affichage de l’action avec choix d’une nouvelle action par l’utilisateur. NB : si la nouvelle action est une nouvelle « visite » il faut le faire en 2 temps : valider l’action puis création de la nouvelle visite via le CAC</a:t>
            </a:r>
          </a:p>
          <a:p>
            <a:pPr marL="1085850" lvl="2" indent="-171450">
              <a:buFontTx/>
              <a:buChar char="-"/>
              <a:defRPr/>
            </a:pPr>
            <a:endParaRPr lang="fr-FR" sz="900" dirty="0"/>
          </a:p>
          <a:p>
            <a:pPr marL="628650" lvl="1" indent="-171450">
              <a:buFontTx/>
              <a:buChar char="-"/>
              <a:defRPr/>
            </a:pPr>
            <a:r>
              <a:rPr lang="fr-FR" sz="900" dirty="0"/>
              <a:t>« Annuler avec maintien du contact », l’action entraîne le même comportement que sur la fiche CRM ou le CAC :</a:t>
            </a:r>
          </a:p>
          <a:p>
            <a:pPr marL="1085850" lvl="2" indent="-171450">
              <a:buFontTx/>
              <a:buChar char="-"/>
              <a:defRPr/>
            </a:pPr>
            <a:r>
              <a:rPr lang="fr-FR" sz="900" dirty="0"/>
              <a:t>L’affichage du sous menu choix entre « A l’initiative de la famille » ou « Impossibilité de la résidence »</a:t>
            </a:r>
          </a:p>
          <a:p>
            <a:pPr marL="1085850" lvl="2" indent="-171450">
              <a:buFontTx/>
              <a:buChar char="-"/>
              <a:defRPr/>
            </a:pPr>
            <a:r>
              <a:rPr lang="fr-FR" sz="900" dirty="0"/>
              <a:t>L’affichage de l’écran édition de l’action, modifiée en « Annulation de visite » + motif dans le mémo</a:t>
            </a:r>
          </a:p>
          <a:p>
            <a:pPr marL="1085850" lvl="2" indent="-171450">
              <a:buFontTx/>
              <a:buChar char="-"/>
              <a:defRPr/>
            </a:pPr>
            <a:r>
              <a:rPr lang="fr-FR" sz="900" dirty="0"/>
              <a:t>A la validation : </a:t>
            </a:r>
          </a:p>
          <a:p>
            <a:pPr marL="1543050" lvl="3" indent="-171450">
              <a:buFont typeface="Arial" panose="020B0604020202020204" pitchFamily="34" charset="0"/>
              <a:buChar char="•"/>
              <a:defRPr/>
            </a:pPr>
            <a:r>
              <a:rPr lang="fr-FR" sz="900" dirty="0"/>
              <a:t>La fermeture de l’action VISITE</a:t>
            </a:r>
          </a:p>
          <a:p>
            <a:pPr marL="1543050" lvl="3" indent="-171450">
              <a:buFont typeface="Arial" panose="020B0604020202020204" pitchFamily="34" charset="0"/>
              <a:buChar char="•"/>
              <a:defRPr/>
            </a:pPr>
            <a:r>
              <a:rPr lang="fr-FR" sz="900" dirty="0"/>
              <a:t>Passage du rendez-vous au statut « annulé ». </a:t>
            </a:r>
          </a:p>
          <a:p>
            <a:pPr marL="1543050" lvl="3" indent="-171450">
              <a:buFont typeface="Arial" panose="020B0604020202020204" pitchFamily="34" charset="0"/>
              <a:buChar char="•"/>
              <a:defRPr/>
            </a:pPr>
            <a:r>
              <a:rPr lang="fr-FR" sz="900" dirty="0"/>
              <a:t>Libération du créneau (si dans le futur)</a:t>
            </a:r>
          </a:p>
          <a:p>
            <a:pPr marL="1543050" lvl="3" indent="-171450">
              <a:buFontTx/>
              <a:buChar char="-"/>
              <a:defRPr/>
            </a:pPr>
            <a:endParaRPr lang="fr-FR" sz="900" dirty="0"/>
          </a:p>
          <a:p>
            <a:pPr marL="628650" lvl="1" indent="-171450">
              <a:buFontTx/>
              <a:buChar char="-"/>
              <a:defRPr/>
            </a:pPr>
            <a:r>
              <a:rPr lang="fr-FR" sz="900" dirty="0"/>
              <a:t>« Annuler avec clôture du contact », l’action entraîne le même comportement que sur la fiche CRM ou le CAC :</a:t>
            </a:r>
          </a:p>
          <a:p>
            <a:pPr marL="1085850" lvl="2" indent="-171450">
              <a:buFontTx/>
              <a:buChar char="-"/>
              <a:defRPr/>
            </a:pPr>
            <a:r>
              <a:rPr lang="fr-FR" sz="900" dirty="0"/>
              <a:t>L’affichage du sous menu choix entre « A l’initiative de la famille » ou « Impossibilité de la résidence »</a:t>
            </a:r>
          </a:p>
          <a:p>
            <a:pPr marL="1085850" lvl="2" indent="-171450">
              <a:buFontTx/>
              <a:buChar char="-"/>
              <a:defRPr/>
            </a:pPr>
            <a:r>
              <a:rPr lang="fr-FR" sz="900" dirty="0"/>
              <a:t>L’affichage de l’écran refus pour saisie du motif. modifiée en « Annulation de visite »</a:t>
            </a:r>
          </a:p>
          <a:p>
            <a:pPr marL="1085850" lvl="2" indent="-171450">
              <a:buFontTx/>
              <a:buChar char="-"/>
              <a:defRPr/>
            </a:pPr>
            <a:r>
              <a:rPr lang="fr-FR" sz="900" dirty="0"/>
              <a:t>A la validation : </a:t>
            </a:r>
          </a:p>
          <a:p>
            <a:pPr marL="1543050" lvl="3" indent="-171450">
              <a:buFont typeface="Arial" panose="020B0604020202020204" pitchFamily="34" charset="0"/>
              <a:buChar char="•"/>
              <a:defRPr/>
            </a:pPr>
            <a:r>
              <a:rPr lang="fr-FR" sz="900" dirty="0"/>
              <a:t>Traitement du refus</a:t>
            </a:r>
          </a:p>
          <a:p>
            <a:pPr marL="1543050" lvl="3" indent="-171450">
              <a:buFont typeface="Arial" panose="020B0604020202020204" pitchFamily="34" charset="0"/>
              <a:buChar char="•"/>
              <a:defRPr/>
            </a:pPr>
            <a:r>
              <a:rPr lang="fr-FR" sz="900" dirty="0"/>
              <a:t>Modification de l’action VISITE en « Annulation de visite » avec renseignement du motif + fermeture de l’action</a:t>
            </a:r>
          </a:p>
          <a:p>
            <a:pPr marL="1543050" lvl="3" indent="-171450">
              <a:buFont typeface="Arial" panose="020B0604020202020204" pitchFamily="34" charset="0"/>
              <a:buChar char="•"/>
              <a:defRPr/>
            </a:pPr>
            <a:r>
              <a:rPr lang="fr-FR" sz="900" dirty="0"/>
              <a:t>Passage du rendez-vous au statut « annulé ». </a:t>
            </a:r>
          </a:p>
          <a:p>
            <a:pPr marL="1543050" lvl="3" indent="-171450">
              <a:buFont typeface="Arial" panose="020B0604020202020204" pitchFamily="34" charset="0"/>
              <a:buChar char="•"/>
              <a:defRPr/>
            </a:pPr>
            <a:r>
              <a:rPr lang="fr-FR" sz="900" dirty="0"/>
              <a:t>Libération du créneau (si dans le futur)</a:t>
            </a:r>
          </a:p>
        </p:txBody>
      </p:sp>
      <p:sp>
        <p:nvSpPr>
          <p:cNvPr id="3" name="Espace réservé du pied de page 2">
            <a:extLst>
              <a:ext uri="{FF2B5EF4-FFF2-40B4-BE49-F238E27FC236}">
                <a16:creationId xmlns:a16="http://schemas.microsoft.com/office/drawing/2014/main" id="{62A4D032-1506-4877-B9F8-B1FA07B48F59}"/>
              </a:ext>
            </a:extLst>
          </p:cNvPr>
          <p:cNvSpPr>
            <a:spLocks noGrp="1"/>
          </p:cNvSpPr>
          <p:nvPr>
            <p:ph type="ftr" sz="quarter" idx="11"/>
          </p:nvPr>
        </p:nvSpPr>
        <p:spPr/>
        <p:txBody>
          <a:bodyPr/>
          <a:lstStyle/>
          <a:p>
            <a:r>
              <a:rPr lang="fr-FR"/>
              <a:t>SF CAC-V4</a:t>
            </a:r>
          </a:p>
        </p:txBody>
      </p:sp>
      <p:sp>
        <p:nvSpPr>
          <p:cNvPr id="4" name="Espace réservé du numéro de diapositive 3">
            <a:extLst>
              <a:ext uri="{FF2B5EF4-FFF2-40B4-BE49-F238E27FC236}">
                <a16:creationId xmlns:a16="http://schemas.microsoft.com/office/drawing/2014/main" id="{2A8D8AA9-A761-4EBA-BF96-B6BD6A26D71A}"/>
              </a:ext>
            </a:extLst>
          </p:cNvPr>
          <p:cNvSpPr>
            <a:spLocks noGrp="1"/>
          </p:cNvSpPr>
          <p:nvPr>
            <p:ph type="sldNum" sz="quarter" idx="12"/>
          </p:nvPr>
        </p:nvSpPr>
        <p:spPr/>
        <p:txBody>
          <a:bodyPr/>
          <a:lstStyle/>
          <a:p>
            <a:fld id="{188AB366-428E-466D-80D1-E57B71356D3A}" type="slidenum">
              <a:rPr lang="fr-FR" smtClean="0"/>
              <a:t>15</a:t>
            </a:fld>
            <a:endParaRPr lang="fr-FR"/>
          </a:p>
        </p:txBody>
      </p:sp>
      <p:grpSp>
        <p:nvGrpSpPr>
          <p:cNvPr id="8" name="Groupe 7">
            <a:extLst>
              <a:ext uri="{FF2B5EF4-FFF2-40B4-BE49-F238E27FC236}">
                <a16:creationId xmlns:a16="http://schemas.microsoft.com/office/drawing/2014/main" id="{959EC608-8E5B-42A9-9E45-4754A546D49A}"/>
              </a:ext>
            </a:extLst>
          </p:cNvPr>
          <p:cNvGrpSpPr/>
          <p:nvPr/>
        </p:nvGrpSpPr>
        <p:grpSpPr>
          <a:xfrm>
            <a:off x="5072069" y="1515290"/>
            <a:ext cx="6922979" cy="2523309"/>
            <a:chOff x="1733341" y="322217"/>
            <a:chExt cx="7716102" cy="3035990"/>
          </a:xfrm>
        </p:grpSpPr>
        <p:pic>
          <p:nvPicPr>
            <p:cNvPr id="9" name="Image 8">
              <a:extLst>
                <a:ext uri="{FF2B5EF4-FFF2-40B4-BE49-F238E27FC236}">
                  <a16:creationId xmlns:a16="http://schemas.microsoft.com/office/drawing/2014/main" id="{BB445123-D18B-488F-9A29-9F2A1A2CB9C9}"/>
                </a:ext>
              </a:extLst>
            </p:cNvPr>
            <p:cNvPicPr>
              <a:picLocks noChangeAspect="1"/>
            </p:cNvPicPr>
            <p:nvPr/>
          </p:nvPicPr>
          <p:blipFill>
            <a:blip r:embed="rId2"/>
            <a:stretch>
              <a:fillRect/>
            </a:stretch>
          </p:blipFill>
          <p:spPr>
            <a:xfrm>
              <a:off x="1875454" y="830425"/>
              <a:ext cx="6465944" cy="2527782"/>
            </a:xfrm>
            <a:prstGeom prst="rect">
              <a:avLst/>
            </a:prstGeom>
          </p:spPr>
        </p:pic>
        <p:pic>
          <p:nvPicPr>
            <p:cNvPr id="10" name="Image 9">
              <a:extLst>
                <a:ext uri="{FF2B5EF4-FFF2-40B4-BE49-F238E27FC236}">
                  <a16:creationId xmlns:a16="http://schemas.microsoft.com/office/drawing/2014/main" id="{9EE3AA3D-2803-47F4-971D-78BE91C7D2BB}"/>
                </a:ext>
              </a:extLst>
            </p:cNvPr>
            <p:cNvPicPr>
              <a:picLocks noChangeAspect="1"/>
            </p:cNvPicPr>
            <p:nvPr/>
          </p:nvPicPr>
          <p:blipFill rotWithShape="1">
            <a:blip r:embed="rId3"/>
            <a:srcRect t="-3883" r="48058"/>
            <a:stretch/>
          </p:blipFill>
          <p:spPr>
            <a:xfrm>
              <a:off x="7438920" y="2818564"/>
              <a:ext cx="629906" cy="256232"/>
            </a:xfrm>
            <a:prstGeom prst="rect">
              <a:avLst/>
            </a:prstGeom>
          </p:spPr>
        </p:pic>
        <p:sp>
          <p:nvSpPr>
            <p:cNvPr id="11" name="Ellipse 10">
              <a:extLst>
                <a:ext uri="{FF2B5EF4-FFF2-40B4-BE49-F238E27FC236}">
                  <a16:creationId xmlns:a16="http://schemas.microsoft.com/office/drawing/2014/main" id="{D6E41A6C-A3AE-4D8D-A882-0EB7668C8E5F}"/>
                </a:ext>
              </a:extLst>
            </p:cNvPr>
            <p:cNvSpPr/>
            <p:nvPr/>
          </p:nvSpPr>
          <p:spPr>
            <a:xfrm>
              <a:off x="1733341" y="1240971"/>
              <a:ext cx="537586" cy="3416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22FD47A7-CD15-45A8-9F2F-A5081151D054}"/>
                </a:ext>
              </a:extLst>
            </p:cNvPr>
            <p:cNvSpPr/>
            <p:nvPr/>
          </p:nvSpPr>
          <p:spPr>
            <a:xfrm>
              <a:off x="7357068" y="1923494"/>
              <a:ext cx="796331" cy="3416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0E76461F-506F-4F2F-AC4A-FBC259E30268}"/>
                </a:ext>
              </a:extLst>
            </p:cNvPr>
            <p:cNvSpPr/>
            <p:nvPr/>
          </p:nvSpPr>
          <p:spPr>
            <a:xfrm>
              <a:off x="7355707" y="2818562"/>
              <a:ext cx="592539" cy="2562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DE8602E6-61F9-45E3-8DA2-CE608203C4CE}"/>
                </a:ext>
              </a:extLst>
            </p:cNvPr>
            <p:cNvSpPr/>
            <p:nvPr/>
          </p:nvSpPr>
          <p:spPr>
            <a:xfrm>
              <a:off x="5724525" y="885691"/>
              <a:ext cx="1530385" cy="2562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Bulle narrative : rectangle 15">
              <a:extLst>
                <a:ext uri="{FF2B5EF4-FFF2-40B4-BE49-F238E27FC236}">
                  <a16:creationId xmlns:a16="http://schemas.microsoft.com/office/drawing/2014/main" id="{39778343-1A9B-4C88-999F-89E80AEF585B}"/>
                </a:ext>
              </a:extLst>
            </p:cNvPr>
            <p:cNvSpPr/>
            <p:nvPr/>
          </p:nvSpPr>
          <p:spPr>
            <a:xfrm>
              <a:off x="6250075" y="322217"/>
              <a:ext cx="1004836" cy="488112"/>
            </a:xfrm>
            <a:prstGeom prst="wedge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a:solidFill>
                    <a:schemeClr val="tx1"/>
                  </a:solidFill>
                </a:rPr>
                <a:t>Tous</a:t>
              </a:r>
            </a:p>
            <a:p>
              <a:r>
                <a:rPr lang="fr-FR" sz="900" dirty="0">
                  <a:solidFill>
                    <a:schemeClr val="tx1"/>
                  </a:solidFill>
                </a:rPr>
                <a:t>A valider</a:t>
              </a:r>
            </a:p>
            <a:p>
              <a:r>
                <a:rPr lang="fr-FR" sz="900" dirty="0">
                  <a:solidFill>
                    <a:schemeClr val="tx1"/>
                  </a:solidFill>
                </a:rPr>
                <a:t>Déjà traités</a:t>
              </a:r>
              <a:endParaRPr lang="fr-FR" sz="1050" dirty="0">
                <a:solidFill>
                  <a:schemeClr val="tx1"/>
                </a:solidFill>
              </a:endParaRPr>
            </a:p>
          </p:txBody>
        </p:sp>
        <p:cxnSp>
          <p:nvCxnSpPr>
            <p:cNvPr id="17" name="Connecteur droit avec flèche 16">
              <a:extLst>
                <a:ext uri="{FF2B5EF4-FFF2-40B4-BE49-F238E27FC236}">
                  <a16:creationId xmlns:a16="http://schemas.microsoft.com/office/drawing/2014/main" id="{8468EA03-7529-4B33-AD0D-EDC42B6BC9ED}"/>
                </a:ext>
              </a:extLst>
            </p:cNvPr>
            <p:cNvCxnSpPr>
              <a:cxnSpLocks/>
              <a:stCxn id="19" idx="1"/>
            </p:cNvCxnSpPr>
            <p:nvPr/>
          </p:nvCxnSpPr>
          <p:spPr>
            <a:xfrm flipH="1">
              <a:off x="2002135" y="704272"/>
              <a:ext cx="290563" cy="5366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3623E48E-5739-4BB8-9135-C5FF63435D48}"/>
                </a:ext>
              </a:extLst>
            </p:cNvPr>
            <p:cNvSpPr txBox="1"/>
            <p:nvPr/>
          </p:nvSpPr>
          <p:spPr>
            <a:xfrm>
              <a:off x="8436858" y="1955816"/>
              <a:ext cx="902615" cy="277732"/>
            </a:xfrm>
            <a:prstGeom prst="rect">
              <a:avLst/>
            </a:prstGeom>
            <a:noFill/>
          </p:spPr>
          <p:txBody>
            <a:bodyPr wrap="none" rtlCol="0">
              <a:spAutoFit/>
            </a:bodyPr>
            <a:lstStyle/>
            <a:p>
              <a:r>
                <a:rPr lang="fr-FR" sz="900" dirty="0"/>
                <a:t>RDV à valider</a:t>
              </a:r>
            </a:p>
          </p:txBody>
        </p:sp>
        <p:sp>
          <p:nvSpPr>
            <p:cNvPr id="19" name="ZoneTexte 18">
              <a:extLst>
                <a:ext uri="{FF2B5EF4-FFF2-40B4-BE49-F238E27FC236}">
                  <a16:creationId xmlns:a16="http://schemas.microsoft.com/office/drawing/2014/main" id="{19D78930-FDCA-4B52-8D50-C270A31D313D}"/>
                </a:ext>
              </a:extLst>
            </p:cNvPr>
            <p:cNvSpPr txBox="1"/>
            <p:nvPr/>
          </p:nvSpPr>
          <p:spPr>
            <a:xfrm>
              <a:off x="2292698" y="565406"/>
              <a:ext cx="986588" cy="277732"/>
            </a:xfrm>
            <a:prstGeom prst="rect">
              <a:avLst/>
            </a:prstGeom>
            <a:noFill/>
          </p:spPr>
          <p:txBody>
            <a:bodyPr wrap="none" rtlCol="0">
              <a:spAutoFit/>
            </a:bodyPr>
            <a:lstStyle/>
            <a:p>
              <a:r>
                <a:rPr lang="fr-FR" sz="900" dirty="0"/>
                <a:t>Accès à la liste </a:t>
              </a:r>
            </a:p>
          </p:txBody>
        </p:sp>
        <p:cxnSp>
          <p:nvCxnSpPr>
            <p:cNvPr id="20" name="Connecteur droit avec flèche 19">
              <a:extLst>
                <a:ext uri="{FF2B5EF4-FFF2-40B4-BE49-F238E27FC236}">
                  <a16:creationId xmlns:a16="http://schemas.microsoft.com/office/drawing/2014/main" id="{81063CFC-5A06-40D7-98CF-FF42BEC5CDC4}"/>
                </a:ext>
              </a:extLst>
            </p:cNvPr>
            <p:cNvCxnSpPr>
              <a:cxnSpLocks/>
              <a:stCxn id="18" idx="1"/>
              <a:endCxn id="12" idx="6"/>
            </p:cNvCxnSpPr>
            <p:nvPr/>
          </p:nvCxnSpPr>
          <p:spPr>
            <a:xfrm flipH="1" flipV="1">
              <a:off x="8153399" y="2094317"/>
              <a:ext cx="283459" cy="3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53D05D91-3B11-42EA-BE8B-82DA838043F8}"/>
                </a:ext>
              </a:extLst>
            </p:cNvPr>
            <p:cNvSpPr txBox="1"/>
            <p:nvPr/>
          </p:nvSpPr>
          <p:spPr>
            <a:xfrm>
              <a:off x="8227517" y="2818562"/>
              <a:ext cx="1221926" cy="277732"/>
            </a:xfrm>
            <a:prstGeom prst="rect">
              <a:avLst/>
            </a:prstGeom>
            <a:noFill/>
          </p:spPr>
          <p:txBody>
            <a:bodyPr wrap="square" rtlCol="0">
              <a:spAutoFit/>
            </a:bodyPr>
            <a:lstStyle/>
            <a:p>
              <a:r>
                <a:rPr lang="fr-FR" sz="900" dirty="0"/>
                <a:t>RDV déjà traité</a:t>
              </a:r>
            </a:p>
          </p:txBody>
        </p:sp>
        <p:cxnSp>
          <p:nvCxnSpPr>
            <p:cNvPr id="22" name="Connecteur droit avec flèche 21">
              <a:extLst>
                <a:ext uri="{FF2B5EF4-FFF2-40B4-BE49-F238E27FC236}">
                  <a16:creationId xmlns:a16="http://schemas.microsoft.com/office/drawing/2014/main" id="{47D4DA97-B1E6-4DEE-A756-5D82C0C67C4C}"/>
                </a:ext>
              </a:extLst>
            </p:cNvPr>
            <p:cNvCxnSpPr>
              <a:cxnSpLocks/>
              <a:stCxn id="21" idx="1"/>
              <a:endCxn id="13" idx="6"/>
            </p:cNvCxnSpPr>
            <p:nvPr/>
          </p:nvCxnSpPr>
          <p:spPr>
            <a:xfrm flipH="1" flipV="1">
              <a:off x="7948246" y="2946679"/>
              <a:ext cx="279271" cy="107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134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D1389276-429C-4DAA-BA5E-D4534CFDD867}"/>
              </a:ext>
            </a:extLst>
          </p:cNvPr>
          <p:cNvGraphicFramePr>
            <a:graphicFrameLocks noGrp="1"/>
          </p:cNvGraphicFramePr>
          <p:nvPr>
            <p:extLst>
              <p:ext uri="{D42A27DB-BD31-4B8C-83A1-F6EECF244321}">
                <p14:modId xmlns:p14="http://schemas.microsoft.com/office/powerpoint/2010/main" val="3642480014"/>
              </p:ext>
            </p:extLst>
          </p:nvPr>
        </p:nvGraphicFramePr>
        <p:xfrm>
          <a:off x="597310" y="235974"/>
          <a:ext cx="11124998" cy="6202791"/>
        </p:xfrm>
        <a:graphic>
          <a:graphicData uri="http://schemas.openxmlformats.org/drawingml/2006/table">
            <a:tbl>
              <a:tblPr firstRow="1" bandRow="1">
                <a:tableStyleId>{5C22544A-7EE6-4342-B048-85BDC9FD1C3A}</a:tableStyleId>
              </a:tblPr>
              <a:tblGrid>
                <a:gridCol w="921774">
                  <a:extLst>
                    <a:ext uri="{9D8B030D-6E8A-4147-A177-3AD203B41FA5}">
                      <a16:colId xmlns:a16="http://schemas.microsoft.com/office/drawing/2014/main" val="161265282"/>
                    </a:ext>
                  </a:extLst>
                </a:gridCol>
                <a:gridCol w="5181261">
                  <a:extLst>
                    <a:ext uri="{9D8B030D-6E8A-4147-A177-3AD203B41FA5}">
                      <a16:colId xmlns:a16="http://schemas.microsoft.com/office/drawing/2014/main" val="1551776833"/>
                    </a:ext>
                  </a:extLst>
                </a:gridCol>
                <a:gridCol w="2719552">
                  <a:extLst>
                    <a:ext uri="{9D8B030D-6E8A-4147-A177-3AD203B41FA5}">
                      <a16:colId xmlns:a16="http://schemas.microsoft.com/office/drawing/2014/main" val="3557630014"/>
                    </a:ext>
                  </a:extLst>
                </a:gridCol>
                <a:gridCol w="2302411">
                  <a:extLst>
                    <a:ext uri="{9D8B030D-6E8A-4147-A177-3AD203B41FA5}">
                      <a16:colId xmlns:a16="http://schemas.microsoft.com/office/drawing/2014/main" val="3452967845"/>
                    </a:ext>
                  </a:extLst>
                </a:gridCol>
              </a:tblGrid>
              <a:tr h="246033">
                <a:tc>
                  <a:txBody>
                    <a:bodyPr/>
                    <a:lstStyle/>
                    <a:p>
                      <a:pPr algn="ctr"/>
                      <a:r>
                        <a:rPr lang="fr-FR" sz="1000"/>
                        <a:t>Action</a:t>
                      </a:r>
                    </a:p>
                  </a:txBody>
                  <a:tcPr/>
                </a:tc>
                <a:tc>
                  <a:txBody>
                    <a:bodyPr/>
                    <a:lstStyle/>
                    <a:p>
                      <a:pPr algn="ctr"/>
                      <a:r>
                        <a:rPr lang="fr-FR" sz="1000"/>
                        <a:t>Description</a:t>
                      </a:r>
                    </a:p>
                  </a:txBody>
                  <a:tcPr/>
                </a:tc>
                <a:tc>
                  <a:txBody>
                    <a:bodyPr/>
                    <a:lstStyle/>
                    <a:p>
                      <a:pPr algn="ctr"/>
                      <a:r>
                        <a:rPr lang="fr-FR" sz="1000"/>
                        <a:t>Lien CRM / Impact</a:t>
                      </a:r>
                    </a:p>
                  </a:txBody>
                  <a:tcPr/>
                </a:tc>
                <a:tc>
                  <a:txBody>
                    <a:bodyPr/>
                    <a:lstStyle/>
                    <a:p>
                      <a:pPr algn="ctr"/>
                      <a:r>
                        <a:rPr lang="fr-FR" sz="1000"/>
                        <a:t>Questions / observations</a:t>
                      </a:r>
                    </a:p>
                  </a:txBody>
                  <a:tcPr/>
                </a:tc>
                <a:extLst>
                  <a:ext uri="{0D108BD9-81ED-4DB2-BD59-A6C34878D82A}">
                    <a16:rowId xmlns:a16="http://schemas.microsoft.com/office/drawing/2014/main" val="925070838"/>
                  </a:ext>
                </a:extLst>
              </a:tr>
              <a:tr h="1476198">
                <a:tc>
                  <a:txBody>
                    <a:bodyPr/>
                    <a:lstStyle/>
                    <a:p>
                      <a:r>
                        <a:rPr lang="fr-FR" sz="1000"/>
                        <a:t>Création d’1 RDV</a:t>
                      </a:r>
                    </a:p>
                  </a:txBody>
                  <a:tcPr/>
                </a:tc>
                <a:tc>
                  <a:txBody>
                    <a:bodyPr/>
                    <a:lstStyle/>
                    <a:p>
                      <a:pPr marL="171450" indent="-171450">
                        <a:buFontTx/>
                        <a:buChar char="-"/>
                      </a:pPr>
                      <a:r>
                        <a:rPr lang="fr-FR" sz="1000"/>
                        <a:t>Saisie du RDV : Chargé de visite (donnée non modifiable), infos personne à accueillir + interlocuteur (mail et/ou N° de tél obligatoires), notes facultatives</a:t>
                      </a:r>
                    </a:p>
                    <a:p>
                      <a:pPr marL="171450" indent="-171450">
                        <a:buFontTx/>
                        <a:buChar char="-"/>
                      </a:pPr>
                      <a:r>
                        <a:rPr lang="fr-FR" sz="1000"/>
                        <a:t>Recherche automatique de la fiche : </a:t>
                      </a:r>
                    </a:p>
                    <a:p>
                      <a:pPr marL="628650" lvl="1" indent="-171450">
                        <a:buFontTx/>
                        <a:buChar char="-"/>
                      </a:pPr>
                      <a:r>
                        <a:rPr lang="fr-FR" sz="1000"/>
                        <a:t>Si la fiche existe : proposition et sélection avec possibilité de l’ajout de l’interlocuteur si n’existe pas</a:t>
                      </a:r>
                    </a:p>
                    <a:p>
                      <a:pPr marL="628650" lvl="1" indent="-171450">
                        <a:buFont typeface="Arial" panose="020B0604020202020204" pitchFamily="34" charset="0"/>
                        <a:buChar char="•"/>
                      </a:pPr>
                      <a:r>
                        <a:rPr lang="fr-FR" sz="1000"/>
                        <a:t>Sinon création avec les éléments du RDV</a:t>
                      </a:r>
                    </a:p>
                    <a:p>
                      <a:r>
                        <a:rPr lang="fr-FR" sz="1000"/>
                        <a:t>- A la validation du RDV : </a:t>
                      </a:r>
                      <a:r>
                        <a:rPr lang="fr-FR" sz="1000">
                          <a:solidFill>
                            <a:srgbClr val="FF0000"/>
                          </a:solidFill>
                        </a:rPr>
                        <a:t>sauf si décédé / entré ailleurs</a:t>
                      </a:r>
                    </a:p>
                    <a:p>
                      <a:pPr marL="171450" indent="-171450">
                        <a:buFont typeface="Arial" panose="020B0604020202020204" pitchFamily="34" charset="0"/>
                        <a:buChar char="•"/>
                      </a:pPr>
                      <a:r>
                        <a:rPr lang="fr-FR" sz="1000"/>
                        <a:t>Création du RDV dans l’agenda</a:t>
                      </a:r>
                    </a:p>
                    <a:p>
                      <a:pPr marL="171450" indent="-171450">
                        <a:buFont typeface="Arial" panose="020B0604020202020204" pitchFamily="34" charset="0"/>
                        <a:buChar char="•"/>
                      </a:pPr>
                      <a:r>
                        <a:rPr lang="fr-FR" sz="1000"/>
                        <a:t>Création de la visite sur le CRM…</a:t>
                      </a:r>
                    </a:p>
                  </a:txBody>
                  <a:tcPr/>
                </a:tc>
                <a:tc>
                  <a:txBody>
                    <a:bodyPr/>
                    <a:lstStyle/>
                    <a:p>
                      <a:r>
                        <a:rPr lang="fr-FR" sz="1000"/>
                        <a:t>A la validation du RDV sur le CAC :</a:t>
                      </a:r>
                    </a:p>
                    <a:p>
                      <a:pPr marL="171450" indent="-171450">
                        <a:buFont typeface="Arial" panose="020B0604020202020204" pitchFamily="34" charset="0"/>
                        <a:buChar char="•"/>
                      </a:pPr>
                      <a:r>
                        <a:rPr lang="fr-FR" sz="1000"/>
                        <a:t>Création de la fiche CRM si n’existe pas</a:t>
                      </a:r>
                    </a:p>
                    <a:p>
                      <a:pPr marL="171450" indent="-171450">
                        <a:buFont typeface="Arial" panose="020B0604020202020204" pitchFamily="34" charset="0"/>
                        <a:buChar char="•"/>
                      </a:pPr>
                      <a:r>
                        <a:rPr lang="fr-FR" sz="1000"/>
                        <a:t>Création interlocuteur si n’existe pas</a:t>
                      </a:r>
                    </a:p>
                    <a:p>
                      <a:pPr marL="171450" indent="-171450">
                        <a:buFont typeface="Arial" panose="020B0604020202020204" pitchFamily="34" charset="0"/>
                        <a:buChar char="•"/>
                      </a:pPr>
                      <a:r>
                        <a:rPr lang="fr-FR" sz="1000"/>
                        <a:t>Création de l’action « Visite »</a:t>
                      </a:r>
                    </a:p>
                    <a:p>
                      <a:pPr marL="171450" indent="-171450">
                        <a:buFont typeface="Arial" panose="020B0604020202020204" pitchFamily="34" charset="0"/>
                        <a:buChar char="•"/>
                      </a:pPr>
                      <a:r>
                        <a:rPr lang="fr-FR" sz="1000"/>
                        <a:t>Fermeture de l’action en cours et/ou réactivation du prospect </a:t>
                      </a:r>
                      <a:r>
                        <a:rPr lang="fr-FR" sz="1000">
                          <a:solidFill>
                            <a:srgbClr val="FF0000"/>
                          </a:solidFill>
                        </a:rPr>
                        <a:t>sauf si entrée ailleurs ou décédé</a:t>
                      </a:r>
                    </a:p>
                    <a:p>
                      <a:endParaRPr lang="fr-FR" sz="1000"/>
                    </a:p>
                  </a:txBody>
                  <a:tcPr/>
                </a:tc>
                <a:tc>
                  <a:txBody>
                    <a:bodyPr/>
                    <a:lstStyle/>
                    <a:p>
                      <a:pPr marL="171450" indent="-171450">
                        <a:buFontTx/>
                        <a:buChar char="-"/>
                      </a:pPr>
                      <a:r>
                        <a:rPr lang="fr-FR" sz="1000"/>
                        <a:t>Sauf si </a:t>
                      </a:r>
                      <a:r>
                        <a:rPr lang="fr-FR" sz="1000" err="1"/>
                        <a:t>dcd</a:t>
                      </a:r>
                      <a:r>
                        <a:rPr lang="fr-FR" sz="1000"/>
                        <a:t> ou entré ailleurs</a:t>
                      </a:r>
                    </a:p>
                    <a:p>
                      <a:pPr marL="171450" indent="-171450">
                        <a:buFontTx/>
                        <a:buChar char="-"/>
                      </a:pPr>
                      <a:r>
                        <a:rPr lang="fr-FR" sz="1000"/>
                        <a:t>Existence d’une visite?</a:t>
                      </a:r>
                    </a:p>
                    <a:p>
                      <a:pPr marL="171450" indent="-171450">
                        <a:buFontTx/>
                        <a:buChar char="-"/>
                      </a:pPr>
                      <a:r>
                        <a:rPr lang="fr-FR" sz="1000"/>
                        <a:t>Reprise visite : semaine passée + celles du futur</a:t>
                      </a:r>
                    </a:p>
                    <a:p>
                      <a:pPr marL="171450" indent="-171450">
                        <a:buFontTx/>
                        <a:buChar char="-"/>
                      </a:pPr>
                      <a:r>
                        <a:rPr lang="fr-FR" sz="1000"/>
                        <a:t>Si existe déjà une visite -&gt; refus de la création et renvoie sur la visite déjà présente. Homonyme?</a:t>
                      </a:r>
                    </a:p>
                  </a:txBody>
                  <a:tcPr/>
                </a:tc>
                <a:extLst>
                  <a:ext uri="{0D108BD9-81ED-4DB2-BD59-A6C34878D82A}">
                    <a16:rowId xmlns:a16="http://schemas.microsoft.com/office/drawing/2014/main" val="1363198543"/>
                  </a:ext>
                </a:extLst>
              </a:tr>
              <a:tr h="1322428">
                <a:tc>
                  <a:txBody>
                    <a:bodyPr/>
                    <a:lstStyle/>
                    <a:p>
                      <a:r>
                        <a:rPr lang="fr-FR" sz="1000"/>
                        <a:t>Modification du RDV</a:t>
                      </a:r>
                    </a:p>
                  </a:txBody>
                  <a:tcPr/>
                </a:tc>
                <a:tc>
                  <a:txBody>
                    <a:bodyPr/>
                    <a:lstStyle/>
                    <a:p>
                      <a:r>
                        <a:rPr lang="fr-FR" sz="1000"/>
                        <a:t>Liste des données pouvant être modifiées :</a:t>
                      </a:r>
                    </a:p>
                    <a:p>
                      <a:pPr marL="171450" indent="-171450">
                        <a:buFontTx/>
                        <a:buChar char="-"/>
                      </a:pPr>
                      <a:r>
                        <a:rPr lang="fr-FR" sz="1000"/>
                        <a:t>La date / heure -&gt; </a:t>
                      </a:r>
                      <a:r>
                        <a:rPr lang="fr-FR" sz="1000">
                          <a:solidFill>
                            <a:srgbClr val="FF0000"/>
                          </a:solidFill>
                        </a:rPr>
                        <a:t>report du rendez-vous </a:t>
                      </a:r>
                      <a:r>
                        <a:rPr lang="fr-FR" sz="1000"/>
                        <a:t>: contrôler la disponibilité du créneau pour le chargé de la visite + créneau existant (sauf si </a:t>
                      </a:r>
                      <a:r>
                        <a:rPr lang="fr-FR" sz="1000" err="1"/>
                        <a:t>résid</a:t>
                      </a:r>
                      <a:r>
                        <a:rPr lang="fr-FR" sz="100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Le chargé de visite -&gt; contrôler la disponibilité du créneau pour le chargé de la visite + droit pour le modifier  (</a:t>
                      </a:r>
                      <a:r>
                        <a:rPr lang="fr-FR" sz="1000" err="1"/>
                        <a:t>Dir</a:t>
                      </a:r>
                      <a:r>
                        <a:rPr lang="fr-FR" sz="1000"/>
                        <a:t> + 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strike="sngStrike">
                          <a:highlight>
                            <a:srgbClr val="FFFF00"/>
                          </a:highlight>
                        </a:rPr>
                        <a:t>Changement interlocuteur : nom / prénom </a:t>
                      </a:r>
                      <a:r>
                        <a:rPr lang="fr-FR" sz="1000" strike="noStrike">
                          <a:highlight>
                            <a:srgbClr val="FFFF00"/>
                          </a:highlight>
                        </a:rPr>
                        <a:t>(pas dans le 1</a:t>
                      </a:r>
                      <a:r>
                        <a:rPr lang="fr-FR" sz="1000" strike="noStrike" baseline="30000">
                          <a:highlight>
                            <a:srgbClr val="FFFF00"/>
                          </a:highlight>
                        </a:rPr>
                        <a:t>er</a:t>
                      </a:r>
                      <a:r>
                        <a:rPr lang="fr-FR" sz="1000" strike="noStrike">
                          <a:highlight>
                            <a:srgbClr val="FFFF00"/>
                          </a:highlight>
                        </a:rPr>
                        <a:t> lot -&gt; suppression RDV + création)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strike="sngStrike">
                          <a:highlight>
                            <a:srgbClr val="FFFF00"/>
                          </a:highlight>
                        </a:rPr>
                        <a:t>Coordonnées interlocuteur : </a:t>
                      </a:r>
                      <a:r>
                        <a:rPr lang="fr-FR" sz="1000" strike="noStrike">
                          <a:highlight>
                            <a:srgbClr val="FFFF00"/>
                          </a:highlight>
                        </a:rPr>
                        <a:t>Passer via la fiche CRM (bouton)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Note externe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Note interne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La modification du RDV -&gt; Modifie l’action de visite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Chargé de visite  -&gt; qui fait l’action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Date / heure -&gt; idem report (calendrier actuel)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000"/>
                        <a:t>Note interne -&gt; Mémo</a:t>
                      </a:r>
                    </a:p>
                    <a:p>
                      <a:endParaRPr lang="fr-FR" sz="1000"/>
                    </a:p>
                  </a:txBody>
                  <a:tcPr/>
                </a:tc>
                <a:tc>
                  <a:txBody>
                    <a:bodyPr/>
                    <a:lstStyle/>
                    <a:p>
                      <a:r>
                        <a:rPr lang="fr-FR" sz="1000"/>
                        <a:t>Le prospect et interlocuteur ne peuvent pas être modifié!</a:t>
                      </a:r>
                    </a:p>
                    <a:p>
                      <a:r>
                        <a:rPr lang="fr-FR" sz="1000"/>
                        <a:t>Modification Chargé -&gt; accès à son planning avant de modifier le rdv?</a:t>
                      </a:r>
                    </a:p>
                    <a:p>
                      <a:r>
                        <a:rPr lang="fr-FR" sz="1000"/>
                        <a:t>Pas d’action « report » -&gt; via le RDV?</a:t>
                      </a:r>
                    </a:p>
                    <a:p>
                      <a:pPr marL="171450" indent="-171450">
                        <a:buFontTx/>
                        <a:buChar char="-"/>
                      </a:pPr>
                      <a:r>
                        <a:rPr lang="fr-FR" sz="1000"/>
                        <a:t>Création hors créneau </a:t>
                      </a:r>
                      <a:r>
                        <a:rPr lang="fr-FR" sz="1000" err="1"/>
                        <a:t>ssi</a:t>
                      </a:r>
                      <a:r>
                        <a:rPr lang="fr-FR" sz="1000"/>
                        <a:t> </a:t>
                      </a:r>
                      <a:r>
                        <a:rPr lang="fr-FR" sz="1000" err="1"/>
                        <a:t>résid</a:t>
                      </a:r>
                      <a:r>
                        <a:rPr lang="fr-FR" sz="1000"/>
                        <a:t>.</a:t>
                      </a:r>
                    </a:p>
                    <a:p>
                      <a:pPr marL="171450" indent="-171450">
                        <a:buFontTx/>
                        <a:buChar char="-"/>
                      </a:pPr>
                      <a:r>
                        <a:rPr lang="fr-FR" sz="1000"/>
                        <a:t>Chargé de visite : menu déroulant / BO liste </a:t>
                      </a:r>
                      <a:r>
                        <a:rPr lang="fr-FR" sz="1000" err="1"/>
                        <a:t>dir</a:t>
                      </a:r>
                      <a:endParaRPr lang="fr-FR" sz="1000"/>
                    </a:p>
                    <a:p>
                      <a:pPr marL="171450" indent="-171450">
                        <a:buFontTx/>
                        <a:buChar char="-"/>
                      </a:pPr>
                      <a:r>
                        <a:rPr lang="fr-FR" sz="1000"/>
                        <a:t>Le </a:t>
                      </a:r>
                      <a:r>
                        <a:rPr lang="fr-FR" sz="1000" err="1"/>
                        <a:t>dir</a:t>
                      </a:r>
                      <a:r>
                        <a:rPr lang="fr-FR" sz="1000"/>
                        <a:t> ou personne habilitée peut changer le chargé pas les autres</a:t>
                      </a:r>
                    </a:p>
                  </a:txBody>
                  <a:tcPr/>
                </a:tc>
                <a:extLst>
                  <a:ext uri="{0D108BD9-81ED-4DB2-BD59-A6C34878D82A}">
                    <a16:rowId xmlns:a16="http://schemas.microsoft.com/office/drawing/2014/main" val="2187511780"/>
                  </a:ext>
                </a:extLst>
              </a:tr>
              <a:tr h="707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Annulation RDV avec maintien du 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Cette action correspond à </a:t>
                      </a:r>
                      <a:r>
                        <a:rPr lang="fr-FR" sz="1000">
                          <a:solidFill>
                            <a:srgbClr val="FF0000"/>
                          </a:solidFill>
                        </a:rPr>
                        <a:t>: Annulation du RDV avec  maintien du contact</a:t>
                      </a:r>
                    </a:p>
                    <a:p>
                      <a:r>
                        <a:rPr lang="fr-FR" sz="1000"/>
                        <a:t>Appel fiche CRM sur « actions commerciales » pour annulation de la visite + création nouvelle action </a:t>
                      </a:r>
                    </a:p>
                    <a:p>
                      <a:r>
                        <a:rPr lang="fr-FR" sz="1000"/>
                        <a:t>A la validation de la nouvelle action : </a:t>
                      </a:r>
                    </a:p>
                    <a:p>
                      <a:r>
                        <a:rPr lang="fr-FR" sz="1000"/>
                        <a:t>- Passage du rendez-vous au statut « annulé ». Fermeture du RDV et libération du créneau (à la fin de la MAJ du CRM)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-&gt; Modifie l’action de « visite » par « Annulation visite » + Obliger la saisie du motif </a:t>
                      </a:r>
                      <a:r>
                        <a:rPr lang="fr-FR" sz="1000" err="1"/>
                        <a:t>Motif</a:t>
                      </a:r>
                      <a:r>
                        <a:rPr lang="fr-FR" sz="1000"/>
                        <a:t> dans le mémo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-&gt; </a:t>
                      </a:r>
                      <a:r>
                        <a:rPr lang="fr-FR" sz="1000">
                          <a:solidFill>
                            <a:schemeClr val="tx1"/>
                          </a:solidFill>
                        </a:rPr>
                        <a:t>création nouvelle action (appel tél…)</a:t>
                      </a:r>
                    </a:p>
                    <a:p>
                      <a:endParaRPr lang="fr-FR" sz="1000"/>
                    </a:p>
                  </a:txBody>
                  <a:tcPr/>
                </a:tc>
                <a:tc>
                  <a:txBody>
                    <a:bodyPr/>
                    <a:lstStyle/>
                    <a:p>
                      <a:r>
                        <a:rPr lang="fr-FR" sz="1000"/>
                        <a:t>Idem Proposition de visite, bouton annulation</a:t>
                      </a:r>
                    </a:p>
                  </a:txBody>
                  <a:tcPr/>
                </a:tc>
                <a:extLst>
                  <a:ext uri="{0D108BD9-81ED-4DB2-BD59-A6C34878D82A}">
                    <a16:rowId xmlns:a16="http://schemas.microsoft.com/office/drawing/2014/main" val="2389607132"/>
                  </a:ext>
                </a:extLst>
              </a:tr>
              <a:tr h="707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Annulation RDV avec clôture du 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Cette action correspond à </a:t>
                      </a:r>
                      <a:r>
                        <a:rPr lang="fr-FR" sz="1000">
                          <a:solidFill>
                            <a:srgbClr val="FF0000"/>
                          </a:solidFill>
                        </a:rPr>
                        <a:t>: Annulation du RDV avec  clôture du contact</a:t>
                      </a:r>
                    </a:p>
                    <a:p>
                      <a:r>
                        <a:rPr lang="fr-FR" sz="1000"/>
                        <a:t>Appel fiche CRM sur « action REFUS »  </a:t>
                      </a:r>
                    </a:p>
                    <a:p>
                      <a:r>
                        <a:rPr lang="fr-FR" sz="1000"/>
                        <a:t>- Passage du rendez-vous au statut « annulé ». Fermeture du RDV et libération du créneau (à la fin de la MAJ du CRM)</a:t>
                      </a:r>
                    </a:p>
                    <a:p>
                      <a:pPr marL="171450" indent="-171450">
                        <a:buFontTx/>
                        <a:buChar char="-"/>
                      </a:pPr>
                      <a:r>
                        <a:rPr lang="fr-FR" sz="1000"/>
                        <a:t>Fermeture du RDV et libération du créneau (à la fin de la MAJ du CRM)</a:t>
                      </a:r>
                    </a:p>
                    <a:p>
                      <a:pPr marL="171450" indent="-171450">
                        <a:buFontTx/>
                        <a:buChar char="-"/>
                      </a:pPr>
                      <a:r>
                        <a:rPr lang="fr-FR" sz="1000"/>
                        <a:t>Affichage de la fiche CRM -&gt; refus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-&gt; Modifie l’action de « visite » par « Annulation visite » + Motif dans le mémo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-&gt; Fermeture de l’action à l’identique CRM actuel</a:t>
                      </a:r>
                    </a:p>
                  </a:txBody>
                  <a:tcPr/>
                </a:tc>
                <a:tc>
                  <a:txBody>
                    <a:bodyPr/>
                    <a:lstStyle/>
                    <a:p>
                      <a:r>
                        <a:rPr lang="fr-FR" sz="1000"/>
                        <a:t>Identifier les cas des motifs qui clôturent + motifs avec </a:t>
                      </a:r>
                      <a:r>
                        <a:rPr lang="fr-FR" sz="1000" err="1"/>
                        <a:t>recontact</a:t>
                      </a:r>
                      <a:r>
                        <a:rPr lang="fr-FR" sz="1000"/>
                        <a:t>.</a:t>
                      </a:r>
                    </a:p>
                    <a:p>
                      <a:endParaRPr lang="fr-FR" sz="1000"/>
                    </a:p>
                  </a:txBody>
                  <a:tcPr/>
                </a:tc>
                <a:extLst>
                  <a:ext uri="{0D108BD9-81ED-4DB2-BD59-A6C34878D82A}">
                    <a16:rowId xmlns:a16="http://schemas.microsoft.com/office/drawing/2014/main" val="3248251301"/>
                  </a:ext>
                </a:extLst>
              </a:tr>
              <a:tr h="707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Liste des rendez-vous à « valider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Une action « Validation » à partir de cette liste correspond à </a:t>
                      </a:r>
                      <a:r>
                        <a:rPr lang="fr-FR" sz="1000">
                          <a:solidFill>
                            <a:srgbClr val="FF0000"/>
                          </a:solidFill>
                        </a:rPr>
                        <a:t>: Validation du RDV avec  maintien du contact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Passage du rendez-vous au statut « validé » + appel à l’édition de l’action pour saisie de la nouvelle action</a:t>
                      </a:r>
                    </a:p>
                    <a:p>
                      <a:endParaRPr lang="fr-FR" sz="1000"/>
                    </a:p>
                  </a:txBody>
                  <a:tcPr/>
                </a:tc>
                <a:tc>
                  <a:txBody>
                    <a:bodyPr/>
                    <a:lstStyle/>
                    <a:p>
                      <a:r>
                        <a:rPr lang="fr-FR" sz="1000"/>
                        <a:t>-&gt; Fermeture de l’action « visite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-&gt; </a:t>
                      </a:r>
                      <a:r>
                        <a:rPr lang="fr-FR" sz="1000">
                          <a:solidFill>
                            <a:schemeClr val="tx1"/>
                          </a:solidFill>
                        </a:rPr>
                        <a:t>création nouvelle action (appel tél…)</a:t>
                      </a:r>
                    </a:p>
                    <a:p>
                      <a:endParaRPr lang="fr-FR" sz="1000"/>
                    </a:p>
                    <a:p>
                      <a:endParaRPr lang="fr-FR" sz="1000"/>
                    </a:p>
                  </a:txBody>
                  <a:tcPr/>
                </a:tc>
                <a:tc>
                  <a:txBody>
                    <a:bodyPr/>
                    <a:lstStyle/>
                    <a:p>
                      <a:r>
                        <a:rPr lang="fr-FR" sz="1000"/>
                        <a:t>L’action « Validation du RDV » est accessible via un menu spécifique et non sur le RDV lui même</a:t>
                      </a:r>
                    </a:p>
                    <a:p>
                      <a:endParaRPr lang="fr-FR" sz="1000"/>
                    </a:p>
                  </a:txBody>
                  <a:tcPr/>
                </a:tc>
                <a:extLst>
                  <a:ext uri="{0D108BD9-81ED-4DB2-BD59-A6C34878D82A}">
                    <a16:rowId xmlns:a16="http://schemas.microsoft.com/office/drawing/2014/main" val="3825439627"/>
                  </a:ext>
                </a:extLst>
              </a:tr>
            </a:tbl>
          </a:graphicData>
        </a:graphic>
      </p:graphicFrame>
      <p:sp>
        <p:nvSpPr>
          <p:cNvPr id="3" name="Espace réservé du pied de page 2">
            <a:extLst>
              <a:ext uri="{FF2B5EF4-FFF2-40B4-BE49-F238E27FC236}">
                <a16:creationId xmlns:a16="http://schemas.microsoft.com/office/drawing/2014/main" id="{2259BED0-982B-4DFE-9248-5D706C9F8643}"/>
              </a:ext>
            </a:extLst>
          </p:cNvPr>
          <p:cNvSpPr>
            <a:spLocks noGrp="1"/>
          </p:cNvSpPr>
          <p:nvPr>
            <p:ph type="ftr" sz="quarter" idx="11"/>
          </p:nvPr>
        </p:nvSpPr>
        <p:spPr/>
        <p:txBody>
          <a:bodyPr/>
          <a:lstStyle/>
          <a:p>
            <a:r>
              <a:rPr lang="fr-FR"/>
              <a:t>SF CAC-V4</a:t>
            </a:r>
          </a:p>
        </p:txBody>
      </p:sp>
      <p:sp>
        <p:nvSpPr>
          <p:cNvPr id="4" name="Espace réservé du numéro de diapositive 3">
            <a:extLst>
              <a:ext uri="{FF2B5EF4-FFF2-40B4-BE49-F238E27FC236}">
                <a16:creationId xmlns:a16="http://schemas.microsoft.com/office/drawing/2014/main" id="{BD7ABF91-D50D-4E5E-BAAB-69F3A393A12A}"/>
              </a:ext>
            </a:extLst>
          </p:cNvPr>
          <p:cNvSpPr>
            <a:spLocks noGrp="1"/>
          </p:cNvSpPr>
          <p:nvPr>
            <p:ph type="sldNum" sz="quarter" idx="12"/>
          </p:nvPr>
        </p:nvSpPr>
        <p:spPr/>
        <p:txBody>
          <a:bodyPr/>
          <a:lstStyle/>
          <a:p>
            <a:fld id="{188AB366-428E-466D-80D1-E57B71356D3A}" type="slidenum">
              <a:rPr lang="fr-FR" smtClean="0"/>
              <a:t>2</a:t>
            </a:fld>
            <a:endParaRPr lang="fr-FR"/>
          </a:p>
        </p:txBody>
      </p:sp>
    </p:spTree>
    <p:extLst>
      <p:ext uri="{BB962C8B-B14F-4D97-AF65-F5344CB8AC3E}">
        <p14:creationId xmlns:p14="http://schemas.microsoft.com/office/powerpoint/2010/main" val="306874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9995EB8-380C-453E-9D35-4924B1D50E01}"/>
              </a:ext>
            </a:extLst>
          </p:cNvPr>
          <p:cNvSpPr txBox="1"/>
          <p:nvPr/>
        </p:nvSpPr>
        <p:spPr>
          <a:xfrm>
            <a:off x="244021" y="2466160"/>
            <a:ext cx="11008572" cy="3539430"/>
          </a:xfrm>
          <a:prstGeom prst="rect">
            <a:avLst/>
          </a:prstGeom>
          <a:noFill/>
        </p:spPr>
        <p:txBody>
          <a:bodyPr wrap="square" rtlCol="0">
            <a:spAutoFit/>
          </a:bodyPr>
          <a:lstStyle/>
          <a:p>
            <a:r>
              <a:rPr lang="fr-FR" sz="1600" dirty="0"/>
              <a:t>Si une visite existe dans la fiche CRM:</a:t>
            </a:r>
          </a:p>
          <a:p>
            <a:r>
              <a:rPr lang="fr-FR" sz="1600" dirty="0"/>
              <a:t>-&gt; bloquer toutes les actions sauf admission de la fiche avec un message : « visite planifiée, changement à faire via le calendrier »</a:t>
            </a:r>
          </a:p>
          <a:p>
            <a:r>
              <a:rPr lang="fr-FR" sz="1600" dirty="0"/>
              <a:t>-&gt; </a:t>
            </a:r>
            <a:r>
              <a:rPr lang="fr-FR" sz="1600" i="1" dirty="0"/>
              <a:t>prévoir un bouton qui redirige vers le RDV du CAC à partir de la fiche (voir si besoin??) -&gt; étape 2</a:t>
            </a:r>
          </a:p>
          <a:p>
            <a:r>
              <a:rPr lang="fr-FR" sz="1600" dirty="0"/>
              <a:t>-&gt; si admission : </a:t>
            </a:r>
          </a:p>
          <a:p>
            <a:r>
              <a:rPr lang="fr-FR" sz="1600" dirty="0"/>
              <a:t>	- Fermeture contact (existant) </a:t>
            </a:r>
          </a:p>
          <a:p>
            <a:r>
              <a:rPr lang="fr-FR" sz="1600" dirty="0"/>
              <a:t>	- Fermeture du RDV + libération du créneau (si dans le futur)</a:t>
            </a:r>
          </a:p>
          <a:p>
            <a:r>
              <a:rPr lang="fr-FR" sz="1600" dirty="0"/>
              <a:t>-&gt;Certaines actions CAC ne doivent pas être permises dans le passé -&gt; c’est le CRM qui pilote les actions de type annulation pour les rendez-vous passés. Le CRM reste l’outil central pour le suivi des actions commerciales en résidence.</a:t>
            </a:r>
          </a:p>
          <a:p>
            <a:r>
              <a:rPr lang="fr-FR" sz="1600" dirty="0"/>
              <a:t>-&gt; On retrouvera les visites dans les actions commerciales : Pas de bouton actions sur ces listes en dehors de l’admission. Les boutons seront accessibles soit sur la fiche (lien fiche) soit sur une liste dédiée accessible dans la liste des actions commerciales « propositions de visite ».</a:t>
            </a:r>
            <a:endParaRPr lang="fr-FR" sz="1600" strike="sngStrike" dirty="0"/>
          </a:p>
          <a:p>
            <a:r>
              <a:rPr lang="fr-FR" sz="1600" dirty="0"/>
              <a:t>-&gt; Le CAC permet de gérer le calendrier « à venir »</a:t>
            </a:r>
          </a:p>
          <a:p>
            <a:r>
              <a:rPr lang="fr-FR" sz="1600" dirty="0"/>
              <a:t>-&gt; La validation des rendez-vous est une action rapide qui doit être déportée sur une liste dédiée dans le CAC</a:t>
            </a:r>
          </a:p>
          <a:p>
            <a:endParaRPr lang="fr-FR" sz="1600" dirty="0"/>
          </a:p>
        </p:txBody>
      </p:sp>
      <p:sp>
        <p:nvSpPr>
          <p:cNvPr id="4" name="ZoneTexte 3">
            <a:extLst>
              <a:ext uri="{FF2B5EF4-FFF2-40B4-BE49-F238E27FC236}">
                <a16:creationId xmlns:a16="http://schemas.microsoft.com/office/drawing/2014/main" id="{CD818A34-07DB-48DF-9AB4-7F4FA439D23A}"/>
              </a:ext>
            </a:extLst>
          </p:cNvPr>
          <p:cNvSpPr txBox="1"/>
          <p:nvPr/>
        </p:nvSpPr>
        <p:spPr>
          <a:xfrm>
            <a:off x="329917" y="269581"/>
            <a:ext cx="11372928" cy="2369880"/>
          </a:xfrm>
          <a:prstGeom prst="rect">
            <a:avLst/>
          </a:prstGeom>
          <a:noFill/>
        </p:spPr>
        <p:txBody>
          <a:bodyPr wrap="square" rtlCol="0">
            <a:spAutoFit/>
          </a:bodyPr>
          <a:lstStyle/>
          <a:p>
            <a:r>
              <a:rPr lang="fr-FR" sz="1600"/>
              <a:t>Principes : </a:t>
            </a:r>
          </a:p>
          <a:p>
            <a:pPr marL="742950" lvl="1" indent="-285750">
              <a:buFont typeface="Arial" panose="020B0604020202020204" pitchFamily="34" charset="0"/>
              <a:buChar char="•"/>
            </a:pPr>
            <a:r>
              <a:rPr lang="fr-FR" sz="1400"/>
              <a:t>Le CAC est là pour faire création / modification créneaux et rdv</a:t>
            </a:r>
          </a:p>
          <a:p>
            <a:pPr marL="742950" lvl="1" indent="-285750">
              <a:buFont typeface="Arial" panose="020B0604020202020204" pitchFamily="34" charset="0"/>
              <a:buChar char="•"/>
            </a:pPr>
            <a:r>
              <a:rPr lang="fr-FR" sz="1400"/>
              <a:t>Les évènements impactant le CRM sont à faire du côté du CRM avec les actions CAC qui redirigent vers les actions existantes CRM + MAJ du Cac en fin de validation CRM</a:t>
            </a:r>
          </a:p>
          <a:p>
            <a:pPr marL="742950" lvl="1" indent="-285750">
              <a:buFont typeface="Arial" panose="020B0604020202020204" pitchFamily="34" charset="0"/>
              <a:buChar char="•"/>
            </a:pPr>
            <a:r>
              <a:rPr lang="fr-FR" sz="1400"/>
              <a:t>Bloquer la fiche CRM si action de visite </a:t>
            </a:r>
            <a:r>
              <a:rPr lang="fr-FR" sz="1400" i="1"/>
              <a:t>sauf pour l’admission</a:t>
            </a:r>
          </a:p>
          <a:p>
            <a:pPr marL="742950" lvl="1" indent="-285750">
              <a:buFont typeface="Arial" panose="020B0604020202020204" pitchFamily="34" charset="0"/>
              <a:buChar char="•"/>
            </a:pPr>
            <a:r>
              <a:rPr lang="fr-FR" sz="1400"/>
              <a:t>Ajout de boutons actions spécifiques sur l’action visite (idem proposition de visite) + liste des actions commerciales</a:t>
            </a:r>
          </a:p>
          <a:p>
            <a:pPr marL="742950" lvl="1" indent="-285750">
              <a:buFont typeface="Arial" panose="020B0604020202020204" pitchFamily="34" charset="0"/>
              <a:buChar char="•"/>
            </a:pPr>
            <a:r>
              <a:rPr lang="fr-FR" sz="1400"/>
              <a:t>Ne plus permettre de « visite »  possible en dehors du CAC -&gt; on supprime de la liste des actions « sélectionnables »</a:t>
            </a:r>
            <a:endParaRPr lang="fr-FR" sz="1600"/>
          </a:p>
          <a:p>
            <a:pPr lvl="0"/>
            <a:r>
              <a:rPr lang="fr-FR" sz="1600"/>
              <a:t>Déploiement ?</a:t>
            </a:r>
          </a:p>
          <a:p>
            <a:pPr lvl="0"/>
            <a:r>
              <a:rPr lang="fr-FR" sz="1600"/>
              <a:t>Abandon de « proposition de visite » ? Oui. </a:t>
            </a:r>
          </a:p>
          <a:p>
            <a:endParaRPr lang="fr-FR" sz="1600"/>
          </a:p>
        </p:txBody>
      </p:sp>
      <p:sp>
        <p:nvSpPr>
          <p:cNvPr id="3" name="Espace réservé du pied de page 2">
            <a:extLst>
              <a:ext uri="{FF2B5EF4-FFF2-40B4-BE49-F238E27FC236}">
                <a16:creationId xmlns:a16="http://schemas.microsoft.com/office/drawing/2014/main" id="{FD98679C-3159-43D1-B098-93842FEE4A8E}"/>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53E327BA-59B1-4C08-BE9F-9CE792366F6D}"/>
              </a:ext>
            </a:extLst>
          </p:cNvPr>
          <p:cNvSpPr>
            <a:spLocks noGrp="1"/>
          </p:cNvSpPr>
          <p:nvPr>
            <p:ph type="sldNum" sz="quarter" idx="12"/>
          </p:nvPr>
        </p:nvSpPr>
        <p:spPr/>
        <p:txBody>
          <a:bodyPr/>
          <a:lstStyle/>
          <a:p>
            <a:fld id="{188AB366-428E-466D-80D1-E57B71356D3A}" type="slidenum">
              <a:rPr lang="fr-FR" smtClean="0"/>
              <a:t>3</a:t>
            </a:fld>
            <a:endParaRPr lang="fr-FR"/>
          </a:p>
        </p:txBody>
      </p:sp>
    </p:spTree>
    <p:extLst>
      <p:ext uri="{BB962C8B-B14F-4D97-AF65-F5344CB8AC3E}">
        <p14:creationId xmlns:p14="http://schemas.microsoft.com/office/powerpoint/2010/main" val="229637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EC1D1A-0A02-43A8-8BA5-174EA5D1FB64}"/>
              </a:ext>
            </a:extLst>
          </p:cNvPr>
          <p:cNvSpPr txBox="1"/>
          <p:nvPr/>
        </p:nvSpPr>
        <p:spPr>
          <a:xfrm>
            <a:off x="604684" y="317089"/>
            <a:ext cx="1601464" cy="369332"/>
          </a:xfrm>
          <a:prstGeom prst="rect">
            <a:avLst/>
          </a:prstGeom>
          <a:noFill/>
        </p:spPr>
        <p:txBody>
          <a:bodyPr wrap="none" rtlCol="0">
            <a:spAutoFit/>
          </a:bodyPr>
          <a:lstStyle/>
          <a:p>
            <a:r>
              <a:rPr lang="fr-FR"/>
              <a:t>Liste des choix:</a:t>
            </a:r>
          </a:p>
        </p:txBody>
      </p:sp>
      <p:grpSp>
        <p:nvGrpSpPr>
          <p:cNvPr id="8" name="Groupe 7">
            <a:extLst>
              <a:ext uri="{FF2B5EF4-FFF2-40B4-BE49-F238E27FC236}">
                <a16:creationId xmlns:a16="http://schemas.microsoft.com/office/drawing/2014/main" id="{C6C03C57-212E-44B5-940B-27424F358147}"/>
              </a:ext>
            </a:extLst>
          </p:cNvPr>
          <p:cNvGrpSpPr/>
          <p:nvPr/>
        </p:nvGrpSpPr>
        <p:grpSpPr>
          <a:xfrm>
            <a:off x="501606" y="686421"/>
            <a:ext cx="3125678" cy="1459665"/>
            <a:chOff x="148315" y="2875935"/>
            <a:chExt cx="5822324" cy="2477585"/>
          </a:xfrm>
        </p:grpSpPr>
        <p:pic>
          <p:nvPicPr>
            <p:cNvPr id="4" name="Image 3">
              <a:extLst>
                <a:ext uri="{FF2B5EF4-FFF2-40B4-BE49-F238E27FC236}">
                  <a16:creationId xmlns:a16="http://schemas.microsoft.com/office/drawing/2014/main" id="{7F39D601-824F-4CB6-AD00-83913CA7D789}"/>
                </a:ext>
              </a:extLst>
            </p:cNvPr>
            <p:cNvPicPr>
              <a:picLocks noChangeAspect="1"/>
            </p:cNvPicPr>
            <p:nvPr/>
          </p:nvPicPr>
          <p:blipFill>
            <a:blip r:embed="rId2"/>
            <a:stretch>
              <a:fillRect/>
            </a:stretch>
          </p:blipFill>
          <p:spPr>
            <a:xfrm>
              <a:off x="148315" y="2875935"/>
              <a:ext cx="5822324" cy="2477585"/>
            </a:xfrm>
            <a:prstGeom prst="rect">
              <a:avLst/>
            </a:prstGeom>
          </p:spPr>
        </p:pic>
        <p:sp>
          <p:nvSpPr>
            <p:cNvPr id="5" name="Ellipse 4">
              <a:extLst>
                <a:ext uri="{FF2B5EF4-FFF2-40B4-BE49-F238E27FC236}">
                  <a16:creationId xmlns:a16="http://schemas.microsoft.com/office/drawing/2014/main" id="{775AD16D-0205-4835-B847-CAF8D27EBBC3}"/>
                </a:ext>
              </a:extLst>
            </p:cNvPr>
            <p:cNvSpPr/>
            <p:nvPr/>
          </p:nvSpPr>
          <p:spPr>
            <a:xfrm>
              <a:off x="3059477" y="3974689"/>
              <a:ext cx="744932" cy="4572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82CAEFC2-436F-4849-88DB-4A0B3FF448DB}"/>
              </a:ext>
            </a:extLst>
          </p:cNvPr>
          <p:cNvGrpSpPr/>
          <p:nvPr/>
        </p:nvGrpSpPr>
        <p:grpSpPr>
          <a:xfrm>
            <a:off x="3888947" y="1045348"/>
            <a:ext cx="1378382" cy="619416"/>
            <a:chOff x="3596574" y="1181552"/>
            <a:chExt cx="1962150" cy="933450"/>
          </a:xfrm>
        </p:grpSpPr>
        <p:pic>
          <p:nvPicPr>
            <p:cNvPr id="7" name="Image 6">
              <a:extLst>
                <a:ext uri="{FF2B5EF4-FFF2-40B4-BE49-F238E27FC236}">
                  <a16:creationId xmlns:a16="http://schemas.microsoft.com/office/drawing/2014/main" id="{7FEAC4D0-4BEA-4BD8-8EE4-B98A3436BF9E}"/>
                </a:ext>
              </a:extLst>
            </p:cNvPr>
            <p:cNvPicPr>
              <a:picLocks noChangeAspect="1"/>
            </p:cNvPicPr>
            <p:nvPr/>
          </p:nvPicPr>
          <p:blipFill>
            <a:blip r:embed="rId3"/>
            <a:stretch>
              <a:fillRect/>
            </a:stretch>
          </p:blipFill>
          <p:spPr>
            <a:xfrm>
              <a:off x="3596574" y="1181552"/>
              <a:ext cx="1962150" cy="933450"/>
            </a:xfrm>
            <a:prstGeom prst="rect">
              <a:avLst/>
            </a:prstGeom>
          </p:spPr>
        </p:pic>
        <p:sp>
          <p:nvSpPr>
            <p:cNvPr id="9" name="Rectangle 8">
              <a:extLst>
                <a:ext uri="{FF2B5EF4-FFF2-40B4-BE49-F238E27FC236}">
                  <a16:creationId xmlns:a16="http://schemas.microsoft.com/office/drawing/2014/main" id="{059B6F18-D005-4E13-9A82-5E2245D29E8B}"/>
                </a:ext>
              </a:extLst>
            </p:cNvPr>
            <p:cNvSpPr/>
            <p:nvPr/>
          </p:nvSpPr>
          <p:spPr>
            <a:xfrm>
              <a:off x="4992329" y="1314453"/>
              <a:ext cx="346587" cy="3889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2" name="Connecteur droit avec flèche 11">
            <a:extLst>
              <a:ext uri="{FF2B5EF4-FFF2-40B4-BE49-F238E27FC236}">
                <a16:creationId xmlns:a16="http://schemas.microsoft.com/office/drawing/2014/main" id="{4B1DBAB2-CB83-47A6-9E75-E1617746D061}"/>
              </a:ext>
            </a:extLst>
          </p:cNvPr>
          <p:cNvCxnSpPr>
            <a:cxnSpLocks/>
            <a:stCxn id="5" idx="0"/>
            <a:endCxn id="9" idx="1"/>
          </p:cNvCxnSpPr>
          <p:nvPr/>
        </p:nvCxnSpPr>
        <p:spPr>
          <a:xfrm flipV="1">
            <a:off x="2264401" y="1262599"/>
            <a:ext cx="2605044" cy="71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035286CB-7399-4FBE-8033-30B71FA55101}"/>
              </a:ext>
            </a:extLst>
          </p:cNvPr>
          <p:cNvSpPr txBox="1"/>
          <p:nvPr/>
        </p:nvSpPr>
        <p:spPr>
          <a:xfrm>
            <a:off x="5980541" y="686421"/>
            <a:ext cx="2746194" cy="1107996"/>
          </a:xfrm>
          <a:prstGeom prst="rect">
            <a:avLst/>
          </a:prstGeom>
          <a:noFill/>
        </p:spPr>
        <p:txBody>
          <a:bodyPr wrap="square" rtlCol="0">
            <a:spAutoFit/>
          </a:bodyPr>
          <a:lstStyle/>
          <a:p>
            <a:r>
              <a:rPr lang="fr-FR" sz="1100"/>
              <a:t>Liste des actions possibles sur un RDV :</a:t>
            </a:r>
          </a:p>
          <a:p>
            <a:pPr marL="171450" indent="-171450">
              <a:buFont typeface="Wingdings" panose="05000000000000000000" pitchFamily="2" charset="2"/>
              <a:buChar char="Ø"/>
            </a:pPr>
            <a:r>
              <a:rPr lang="fr-FR" sz="1100"/>
              <a:t>Création</a:t>
            </a:r>
          </a:p>
          <a:p>
            <a:pPr marL="171450" indent="-171450">
              <a:buFont typeface="Wingdings" panose="05000000000000000000" pitchFamily="2" charset="2"/>
              <a:buChar char="Ø"/>
            </a:pPr>
            <a:r>
              <a:rPr lang="fr-FR" sz="1100"/>
              <a:t>Modification</a:t>
            </a:r>
          </a:p>
          <a:p>
            <a:pPr marL="171450" indent="-171450">
              <a:buFont typeface="Wingdings" panose="05000000000000000000" pitchFamily="2" charset="2"/>
              <a:buChar char="Ø"/>
            </a:pPr>
            <a:r>
              <a:rPr lang="fr-FR" sz="1100">
                <a:highlight>
                  <a:srgbClr val="FFFF00"/>
                </a:highlight>
              </a:rPr>
              <a:t>Annulation avec maintien</a:t>
            </a:r>
          </a:p>
          <a:p>
            <a:pPr marL="171450" indent="-171450">
              <a:buFont typeface="Wingdings" panose="05000000000000000000" pitchFamily="2" charset="2"/>
              <a:buChar char="Ø"/>
            </a:pPr>
            <a:r>
              <a:rPr lang="fr-FR" sz="1100">
                <a:highlight>
                  <a:srgbClr val="FFFF00"/>
                </a:highlight>
              </a:rPr>
              <a:t>Annulation avec clôture du contact </a:t>
            </a:r>
          </a:p>
          <a:p>
            <a:pPr marL="171450" indent="-171450">
              <a:buFont typeface="Wingdings" panose="05000000000000000000" pitchFamily="2" charset="2"/>
              <a:buChar char="Ø"/>
            </a:pPr>
            <a:endParaRPr lang="fr-FR" sz="1100"/>
          </a:p>
        </p:txBody>
      </p:sp>
      <p:cxnSp>
        <p:nvCxnSpPr>
          <p:cNvPr id="14" name="Connecteur droit avec flèche 13">
            <a:extLst>
              <a:ext uri="{FF2B5EF4-FFF2-40B4-BE49-F238E27FC236}">
                <a16:creationId xmlns:a16="http://schemas.microsoft.com/office/drawing/2014/main" id="{CC728BDF-9873-42BB-91CA-05FA4C14FAF4}"/>
              </a:ext>
            </a:extLst>
          </p:cNvPr>
          <p:cNvCxnSpPr>
            <a:cxnSpLocks/>
            <a:stCxn id="9" idx="3"/>
            <a:endCxn id="15" idx="1"/>
          </p:cNvCxnSpPr>
          <p:nvPr/>
        </p:nvCxnSpPr>
        <p:spPr>
          <a:xfrm flipV="1">
            <a:off x="5112917" y="1240419"/>
            <a:ext cx="867624" cy="22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E98D9D4-7BD5-45C1-93A4-5B044C89ADBF}"/>
              </a:ext>
            </a:extLst>
          </p:cNvPr>
          <p:cNvSpPr txBox="1"/>
          <p:nvPr/>
        </p:nvSpPr>
        <p:spPr>
          <a:xfrm>
            <a:off x="928536" y="2722264"/>
            <a:ext cx="8125289" cy="369332"/>
          </a:xfrm>
          <a:prstGeom prst="rect">
            <a:avLst/>
          </a:prstGeom>
          <a:noFill/>
        </p:spPr>
        <p:txBody>
          <a:bodyPr wrap="square" rtlCol="0">
            <a:spAutoFit/>
          </a:bodyPr>
          <a:lstStyle/>
          <a:p>
            <a:r>
              <a:rPr lang="fr-FR"/>
              <a:t>Fonctionnement différent si on est dans le passé ou dans l’avenir :</a:t>
            </a:r>
          </a:p>
        </p:txBody>
      </p:sp>
      <p:graphicFrame>
        <p:nvGraphicFramePr>
          <p:cNvPr id="11" name="Tableau 12">
            <a:extLst>
              <a:ext uri="{FF2B5EF4-FFF2-40B4-BE49-F238E27FC236}">
                <a16:creationId xmlns:a16="http://schemas.microsoft.com/office/drawing/2014/main" id="{05D2C45E-1EB0-4208-9B13-56A1A18AC625}"/>
              </a:ext>
            </a:extLst>
          </p:cNvPr>
          <p:cNvGraphicFramePr>
            <a:graphicFrameLocks noGrp="1"/>
          </p:cNvGraphicFramePr>
          <p:nvPr>
            <p:extLst>
              <p:ext uri="{D42A27DB-BD31-4B8C-83A1-F6EECF244321}">
                <p14:modId xmlns:p14="http://schemas.microsoft.com/office/powerpoint/2010/main" val="503306372"/>
              </p:ext>
            </p:extLst>
          </p:nvPr>
        </p:nvGraphicFramePr>
        <p:xfrm>
          <a:off x="514137" y="3372670"/>
          <a:ext cx="11344783" cy="1681480"/>
        </p:xfrm>
        <a:graphic>
          <a:graphicData uri="http://schemas.openxmlformats.org/drawingml/2006/table">
            <a:tbl>
              <a:tblPr firstRow="1" bandRow="1">
                <a:tableStyleId>{5C22544A-7EE6-4342-B048-85BDC9FD1C3A}</a:tableStyleId>
              </a:tblPr>
              <a:tblGrid>
                <a:gridCol w="2304477">
                  <a:extLst>
                    <a:ext uri="{9D8B030D-6E8A-4147-A177-3AD203B41FA5}">
                      <a16:colId xmlns:a16="http://schemas.microsoft.com/office/drawing/2014/main" val="1119543947"/>
                    </a:ext>
                  </a:extLst>
                </a:gridCol>
                <a:gridCol w="2922310">
                  <a:extLst>
                    <a:ext uri="{9D8B030D-6E8A-4147-A177-3AD203B41FA5}">
                      <a16:colId xmlns:a16="http://schemas.microsoft.com/office/drawing/2014/main" val="481751854"/>
                    </a:ext>
                  </a:extLst>
                </a:gridCol>
                <a:gridCol w="3129699">
                  <a:extLst>
                    <a:ext uri="{9D8B030D-6E8A-4147-A177-3AD203B41FA5}">
                      <a16:colId xmlns:a16="http://schemas.microsoft.com/office/drawing/2014/main" val="3905876225"/>
                    </a:ext>
                  </a:extLst>
                </a:gridCol>
                <a:gridCol w="2988297">
                  <a:extLst>
                    <a:ext uri="{9D8B030D-6E8A-4147-A177-3AD203B41FA5}">
                      <a16:colId xmlns:a16="http://schemas.microsoft.com/office/drawing/2014/main" val="3841959255"/>
                    </a:ext>
                  </a:extLst>
                </a:gridCol>
              </a:tblGrid>
              <a:tr h="0">
                <a:tc gridSpan="2">
                  <a:txBody>
                    <a:bodyPr/>
                    <a:lstStyle/>
                    <a:p>
                      <a:pPr algn="ctr"/>
                      <a:r>
                        <a:rPr lang="fr-FR"/>
                        <a:t>CAC</a:t>
                      </a:r>
                    </a:p>
                  </a:txBody>
                  <a:tcPr/>
                </a:tc>
                <a:tc hMerge="1">
                  <a:txBody>
                    <a:bodyPr/>
                    <a:lstStyle/>
                    <a:p>
                      <a:endParaRPr lang="fr-FR"/>
                    </a:p>
                  </a:txBody>
                  <a:tcPr/>
                </a:tc>
                <a:tc gridSpan="2">
                  <a:txBody>
                    <a:bodyPr/>
                    <a:lstStyle/>
                    <a:p>
                      <a:pPr algn="ctr"/>
                      <a:r>
                        <a:rPr lang="fr-FR"/>
                        <a:t>CRM</a:t>
                      </a:r>
                    </a:p>
                  </a:txBody>
                  <a:tcPr/>
                </a:tc>
                <a:tc hMerge="1">
                  <a:txBody>
                    <a:bodyPr/>
                    <a:lstStyle/>
                    <a:p>
                      <a:endParaRPr lang="fr-FR"/>
                    </a:p>
                  </a:txBody>
                  <a:tcPr/>
                </a:tc>
                <a:extLst>
                  <a:ext uri="{0D108BD9-81ED-4DB2-BD59-A6C34878D82A}">
                    <a16:rowId xmlns:a16="http://schemas.microsoft.com/office/drawing/2014/main" val="2796117616"/>
                  </a:ext>
                </a:extLst>
              </a:tr>
              <a:tr h="370840">
                <a:tc>
                  <a:txBody>
                    <a:bodyPr/>
                    <a:lstStyle/>
                    <a:p>
                      <a:pPr algn="ctr"/>
                      <a:r>
                        <a:rPr lang="fr-FR">
                          <a:solidFill>
                            <a:schemeClr val="bg1"/>
                          </a:solidFill>
                        </a:rPr>
                        <a:t>Passé</a:t>
                      </a:r>
                    </a:p>
                  </a:txBody>
                  <a:tcPr>
                    <a:solidFill>
                      <a:schemeClr val="accent1"/>
                    </a:solidFill>
                  </a:tcPr>
                </a:tc>
                <a:tc>
                  <a:txBody>
                    <a:bodyPr/>
                    <a:lstStyle/>
                    <a:p>
                      <a:pPr algn="ctr"/>
                      <a:r>
                        <a:rPr lang="fr-FR">
                          <a:solidFill>
                            <a:schemeClr val="bg1"/>
                          </a:solidFill>
                        </a:rPr>
                        <a:t>Futur</a:t>
                      </a:r>
                    </a:p>
                  </a:txBody>
                  <a:tcPr>
                    <a:solidFill>
                      <a:schemeClr val="accent1"/>
                    </a:solidFill>
                  </a:tcPr>
                </a:tc>
                <a:tc>
                  <a:txBody>
                    <a:bodyPr/>
                    <a:lstStyle/>
                    <a:p>
                      <a:pPr algn="ctr"/>
                      <a:r>
                        <a:rPr lang="fr-FR">
                          <a:solidFill>
                            <a:schemeClr val="bg1"/>
                          </a:solidFill>
                        </a:rPr>
                        <a:t>Passé</a:t>
                      </a:r>
                    </a:p>
                  </a:txBody>
                  <a:tcPr>
                    <a:solidFill>
                      <a:schemeClr val="accent1"/>
                    </a:solidFill>
                  </a:tcPr>
                </a:tc>
                <a:tc>
                  <a:txBody>
                    <a:bodyPr/>
                    <a:lstStyle/>
                    <a:p>
                      <a:pPr algn="ctr"/>
                      <a:r>
                        <a:rPr lang="fr-FR">
                          <a:solidFill>
                            <a:schemeClr val="bg1"/>
                          </a:solidFill>
                        </a:rPr>
                        <a:t>Futur</a:t>
                      </a:r>
                    </a:p>
                  </a:txBody>
                  <a:tcPr>
                    <a:solidFill>
                      <a:schemeClr val="accent1"/>
                    </a:solidFill>
                  </a:tcPr>
                </a:tc>
                <a:extLst>
                  <a:ext uri="{0D108BD9-81ED-4DB2-BD59-A6C34878D82A}">
                    <a16:rowId xmlns:a16="http://schemas.microsoft.com/office/drawing/2014/main" val="951992033"/>
                  </a:ext>
                </a:extLst>
              </a:tr>
              <a:tr h="370840">
                <a:tc>
                  <a:txBody>
                    <a:bodyPr/>
                    <a:lstStyle/>
                    <a:p>
                      <a:r>
                        <a:rPr lang="fr-FR" sz="1400" dirty="0"/>
                        <a:t>Modification d’un RDV</a:t>
                      </a:r>
                    </a:p>
                  </a:txBody>
                  <a:tcPr/>
                </a:tc>
                <a:tc>
                  <a:txBody>
                    <a:bodyPr/>
                    <a:lstStyle/>
                    <a:p>
                      <a:r>
                        <a:rPr lang="fr-FR" sz="1400" dirty="0"/>
                        <a:t>Création d’un RDV</a:t>
                      </a:r>
                    </a:p>
                    <a:p>
                      <a:r>
                        <a:rPr lang="fr-FR" sz="1400" dirty="0"/>
                        <a:t>Modification d’un RDV</a:t>
                      </a:r>
                    </a:p>
                    <a:p>
                      <a:r>
                        <a:rPr lang="fr-FR" sz="1400" dirty="0"/>
                        <a:t>Annulation avec maintien du contact</a:t>
                      </a:r>
                    </a:p>
                    <a:p>
                      <a:r>
                        <a:rPr lang="fr-FR" sz="1400" dirty="0"/>
                        <a:t>Annulation avec clôture du contact</a:t>
                      </a:r>
                    </a:p>
                  </a:txBody>
                  <a:tcPr/>
                </a:tc>
                <a:tc>
                  <a:txBody>
                    <a:bodyPr/>
                    <a:lstStyle/>
                    <a:p>
                      <a:r>
                        <a:rPr lang="fr-FR" sz="1400"/>
                        <a:t>Validation du RDV</a:t>
                      </a:r>
                    </a:p>
                    <a:p>
                      <a:r>
                        <a:rPr lang="fr-FR" sz="1400"/>
                        <a:t>Annulation avec maintien du contact</a:t>
                      </a:r>
                    </a:p>
                    <a:p>
                      <a:r>
                        <a:rPr lang="fr-FR" sz="1400"/>
                        <a:t>Annulation avec clôture du contact</a:t>
                      </a:r>
                    </a:p>
                    <a:p>
                      <a:endParaRPr lang="fr-FR" sz="1400"/>
                    </a:p>
                  </a:txBody>
                  <a:tcPr/>
                </a:tc>
                <a:tc>
                  <a:txBody>
                    <a:bodyPr/>
                    <a:lstStyle/>
                    <a:p>
                      <a:r>
                        <a:rPr lang="fr-FR" sz="1400" dirty="0"/>
                        <a:t>Validation du RDV</a:t>
                      </a:r>
                    </a:p>
                    <a:p>
                      <a:r>
                        <a:rPr lang="fr-FR" sz="1400" dirty="0"/>
                        <a:t>Annulation avec maintien du contact</a:t>
                      </a:r>
                    </a:p>
                    <a:p>
                      <a:r>
                        <a:rPr lang="fr-FR" sz="1400" dirty="0"/>
                        <a:t>Annulation avec clôture du contact</a:t>
                      </a:r>
                    </a:p>
                    <a:p>
                      <a:endParaRPr lang="fr-FR" sz="1400" dirty="0"/>
                    </a:p>
                  </a:txBody>
                  <a:tcPr/>
                </a:tc>
                <a:extLst>
                  <a:ext uri="{0D108BD9-81ED-4DB2-BD59-A6C34878D82A}">
                    <a16:rowId xmlns:a16="http://schemas.microsoft.com/office/drawing/2014/main" val="2453706992"/>
                  </a:ext>
                </a:extLst>
              </a:tr>
            </a:tbl>
          </a:graphicData>
        </a:graphic>
      </p:graphicFrame>
      <p:sp>
        <p:nvSpPr>
          <p:cNvPr id="16" name="ZoneTexte 15">
            <a:extLst>
              <a:ext uri="{FF2B5EF4-FFF2-40B4-BE49-F238E27FC236}">
                <a16:creationId xmlns:a16="http://schemas.microsoft.com/office/drawing/2014/main" id="{57A48A42-3A9F-4066-9CC4-8B96EF041873}"/>
              </a:ext>
            </a:extLst>
          </p:cNvPr>
          <p:cNvSpPr txBox="1"/>
          <p:nvPr/>
        </p:nvSpPr>
        <p:spPr>
          <a:xfrm>
            <a:off x="8631044" y="801058"/>
            <a:ext cx="2746194" cy="600164"/>
          </a:xfrm>
          <a:prstGeom prst="rect">
            <a:avLst/>
          </a:prstGeom>
          <a:noFill/>
        </p:spPr>
        <p:txBody>
          <a:bodyPr wrap="square" rtlCol="0">
            <a:spAutoFit/>
          </a:bodyPr>
          <a:lstStyle/>
          <a:p>
            <a:pPr marL="171450" indent="-171450">
              <a:buFont typeface="Wingdings" panose="05000000000000000000" pitchFamily="2" charset="2"/>
              <a:buChar char="Ø"/>
            </a:pPr>
            <a:r>
              <a:rPr lang="fr-FR" sz="1100">
                <a:highlight>
                  <a:srgbClr val="FFFF00"/>
                </a:highlight>
              </a:rPr>
              <a:t>A l’initiative de la famille</a:t>
            </a:r>
          </a:p>
          <a:p>
            <a:pPr marL="171450" indent="-171450">
              <a:buFont typeface="Wingdings" panose="05000000000000000000" pitchFamily="2" charset="2"/>
              <a:buChar char="Ø"/>
            </a:pPr>
            <a:r>
              <a:rPr lang="fr-FR" sz="1100">
                <a:highlight>
                  <a:srgbClr val="FFFF00"/>
                </a:highlight>
              </a:rPr>
              <a:t>Impossibilité de la résidence</a:t>
            </a:r>
          </a:p>
          <a:p>
            <a:pPr marL="171450" indent="-171450">
              <a:buFont typeface="Wingdings" panose="05000000000000000000" pitchFamily="2" charset="2"/>
              <a:buChar char="Ø"/>
            </a:pPr>
            <a:endParaRPr lang="fr-FR" sz="1100"/>
          </a:p>
        </p:txBody>
      </p:sp>
      <p:sp>
        <p:nvSpPr>
          <p:cNvPr id="17" name="ZoneTexte 16">
            <a:extLst>
              <a:ext uri="{FF2B5EF4-FFF2-40B4-BE49-F238E27FC236}">
                <a16:creationId xmlns:a16="http://schemas.microsoft.com/office/drawing/2014/main" id="{CB3ED836-1D71-4EC8-8066-FDCE8F295194}"/>
              </a:ext>
            </a:extLst>
          </p:cNvPr>
          <p:cNvSpPr txBox="1"/>
          <p:nvPr/>
        </p:nvSpPr>
        <p:spPr>
          <a:xfrm>
            <a:off x="8726735" y="1515859"/>
            <a:ext cx="2746194" cy="600164"/>
          </a:xfrm>
          <a:prstGeom prst="rect">
            <a:avLst/>
          </a:prstGeom>
          <a:noFill/>
        </p:spPr>
        <p:txBody>
          <a:bodyPr wrap="square" rtlCol="0">
            <a:spAutoFit/>
          </a:bodyPr>
          <a:lstStyle/>
          <a:p>
            <a:pPr marL="171450" indent="-171450">
              <a:buFont typeface="Wingdings" panose="05000000000000000000" pitchFamily="2" charset="2"/>
              <a:buChar char="Ø"/>
            </a:pPr>
            <a:r>
              <a:rPr lang="fr-FR" sz="1100">
                <a:highlight>
                  <a:srgbClr val="FFFF00"/>
                </a:highlight>
              </a:rPr>
              <a:t>A l’initiative de la famille</a:t>
            </a:r>
          </a:p>
          <a:p>
            <a:pPr marL="171450" indent="-171450">
              <a:buFont typeface="Wingdings" panose="05000000000000000000" pitchFamily="2" charset="2"/>
              <a:buChar char="Ø"/>
            </a:pPr>
            <a:r>
              <a:rPr lang="fr-FR" sz="1100">
                <a:highlight>
                  <a:srgbClr val="FFFF00"/>
                </a:highlight>
              </a:rPr>
              <a:t>Impossibilité de la résidence</a:t>
            </a:r>
          </a:p>
          <a:p>
            <a:pPr marL="171450" indent="-171450">
              <a:buFont typeface="Wingdings" panose="05000000000000000000" pitchFamily="2" charset="2"/>
              <a:buChar char="Ø"/>
            </a:pPr>
            <a:endParaRPr lang="fr-FR" sz="1100"/>
          </a:p>
        </p:txBody>
      </p:sp>
      <p:cxnSp>
        <p:nvCxnSpPr>
          <p:cNvPr id="19" name="Connecteur droit avec flèche 18">
            <a:extLst>
              <a:ext uri="{FF2B5EF4-FFF2-40B4-BE49-F238E27FC236}">
                <a16:creationId xmlns:a16="http://schemas.microsoft.com/office/drawing/2014/main" id="{6D6ECDE0-22DF-4DC8-8779-55FF2C67FB6C}"/>
              </a:ext>
            </a:extLst>
          </p:cNvPr>
          <p:cNvCxnSpPr>
            <a:endCxn id="16" idx="1"/>
          </p:cNvCxnSpPr>
          <p:nvPr/>
        </p:nvCxnSpPr>
        <p:spPr>
          <a:xfrm flipV="1">
            <a:off x="7701699" y="1101140"/>
            <a:ext cx="929345" cy="23261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Connecteur droit avec flèche 19">
            <a:extLst>
              <a:ext uri="{FF2B5EF4-FFF2-40B4-BE49-F238E27FC236}">
                <a16:creationId xmlns:a16="http://schemas.microsoft.com/office/drawing/2014/main" id="{94C3C56B-DB9B-4174-81AF-892C9C21E7B7}"/>
              </a:ext>
            </a:extLst>
          </p:cNvPr>
          <p:cNvCxnSpPr>
            <a:cxnSpLocks/>
            <a:endCxn id="17" idx="1"/>
          </p:cNvCxnSpPr>
          <p:nvPr/>
        </p:nvCxnSpPr>
        <p:spPr>
          <a:xfrm>
            <a:off x="7871381" y="1515859"/>
            <a:ext cx="855354" cy="300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 name="Espace réservé du pied de page 5">
            <a:extLst>
              <a:ext uri="{FF2B5EF4-FFF2-40B4-BE49-F238E27FC236}">
                <a16:creationId xmlns:a16="http://schemas.microsoft.com/office/drawing/2014/main" id="{2410A754-E6C9-40DC-8B36-9E078AE8E145}"/>
              </a:ext>
            </a:extLst>
          </p:cNvPr>
          <p:cNvSpPr>
            <a:spLocks noGrp="1"/>
          </p:cNvSpPr>
          <p:nvPr>
            <p:ph type="ftr" sz="quarter" idx="11"/>
          </p:nvPr>
        </p:nvSpPr>
        <p:spPr/>
        <p:txBody>
          <a:bodyPr/>
          <a:lstStyle/>
          <a:p>
            <a:r>
              <a:rPr lang="fr-FR"/>
              <a:t>SF CAC-V4</a:t>
            </a:r>
          </a:p>
        </p:txBody>
      </p:sp>
      <p:sp>
        <p:nvSpPr>
          <p:cNvPr id="13" name="Espace réservé du numéro de diapositive 12">
            <a:extLst>
              <a:ext uri="{FF2B5EF4-FFF2-40B4-BE49-F238E27FC236}">
                <a16:creationId xmlns:a16="http://schemas.microsoft.com/office/drawing/2014/main" id="{3565701C-3222-4A25-8FFB-52B701175F88}"/>
              </a:ext>
            </a:extLst>
          </p:cNvPr>
          <p:cNvSpPr>
            <a:spLocks noGrp="1"/>
          </p:cNvSpPr>
          <p:nvPr>
            <p:ph type="sldNum" sz="quarter" idx="12"/>
          </p:nvPr>
        </p:nvSpPr>
        <p:spPr/>
        <p:txBody>
          <a:bodyPr/>
          <a:lstStyle/>
          <a:p>
            <a:fld id="{188AB366-428E-466D-80D1-E57B71356D3A}" type="slidenum">
              <a:rPr lang="fr-FR" smtClean="0"/>
              <a:t>4</a:t>
            </a:fld>
            <a:endParaRPr lang="fr-FR"/>
          </a:p>
        </p:txBody>
      </p:sp>
    </p:spTree>
    <p:extLst>
      <p:ext uri="{BB962C8B-B14F-4D97-AF65-F5344CB8AC3E}">
        <p14:creationId xmlns:p14="http://schemas.microsoft.com/office/powerpoint/2010/main" val="328357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EC1D1A-0A02-43A8-8BA5-174EA5D1FB64}"/>
              </a:ext>
            </a:extLst>
          </p:cNvPr>
          <p:cNvSpPr txBox="1"/>
          <p:nvPr/>
        </p:nvSpPr>
        <p:spPr>
          <a:xfrm>
            <a:off x="604684" y="317089"/>
            <a:ext cx="2448042" cy="369332"/>
          </a:xfrm>
          <a:prstGeom prst="rect">
            <a:avLst/>
          </a:prstGeom>
          <a:noFill/>
        </p:spPr>
        <p:txBody>
          <a:bodyPr wrap="none" rtlCol="0">
            <a:spAutoFit/>
          </a:bodyPr>
          <a:lstStyle/>
          <a:p>
            <a:r>
              <a:rPr lang="fr-FR"/>
              <a:t>Création d’un RDV – 1/2</a:t>
            </a:r>
          </a:p>
        </p:txBody>
      </p:sp>
      <p:grpSp>
        <p:nvGrpSpPr>
          <p:cNvPr id="8" name="Groupe 7">
            <a:extLst>
              <a:ext uri="{FF2B5EF4-FFF2-40B4-BE49-F238E27FC236}">
                <a16:creationId xmlns:a16="http://schemas.microsoft.com/office/drawing/2014/main" id="{C6C03C57-212E-44B5-940B-27424F358147}"/>
              </a:ext>
            </a:extLst>
          </p:cNvPr>
          <p:cNvGrpSpPr/>
          <p:nvPr/>
        </p:nvGrpSpPr>
        <p:grpSpPr>
          <a:xfrm>
            <a:off x="6135723" y="305799"/>
            <a:ext cx="3125678" cy="1459665"/>
            <a:chOff x="148315" y="2875935"/>
            <a:chExt cx="5822324" cy="2477585"/>
          </a:xfrm>
        </p:grpSpPr>
        <p:pic>
          <p:nvPicPr>
            <p:cNvPr id="4" name="Image 3">
              <a:extLst>
                <a:ext uri="{FF2B5EF4-FFF2-40B4-BE49-F238E27FC236}">
                  <a16:creationId xmlns:a16="http://schemas.microsoft.com/office/drawing/2014/main" id="{7F39D601-824F-4CB6-AD00-83913CA7D789}"/>
                </a:ext>
              </a:extLst>
            </p:cNvPr>
            <p:cNvPicPr>
              <a:picLocks noChangeAspect="1"/>
            </p:cNvPicPr>
            <p:nvPr/>
          </p:nvPicPr>
          <p:blipFill>
            <a:blip r:embed="rId2"/>
            <a:stretch>
              <a:fillRect/>
            </a:stretch>
          </p:blipFill>
          <p:spPr>
            <a:xfrm>
              <a:off x="148315" y="2875935"/>
              <a:ext cx="5822324" cy="2477585"/>
            </a:xfrm>
            <a:prstGeom prst="rect">
              <a:avLst/>
            </a:prstGeom>
          </p:spPr>
        </p:pic>
        <p:sp>
          <p:nvSpPr>
            <p:cNvPr id="5" name="Ellipse 4">
              <a:extLst>
                <a:ext uri="{FF2B5EF4-FFF2-40B4-BE49-F238E27FC236}">
                  <a16:creationId xmlns:a16="http://schemas.microsoft.com/office/drawing/2014/main" id="{775AD16D-0205-4835-B847-CAF8D27EBBC3}"/>
                </a:ext>
              </a:extLst>
            </p:cNvPr>
            <p:cNvSpPr/>
            <p:nvPr/>
          </p:nvSpPr>
          <p:spPr>
            <a:xfrm>
              <a:off x="3059477" y="3974689"/>
              <a:ext cx="744932" cy="4572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82CAEFC2-436F-4849-88DB-4A0B3FF448DB}"/>
              </a:ext>
            </a:extLst>
          </p:cNvPr>
          <p:cNvGrpSpPr/>
          <p:nvPr/>
        </p:nvGrpSpPr>
        <p:grpSpPr>
          <a:xfrm>
            <a:off x="3888947" y="1045348"/>
            <a:ext cx="1378382" cy="619416"/>
            <a:chOff x="3596574" y="1181552"/>
            <a:chExt cx="1962150" cy="933450"/>
          </a:xfrm>
        </p:grpSpPr>
        <p:pic>
          <p:nvPicPr>
            <p:cNvPr id="7" name="Image 6">
              <a:extLst>
                <a:ext uri="{FF2B5EF4-FFF2-40B4-BE49-F238E27FC236}">
                  <a16:creationId xmlns:a16="http://schemas.microsoft.com/office/drawing/2014/main" id="{7FEAC4D0-4BEA-4BD8-8EE4-B98A3436BF9E}"/>
                </a:ext>
              </a:extLst>
            </p:cNvPr>
            <p:cNvPicPr>
              <a:picLocks noChangeAspect="1"/>
            </p:cNvPicPr>
            <p:nvPr/>
          </p:nvPicPr>
          <p:blipFill>
            <a:blip r:embed="rId3"/>
            <a:stretch>
              <a:fillRect/>
            </a:stretch>
          </p:blipFill>
          <p:spPr>
            <a:xfrm>
              <a:off x="3596574" y="1181552"/>
              <a:ext cx="1962150" cy="933450"/>
            </a:xfrm>
            <a:prstGeom prst="rect">
              <a:avLst/>
            </a:prstGeom>
          </p:spPr>
        </p:pic>
        <p:sp>
          <p:nvSpPr>
            <p:cNvPr id="9" name="Rectangle 8">
              <a:extLst>
                <a:ext uri="{FF2B5EF4-FFF2-40B4-BE49-F238E27FC236}">
                  <a16:creationId xmlns:a16="http://schemas.microsoft.com/office/drawing/2014/main" id="{059B6F18-D005-4E13-9A82-5E2245D29E8B}"/>
                </a:ext>
              </a:extLst>
            </p:cNvPr>
            <p:cNvSpPr/>
            <p:nvPr/>
          </p:nvSpPr>
          <p:spPr>
            <a:xfrm>
              <a:off x="4992329" y="1314453"/>
              <a:ext cx="346587" cy="3889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2" name="Connecteur droit avec flèche 11">
            <a:extLst>
              <a:ext uri="{FF2B5EF4-FFF2-40B4-BE49-F238E27FC236}">
                <a16:creationId xmlns:a16="http://schemas.microsoft.com/office/drawing/2014/main" id="{4B1DBAB2-CB83-47A6-9E75-E1617746D061}"/>
              </a:ext>
            </a:extLst>
          </p:cNvPr>
          <p:cNvCxnSpPr>
            <a:cxnSpLocks/>
            <a:stCxn id="5" idx="0"/>
            <a:endCxn id="9" idx="3"/>
          </p:cNvCxnSpPr>
          <p:nvPr/>
        </p:nvCxnSpPr>
        <p:spPr>
          <a:xfrm flipH="1">
            <a:off x="5112917" y="953128"/>
            <a:ext cx="2785601" cy="309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035286CB-7399-4FBE-8033-30B71FA55101}"/>
              </a:ext>
            </a:extLst>
          </p:cNvPr>
          <p:cNvSpPr txBox="1"/>
          <p:nvPr/>
        </p:nvSpPr>
        <p:spPr>
          <a:xfrm>
            <a:off x="4185698" y="212363"/>
            <a:ext cx="2087865" cy="461665"/>
          </a:xfrm>
          <a:prstGeom prst="rect">
            <a:avLst/>
          </a:prstGeom>
          <a:noFill/>
        </p:spPr>
        <p:txBody>
          <a:bodyPr wrap="square" rtlCol="0">
            <a:spAutoFit/>
          </a:bodyPr>
          <a:lstStyle/>
          <a:p>
            <a:r>
              <a:rPr lang="fr-FR" sz="1200"/>
              <a:t>Click ou sélection création dans les 3 boutons</a:t>
            </a:r>
          </a:p>
        </p:txBody>
      </p:sp>
      <p:cxnSp>
        <p:nvCxnSpPr>
          <p:cNvPr id="14" name="Connecteur droit avec flèche 13">
            <a:extLst>
              <a:ext uri="{FF2B5EF4-FFF2-40B4-BE49-F238E27FC236}">
                <a16:creationId xmlns:a16="http://schemas.microsoft.com/office/drawing/2014/main" id="{CC728BDF-9873-42BB-91CA-05FA4C14FAF4}"/>
              </a:ext>
            </a:extLst>
          </p:cNvPr>
          <p:cNvCxnSpPr>
            <a:cxnSpLocks/>
          </p:cNvCxnSpPr>
          <p:nvPr/>
        </p:nvCxnSpPr>
        <p:spPr>
          <a:xfrm flipH="1">
            <a:off x="4655345" y="1391660"/>
            <a:ext cx="276579" cy="731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07D305E-2E13-4447-91E7-BF4C9A760DB3}"/>
              </a:ext>
            </a:extLst>
          </p:cNvPr>
          <p:cNvPicPr>
            <a:picLocks noChangeAspect="1"/>
          </p:cNvPicPr>
          <p:nvPr/>
        </p:nvPicPr>
        <p:blipFill>
          <a:blip r:embed="rId4"/>
          <a:stretch>
            <a:fillRect/>
          </a:stretch>
        </p:blipFill>
        <p:spPr>
          <a:xfrm>
            <a:off x="2348962" y="2011076"/>
            <a:ext cx="9709688" cy="3369602"/>
          </a:xfrm>
          <a:prstGeom prst="rect">
            <a:avLst/>
          </a:prstGeom>
        </p:spPr>
      </p:pic>
      <p:sp>
        <p:nvSpPr>
          <p:cNvPr id="3" name="Espace réservé du pied de page 2">
            <a:extLst>
              <a:ext uri="{FF2B5EF4-FFF2-40B4-BE49-F238E27FC236}">
                <a16:creationId xmlns:a16="http://schemas.microsoft.com/office/drawing/2014/main" id="{156E4EFA-A0C2-40E1-B651-DECB854C4260}"/>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5BC0AE4E-838A-47A2-9831-5BEED835D4A0}"/>
              </a:ext>
            </a:extLst>
          </p:cNvPr>
          <p:cNvSpPr>
            <a:spLocks noGrp="1"/>
          </p:cNvSpPr>
          <p:nvPr>
            <p:ph type="sldNum" sz="quarter" idx="12"/>
          </p:nvPr>
        </p:nvSpPr>
        <p:spPr/>
        <p:txBody>
          <a:bodyPr/>
          <a:lstStyle/>
          <a:p>
            <a:fld id="{188AB366-428E-466D-80D1-E57B71356D3A}" type="slidenum">
              <a:rPr lang="fr-FR" smtClean="0"/>
              <a:t>5</a:t>
            </a:fld>
            <a:endParaRPr lang="fr-FR"/>
          </a:p>
        </p:txBody>
      </p:sp>
    </p:spTree>
    <p:extLst>
      <p:ext uri="{BB962C8B-B14F-4D97-AF65-F5344CB8AC3E}">
        <p14:creationId xmlns:p14="http://schemas.microsoft.com/office/powerpoint/2010/main" val="62168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D9E3828-69B7-48B9-B6F9-327423E0D0A6}"/>
              </a:ext>
            </a:extLst>
          </p:cNvPr>
          <p:cNvSpPr txBox="1"/>
          <p:nvPr/>
        </p:nvSpPr>
        <p:spPr>
          <a:xfrm>
            <a:off x="604684" y="317089"/>
            <a:ext cx="2448042" cy="369332"/>
          </a:xfrm>
          <a:prstGeom prst="rect">
            <a:avLst/>
          </a:prstGeom>
          <a:noFill/>
        </p:spPr>
        <p:txBody>
          <a:bodyPr wrap="none" rtlCol="0">
            <a:spAutoFit/>
          </a:bodyPr>
          <a:lstStyle/>
          <a:p>
            <a:r>
              <a:rPr lang="fr-FR"/>
              <a:t>Création d’un RDV – 2/2</a:t>
            </a:r>
          </a:p>
        </p:txBody>
      </p:sp>
      <p:sp>
        <p:nvSpPr>
          <p:cNvPr id="3" name="ZoneTexte 2">
            <a:extLst>
              <a:ext uri="{FF2B5EF4-FFF2-40B4-BE49-F238E27FC236}">
                <a16:creationId xmlns:a16="http://schemas.microsoft.com/office/drawing/2014/main" id="{5B72A908-D0A2-48C6-A919-5AA3927F995F}"/>
              </a:ext>
            </a:extLst>
          </p:cNvPr>
          <p:cNvSpPr txBox="1"/>
          <p:nvPr/>
        </p:nvSpPr>
        <p:spPr>
          <a:xfrm>
            <a:off x="720672" y="1077132"/>
            <a:ext cx="10619774" cy="5632311"/>
          </a:xfrm>
          <a:prstGeom prst="rect">
            <a:avLst/>
          </a:prstGeom>
          <a:noFill/>
        </p:spPr>
        <p:txBody>
          <a:bodyPr wrap="square" rtlCol="0">
            <a:spAutoFit/>
          </a:bodyPr>
          <a:lstStyle/>
          <a:p>
            <a:r>
              <a:rPr lang="fr-FR" sz="1200" b="1" dirty="0"/>
              <a:t>Règles de gestion </a:t>
            </a:r>
            <a:r>
              <a:rPr lang="fr-FR" sz="1200" dirty="0"/>
              <a:t>:</a:t>
            </a:r>
          </a:p>
          <a:p>
            <a:pPr marL="171450" indent="-171450">
              <a:buFont typeface="Arial" panose="020B0604020202020204" pitchFamily="34" charset="0"/>
              <a:buChar char="•"/>
            </a:pPr>
            <a:r>
              <a:rPr lang="fr-FR" sz="1200" dirty="0"/>
              <a:t>On ne crée le RDV </a:t>
            </a:r>
            <a:r>
              <a:rPr lang="fr-FR" sz="1200" b="1" dirty="0"/>
              <a:t>que si la fiche existe pour la résidence</a:t>
            </a:r>
          </a:p>
          <a:p>
            <a:pPr marL="171450" indent="-171450">
              <a:buFont typeface="Arial" panose="020B0604020202020204" pitchFamily="34" charset="0"/>
              <a:buChar char="•"/>
            </a:pPr>
            <a:r>
              <a:rPr lang="fr-FR" sz="1200" dirty="0"/>
              <a:t>Recherche « facilitée » qui s’appuie sur le moteur de recherche pour limiter le temps de réponse :</a:t>
            </a:r>
          </a:p>
          <a:p>
            <a:pPr marL="628650" lvl="1" indent="-171450">
              <a:buFont typeface="Arial" panose="020B0604020202020204" pitchFamily="34" charset="0"/>
              <a:buChar char="•"/>
            </a:pPr>
            <a:r>
              <a:rPr lang="fr-FR" sz="1200" dirty="0"/>
              <a:t>Recherche à partir des 3 1ères lettres saisies pour la personne à accueillir</a:t>
            </a:r>
          </a:p>
          <a:p>
            <a:pPr marL="628650" lvl="1" indent="-171450">
              <a:buFont typeface="Arial" panose="020B0604020202020204" pitchFamily="34" charset="0"/>
              <a:buChar char="•"/>
            </a:pPr>
            <a:r>
              <a:rPr lang="fr-FR" sz="1200" dirty="0"/>
              <a:t> Affiche le résultat sur la liste </a:t>
            </a:r>
          </a:p>
          <a:p>
            <a:pPr marL="628650" lvl="1" indent="-171450">
              <a:buFont typeface="Arial" panose="020B0604020202020204" pitchFamily="34" charset="0"/>
              <a:buChar char="•"/>
            </a:pPr>
            <a:r>
              <a:rPr lang="fr-FR" sz="1200" dirty="0"/>
              <a:t>Sélection de la fiche</a:t>
            </a:r>
          </a:p>
          <a:p>
            <a:pPr marL="171450" indent="-171450">
              <a:buFont typeface="Arial" panose="020B0604020202020204" pitchFamily="34" charset="0"/>
              <a:buChar char="•"/>
            </a:pPr>
            <a:r>
              <a:rPr lang="fr-FR" sz="1200" dirty="0"/>
              <a:t>Bouton « créer la fiche » : si ne trouve pas dans la liste va sur la « création d’un prospect » sur un nouvel onglet</a:t>
            </a:r>
          </a:p>
          <a:p>
            <a:pPr marL="628650" lvl="1" indent="-171450">
              <a:buFont typeface="Arial" panose="020B0604020202020204" pitchFamily="34" charset="0"/>
              <a:buChar char="•"/>
            </a:pPr>
            <a:r>
              <a:rPr lang="fr-FR" sz="1200" dirty="0"/>
              <a:t>L’utilisateur revient sur le RDV après la création de la fiche</a:t>
            </a:r>
          </a:p>
          <a:p>
            <a:pPr marL="628650" lvl="1" indent="-171450">
              <a:buFont typeface="Arial" panose="020B0604020202020204" pitchFamily="34" charset="0"/>
              <a:buChar char="•"/>
            </a:pPr>
            <a:r>
              <a:rPr lang="fr-FR" sz="1200" dirty="0"/>
              <a:t>Il faut rafraichir la liste puis sélectionner la nouvelle fiche sur la liste</a:t>
            </a:r>
          </a:p>
          <a:p>
            <a:pPr marL="628650" lvl="1" indent="-171450">
              <a:buFont typeface="Arial" panose="020B0604020202020204" pitchFamily="34" charset="0"/>
              <a:buChar char="•"/>
            </a:pPr>
            <a:r>
              <a:rPr lang="fr-FR" sz="1200" dirty="0">
                <a:solidFill>
                  <a:srgbClr val="FF0000"/>
                </a:solidFill>
              </a:rPr>
              <a:t>Le rafraichissement remet à vide le RDV sauf créneau et chargé de visite (à valider CSI)</a:t>
            </a:r>
          </a:p>
          <a:p>
            <a:pPr marL="171450" indent="-171450">
              <a:buFont typeface="Arial" panose="020B0604020202020204" pitchFamily="34" charset="0"/>
              <a:buChar char="•"/>
            </a:pPr>
            <a:r>
              <a:rPr lang="fr-FR" sz="1200" dirty="0"/>
              <a:t>Une fois la personne à accueillir créée / sélectionnée -&gt; partie « interlocuteur » débloquée avec liste des interlocuteurs de la fiche sélectionnée et/ou créée</a:t>
            </a:r>
          </a:p>
          <a:p>
            <a:pPr marL="171450" indent="-171450">
              <a:buFont typeface="Arial" panose="020B0604020202020204" pitchFamily="34" charset="0"/>
              <a:buChar char="•"/>
            </a:pPr>
            <a:r>
              <a:rPr lang="fr-FR" sz="1200" dirty="0"/>
              <a:t>Sélection de l’interlocuteur ou bouton « créer l’interlocuteur » si n’existe pas</a:t>
            </a:r>
          </a:p>
          <a:p>
            <a:pPr marL="171450" indent="-171450">
              <a:buFont typeface="Arial" panose="020B0604020202020204" pitchFamily="34" charset="0"/>
              <a:buChar char="•"/>
            </a:pPr>
            <a:r>
              <a:rPr lang="fr-FR" sz="1200" dirty="0"/>
              <a:t>Bouton « créer l’interlocuteur » : si ne trouve pas dans la liste va sur la « la fiche CRM » sur un nouvel onglet</a:t>
            </a:r>
          </a:p>
          <a:p>
            <a:pPr marL="628650" lvl="1" indent="-171450">
              <a:buFont typeface="Arial" panose="020B0604020202020204" pitchFamily="34" charset="0"/>
              <a:buChar char="•"/>
            </a:pPr>
            <a:r>
              <a:rPr lang="fr-FR" sz="1200" dirty="0"/>
              <a:t>L’utilisateur revient sur le RDV après la création de la fiche</a:t>
            </a:r>
          </a:p>
          <a:p>
            <a:pPr marL="628650" lvl="1" indent="-171450">
              <a:buFont typeface="Arial" panose="020B0604020202020204" pitchFamily="34" charset="0"/>
              <a:buChar char="•"/>
            </a:pPr>
            <a:r>
              <a:rPr lang="fr-FR" sz="1200" dirty="0"/>
              <a:t>Il faut rafraichir la liste des interlocuteurs puis sélectionner l’interlocuteur sur la liste rafraichie</a:t>
            </a:r>
          </a:p>
          <a:p>
            <a:pPr marL="628650" lvl="1" indent="-171450">
              <a:buFont typeface="Arial" panose="020B0604020202020204" pitchFamily="34" charset="0"/>
              <a:buChar char="•"/>
            </a:pPr>
            <a:r>
              <a:rPr lang="fr-FR" sz="1200" dirty="0">
                <a:solidFill>
                  <a:srgbClr val="FF0000"/>
                </a:solidFill>
              </a:rPr>
              <a:t>Le rafraichissement remet à vide les coches email / SMS et les notes (à valider CSI)</a:t>
            </a:r>
          </a:p>
          <a:p>
            <a:pPr marL="628650" lvl="1" indent="-171450">
              <a:buFont typeface="Arial" panose="020B0604020202020204" pitchFamily="34" charset="0"/>
              <a:buChar char="•"/>
            </a:pPr>
            <a:endParaRPr lang="fr-FR" sz="1200" dirty="0">
              <a:solidFill>
                <a:srgbClr val="FF0000"/>
              </a:solidFill>
            </a:endParaRPr>
          </a:p>
          <a:p>
            <a:pPr marL="171450" indent="-171450">
              <a:buFont typeface="Arial" panose="020B0604020202020204" pitchFamily="34" charset="0"/>
              <a:buChar char="•"/>
            </a:pPr>
            <a:r>
              <a:rPr lang="fr-FR" sz="1200" dirty="0"/>
              <a:t>Bouton « Enregistrer» : </a:t>
            </a:r>
          </a:p>
          <a:p>
            <a:pPr marL="628650" lvl="1" indent="-171450">
              <a:buFont typeface="Arial" panose="020B0604020202020204" pitchFamily="34" charset="0"/>
              <a:buChar char="•"/>
            </a:pPr>
            <a:r>
              <a:rPr lang="fr-FR" sz="1200" dirty="0"/>
              <a:t>Crée le RDV sur le CAC</a:t>
            </a:r>
          </a:p>
          <a:p>
            <a:pPr marL="628650" lvl="1" indent="-171450">
              <a:buFont typeface="Arial" panose="020B0604020202020204" pitchFamily="34" charset="0"/>
              <a:buChar char="•"/>
            </a:pPr>
            <a:r>
              <a:rPr lang="fr-FR" sz="1200" dirty="0"/>
              <a:t>Crée l’action de visite sur la fiche CRM</a:t>
            </a:r>
          </a:p>
          <a:p>
            <a:pPr marL="628650" lvl="1" indent="-171450">
              <a:buFont typeface="Arial" panose="020B0604020202020204" pitchFamily="34" charset="0"/>
              <a:buChar char="•"/>
            </a:pPr>
            <a:r>
              <a:rPr lang="fr-FR" sz="1200" dirty="0"/>
              <a:t>Revient sur le calendrier</a:t>
            </a:r>
          </a:p>
          <a:p>
            <a:pPr marL="628650" lvl="1" indent="-171450">
              <a:buFont typeface="Arial" panose="020B0604020202020204" pitchFamily="34" charset="0"/>
              <a:buChar char="•"/>
            </a:pPr>
            <a:r>
              <a:rPr lang="fr-FR" sz="1200" dirty="0">
                <a:solidFill>
                  <a:srgbClr val="FF0000"/>
                </a:solidFill>
              </a:rPr>
              <a:t>NE PAS PERMETTRE LA CREATION S’IL EXISTE DÉJÀ UNE ACTION VISITE ACTIVE SUR LA FICHE -&gt; message erreur : «  une action « visite » est toujours en cours pour se prospect, merci de la fermer avant d’en ouvrir une autre » </a:t>
            </a:r>
          </a:p>
          <a:p>
            <a:pPr marL="628650" lvl="1"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Bouton « Annuler» : </a:t>
            </a:r>
          </a:p>
          <a:p>
            <a:pPr marL="628650" lvl="1" indent="-171450">
              <a:buFont typeface="Arial" panose="020B0604020202020204" pitchFamily="34" charset="0"/>
              <a:buChar char="•"/>
            </a:pPr>
            <a:r>
              <a:rPr lang="fr-FR" sz="1200" dirty="0"/>
              <a:t>Annule les actions et revient sur le calendrier</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endParaRPr lang="fr-FR" sz="1200" dirty="0">
              <a:solidFill>
                <a:srgbClr val="FF0000"/>
              </a:solidFill>
            </a:endParaRPr>
          </a:p>
          <a:p>
            <a:pPr marL="171450" indent="-171450">
              <a:buFont typeface="Arial" panose="020B0604020202020204" pitchFamily="34" charset="0"/>
              <a:buChar char="•"/>
            </a:pPr>
            <a:endParaRPr lang="fr-FR" sz="1200" dirty="0"/>
          </a:p>
          <a:p>
            <a:pPr marL="628650" lvl="1" indent="-171450">
              <a:buFont typeface="Arial" panose="020B0604020202020204" pitchFamily="34" charset="0"/>
              <a:buChar char="•"/>
            </a:pPr>
            <a:endParaRPr lang="fr-FR" sz="1200" dirty="0"/>
          </a:p>
        </p:txBody>
      </p:sp>
      <p:sp>
        <p:nvSpPr>
          <p:cNvPr id="5" name="Espace réservé du pied de page 4">
            <a:extLst>
              <a:ext uri="{FF2B5EF4-FFF2-40B4-BE49-F238E27FC236}">
                <a16:creationId xmlns:a16="http://schemas.microsoft.com/office/drawing/2014/main" id="{D0C39FE4-7177-4BEC-956E-4369D42D94F2}"/>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3C4A54A5-69C3-4A5B-8283-1EAC56CA4B6C}"/>
              </a:ext>
            </a:extLst>
          </p:cNvPr>
          <p:cNvSpPr>
            <a:spLocks noGrp="1"/>
          </p:cNvSpPr>
          <p:nvPr>
            <p:ph type="sldNum" sz="quarter" idx="12"/>
          </p:nvPr>
        </p:nvSpPr>
        <p:spPr/>
        <p:txBody>
          <a:bodyPr/>
          <a:lstStyle/>
          <a:p>
            <a:fld id="{188AB366-428E-466D-80D1-E57B71356D3A}" type="slidenum">
              <a:rPr lang="fr-FR" smtClean="0"/>
              <a:t>6</a:t>
            </a:fld>
            <a:endParaRPr lang="fr-FR"/>
          </a:p>
        </p:txBody>
      </p:sp>
    </p:spTree>
    <p:extLst>
      <p:ext uri="{BB962C8B-B14F-4D97-AF65-F5344CB8AC3E}">
        <p14:creationId xmlns:p14="http://schemas.microsoft.com/office/powerpoint/2010/main" val="117384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9F63A49-3B52-478E-86A0-2EACC0686665}"/>
              </a:ext>
            </a:extLst>
          </p:cNvPr>
          <p:cNvSpPr txBox="1"/>
          <p:nvPr/>
        </p:nvSpPr>
        <p:spPr>
          <a:xfrm>
            <a:off x="422746" y="294468"/>
            <a:ext cx="5013232" cy="646331"/>
          </a:xfrm>
          <a:prstGeom prst="rect">
            <a:avLst/>
          </a:prstGeom>
          <a:noFill/>
        </p:spPr>
        <p:txBody>
          <a:bodyPr wrap="none" rtlCol="0">
            <a:spAutoFit/>
          </a:bodyPr>
          <a:lstStyle/>
          <a:p>
            <a:r>
              <a:rPr lang="fr-FR"/>
              <a:t>Modification Rendez-vous – 1/2</a:t>
            </a:r>
          </a:p>
          <a:p>
            <a:r>
              <a:rPr lang="fr-FR"/>
              <a:t>Nouvelle proposition suite Réunion du 17/03/2021:</a:t>
            </a:r>
          </a:p>
        </p:txBody>
      </p:sp>
      <p:pic>
        <p:nvPicPr>
          <p:cNvPr id="4" name="Image 3">
            <a:extLst>
              <a:ext uri="{FF2B5EF4-FFF2-40B4-BE49-F238E27FC236}">
                <a16:creationId xmlns:a16="http://schemas.microsoft.com/office/drawing/2014/main" id="{9E037E70-7C9D-4BC0-AB7A-E438C03555E1}"/>
              </a:ext>
            </a:extLst>
          </p:cNvPr>
          <p:cNvPicPr>
            <a:picLocks noChangeAspect="1"/>
          </p:cNvPicPr>
          <p:nvPr/>
        </p:nvPicPr>
        <p:blipFill>
          <a:blip r:embed="rId2"/>
          <a:stretch>
            <a:fillRect/>
          </a:stretch>
        </p:blipFill>
        <p:spPr>
          <a:xfrm>
            <a:off x="1027076" y="1018541"/>
            <a:ext cx="5285927" cy="4135719"/>
          </a:xfrm>
          <a:prstGeom prst="rect">
            <a:avLst/>
          </a:prstGeom>
        </p:spPr>
      </p:pic>
      <p:sp>
        <p:nvSpPr>
          <p:cNvPr id="5" name="ZoneTexte 4">
            <a:extLst>
              <a:ext uri="{FF2B5EF4-FFF2-40B4-BE49-F238E27FC236}">
                <a16:creationId xmlns:a16="http://schemas.microsoft.com/office/drawing/2014/main" id="{1A9A1A7F-BFB4-4ABA-A28D-221CDD0020DE}"/>
              </a:ext>
            </a:extLst>
          </p:cNvPr>
          <p:cNvSpPr txBox="1"/>
          <p:nvPr/>
        </p:nvSpPr>
        <p:spPr>
          <a:xfrm>
            <a:off x="7212650" y="1230594"/>
            <a:ext cx="3811425" cy="2123658"/>
          </a:xfrm>
          <a:prstGeom prst="rect">
            <a:avLst/>
          </a:prstGeom>
          <a:noFill/>
        </p:spPr>
        <p:txBody>
          <a:bodyPr wrap="square" rtlCol="0">
            <a:spAutoFit/>
          </a:bodyPr>
          <a:lstStyle/>
          <a:p>
            <a:pPr marL="171450" indent="-171450">
              <a:buFont typeface="Arial" panose="020B0604020202020204" pitchFamily="34" charset="0"/>
              <a:buChar char="•"/>
            </a:pPr>
            <a:r>
              <a:rPr lang="fr-FR" sz="1200"/>
              <a:t>Les actions sont reportées sur les 3 points</a:t>
            </a:r>
          </a:p>
          <a:p>
            <a:pPr marL="171450" indent="-171450">
              <a:buFont typeface="Arial" panose="020B0604020202020204" pitchFamily="34" charset="0"/>
              <a:buChar char="•"/>
            </a:pPr>
            <a:r>
              <a:rPr lang="fr-FR" sz="1200"/>
              <a:t>On ne peut pas modifier ni la personne à accueillir ni l’interlocuteur</a:t>
            </a:r>
          </a:p>
          <a:p>
            <a:pPr marL="171450" indent="-171450">
              <a:buFont typeface="Arial" panose="020B0604020202020204" pitchFamily="34" charset="0"/>
              <a:buChar char="•"/>
            </a:pPr>
            <a:r>
              <a:rPr lang="fr-FR" sz="1200"/>
              <a:t>Pour modifier l’interlocuteur passer par la fiche</a:t>
            </a:r>
          </a:p>
          <a:p>
            <a:pPr marL="171450" indent="-171450">
              <a:buFont typeface="Arial" panose="020B0604020202020204" pitchFamily="34" charset="0"/>
              <a:buChar char="•"/>
            </a:pPr>
            <a:r>
              <a:rPr lang="fr-FR" sz="1200"/>
              <a:t>La fiche Prospect -&gt; ouvre sur une autre fenêtre -&gt; fermeture de la </a:t>
            </a:r>
            <a:r>
              <a:rPr lang="fr-FR" sz="1200" err="1"/>
              <a:t>popu-up</a:t>
            </a:r>
            <a:r>
              <a:rPr lang="fr-FR" sz="1200"/>
              <a:t> et retour sur le CAC</a:t>
            </a:r>
          </a:p>
          <a:p>
            <a:pPr marL="171450" indent="-171450">
              <a:buFont typeface="Arial" panose="020B0604020202020204" pitchFamily="34" charset="0"/>
              <a:buChar char="•"/>
            </a:pPr>
            <a:r>
              <a:rPr lang="fr-FR" sz="1200"/>
              <a:t>Contrôles :</a:t>
            </a:r>
          </a:p>
          <a:p>
            <a:pPr marL="628650" lvl="1" indent="-171450">
              <a:buFont typeface="Arial" panose="020B0604020202020204" pitchFamily="34" charset="0"/>
              <a:buChar char="•"/>
            </a:pPr>
            <a:r>
              <a:rPr lang="fr-FR" sz="1200"/>
              <a:t>Coche email et présence d’un email pour l’interlocuteur</a:t>
            </a:r>
          </a:p>
          <a:p>
            <a:pPr marL="628650" lvl="1" indent="-171450">
              <a:buFont typeface="Arial" panose="020B0604020202020204" pitchFamily="34" charset="0"/>
              <a:buChar char="•"/>
            </a:pPr>
            <a:r>
              <a:rPr lang="fr-FR" sz="1200"/>
              <a:t>Coche sms et présence d’un téléphone mobile pour l’interlocuteur</a:t>
            </a:r>
          </a:p>
        </p:txBody>
      </p:sp>
      <p:sp>
        <p:nvSpPr>
          <p:cNvPr id="2" name="Espace réservé du pied de page 1">
            <a:extLst>
              <a:ext uri="{FF2B5EF4-FFF2-40B4-BE49-F238E27FC236}">
                <a16:creationId xmlns:a16="http://schemas.microsoft.com/office/drawing/2014/main" id="{4D37A0EE-3B8C-4ED6-B49A-D90D2B815CB4}"/>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C611D937-EB24-446B-8A19-1B5C91747E29}"/>
              </a:ext>
            </a:extLst>
          </p:cNvPr>
          <p:cNvSpPr>
            <a:spLocks noGrp="1"/>
          </p:cNvSpPr>
          <p:nvPr>
            <p:ph type="sldNum" sz="quarter" idx="12"/>
          </p:nvPr>
        </p:nvSpPr>
        <p:spPr/>
        <p:txBody>
          <a:bodyPr/>
          <a:lstStyle/>
          <a:p>
            <a:fld id="{188AB366-428E-466D-80D1-E57B71356D3A}" type="slidenum">
              <a:rPr lang="fr-FR" smtClean="0"/>
              <a:t>7</a:t>
            </a:fld>
            <a:endParaRPr lang="fr-FR"/>
          </a:p>
        </p:txBody>
      </p:sp>
    </p:spTree>
    <p:extLst>
      <p:ext uri="{BB962C8B-B14F-4D97-AF65-F5344CB8AC3E}">
        <p14:creationId xmlns:p14="http://schemas.microsoft.com/office/powerpoint/2010/main" val="312454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EC1D1A-0A02-43A8-8BA5-174EA5D1FB64}"/>
              </a:ext>
            </a:extLst>
          </p:cNvPr>
          <p:cNvSpPr txBox="1"/>
          <p:nvPr/>
        </p:nvSpPr>
        <p:spPr>
          <a:xfrm>
            <a:off x="830202" y="145248"/>
            <a:ext cx="2845074" cy="369332"/>
          </a:xfrm>
          <a:prstGeom prst="rect">
            <a:avLst/>
          </a:prstGeom>
          <a:noFill/>
        </p:spPr>
        <p:txBody>
          <a:bodyPr wrap="none" rtlCol="0">
            <a:spAutoFit/>
          </a:bodyPr>
          <a:lstStyle/>
          <a:p>
            <a:r>
              <a:rPr lang="fr-FR"/>
              <a:t>Modification d’un RDV – 2/2</a:t>
            </a:r>
          </a:p>
        </p:txBody>
      </p:sp>
      <p:grpSp>
        <p:nvGrpSpPr>
          <p:cNvPr id="8" name="Groupe 7">
            <a:extLst>
              <a:ext uri="{FF2B5EF4-FFF2-40B4-BE49-F238E27FC236}">
                <a16:creationId xmlns:a16="http://schemas.microsoft.com/office/drawing/2014/main" id="{C6C03C57-212E-44B5-940B-27424F358147}"/>
              </a:ext>
            </a:extLst>
          </p:cNvPr>
          <p:cNvGrpSpPr/>
          <p:nvPr/>
        </p:nvGrpSpPr>
        <p:grpSpPr>
          <a:xfrm>
            <a:off x="322713" y="723418"/>
            <a:ext cx="2943377" cy="1142062"/>
            <a:chOff x="148315" y="2875935"/>
            <a:chExt cx="5822324" cy="2477585"/>
          </a:xfrm>
        </p:grpSpPr>
        <p:pic>
          <p:nvPicPr>
            <p:cNvPr id="4" name="Image 3">
              <a:extLst>
                <a:ext uri="{FF2B5EF4-FFF2-40B4-BE49-F238E27FC236}">
                  <a16:creationId xmlns:a16="http://schemas.microsoft.com/office/drawing/2014/main" id="{7F39D601-824F-4CB6-AD00-83913CA7D789}"/>
                </a:ext>
              </a:extLst>
            </p:cNvPr>
            <p:cNvPicPr>
              <a:picLocks noChangeAspect="1"/>
            </p:cNvPicPr>
            <p:nvPr/>
          </p:nvPicPr>
          <p:blipFill>
            <a:blip r:embed="rId2"/>
            <a:stretch>
              <a:fillRect/>
            </a:stretch>
          </p:blipFill>
          <p:spPr>
            <a:xfrm>
              <a:off x="148315" y="2875935"/>
              <a:ext cx="5822324" cy="2477585"/>
            </a:xfrm>
            <a:prstGeom prst="rect">
              <a:avLst/>
            </a:prstGeom>
          </p:spPr>
        </p:pic>
        <p:sp>
          <p:nvSpPr>
            <p:cNvPr id="5" name="Ellipse 4">
              <a:extLst>
                <a:ext uri="{FF2B5EF4-FFF2-40B4-BE49-F238E27FC236}">
                  <a16:creationId xmlns:a16="http://schemas.microsoft.com/office/drawing/2014/main" id="{775AD16D-0205-4835-B847-CAF8D27EBBC3}"/>
                </a:ext>
              </a:extLst>
            </p:cNvPr>
            <p:cNvSpPr/>
            <p:nvPr/>
          </p:nvSpPr>
          <p:spPr>
            <a:xfrm>
              <a:off x="3059477" y="3974689"/>
              <a:ext cx="744932" cy="4572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82CAEFC2-436F-4849-88DB-4A0B3FF448DB}"/>
              </a:ext>
            </a:extLst>
          </p:cNvPr>
          <p:cNvGrpSpPr/>
          <p:nvPr/>
        </p:nvGrpSpPr>
        <p:grpSpPr>
          <a:xfrm>
            <a:off x="4216028" y="1181552"/>
            <a:ext cx="1680599" cy="672413"/>
            <a:chOff x="3596574" y="1181552"/>
            <a:chExt cx="1962150" cy="933450"/>
          </a:xfrm>
        </p:grpSpPr>
        <p:pic>
          <p:nvPicPr>
            <p:cNvPr id="7" name="Image 6">
              <a:extLst>
                <a:ext uri="{FF2B5EF4-FFF2-40B4-BE49-F238E27FC236}">
                  <a16:creationId xmlns:a16="http://schemas.microsoft.com/office/drawing/2014/main" id="{7FEAC4D0-4BEA-4BD8-8EE4-B98A3436BF9E}"/>
                </a:ext>
              </a:extLst>
            </p:cNvPr>
            <p:cNvPicPr>
              <a:picLocks noChangeAspect="1"/>
            </p:cNvPicPr>
            <p:nvPr/>
          </p:nvPicPr>
          <p:blipFill>
            <a:blip r:embed="rId3"/>
            <a:stretch>
              <a:fillRect/>
            </a:stretch>
          </p:blipFill>
          <p:spPr>
            <a:xfrm>
              <a:off x="3596574" y="1181552"/>
              <a:ext cx="1962150" cy="933450"/>
            </a:xfrm>
            <a:prstGeom prst="rect">
              <a:avLst/>
            </a:prstGeom>
          </p:spPr>
        </p:pic>
        <p:sp>
          <p:nvSpPr>
            <p:cNvPr id="9" name="Rectangle 8">
              <a:extLst>
                <a:ext uri="{FF2B5EF4-FFF2-40B4-BE49-F238E27FC236}">
                  <a16:creationId xmlns:a16="http://schemas.microsoft.com/office/drawing/2014/main" id="{059B6F18-D005-4E13-9A82-5E2245D29E8B}"/>
                </a:ext>
              </a:extLst>
            </p:cNvPr>
            <p:cNvSpPr/>
            <p:nvPr/>
          </p:nvSpPr>
          <p:spPr>
            <a:xfrm>
              <a:off x="4992329" y="1314453"/>
              <a:ext cx="346587" cy="3889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2" name="Connecteur droit avec flèche 11">
            <a:extLst>
              <a:ext uri="{FF2B5EF4-FFF2-40B4-BE49-F238E27FC236}">
                <a16:creationId xmlns:a16="http://schemas.microsoft.com/office/drawing/2014/main" id="{4B1DBAB2-CB83-47A6-9E75-E1617746D061}"/>
              </a:ext>
            </a:extLst>
          </p:cNvPr>
          <p:cNvCxnSpPr>
            <a:cxnSpLocks/>
            <a:stCxn id="5" idx="0"/>
            <a:endCxn id="9" idx="1"/>
          </p:cNvCxnSpPr>
          <p:nvPr/>
        </p:nvCxnSpPr>
        <p:spPr>
          <a:xfrm>
            <a:off x="1982696" y="1229897"/>
            <a:ext cx="3428809" cy="187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B526A7AB-56A0-482E-9504-7E3B94188603}"/>
              </a:ext>
            </a:extLst>
          </p:cNvPr>
          <p:cNvSpPr txBox="1"/>
          <p:nvPr/>
        </p:nvSpPr>
        <p:spPr>
          <a:xfrm>
            <a:off x="4012256" y="458259"/>
            <a:ext cx="2300053" cy="461665"/>
          </a:xfrm>
          <a:prstGeom prst="rect">
            <a:avLst/>
          </a:prstGeom>
          <a:noFill/>
        </p:spPr>
        <p:txBody>
          <a:bodyPr wrap="square" rtlCol="0">
            <a:spAutoFit/>
          </a:bodyPr>
          <a:lstStyle/>
          <a:p>
            <a:r>
              <a:rPr lang="fr-FR" sz="1200"/>
              <a:t>Double click ou sélection modification dans les 3 boutons</a:t>
            </a:r>
          </a:p>
        </p:txBody>
      </p:sp>
      <p:cxnSp>
        <p:nvCxnSpPr>
          <p:cNvPr id="14" name="Connecteur droit avec flèche 13">
            <a:extLst>
              <a:ext uri="{FF2B5EF4-FFF2-40B4-BE49-F238E27FC236}">
                <a16:creationId xmlns:a16="http://schemas.microsoft.com/office/drawing/2014/main" id="{CC728BDF-9873-42BB-91CA-05FA4C14FAF4}"/>
              </a:ext>
            </a:extLst>
          </p:cNvPr>
          <p:cNvCxnSpPr>
            <a:cxnSpLocks/>
            <a:stCxn id="9" idx="3"/>
            <a:endCxn id="34" idx="1"/>
          </p:cNvCxnSpPr>
          <p:nvPr/>
        </p:nvCxnSpPr>
        <p:spPr>
          <a:xfrm>
            <a:off x="5708360" y="1417392"/>
            <a:ext cx="1621785" cy="2635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B0B3A5E-BB01-43C8-9F01-3BC40D831D81}"/>
              </a:ext>
            </a:extLst>
          </p:cNvPr>
          <p:cNvSpPr/>
          <p:nvPr/>
        </p:nvSpPr>
        <p:spPr>
          <a:xfrm>
            <a:off x="123987" y="2553456"/>
            <a:ext cx="6096000" cy="2462213"/>
          </a:xfrm>
          <a:prstGeom prst="rect">
            <a:avLst/>
          </a:prstGeom>
        </p:spPr>
        <p:txBody>
          <a:bodyPr>
            <a:spAutoFit/>
          </a:bodyPr>
          <a:lstStyle/>
          <a:p>
            <a:pPr marL="171450" indent="-171450">
              <a:buFont typeface="Arial" panose="020B0604020202020204" pitchFamily="34" charset="0"/>
              <a:buChar char="•"/>
            </a:pPr>
            <a:r>
              <a:rPr lang="fr-FR" sz="1100" b="1"/>
              <a:t>Liste des données pouvant être modifiées </a:t>
            </a:r>
            <a:r>
              <a:rPr lang="fr-FR" sz="1100"/>
              <a:t>:</a:t>
            </a:r>
          </a:p>
          <a:p>
            <a:pPr marL="628650" lvl="1" indent="-171450">
              <a:buFontTx/>
              <a:buChar char="-"/>
            </a:pPr>
            <a:r>
              <a:rPr lang="fr-FR" sz="1100"/>
              <a:t>La date / heure -&gt; </a:t>
            </a:r>
            <a:r>
              <a:rPr lang="fr-FR" sz="1100">
                <a:solidFill>
                  <a:srgbClr val="FF0000"/>
                </a:solidFill>
              </a:rPr>
              <a:t>report du rendez-vous </a:t>
            </a:r>
            <a:r>
              <a:rPr lang="fr-FR" sz="1100"/>
              <a:t>: contrôler la disponibilité du créneau pour le chargé de la visite + créneau existant (sauf si </a:t>
            </a:r>
            <a:r>
              <a:rPr lang="fr-FR" sz="1100" err="1"/>
              <a:t>résid</a:t>
            </a:r>
            <a:r>
              <a:rPr lang="fr-FR" sz="1100"/>
              <a:t>)</a:t>
            </a:r>
          </a:p>
          <a:p>
            <a:pPr marL="628650" lvl="1" indent="-171450">
              <a:buFontTx/>
              <a:buChar char="-"/>
              <a:defRPr/>
            </a:pPr>
            <a:r>
              <a:rPr lang="fr-FR" sz="1100"/>
              <a:t>Le chargé de visite -&gt; contrôler la disponibilité du créneau pour le chargé de la visite. Liste correspondant au menu déroulant / BO liste </a:t>
            </a:r>
            <a:r>
              <a:rPr lang="fr-FR" sz="1100" err="1"/>
              <a:t>dir</a:t>
            </a:r>
            <a:endParaRPr lang="fr-FR" sz="1100"/>
          </a:p>
          <a:p>
            <a:pPr marL="628650" lvl="1" indent="-171450">
              <a:buFontTx/>
              <a:buChar char="-"/>
              <a:defRPr/>
            </a:pPr>
            <a:r>
              <a:rPr lang="fr-FR" sz="1100"/>
              <a:t>Les coches de notification</a:t>
            </a:r>
          </a:p>
          <a:p>
            <a:pPr marL="628650" lvl="1" indent="-171450">
              <a:buFontTx/>
              <a:buChar char="-"/>
              <a:defRPr/>
            </a:pPr>
            <a:r>
              <a:rPr lang="fr-FR" sz="1100"/>
              <a:t>Note externe </a:t>
            </a:r>
          </a:p>
          <a:p>
            <a:pPr marL="628650" lvl="1" indent="-171450">
              <a:buFontTx/>
              <a:buChar char="-"/>
              <a:defRPr/>
            </a:pPr>
            <a:r>
              <a:rPr lang="fr-FR" sz="1100"/>
              <a:t>Note interne</a:t>
            </a:r>
          </a:p>
          <a:p>
            <a:pPr marL="171450" lvl="0" indent="-171450">
              <a:buFontTx/>
              <a:buChar char="-"/>
              <a:defRPr/>
            </a:pPr>
            <a:endParaRPr lang="fr-FR" sz="1100"/>
          </a:p>
          <a:p>
            <a:pPr marL="171450" indent="-171450">
              <a:buFont typeface="Arial" panose="020B0604020202020204" pitchFamily="34" charset="0"/>
              <a:buChar char="•"/>
            </a:pPr>
            <a:r>
              <a:rPr lang="fr-FR" sz="1100" b="1"/>
              <a:t>Contrôles</a:t>
            </a:r>
            <a:r>
              <a:rPr lang="fr-FR" sz="1100"/>
              <a:t> :</a:t>
            </a:r>
          </a:p>
          <a:p>
            <a:pPr marL="628650" lvl="1" indent="-171450">
              <a:buFont typeface="Arial" panose="020B0604020202020204" pitchFamily="34" charset="0"/>
              <a:buChar char="•"/>
            </a:pPr>
            <a:r>
              <a:rPr lang="fr-FR" sz="1100"/>
              <a:t>Coche email et présence d’un email pour l’interlocuteur</a:t>
            </a:r>
          </a:p>
          <a:p>
            <a:pPr marL="628650" lvl="1" indent="-171450">
              <a:buFont typeface="Arial" panose="020B0604020202020204" pitchFamily="34" charset="0"/>
              <a:buChar char="•"/>
            </a:pPr>
            <a:r>
              <a:rPr lang="fr-FR" sz="1100"/>
              <a:t>Coche sms et présence d’un téléphone mobile pour l’interlocuteur</a:t>
            </a:r>
          </a:p>
          <a:p>
            <a:pPr marL="628650" lvl="1" indent="-171450">
              <a:buFont typeface="Arial" panose="020B0604020202020204" pitchFamily="34" charset="0"/>
              <a:buChar char="•"/>
            </a:pPr>
            <a:r>
              <a:rPr lang="fr-FR" sz="1100"/>
              <a:t>Création hors créneau uniquement </a:t>
            </a:r>
            <a:r>
              <a:rPr lang="fr-FR" sz="1100" err="1"/>
              <a:t>ssi</a:t>
            </a:r>
            <a:r>
              <a:rPr lang="fr-FR" sz="1100"/>
              <a:t> </a:t>
            </a:r>
            <a:r>
              <a:rPr lang="fr-FR" sz="1100" err="1"/>
              <a:t>résid</a:t>
            </a:r>
            <a:r>
              <a:rPr lang="fr-FR" sz="1100"/>
              <a:t> (pas permis pour le CC)</a:t>
            </a:r>
          </a:p>
          <a:p>
            <a:pPr marL="628650" lvl="1" indent="-171450">
              <a:buFont typeface="Arial" panose="020B0604020202020204" pitchFamily="34" charset="0"/>
              <a:buChar char="•"/>
            </a:pPr>
            <a:r>
              <a:rPr lang="fr-FR" sz="1100"/>
              <a:t>Seul Le </a:t>
            </a:r>
            <a:r>
              <a:rPr lang="fr-FR" sz="1100" err="1"/>
              <a:t>dir</a:t>
            </a:r>
            <a:r>
              <a:rPr lang="fr-FR" sz="1100"/>
              <a:t> ou personne habilitée peut changer le chargé pas les autres</a:t>
            </a:r>
          </a:p>
        </p:txBody>
      </p:sp>
      <p:sp>
        <p:nvSpPr>
          <p:cNvPr id="36" name="Rectangle 35">
            <a:extLst>
              <a:ext uri="{FF2B5EF4-FFF2-40B4-BE49-F238E27FC236}">
                <a16:creationId xmlns:a16="http://schemas.microsoft.com/office/drawing/2014/main" id="{52AF66F9-68D4-4D5E-A39C-97FF3EAF5DBD}"/>
              </a:ext>
            </a:extLst>
          </p:cNvPr>
          <p:cNvSpPr/>
          <p:nvPr/>
        </p:nvSpPr>
        <p:spPr>
          <a:xfrm>
            <a:off x="6219987" y="3598974"/>
            <a:ext cx="5303003" cy="2800767"/>
          </a:xfrm>
          <a:prstGeom prst="rect">
            <a:avLst/>
          </a:prstGeom>
        </p:spPr>
        <p:txBody>
          <a:bodyPr wrap="square">
            <a:spAutoFit/>
          </a:bodyPr>
          <a:lstStyle/>
          <a:p>
            <a:pPr lvl="0">
              <a:defRPr/>
            </a:pPr>
            <a:r>
              <a:rPr lang="fr-FR" sz="1100" b="1"/>
              <a:t>Les boutons </a:t>
            </a:r>
            <a:r>
              <a:rPr lang="fr-FR" sz="1100"/>
              <a:t>:</a:t>
            </a:r>
          </a:p>
          <a:p>
            <a:pPr marL="171450" lvl="0" indent="-171450">
              <a:buFont typeface="Arial" panose="020B0604020202020204" pitchFamily="34" charset="0"/>
              <a:buChar char="•"/>
              <a:defRPr/>
            </a:pPr>
            <a:r>
              <a:rPr lang="fr-FR" sz="1100" b="1"/>
              <a:t>Enregistrer</a:t>
            </a:r>
            <a:r>
              <a:rPr lang="fr-FR" sz="1100"/>
              <a:t> :</a:t>
            </a:r>
          </a:p>
          <a:p>
            <a:pPr marL="628650" lvl="1" indent="-171450">
              <a:buFont typeface="Arial" panose="020B0604020202020204" pitchFamily="34" charset="0"/>
              <a:buChar char="•"/>
              <a:defRPr/>
            </a:pPr>
            <a:r>
              <a:rPr lang="fr-FR" sz="1100"/>
              <a:t>Enregistre le RDV CAC</a:t>
            </a:r>
          </a:p>
          <a:p>
            <a:pPr marL="628650" lvl="1" indent="-171450">
              <a:buFont typeface="Arial" panose="020B0604020202020204" pitchFamily="34" charset="0"/>
              <a:buChar char="•"/>
              <a:defRPr/>
            </a:pPr>
            <a:r>
              <a:rPr lang="fr-FR" sz="1100"/>
              <a:t>Fait les modifications sur l’action visite de la fiche CRM : </a:t>
            </a:r>
          </a:p>
          <a:p>
            <a:pPr marL="1085850" lvl="2" indent="-171450">
              <a:buFontTx/>
              <a:buChar char="-"/>
              <a:defRPr/>
            </a:pPr>
            <a:r>
              <a:rPr lang="fr-FR" sz="1100"/>
              <a:t>Chargé de visite  -&gt; qui fait l’action</a:t>
            </a:r>
          </a:p>
          <a:p>
            <a:pPr marL="1085850" lvl="2" indent="-171450">
              <a:buFontTx/>
              <a:buChar char="-"/>
              <a:defRPr/>
            </a:pPr>
            <a:r>
              <a:rPr lang="fr-FR" sz="1100"/>
              <a:t>Date / heure -&gt; idem report (calendrier actuel)</a:t>
            </a:r>
          </a:p>
          <a:p>
            <a:pPr marL="1085850" lvl="2" indent="-171450">
              <a:buFontTx/>
              <a:buChar char="-"/>
              <a:defRPr/>
            </a:pPr>
            <a:r>
              <a:rPr lang="fr-FR" sz="1100"/>
              <a:t>Note interne -&gt; Mémo</a:t>
            </a:r>
          </a:p>
          <a:p>
            <a:pPr marL="628650" lvl="1" indent="-171450">
              <a:buFont typeface="Arial" panose="020B0604020202020204" pitchFamily="34" charset="0"/>
              <a:buChar char="•"/>
              <a:defRPr/>
            </a:pPr>
            <a:r>
              <a:rPr lang="fr-FR" sz="1100"/>
              <a:t>Retour sur le CAC</a:t>
            </a:r>
          </a:p>
          <a:p>
            <a:pPr marL="1085850" lvl="2" indent="-171450">
              <a:buFontTx/>
              <a:buChar char="-"/>
              <a:defRPr/>
            </a:pPr>
            <a:endParaRPr lang="fr-FR" sz="1100"/>
          </a:p>
          <a:p>
            <a:pPr marL="171450" lvl="0" indent="-171450">
              <a:buFont typeface="Arial" panose="020B0604020202020204" pitchFamily="34" charset="0"/>
              <a:buChar char="•"/>
              <a:defRPr/>
            </a:pPr>
            <a:r>
              <a:rPr lang="fr-FR" sz="1100" b="1"/>
              <a:t>Enregistrer et envoyer notifications </a:t>
            </a:r>
          </a:p>
          <a:p>
            <a:pPr marL="628650" lvl="1" indent="-171450">
              <a:buFont typeface="Arial" panose="020B0604020202020204" pitchFamily="34" charset="0"/>
              <a:buChar char="•"/>
              <a:defRPr/>
            </a:pPr>
            <a:r>
              <a:rPr lang="fr-FR" sz="1100"/>
              <a:t>Idem « enregistrer »</a:t>
            </a:r>
          </a:p>
          <a:p>
            <a:pPr marL="628650" lvl="1" indent="-171450">
              <a:buFont typeface="Arial" panose="020B0604020202020204" pitchFamily="34" charset="0"/>
              <a:buChar char="•"/>
              <a:defRPr/>
            </a:pPr>
            <a:r>
              <a:rPr lang="fr-FR" sz="1100"/>
              <a:t>Envoie les évènements correspondants à SIB  avec les paramètres</a:t>
            </a:r>
          </a:p>
          <a:p>
            <a:pPr marL="628650" lvl="1" indent="-171450">
              <a:buFont typeface="Arial" panose="020B0604020202020204" pitchFamily="34" charset="0"/>
              <a:buChar char="•"/>
              <a:defRPr/>
            </a:pPr>
            <a:r>
              <a:rPr lang="fr-FR" sz="1100"/>
              <a:t>Retour sur le CAC</a:t>
            </a:r>
          </a:p>
          <a:p>
            <a:pPr marL="628650" lvl="1" indent="-171450">
              <a:buFont typeface="Arial" panose="020B0604020202020204" pitchFamily="34" charset="0"/>
              <a:buChar char="•"/>
              <a:defRPr/>
            </a:pPr>
            <a:endParaRPr lang="fr-FR" sz="1100"/>
          </a:p>
          <a:p>
            <a:pPr marL="171450" lvl="0" indent="-171450">
              <a:buFont typeface="Arial" panose="020B0604020202020204" pitchFamily="34" charset="0"/>
              <a:buChar char="•"/>
              <a:defRPr/>
            </a:pPr>
            <a:r>
              <a:rPr lang="fr-FR" sz="1100" b="1"/>
              <a:t>Annuler</a:t>
            </a:r>
            <a:r>
              <a:rPr lang="fr-FR" sz="1100"/>
              <a:t> :</a:t>
            </a:r>
          </a:p>
          <a:p>
            <a:pPr marL="628650" lvl="1" indent="-171450">
              <a:buFont typeface="Arial" panose="020B0604020202020204" pitchFamily="34" charset="0"/>
              <a:buChar char="•"/>
              <a:defRPr/>
            </a:pPr>
            <a:r>
              <a:rPr lang="fr-FR" sz="1100"/>
              <a:t>Annule l’opération et revient sur le CAC</a:t>
            </a:r>
          </a:p>
        </p:txBody>
      </p:sp>
      <p:sp>
        <p:nvSpPr>
          <p:cNvPr id="37" name="Rectangle 36">
            <a:extLst>
              <a:ext uri="{FF2B5EF4-FFF2-40B4-BE49-F238E27FC236}">
                <a16:creationId xmlns:a16="http://schemas.microsoft.com/office/drawing/2014/main" id="{3A81F3B8-717C-4652-B8EB-4892E3D23A55}"/>
              </a:ext>
            </a:extLst>
          </p:cNvPr>
          <p:cNvSpPr/>
          <p:nvPr/>
        </p:nvSpPr>
        <p:spPr>
          <a:xfrm>
            <a:off x="123987" y="5387820"/>
            <a:ext cx="6096000" cy="430887"/>
          </a:xfrm>
          <a:prstGeom prst="rect">
            <a:avLst/>
          </a:prstGeom>
        </p:spPr>
        <p:txBody>
          <a:bodyPr>
            <a:spAutoFit/>
          </a:bodyPr>
          <a:lstStyle/>
          <a:p>
            <a:r>
              <a:rPr lang="fr-FR" sz="1100">
                <a:solidFill>
                  <a:srgbClr val="FF0000"/>
                </a:solidFill>
              </a:rPr>
              <a:t>En lot 1 : Le prospect et la personne à accueillir ne peuvent pas être modifiés. </a:t>
            </a:r>
          </a:p>
          <a:p>
            <a:r>
              <a:rPr lang="fr-FR" sz="1100">
                <a:solidFill>
                  <a:srgbClr val="FF0000"/>
                </a:solidFill>
              </a:rPr>
              <a:t>Si de modifier l’interlocuteur : annuler le rdv + recréer.</a:t>
            </a:r>
          </a:p>
        </p:txBody>
      </p:sp>
      <p:pic>
        <p:nvPicPr>
          <p:cNvPr id="34" name="Image 33">
            <a:extLst>
              <a:ext uri="{FF2B5EF4-FFF2-40B4-BE49-F238E27FC236}">
                <a16:creationId xmlns:a16="http://schemas.microsoft.com/office/drawing/2014/main" id="{B80971E2-3C49-4C96-960E-69E9EB21D0DB}"/>
              </a:ext>
            </a:extLst>
          </p:cNvPr>
          <p:cNvPicPr>
            <a:picLocks noChangeAspect="1"/>
          </p:cNvPicPr>
          <p:nvPr/>
        </p:nvPicPr>
        <p:blipFill>
          <a:blip r:embed="rId4"/>
          <a:stretch>
            <a:fillRect/>
          </a:stretch>
        </p:blipFill>
        <p:spPr>
          <a:xfrm>
            <a:off x="7330145" y="170772"/>
            <a:ext cx="3860313" cy="3020316"/>
          </a:xfrm>
          <a:prstGeom prst="rect">
            <a:avLst/>
          </a:prstGeom>
        </p:spPr>
      </p:pic>
      <p:sp>
        <p:nvSpPr>
          <p:cNvPr id="3" name="Espace réservé du pied de page 2">
            <a:extLst>
              <a:ext uri="{FF2B5EF4-FFF2-40B4-BE49-F238E27FC236}">
                <a16:creationId xmlns:a16="http://schemas.microsoft.com/office/drawing/2014/main" id="{CBF4D1E5-8B0A-4974-8E1B-F19413A5779C}"/>
              </a:ext>
            </a:extLst>
          </p:cNvPr>
          <p:cNvSpPr>
            <a:spLocks noGrp="1"/>
          </p:cNvSpPr>
          <p:nvPr>
            <p:ph type="ftr" sz="quarter" idx="11"/>
          </p:nvPr>
        </p:nvSpPr>
        <p:spPr/>
        <p:txBody>
          <a:bodyPr/>
          <a:lstStyle/>
          <a:p>
            <a:r>
              <a:rPr lang="fr-FR"/>
              <a:t>SF CAC-V4</a:t>
            </a:r>
          </a:p>
        </p:txBody>
      </p:sp>
      <p:sp>
        <p:nvSpPr>
          <p:cNvPr id="6" name="Espace réservé du numéro de diapositive 5">
            <a:extLst>
              <a:ext uri="{FF2B5EF4-FFF2-40B4-BE49-F238E27FC236}">
                <a16:creationId xmlns:a16="http://schemas.microsoft.com/office/drawing/2014/main" id="{62EAC19E-39AE-4DA0-AB39-A34816DCBA78}"/>
              </a:ext>
            </a:extLst>
          </p:cNvPr>
          <p:cNvSpPr>
            <a:spLocks noGrp="1"/>
          </p:cNvSpPr>
          <p:nvPr>
            <p:ph type="sldNum" sz="quarter" idx="12"/>
          </p:nvPr>
        </p:nvSpPr>
        <p:spPr/>
        <p:txBody>
          <a:bodyPr/>
          <a:lstStyle/>
          <a:p>
            <a:fld id="{188AB366-428E-466D-80D1-E57B71356D3A}" type="slidenum">
              <a:rPr lang="fr-FR" smtClean="0"/>
              <a:t>8</a:t>
            </a:fld>
            <a:endParaRPr lang="fr-FR"/>
          </a:p>
        </p:txBody>
      </p:sp>
    </p:spTree>
    <p:extLst>
      <p:ext uri="{BB962C8B-B14F-4D97-AF65-F5344CB8AC3E}">
        <p14:creationId xmlns:p14="http://schemas.microsoft.com/office/powerpoint/2010/main" val="371976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EC1D1A-0A02-43A8-8BA5-174EA5D1FB64}"/>
              </a:ext>
            </a:extLst>
          </p:cNvPr>
          <p:cNvSpPr txBox="1"/>
          <p:nvPr/>
        </p:nvSpPr>
        <p:spPr>
          <a:xfrm>
            <a:off x="489361" y="263012"/>
            <a:ext cx="4055469" cy="369332"/>
          </a:xfrm>
          <a:prstGeom prst="rect">
            <a:avLst/>
          </a:prstGeom>
          <a:noFill/>
        </p:spPr>
        <p:txBody>
          <a:bodyPr wrap="none" rtlCol="0">
            <a:spAutoFit/>
          </a:bodyPr>
          <a:lstStyle/>
          <a:p>
            <a:r>
              <a:rPr lang="fr-FR"/>
              <a:t>Action : Annulation avec clôture contact</a:t>
            </a:r>
          </a:p>
        </p:txBody>
      </p:sp>
      <p:sp>
        <p:nvSpPr>
          <p:cNvPr id="36" name="Rectangle 35">
            <a:extLst>
              <a:ext uri="{FF2B5EF4-FFF2-40B4-BE49-F238E27FC236}">
                <a16:creationId xmlns:a16="http://schemas.microsoft.com/office/drawing/2014/main" id="{52AF66F9-68D4-4D5E-A39C-97FF3EAF5DBD}"/>
              </a:ext>
            </a:extLst>
          </p:cNvPr>
          <p:cNvSpPr/>
          <p:nvPr/>
        </p:nvSpPr>
        <p:spPr>
          <a:xfrm>
            <a:off x="608411" y="2666968"/>
            <a:ext cx="6304935" cy="1785104"/>
          </a:xfrm>
          <a:prstGeom prst="rect">
            <a:avLst/>
          </a:prstGeom>
        </p:spPr>
        <p:txBody>
          <a:bodyPr wrap="square">
            <a:spAutoFit/>
          </a:bodyPr>
          <a:lstStyle/>
          <a:p>
            <a:pPr>
              <a:defRPr/>
            </a:pPr>
            <a:r>
              <a:rPr lang="fr-FR" sz="1100" dirty="0"/>
              <a:t>Ouverture fiche CRM sur un nouvel onglet + pop-up « Refus »</a:t>
            </a:r>
          </a:p>
          <a:p>
            <a:pPr lvl="0">
              <a:defRPr/>
            </a:pPr>
            <a:r>
              <a:rPr lang="fr-FR" sz="1100" dirty="0"/>
              <a:t>Si on vient du CAC avec « annulation visite + clôture contact » :</a:t>
            </a:r>
          </a:p>
          <a:p>
            <a:pPr lvl="0">
              <a:defRPr/>
            </a:pPr>
            <a:r>
              <a:rPr lang="fr-FR" sz="1100" dirty="0"/>
              <a:t>-&gt; </a:t>
            </a:r>
            <a:r>
              <a:rPr lang="fr-FR" sz="1100" b="1" dirty="0"/>
              <a:t>Modifie l’action de « visite » par « Annulation visite » avec reprise du motif sur le mémo de l’action annulation</a:t>
            </a:r>
          </a:p>
          <a:p>
            <a:pPr lvl="0">
              <a:defRPr/>
            </a:pPr>
            <a:r>
              <a:rPr lang="fr-FR" sz="1100" dirty="0"/>
              <a:t>-&gt; A la validation du Refus : </a:t>
            </a:r>
          </a:p>
          <a:p>
            <a:pPr marL="628650" lvl="1" indent="-171450">
              <a:buFont typeface="Arial" panose="020B0604020202020204" pitchFamily="34" charset="0"/>
              <a:buChar char="•"/>
              <a:defRPr/>
            </a:pPr>
            <a:r>
              <a:rPr lang="fr-FR" sz="1100" dirty="0"/>
              <a:t>Passage du rendez-vous au statut « annulé ». </a:t>
            </a:r>
          </a:p>
          <a:p>
            <a:pPr marL="628650" lvl="1" indent="-171450">
              <a:buFont typeface="Arial" panose="020B0604020202020204" pitchFamily="34" charset="0"/>
              <a:buChar char="•"/>
              <a:defRPr/>
            </a:pPr>
            <a:r>
              <a:rPr lang="fr-FR" sz="1100" dirty="0"/>
              <a:t>Libération du créneau (si dans le futur)</a:t>
            </a:r>
          </a:p>
          <a:p>
            <a:pPr marL="171450" indent="-171450">
              <a:buFont typeface="Arial" panose="020B0604020202020204" pitchFamily="34" charset="0"/>
              <a:buChar char="•"/>
              <a:defRPr/>
            </a:pPr>
            <a:r>
              <a:rPr lang="fr-FR" sz="1100" dirty="0"/>
              <a:t>Retour de là où l’on vient</a:t>
            </a:r>
          </a:p>
          <a:p>
            <a:pPr marL="171450" indent="-171450">
              <a:buFont typeface="Arial" panose="020B0604020202020204" pitchFamily="34" charset="0"/>
              <a:buChar char="•"/>
              <a:defRPr/>
            </a:pPr>
            <a:r>
              <a:rPr lang="fr-FR" sz="1100" dirty="0"/>
              <a:t>Annulation de la manip -&gt; retour de là où l’on vient</a:t>
            </a:r>
          </a:p>
          <a:p>
            <a:pPr marL="171450" indent="-171450">
              <a:buFont typeface="Arial" panose="020B0604020202020204" pitchFamily="34" charset="0"/>
              <a:buChar char="•"/>
              <a:defRPr/>
            </a:pPr>
            <a:r>
              <a:rPr lang="fr-FR" sz="1100" dirty="0"/>
              <a:t>Envoi d’une notification pour l’annulation </a:t>
            </a:r>
          </a:p>
        </p:txBody>
      </p:sp>
      <p:grpSp>
        <p:nvGrpSpPr>
          <p:cNvPr id="23" name="Groupe 22">
            <a:extLst>
              <a:ext uri="{FF2B5EF4-FFF2-40B4-BE49-F238E27FC236}">
                <a16:creationId xmlns:a16="http://schemas.microsoft.com/office/drawing/2014/main" id="{A607A449-9854-446D-A418-5BE74D7BA8FD}"/>
              </a:ext>
            </a:extLst>
          </p:cNvPr>
          <p:cNvGrpSpPr/>
          <p:nvPr/>
        </p:nvGrpSpPr>
        <p:grpSpPr>
          <a:xfrm>
            <a:off x="100090" y="839232"/>
            <a:ext cx="2943377" cy="1142062"/>
            <a:chOff x="148315" y="2875935"/>
            <a:chExt cx="5822324" cy="2477585"/>
          </a:xfrm>
        </p:grpSpPr>
        <p:pic>
          <p:nvPicPr>
            <p:cNvPr id="26" name="Image 25">
              <a:extLst>
                <a:ext uri="{FF2B5EF4-FFF2-40B4-BE49-F238E27FC236}">
                  <a16:creationId xmlns:a16="http://schemas.microsoft.com/office/drawing/2014/main" id="{7D22E415-0466-4B70-95D2-649752D69C6D}"/>
                </a:ext>
              </a:extLst>
            </p:cNvPr>
            <p:cNvPicPr>
              <a:picLocks noChangeAspect="1"/>
            </p:cNvPicPr>
            <p:nvPr/>
          </p:nvPicPr>
          <p:blipFill>
            <a:blip r:embed="rId2"/>
            <a:stretch>
              <a:fillRect/>
            </a:stretch>
          </p:blipFill>
          <p:spPr>
            <a:xfrm>
              <a:off x="148315" y="2875935"/>
              <a:ext cx="5822324" cy="2477585"/>
            </a:xfrm>
            <a:prstGeom prst="rect">
              <a:avLst/>
            </a:prstGeom>
          </p:spPr>
        </p:pic>
        <p:sp>
          <p:nvSpPr>
            <p:cNvPr id="28" name="Ellipse 27">
              <a:extLst>
                <a:ext uri="{FF2B5EF4-FFF2-40B4-BE49-F238E27FC236}">
                  <a16:creationId xmlns:a16="http://schemas.microsoft.com/office/drawing/2014/main" id="{41349002-F870-444B-8A93-F96CEC1A1D06}"/>
                </a:ext>
              </a:extLst>
            </p:cNvPr>
            <p:cNvSpPr/>
            <p:nvPr/>
          </p:nvSpPr>
          <p:spPr>
            <a:xfrm>
              <a:off x="3059477" y="3974689"/>
              <a:ext cx="744932" cy="4572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5" name="Connecteur droit avec flèche 34">
            <a:extLst>
              <a:ext uri="{FF2B5EF4-FFF2-40B4-BE49-F238E27FC236}">
                <a16:creationId xmlns:a16="http://schemas.microsoft.com/office/drawing/2014/main" id="{960222B4-7A34-4A47-9457-F13ACDB8356C}"/>
              </a:ext>
            </a:extLst>
          </p:cNvPr>
          <p:cNvCxnSpPr>
            <a:cxnSpLocks/>
            <a:stCxn id="28" idx="0"/>
            <a:endCxn id="34" idx="1"/>
          </p:cNvCxnSpPr>
          <p:nvPr/>
        </p:nvCxnSpPr>
        <p:spPr>
          <a:xfrm>
            <a:off x="1760073" y="1345711"/>
            <a:ext cx="2417425" cy="38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A60CD70B-1A02-424B-8474-E09134CD7E81}"/>
              </a:ext>
            </a:extLst>
          </p:cNvPr>
          <p:cNvSpPr txBox="1"/>
          <p:nvPr/>
        </p:nvSpPr>
        <p:spPr>
          <a:xfrm>
            <a:off x="3773036" y="580984"/>
            <a:ext cx="2419541" cy="461665"/>
          </a:xfrm>
          <a:prstGeom prst="rect">
            <a:avLst/>
          </a:prstGeom>
          <a:noFill/>
        </p:spPr>
        <p:txBody>
          <a:bodyPr wrap="square" rtlCol="0">
            <a:spAutoFit/>
          </a:bodyPr>
          <a:lstStyle/>
          <a:p>
            <a:r>
              <a:rPr lang="fr-FR" sz="1200"/>
              <a:t>sélection «  </a:t>
            </a:r>
            <a:r>
              <a:rPr lang="fr-FR" sz="1200" b="1"/>
              <a:t>Annulation et clôture du contact</a:t>
            </a:r>
            <a:r>
              <a:rPr lang="fr-FR" sz="1200"/>
              <a:t>» dans les 3 boutons</a:t>
            </a:r>
          </a:p>
        </p:txBody>
      </p:sp>
      <p:grpSp>
        <p:nvGrpSpPr>
          <p:cNvPr id="5" name="Groupe 4">
            <a:extLst>
              <a:ext uri="{FF2B5EF4-FFF2-40B4-BE49-F238E27FC236}">
                <a16:creationId xmlns:a16="http://schemas.microsoft.com/office/drawing/2014/main" id="{839D517A-5D99-4701-BADB-D11AA0AF2F24}"/>
              </a:ext>
            </a:extLst>
          </p:cNvPr>
          <p:cNvGrpSpPr/>
          <p:nvPr/>
        </p:nvGrpSpPr>
        <p:grpSpPr>
          <a:xfrm>
            <a:off x="3272291" y="1045307"/>
            <a:ext cx="8718540" cy="2450091"/>
            <a:chOff x="3272291" y="1045307"/>
            <a:chExt cx="8718540" cy="2450091"/>
          </a:xfrm>
        </p:grpSpPr>
        <p:grpSp>
          <p:nvGrpSpPr>
            <p:cNvPr id="4" name="Groupe 3">
              <a:extLst>
                <a:ext uri="{FF2B5EF4-FFF2-40B4-BE49-F238E27FC236}">
                  <a16:creationId xmlns:a16="http://schemas.microsoft.com/office/drawing/2014/main" id="{95775724-F777-446A-A25A-DEEEDC6ED5FB}"/>
                </a:ext>
              </a:extLst>
            </p:cNvPr>
            <p:cNvGrpSpPr/>
            <p:nvPr/>
          </p:nvGrpSpPr>
          <p:grpSpPr>
            <a:xfrm>
              <a:off x="3272291" y="1045307"/>
              <a:ext cx="8718540" cy="2450091"/>
              <a:chOff x="3272291" y="1045307"/>
              <a:chExt cx="8718540" cy="2450091"/>
            </a:xfrm>
          </p:grpSpPr>
          <p:sp>
            <p:nvSpPr>
              <p:cNvPr id="20" name="ZoneTexte 19">
                <a:extLst>
                  <a:ext uri="{FF2B5EF4-FFF2-40B4-BE49-F238E27FC236}">
                    <a16:creationId xmlns:a16="http://schemas.microsoft.com/office/drawing/2014/main" id="{EB07E48F-4A80-4283-A491-47FED8ACA7C4}"/>
                  </a:ext>
                </a:extLst>
              </p:cNvPr>
              <p:cNvSpPr txBox="1"/>
              <p:nvPr/>
            </p:nvSpPr>
            <p:spPr>
              <a:xfrm>
                <a:off x="5665569" y="1925017"/>
                <a:ext cx="1247777" cy="523220"/>
              </a:xfrm>
              <a:prstGeom prst="rect">
                <a:avLst/>
              </a:prstGeom>
              <a:noFill/>
            </p:spPr>
            <p:txBody>
              <a:bodyPr wrap="none" rtlCol="0">
                <a:spAutoFit/>
              </a:bodyPr>
              <a:lstStyle/>
              <a:p>
                <a:r>
                  <a:rPr lang="fr-FR" sz="1400"/>
                  <a:t>Fiche prospect</a:t>
                </a:r>
              </a:p>
              <a:p>
                <a:r>
                  <a:rPr lang="fr-FR" sz="1400"/>
                  <a:t>« Refus »</a:t>
                </a:r>
              </a:p>
            </p:txBody>
          </p:sp>
          <p:pic>
            <p:nvPicPr>
              <p:cNvPr id="30" name="Image 29">
                <a:extLst>
                  <a:ext uri="{FF2B5EF4-FFF2-40B4-BE49-F238E27FC236}">
                    <a16:creationId xmlns:a16="http://schemas.microsoft.com/office/drawing/2014/main" id="{6CBCBF10-E0AB-4878-BF4D-F6A2217CA66E}"/>
                  </a:ext>
                </a:extLst>
              </p:cNvPr>
              <p:cNvPicPr>
                <a:picLocks noChangeAspect="1"/>
              </p:cNvPicPr>
              <p:nvPr/>
            </p:nvPicPr>
            <p:blipFill>
              <a:blip r:embed="rId3"/>
              <a:stretch>
                <a:fillRect/>
              </a:stretch>
            </p:blipFill>
            <p:spPr>
              <a:xfrm>
                <a:off x="7174526" y="1045307"/>
                <a:ext cx="4816305" cy="2450091"/>
              </a:xfrm>
              <a:prstGeom prst="rect">
                <a:avLst/>
              </a:prstGeom>
            </p:spPr>
          </p:pic>
          <p:grpSp>
            <p:nvGrpSpPr>
              <p:cNvPr id="29" name="Groupe 28">
                <a:extLst>
                  <a:ext uri="{FF2B5EF4-FFF2-40B4-BE49-F238E27FC236}">
                    <a16:creationId xmlns:a16="http://schemas.microsoft.com/office/drawing/2014/main" id="{5DDEF0F6-29B4-48AE-9B3B-0ADA08525693}"/>
                  </a:ext>
                </a:extLst>
              </p:cNvPr>
              <p:cNvGrpSpPr/>
              <p:nvPr/>
            </p:nvGrpSpPr>
            <p:grpSpPr>
              <a:xfrm>
                <a:off x="3272291" y="1127600"/>
                <a:ext cx="1272539" cy="632877"/>
                <a:chOff x="3596574" y="1181552"/>
                <a:chExt cx="1962150" cy="933450"/>
              </a:xfrm>
            </p:grpSpPr>
            <p:pic>
              <p:nvPicPr>
                <p:cNvPr id="33" name="Image 32">
                  <a:extLst>
                    <a:ext uri="{FF2B5EF4-FFF2-40B4-BE49-F238E27FC236}">
                      <a16:creationId xmlns:a16="http://schemas.microsoft.com/office/drawing/2014/main" id="{AEF790BE-3DB1-4E4E-8AC7-AB963B45F54F}"/>
                    </a:ext>
                  </a:extLst>
                </p:cNvPr>
                <p:cNvPicPr>
                  <a:picLocks noChangeAspect="1"/>
                </p:cNvPicPr>
                <p:nvPr/>
              </p:nvPicPr>
              <p:blipFill>
                <a:blip r:embed="rId4"/>
                <a:stretch>
                  <a:fillRect/>
                </a:stretch>
              </p:blipFill>
              <p:spPr>
                <a:xfrm>
                  <a:off x="3596574" y="1181552"/>
                  <a:ext cx="1962150" cy="933450"/>
                </a:xfrm>
                <a:prstGeom prst="rect">
                  <a:avLst/>
                </a:prstGeom>
              </p:spPr>
            </p:pic>
            <p:sp>
              <p:nvSpPr>
                <p:cNvPr id="34" name="Rectangle 33">
                  <a:extLst>
                    <a:ext uri="{FF2B5EF4-FFF2-40B4-BE49-F238E27FC236}">
                      <a16:creationId xmlns:a16="http://schemas.microsoft.com/office/drawing/2014/main" id="{DD12E2D9-C5CB-4A6B-BB47-E67605966944}"/>
                    </a:ext>
                  </a:extLst>
                </p:cNvPr>
                <p:cNvSpPr/>
                <p:nvPr/>
              </p:nvSpPr>
              <p:spPr>
                <a:xfrm>
                  <a:off x="4992329" y="1314453"/>
                  <a:ext cx="346587" cy="3889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9" name="Connecteur droit avec flèche 18">
                <a:extLst>
                  <a:ext uri="{FF2B5EF4-FFF2-40B4-BE49-F238E27FC236}">
                    <a16:creationId xmlns:a16="http://schemas.microsoft.com/office/drawing/2014/main" id="{33669447-D1C4-4AD4-A34F-0BB437AB6318}"/>
                  </a:ext>
                </a:extLst>
              </p:cNvPr>
              <p:cNvCxnSpPr>
                <a:cxnSpLocks/>
                <a:stCxn id="34" idx="3"/>
                <a:endCxn id="15" idx="1"/>
              </p:cNvCxnSpPr>
              <p:nvPr/>
            </p:nvCxnSpPr>
            <p:spPr>
              <a:xfrm>
                <a:off x="4402275" y="1349573"/>
                <a:ext cx="412527" cy="6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E56F33BD-AC29-45F4-A3B5-F9B53A2335F2}"/>
                  </a:ext>
                </a:extLst>
              </p:cNvPr>
              <p:cNvSpPr txBox="1"/>
              <p:nvPr/>
            </p:nvSpPr>
            <p:spPr>
              <a:xfrm>
                <a:off x="4814802" y="1199350"/>
                <a:ext cx="2098544" cy="430887"/>
              </a:xfrm>
              <a:prstGeom prst="rect">
                <a:avLst/>
              </a:prstGeom>
              <a:noFill/>
            </p:spPr>
            <p:txBody>
              <a:bodyPr wrap="square" rtlCol="0">
                <a:spAutoFit/>
              </a:bodyPr>
              <a:lstStyle/>
              <a:p>
                <a:pPr marL="171450" indent="-171450">
                  <a:buFont typeface="Wingdings" panose="05000000000000000000" pitchFamily="2" charset="2"/>
                  <a:buChar char="Ø"/>
                </a:pPr>
                <a:r>
                  <a:rPr lang="fr-FR" sz="1100"/>
                  <a:t>A l’initiative de la famille</a:t>
                </a:r>
              </a:p>
              <a:p>
                <a:pPr marL="171450" indent="-171450">
                  <a:buFont typeface="Wingdings" panose="05000000000000000000" pitchFamily="2" charset="2"/>
                  <a:buChar char="Ø"/>
                </a:pPr>
                <a:r>
                  <a:rPr lang="fr-FR" sz="1100"/>
                  <a:t>Impossibilité de la résidence</a:t>
                </a:r>
              </a:p>
            </p:txBody>
          </p:sp>
        </p:grpSp>
        <p:cxnSp>
          <p:nvCxnSpPr>
            <p:cNvPr id="21" name="Connecteur droit avec flèche 20">
              <a:extLst>
                <a:ext uri="{FF2B5EF4-FFF2-40B4-BE49-F238E27FC236}">
                  <a16:creationId xmlns:a16="http://schemas.microsoft.com/office/drawing/2014/main" id="{116B716B-CBF6-45DF-AC42-D7A03F90A07A}"/>
                </a:ext>
              </a:extLst>
            </p:cNvPr>
            <p:cNvCxnSpPr>
              <a:cxnSpLocks/>
              <a:stCxn id="15" idx="3"/>
            </p:cNvCxnSpPr>
            <p:nvPr/>
          </p:nvCxnSpPr>
          <p:spPr>
            <a:xfrm>
              <a:off x="6913346" y="1414794"/>
              <a:ext cx="314806" cy="118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ZoneTexte 2">
            <a:extLst>
              <a:ext uri="{FF2B5EF4-FFF2-40B4-BE49-F238E27FC236}">
                <a16:creationId xmlns:a16="http://schemas.microsoft.com/office/drawing/2014/main" id="{311CE8DF-444D-4B17-A33C-79AF723A59EB}"/>
              </a:ext>
            </a:extLst>
          </p:cNvPr>
          <p:cNvSpPr txBox="1"/>
          <p:nvPr/>
        </p:nvSpPr>
        <p:spPr>
          <a:xfrm>
            <a:off x="608411" y="4670803"/>
            <a:ext cx="9113927" cy="1015663"/>
          </a:xfrm>
          <a:prstGeom prst="rect">
            <a:avLst/>
          </a:prstGeom>
          <a:noFill/>
        </p:spPr>
        <p:txBody>
          <a:bodyPr wrap="square" rtlCol="0">
            <a:spAutoFit/>
          </a:bodyPr>
          <a:lstStyle/>
          <a:p>
            <a:r>
              <a:rPr lang="fr-FR" sz="1200" dirty="0">
                <a:solidFill>
                  <a:srgbClr val="FF0000"/>
                </a:solidFill>
              </a:rPr>
              <a:t>NB : L’action « Annulation et clôture contact </a:t>
            </a:r>
            <a:r>
              <a:rPr lang="fr-FR" sz="1200" b="1" dirty="0">
                <a:solidFill>
                  <a:srgbClr val="FF0000"/>
                </a:solidFill>
              </a:rPr>
              <a:t>» </a:t>
            </a:r>
            <a:r>
              <a:rPr lang="fr-FR" sz="1200" dirty="0">
                <a:solidFill>
                  <a:srgbClr val="FF0000"/>
                </a:solidFill>
              </a:rPr>
              <a:t>est impossible à partir du CAC si le RDV est dans le passé (&lt;J-1)</a:t>
            </a:r>
          </a:p>
          <a:p>
            <a:r>
              <a:rPr lang="fr-FR" sz="1200" dirty="0">
                <a:solidFill>
                  <a:srgbClr val="FF0000"/>
                </a:solidFill>
              </a:rPr>
              <a:t>Si besoin d’annuler, il faut passer par la liste dédiée « Validation des Visites » ou via la fiche elle même qui permet de:</a:t>
            </a:r>
          </a:p>
          <a:p>
            <a:pPr marL="742950" lvl="1" indent="-285750">
              <a:buFont typeface="Arial" panose="020B0604020202020204" pitchFamily="34" charset="0"/>
              <a:buChar char="•"/>
            </a:pPr>
            <a:r>
              <a:rPr lang="fr-FR" sz="1200" dirty="0">
                <a:solidFill>
                  <a:srgbClr val="FF0000"/>
                </a:solidFill>
              </a:rPr>
              <a:t>Valider le RDV</a:t>
            </a:r>
          </a:p>
          <a:p>
            <a:pPr marL="742950" lvl="1" indent="-285750">
              <a:buFont typeface="Arial" panose="020B0604020202020204" pitchFamily="34" charset="0"/>
              <a:buChar char="•"/>
            </a:pPr>
            <a:r>
              <a:rPr lang="fr-FR" sz="1200" dirty="0">
                <a:solidFill>
                  <a:srgbClr val="FF0000"/>
                </a:solidFill>
              </a:rPr>
              <a:t>Annuler RDV avec maintien du contact</a:t>
            </a:r>
          </a:p>
          <a:p>
            <a:pPr marL="742950" lvl="1" indent="-285750">
              <a:buFont typeface="Arial" panose="020B0604020202020204" pitchFamily="34" charset="0"/>
              <a:buChar char="•"/>
            </a:pPr>
            <a:r>
              <a:rPr lang="fr-FR" sz="1200" dirty="0">
                <a:solidFill>
                  <a:srgbClr val="FF0000"/>
                </a:solidFill>
              </a:rPr>
              <a:t>Annuler RDV avec clôture du contact</a:t>
            </a:r>
          </a:p>
        </p:txBody>
      </p:sp>
      <p:sp>
        <p:nvSpPr>
          <p:cNvPr id="6" name="Espace réservé du pied de page 5">
            <a:extLst>
              <a:ext uri="{FF2B5EF4-FFF2-40B4-BE49-F238E27FC236}">
                <a16:creationId xmlns:a16="http://schemas.microsoft.com/office/drawing/2014/main" id="{C3734F1B-A256-4B0E-9467-4DB6408279C9}"/>
              </a:ext>
            </a:extLst>
          </p:cNvPr>
          <p:cNvSpPr>
            <a:spLocks noGrp="1"/>
          </p:cNvSpPr>
          <p:nvPr>
            <p:ph type="ftr" sz="quarter" idx="11"/>
          </p:nvPr>
        </p:nvSpPr>
        <p:spPr/>
        <p:txBody>
          <a:bodyPr/>
          <a:lstStyle/>
          <a:p>
            <a:r>
              <a:rPr lang="fr-FR"/>
              <a:t>SF CAC-V4</a:t>
            </a:r>
          </a:p>
        </p:txBody>
      </p:sp>
      <p:sp>
        <p:nvSpPr>
          <p:cNvPr id="7" name="Espace réservé du numéro de diapositive 6">
            <a:extLst>
              <a:ext uri="{FF2B5EF4-FFF2-40B4-BE49-F238E27FC236}">
                <a16:creationId xmlns:a16="http://schemas.microsoft.com/office/drawing/2014/main" id="{352E4F3F-2991-4860-BE1A-679E2DC223C5}"/>
              </a:ext>
            </a:extLst>
          </p:cNvPr>
          <p:cNvSpPr>
            <a:spLocks noGrp="1"/>
          </p:cNvSpPr>
          <p:nvPr>
            <p:ph type="sldNum" sz="quarter" idx="12"/>
          </p:nvPr>
        </p:nvSpPr>
        <p:spPr/>
        <p:txBody>
          <a:bodyPr/>
          <a:lstStyle/>
          <a:p>
            <a:fld id="{188AB366-428E-466D-80D1-E57B71356D3A}" type="slidenum">
              <a:rPr lang="fr-FR" smtClean="0"/>
              <a:t>9</a:t>
            </a:fld>
            <a:endParaRPr lang="fr-FR"/>
          </a:p>
        </p:txBody>
      </p:sp>
    </p:spTree>
    <p:extLst>
      <p:ext uri="{BB962C8B-B14F-4D97-AF65-F5344CB8AC3E}">
        <p14:creationId xmlns:p14="http://schemas.microsoft.com/office/powerpoint/2010/main" val="2309773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07fd255-0d5e-4f79-b67e-55fc59f21357" xsi:nil="true"/>
    <lcf76f155ced4ddcb4097134ff3c332f xmlns="ff7fb22c-9b88-4b05-ba19-b51aed7dcf3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35F4B97B5EB44DA11992F8F3A2B321" ma:contentTypeVersion="16" ma:contentTypeDescription="Crée un document." ma:contentTypeScope="" ma:versionID="24e727582c6bfdf28d46940d7855398f">
  <xsd:schema xmlns:xsd="http://www.w3.org/2001/XMLSchema" xmlns:xs="http://www.w3.org/2001/XMLSchema" xmlns:p="http://schemas.microsoft.com/office/2006/metadata/properties" xmlns:ns2="ff7fb22c-9b88-4b05-ba19-b51aed7dcf37" xmlns:ns3="807fd255-0d5e-4f79-b67e-55fc59f21357" targetNamespace="http://schemas.microsoft.com/office/2006/metadata/properties" ma:root="true" ma:fieldsID="69effe7f99dac63fe82eba06789e5dd9" ns2:_="" ns3:_="">
    <xsd:import namespace="ff7fb22c-9b88-4b05-ba19-b51aed7dcf37"/>
    <xsd:import namespace="807fd255-0d5e-4f79-b67e-55fc59f213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fb22c-9b88-4b05-ba19-b51aed7dc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b5d2cb6-58bc-4019-afb6-90c2350b397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7fd255-0d5e-4f79-b67e-55fc59f21357"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2abd79c2-aca3-4389-9dc7-053c3b2e829b}" ma:internalName="TaxCatchAll" ma:showField="CatchAllData" ma:web="807fd255-0d5e-4f79-b67e-55fc59f213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1FAA7C-29FE-489A-BE58-E324B572BC1D}">
  <ds:schemaRefs>
    <ds:schemaRef ds:uri="http://schemas.microsoft.com/sharepoint/v3/contenttype/forms"/>
  </ds:schemaRefs>
</ds:datastoreItem>
</file>

<file path=customXml/itemProps2.xml><?xml version="1.0" encoding="utf-8"?>
<ds:datastoreItem xmlns:ds="http://schemas.openxmlformats.org/officeDocument/2006/customXml" ds:itemID="{B67CCF95-81A7-4841-8D6F-789BDBC782B1}">
  <ds:schemaRefs>
    <ds:schemaRef ds:uri="http://schemas.microsoft.com/office/2006/metadata/properties"/>
    <ds:schemaRef ds:uri="ff7fb22c-9b88-4b05-ba19-b51aed7dcf37"/>
    <ds:schemaRef ds:uri="http://purl.org/dc/elements/1.1/"/>
    <ds:schemaRef ds:uri="http://schemas.openxmlformats.org/package/2006/metadata/core-propertie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807fd255-0d5e-4f79-b67e-55fc59f21357"/>
  </ds:schemaRefs>
</ds:datastoreItem>
</file>

<file path=customXml/itemProps3.xml><?xml version="1.0" encoding="utf-8"?>
<ds:datastoreItem xmlns:ds="http://schemas.openxmlformats.org/officeDocument/2006/customXml" ds:itemID="{0A93AFE2-7EE0-4607-BAA6-6FA97B908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7fb22c-9b88-4b05-ba19-b51aed7dcf37"/>
    <ds:schemaRef ds:uri="807fd255-0d5e-4f79-b67e-55fc59f213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TotalTime>
  <Words>3422</Words>
  <Application>Microsoft Office PowerPoint</Application>
  <PresentationFormat>Grand écran</PresentationFormat>
  <Paragraphs>376</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MORSCH Daniela</dc:creator>
  <cp:lastModifiedBy>MORSCH Daniela</cp:lastModifiedBy>
  <cp:revision>2</cp:revision>
  <dcterms:created xsi:type="dcterms:W3CDTF">2021-02-26T13:08:13Z</dcterms:created>
  <dcterms:modified xsi:type="dcterms:W3CDTF">2023-08-03T20:11:21Z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0x010100BB35F4B97B5EB44DA11992F8F3A2B321</vt:lpwstr>
  </property>
</Properties>
</file>