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6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2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6A63C-E031-7AA2-9118-2755FE3AA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967BA3-4E06-EB86-DD12-8BE9503B1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0A4C79-0D72-247E-9640-0E026A0C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7C7B-94EB-4273-912B-6FC9620D055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7585B-970B-6CAC-98F2-C4A1B94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55503E-C338-2CAA-2F1E-E355F2E8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159A-286B-4309-B721-FBD96861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20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3E8B0-C721-DD3C-6CD4-3E80F09B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EA2231-0F23-70C1-D5BA-18C472BDF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B77F4-D8E0-FDA1-A1A4-F904261E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7C7B-94EB-4273-912B-6FC9620D055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A2AE37-9711-CD79-2A32-077DA322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B13424-43C7-E401-BA70-24552570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159A-286B-4309-B721-FBD96861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52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3397B3-A47B-DC57-F760-B09F4F702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E42F68-59A7-7022-4F3C-37083B9F2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42A8-DAB9-9810-A704-09FEB291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7C7B-94EB-4273-912B-6FC9620D055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D403B2-77FE-FCA5-38AD-40B4AA9E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71C66E-51BC-084E-2B6F-89F6E5D2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159A-286B-4309-B721-FBD96861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7F9C3-7E03-1C35-8E6E-908C9331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9389D-E575-C1E9-D644-04E6FEEA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641C6B-14C9-B784-FB19-74AE9C80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7C7B-94EB-4273-912B-6FC9620D055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89AD3-2B71-80B2-8ED3-0F22EFF1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D2577-4868-62BB-261F-2FC84220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159A-286B-4309-B721-FBD96861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4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4AADB-1924-3DA1-33DB-20591A59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05AD22-71C2-05C6-7E3D-181C3F1A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F44E3-7139-526D-7169-C5752CFA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7C7B-94EB-4273-912B-6FC9620D055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D342F1-FF52-D077-A5D2-F6C3C94A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C3AF81-AF3E-7499-7305-B578F4D7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159A-286B-4309-B721-FBD96861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5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F6FEE-B014-1F87-1038-AC8AF794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4FD5E-9594-1526-67A9-E915F7FF6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F862D0-DDFF-56BB-F39D-E59C2BA44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840827-B798-4B0F-57CE-B1315726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7C7B-94EB-4273-912B-6FC9620D055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63DE70-A524-4CA0-77E3-37940EE2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D72C4C-4250-BF2E-25AA-B6056B71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159A-286B-4309-B721-FBD96861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93470-E3CF-C9CA-279B-7135D7A3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B2802-4946-6874-608A-4B82EC639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E56CC4-2739-1D0E-AB84-315A99AFD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35BC3E-1B08-774D-4909-3BB931381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F9E312-F927-E903-0832-2714E1C38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952064-7D16-9DDB-A359-EB4A6EA3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7C7B-94EB-4273-912B-6FC9620D055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9AC9F0-C632-A471-BBBA-783C32C9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402D2E-CFDC-ED49-5234-2EC9356D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159A-286B-4309-B721-FBD96861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14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47DE3-2A64-912E-22DD-C6757FAB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B6EF35-D838-459A-33D5-9FB19D13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7C7B-94EB-4273-912B-6FC9620D055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DA9341-5AEE-E09A-BFA2-F1919AC4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2993D-34A3-43AB-58A1-B4484C0D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159A-286B-4309-B721-FBD96861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6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00945E-A99A-26F8-6656-A2C15E41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7C7B-94EB-4273-912B-6FC9620D055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AF5A95-9A90-4580-4827-92B589AB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DDE676-190F-52E0-E12C-669B0711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159A-286B-4309-B721-FBD96861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5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6D79E-16A8-2600-3AE9-06D8A8A6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45F29-C6F1-7070-BC84-72810FA4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A29F02-5100-4E04-F047-706A87018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79F58A-DE64-5026-7E61-AF867E42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7C7B-94EB-4273-912B-6FC9620D055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47D1B5-87DF-8C4F-68E6-1EF0FAD2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24D9D7-F484-7048-F1D7-C2B17AFF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159A-286B-4309-B721-FBD96861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20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CBDAE-CA42-7064-DD90-FE86B34A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A3A21F-CDE1-5A61-9723-4F1FF0B23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62A236-016D-5989-46D3-3E66E220D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6AE41A-72BD-8FA4-803B-FB07DBBB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7C7B-94EB-4273-912B-6FC9620D055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BE7101-56F8-C3E2-6186-34581DC3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A3040B-AFC3-B5BC-D783-7977B142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159A-286B-4309-B721-FBD96861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58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F71832-92A6-C47C-B63A-D3D36870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2CA336-55A1-D595-19EC-00EA1BBD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6CC883-4BEC-2734-3270-536648723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07C7B-94EB-4273-912B-6FC9620D055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19ECBB-C25F-0AB5-4EF3-E3231B007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46AA2-306B-85A0-1B56-A55D33DD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2159A-286B-4309-B721-FBD96861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95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4AE0A-73AD-70C5-0100-4EE19DE19D2C}"/>
              </a:ext>
            </a:extLst>
          </p:cNvPr>
          <p:cNvSpPr/>
          <p:nvPr/>
        </p:nvSpPr>
        <p:spPr>
          <a:xfrm>
            <a:off x="2699657" y="1341405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risque et légal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D1B7D-86DC-56A6-5B76-38AAFCC0CD4C}"/>
              </a:ext>
            </a:extLst>
          </p:cNvPr>
          <p:cNvSpPr/>
          <p:nvPr/>
        </p:nvSpPr>
        <p:spPr>
          <a:xfrm>
            <a:off x="2921104" y="2147424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Dossier résidence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ECEBD-C359-3070-FF03-E0CB6B9F1AD1}"/>
              </a:ext>
            </a:extLst>
          </p:cNvPr>
          <p:cNvSpPr/>
          <p:nvPr/>
        </p:nvSpPr>
        <p:spPr>
          <a:xfrm>
            <a:off x="3565316" y="3780822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Eléments de preuve OSR</a:t>
            </a:r>
          </a:p>
        </p:txBody>
      </p:sp>
      <p:pic>
        <p:nvPicPr>
          <p:cNvPr id="11" name="Graphique 10" descr="Dossier ouvert contour">
            <a:extLst>
              <a:ext uri="{FF2B5EF4-FFF2-40B4-BE49-F238E27FC236}">
                <a16:creationId xmlns:a16="http://schemas.microsoft.com/office/drawing/2014/main" id="{C219F20E-B57C-836E-72D1-AF68DCFA9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5405" y="1341405"/>
            <a:ext cx="690466" cy="690466"/>
          </a:xfrm>
          <a:prstGeom prst="rect">
            <a:avLst/>
          </a:prstGeom>
        </p:spPr>
      </p:pic>
      <p:pic>
        <p:nvPicPr>
          <p:cNvPr id="12" name="Graphique 11" descr="Dossier ouvert contour">
            <a:extLst>
              <a:ext uri="{FF2B5EF4-FFF2-40B4-BE49-F238E27FC236}">
                <a16:creationId xmlns:a16="http://schemas.microsoft.com/office/drawing/2014/main" id="{7B48D7A0-32A7-434D-A5E6-3FAD0DDEE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0638" y="2109773"/>
            <a:ext cx="690466" cy="690466"/>
          </a:xfrm>
          <a:prstGeom prst="rect">
            <a:avLst/>
          </a:prstGeom>
        </p:spPr>
      </p:pic>
      <p:pic>
        <p:nvPicPr>
          <p:cNvPr id="13" name="Graphique 12" descr="Dossier ouvert contour">
            <a:extLst>
              <a:ext uri="{FF2B5EF4-FFF2-40B4-BE49-F238E27FC236}">
                <a16:creationId xmlns:a16="http://schemas.microsoft.com/office/drawing/2014/main" id="{1DA7D8B7-A39C-6E18-55F0-B49FEB417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0830" y="3739764"/>
            <a:ext cx="690466" cy="69046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EFDC5D6-BCBB-47C4-2C55-A0CE5A55A14B}"/>
              </a:ext>
            </a:extLst>
          </p:cNvPr>
          <p:cNvSpPr/>
          <p:nvPr/>
        </p:nvSpPr>
        <p:spPr>
          <a:xfrm>
            <a:off x="5001208" y="4537159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Nom des Grilles support métier ou Grilles ESSMS</a:t>
            </a:r>
          </a:p>
        </p:txBody>
      </p:sp>
      <p:pic>
        <p:nvPicPr>
          <p:cNvPr id="22" name="Graphique 21" descr="Dossier ouvert contour">
            <a:extLst>
              <a:ext uri="{FF2B5EF4-FFF2-40B4-BE49-F238E27FC236}">
                <a16:creationId xmlns:a16="http://schemas.microsoft.com/office/drawing/2014/main" id="{87D83578-590C-5A71-1BC5-4908E0B68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6722" y="4496101"/>
            <a:ext cx="690466" cy="6904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3298127-A43C-F744-5FCB-CF8DE6E0811C}"/>
              </a:ext>
            </a:extLst>
          </p:cNvPr>
          <p:cNvSpPr/>
          <p:nvPr/>
        </p:nvSpPr>
        <p:spPr>
          <a:xfrm>
            <a:off x="3266337" y="2939137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Démarche Qualité</a:t>
            </a:r>
          </a:p>
          <a:p>
            <a:pPr algn="ctr"/>
            <a:r>
              <a:rPr lang="fr-FR" sz="1200" dirty="0"/>
              <a:t>(renommer « Qualité » existant)</a:t>
            </a:r>
          </a:p>
        </p:txBody>
      </p:sp>
      <p:pic>
        <p:nvPicPr>
          <p:cNvPr id="24" name="Graphique 23" descr="Dossier ouvert contour">
            <a:extLst>
              <a:ext uri="{FF2B5EF4-FFF2-40B4-BE49-F238E27FC236}">
                <a16:creationId xmlns:a16="http://schemas.microsoft.com/office/drawing/2014/main" id="{F09BC1B4-14D0-5D6D-5351-0CF84D011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5871" y="2891245"/>
            <a:ext cx="690466" cy="6904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7D935E-6507-E975-3928-821B57D4C1B1}"/>
              </a:ext>
            </a:extLst>
          </p:cNvPr>
          <p:cNvSpPr/>
          <p:nvPr/>
        </p:nvSpPr>
        <p:spPr>
          <a:xfrm>
            <a:off x="1277332" y="4518225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Sous thématiques HAS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AB15CF3-3033-CE4E-EC1E-DA5B8AF04EC9}"/>
              </a:ext>
            </a:extLst>
          </p:cNvPr>
          <p:cNvSpPr txBox="1"/>
          <p:nvPr/>
        </p:nvSpPr>
        <p:spPr>
          <a:xfrm>
            <a:off x="1277332" y="5296685"/>
            <a:ext cx="693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Voir liste des sous thématiques HAS et Grilles à créer : Slide suivante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3798E2-F36E-D669-C2EB-7BFEFC9FEE1D}"/>
              </a:ext>
            </a:extLst>
          </p:cNvPr>
          <p:cNvSpPr txBox="1"/>
          <p:nvPr/>
        </p:nvSpPr>
        <p:spPr>
          <a:xfrm>
            <a:off x="386255" y="386255"/>
            <a:ext cx="351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Structure de la GED dans le portail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46E67D-59D1-7155-1E0D-0EC8DCD84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774" y="285122"/>
            <a:ext cx="5905392" cy="314387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05AF941-D46C-C445-FF6E-3FC06442087F}"/>
              </a:ext>
            </a:extLst>
          </p:cNvPr>
          <p:cNvSpPr txBox="1"/>
          <p:nvPr/>
        </p:nvSpPr>
        <p:spPr>
          <a:xfrm>
            <a:off x="6940251" y="2661739"/>
            <a:ext cx="185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A renommer</a:t>
            </a:r>
          </a:p>
        </p:txBody>
      </p:sp>
      <p:pic>
        <p:nvPicPr>
          <p:cNvPr id="9" name="Graphique 8" descr="Dossier ouvert contour">
            <a:extLst>
              <a:ext uri="{FF2B5EF4-FFF2-40B4-BE49-F238E27FC236}">
                <a16:creationId xmlns:a16="http://schemas.microsoft.com/office/drawing/2014/main" id="{C034F2F4-1CB7-6489-0B62-C41CD044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688" y="4471287"/>
            <a:ext cx="690466" cy="69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1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F72E5526-6D9B-281B-480A-132760FC66CF}"/>
              </a:ext>
            </a:extLst>
          </p:cNvPr>
          <p:cNvSpPr txBox="1"/>
          <p:nvPr/>
        </p:nvSpPr>
        <p:spPr>
          <a:xfrm>
            <a:off x="7589264" y="1091868"/>
            <a:ext cx="261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grilles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736D5D-94A2-B09F-2B69-1661A30AE39B}"/>
              </a:ext>
            </a:extLst>
          </p:cNvPr>
          <p:cNvSpPr/>
          <p:nvPr/>
        </p:nvSpPr>
        <p:spPr>
          <a:xfrm>
            <a:off x="841821" y="978239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Sous thématiques HAS</a:t>
            </a:r>
          </a:p>
        </p:txBody>
      </p:sp>
      <p:pic>
        <p:nvPicPr>
          <p:cNvPr id="4" name="Graphique 3" descr="Dossier ouvert contour">
            <a:extLst>
              <a:ext uri="{FF2B5EF4-FFF2-40B4-BE49-F238E27FC236}">
                <a16:creationId xmlns:a16="http://schemas.microsoft.com/office/drawing/2014/main" id="{4FE4ADCC-1C70-FCEB-6CC6-BE1DF035B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77" y="931301"/>
            <a:ext cx="690466" cy="6904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067F7F-1086-A7C0-4C5F-CDB7AEF3CCE3}"/>
              </a:ext>
            </a:extLst>
          </p:cNvPr>
          <p:cNvSpPr txBox="1"/>
          <p:nvPr/>
        </p:nvSpPr>
        <p:spPr>
          <a:xfrm>
            <a:off x="1715537" y="5556595"/>
            <a:ext cx="849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Retrouver cette liste des « sous thématiques » HAS ou Grilles dans fichier </a:t>
            </a:r>
            <a:r>
              <a:rPr lang="fr-FR" dirty="0" err="1"/>
              <a:t>excel</a:t>
            </a:r>
            <a:r>
              <a:rPr lang="fr-FR" dirty="0"/>
              <a:t> : </a:t>
            </a:r>
          </a:p>
          <a:p>
            <a:r>
              <a:rPr lang="fr-FR" dirty="0"/>
              <a:t>onglet « Dossier à créer  »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7041A84-3661-413F-494B-0250875D9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66377"/>
              </p:ext>
            </p:extLst>
          </p:nvPr>
        </p:nvGraphicFramePr>
        <p:xfrm>
          <a:off x="122371" y="1807238"/>
          <a:ext cx="5973629" cy="3040380"/>
        </p:xfrm>
        <a:graphic>
          <a:graphicData uri="http://schemas.openxmlformats.org/drawingml/2006/table">
            <a:tbl>
              <a:tblPr/>
              <a:tblGrid>
                <a:gridCol w="1486650">
                  <a:extLst>
                    <a:ext uri="{9D8B030D-6E8A-4147-A177-3AD203B41FA5}">
                      <a16:colId xmlns:a16="http://schemas.microsoft.com/office/drawing/2014/main" val="2271749304"/>
                    </a:ext>
                  </a:extLst>
                </a:gridCol>
                <a:gridCol w="4486979">
                  <a:extLst>
                    <a:ext uri="{9D8B030D-6E8A-4147-A177-3AD203B41FA5}">
                      <a16:colId xmlns:a16="http://schemas.microsoft.com/office/drawing/2014/main" val="690611087"/>
                    </a:ext>
                  </a:extLst>
                </a:gridCol>
              </a:tblGrid>
              <a:tr h="14645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Thématiques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Dossier à créer dans "Eléments de preuve OSR"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376002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 - Acteur de son accompagnement en santé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997225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AVS - Activités et vie sociale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11853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AQ - Amélioration continue de la qualité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10369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 - Bientraitance et éthique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043847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 - Continuité et fluidité des parcours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193514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373629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 - Droits fondamentaux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73691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GC - Gestion de crise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51533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GM - Gestion du risque médicamenteux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965036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- Innovations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890334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LV - Lieu de vie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30953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 - Partenariats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242046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RH - Politique de Ressources Humaines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91961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 - Prévention et éducation à la santé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780278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 - Prévention et maîtrise du risque infectieux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369161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 - Projet d'accompagnement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374641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 - Responsabilité environnementale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043135"/>
                  </a:ext>
                </a:extLst>
              </a:tr>
              <a:tr h="146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SN - Stratégie numérique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32266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79FEBADC-12A4-0087-1A92-575628946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24582"/>
              </p:ext>
            </p:extLst>
          </p:nvPr>
        </p:nvGraphicFramePr>
        <p:xfrm>
          <a:off x="7747355" y="1933229"/>
          <a:ext cx="2886485" cy="2071212"/>
        </p:xfrm>
        <a:graphic>
          <a:graphicData uri="http://schemas.openxmlformats.org/drawingml/2006/table">
            <a:tbl>
              <a:tblPr/>
              <a:tblGrid>
                <a:gridCol w="2886485">
                  <a:extLst>
                    <a:ext uri="{9D8B030D-6E8A-4147-A177-3AD203B41FA5}">
                      <a16:colId xmlns:a16="http://schemas.microsoft.com/office/drawing/2014/main" val="3897998349"/>
                    </a:ext>
                  </a:extLst>
                </a:gridCol>
              </a:tblGrid>
              <a:tr h="17895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Dossiers à créer dans "Eléments de preuve OSR"</a:t>
                      </a:r>
                    </a:p>
                  </a:txBody>
                  <a:tcPr marL="5230" marR="5230" marT="5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796333"/>
                  </a:ext>
                </a:extLst>
              </a:tr>
              <a:tr h="17895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Grille Audit soin</a:t>
                      </a:r>
                    </a:p>
                  </a:txBody>
                  <a:tcPr marL="5230" marR="5230" marT="5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230"/>
                  </a:ext>
                </a:extLst>
              </a:tr>
              <a:tr h="17895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Grille Restauration</a:t>
                      </a:r>
                    </a:p>
                  </a:txBody>
                  <a:tcPr marL="5230" marR="5230" marT="5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857050"/>
                  </a:ext>
                </a:extLst>
              </a:tr>
              <a:tr h="2671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Grille Bâtiment sécurité</a:t>
                      </a:r>
                    </a:p>
                  </a:txBody>
                  <a:tcPr marL="5230" marR="5230" marT="5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608886"/>
                  </a:ext>
                </a:extLst>
              </a:tr>
              <a:tr h="24343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Grille Activités vie sociale</a:t>
                      </a:r>
                    </a:p>
                  </a:txBody>
                  <a:tcPr marL="5230" marR="5230" marT="5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723075"/>
                  </a:ext>
                </a:extLst>
              </a:tr>
              <a:tr h="17895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Grille Hôtellerie</a:t>
                      </a:r>
                    </a:p>
                  </a:txBody>
                  <a:tcPr marL="5230" marR="5230" marT="5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562251"/>
                  </a:ext>
                </a:extLst>
              </a:tr>
              <a:tr h="178953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Grille - Commercial</a:t>
                      </a:r>
                    </a:p>
                  </a:txBody>
                  <a:tcPr marL="5230" marR="5230" marT="5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847890"/>
                  </a:ext>
                </a:extLst>
              </a:tr>
              <a:tr h="243436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Grille - Ressources Humaines</a:t>
                      </a:r>
                    </a:p>
                  </a:txBody>
                  <a:tcPr marL="5230" marR="5230" marT="5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23829"/>
                  </a:ext>
                </a:extLst>
              </a:tr>
              <a:tr h="178953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Grille Plan bleu</a:t>
                      </a:r>
                    </a:p>
                  </a:txBody>
                  <a:tcPr marL="5230" marR="5230" marT="5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00926"/>
                  </a:ext>
                </a:extLst>
              </a:tr>
              <a:tr h="243436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Grille Droits et informations</a:t>
                      </a:r>
                    </a:p>
                  </a:txBody>
                  <a:tcPr marL="5230" marR="5230" marT="5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64336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226501B4-D187-F09B-4344-5FC5B676DD61}"/>
              </a:ext>
            </a:extLst>
          </p:cNvPr>
          <p:cNvSpPr txBox="1"/>
          <p:nvPr/>
        </p:nvSpPr>
        <p:spPr>
          <a:xfrm>
            <a:off x="213160" y="284568"/>
            <a:ext cx="693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sous thématiques HAS et Grilles à créer</a:t>
            </a:r>
          </a:p>
        </p:txBody>
      </p:sp>
    </p:spTree>
    <p:extLst>
      <p:ext uri="{BB962C8B-B14F-4D97-AF65-F5344CB8AC3E}">
        <p14:creationId xmlns:p14="http://schemas.microsoft.com/office/powerpoint/2010/main" val="134596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4AE0A-73AD-70C5-0100-4EE19DE19D2C}"/>
              </a:ext>
            </a:extLst>
          </p:cNvPr>
          <p:cNvSpPr/>
          <p:nvPr/>
        </p:nvSpPr>
        <p:spPr>
          <a:xfrm>
            <a:off x="2699657" y="1341405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risque et légal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D1B7D-86DC-56A6-5B76-38AAFCC0CD4C}"/>
              </a:ext>
            </a:extLst>
          </p:cNvPr>
          <p:cNvSpPr/>
          <p:nvPr/>
        </p:nvSpPr>
        <p:spPr>
          <a:xfrm>
            <a:off x="2921104" y="2147424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Dossier résidence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ECEBD-C359-3070-FF03-E0CB6B9F1AD1}"/>
              </a:ext>
            </a:extLst>
          </p:cNvPr>
          <p:cNvSpPr/>
          <p:nvPr/>
        </p:nvSpPr>
        <p:spPr>
          <a:xfrm>
            <a:off x="3565316" y="3780822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Eléments de preuve OSR</a:t>
            </a:r>
          </a:p>
        </p:txBody>
      </p:sp>
      <p:pic>
        <p:nvPicPr>
          <p:cNvPr id="11" name="Graphique 10" descr="Dossier ouvert contour">
            <a:extLst>
              <a:ext uri="{FF2B5EF4-FFF2-40B4-BE49-F238E27FC236}">
                <a16:creationId xmlns:a16="http://schemas.microsoft.com/office/drawing/2014/main" id="{C219F20E-B57C-836E-72D1-AF68DCFA9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5405" y="1341405"/>
            <a:ext cx="690466" cy="690466"/>
          </a:xfrm>
          <a:prstGeom prst="rect">
            <a:avLst/>
          </a:prstGeom>
        </p:spPr>
      </p:pic>
      <p:pic>
        <p:nvPicPr>
          <p:cNvPr id="12" name="Graphique 11" descr="Dossier ouvert contour">
            <a:extLst>
              <a:ext uri="{FF2B5EF4-FFF2-40B4-BE49-F238E27FC236}">
                <a16:creationId xmlns:a16="http://schemas.microsoft.com/office/drawing/2014/main" id="{7B48D7A0-32A7-434D-A5E6-3FAD0DDEE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0638" y="2109773"/>
            <a:ext cx="690466" cy="690466"/>
          </a:xfrm>
          <a:prstGeom prst="rect">
            <a:avLst/>
          </a:prstGeom>
        </p:spPr>
      </p:pic>
      <p:pic>
        <p:nvPicPr>
          <p:cNvPr id="13" name="Graphique 12" descr="Dossier ouvert contour">
            <a:extLst>
              <a:ext uri="{FF2B5EF4-FFF2-40B4-BE49-F238E27FC236}">
                <a16:creationId xmlns:a16="http://schemas.microsoft.com/office/drawing/2014/main" id="{1DA7D8B7-A39C-6E18-55F0-B49FEB417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0830" y="3739764"/>
            <a:ext cx="690466" cy="6904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3298127-A43C-F744-5FCB-CF8DE6E0811C}"/>
              </a:ext>
            </a:extLst>
          </p:cNvPr>
          <p:cNvSpPr/>
          <p:nvPr/>
        </p:nvSpPr>
        <p:spPr>
          <a:xfrm>
            <a:off x="3266337" y="2939137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Démarche Qualité</a:t>
            </a:r>
          </a:p>
          <a:p>
            <a:pPr algn="ctr"/>
            <a:r>
              <a:rPr lang="fr-FR" sz="1200" dirty="0"/>
              <a:t>(renommer « Qualité » existant)</a:t>
            </a:r>
          </a:p>
        </p:txBody>
      </p:sp>
      <p:pic>
        <p:nvPicPr>
          <p:cNvPr id="24" name="Graphique 23" descr="Dossier ouvert contour">
            <a:extLst>
              <a:ext uri="{FF2B5EF4-FFF2-40B4-BE49-F238E27FC236}">
                <a16:creationId xmlns:a16="http://schemas.microsoft.com/office/drawing/2014/main" id="{F09BC1B4-14D0-5D6D-5351-0CF84D011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5871" y="2891245"/>
            <a:ext cx="690466" cy="6904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7D935E-6507-E975-3928-821B57D4C1B1}"/>
              </a:ext>
            </a:extLst>
          </p:cNvPr>
          <p:cNvSpPr/>
          <p:nvPr/>
        </p:nvSpPr>
        <p:spPr>
          <a:xfrm>
            <a:off x="4071879" y="4588283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 - Bientraitance et éthique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3798E2-F36E-D669-C2EB-7BFEFC9FEE1D}"/>
              </a:ext>
            </a:extLst>
          </p:cNvPr>
          <p:cNvSpPr txBox="1"/>
          <p:nvPr/>
        </p:nvSpPr>
        <p:spPr>
          <a:xfrm>
            <a:off x="386255" y="386255"/>
            <a:ext cx="527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de l’arborescence avec l’exigence H-BE-008 :</a:t>
            </a:r>
          </a:p>
        </p:txBody>
      </p:sp>
      <p:pic>
        <p:nvPicPr>
          <p:cNvPr id="9" name="Graphique 8" descr="Dossier ouvert contour">
            <a:extLst>
              <a:ext uri="{FF2B5EF4-FFF2-40B4-BE49-F238E27FC236}">
                <a16:creationId xmlns:a16="http://schemas.microsoft.com/office/drawing/2014/main" id="{C034F2F4-1CB7-6489-0B62-C41CD044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3235" y="4541345"/>
            <a:ext cx="690466" cy="690466"/>
          </a:xfrm>
          <a:prstGeom prst="rect">
            <a:avLst/>
          </a:prstGeom>
        </p:spPr>
      </p:pic>
      <p:pic>
        <p:nvPicPr>
          <p:cNvPr id="14" name="Graphique 13" descr="Document avec un remplissage uni">
            <a:extLst>
              <a:ext uri="{FF2B5EF4-FFF2-40B4-BE49-F238E27FC236}">
                <a16:creationId xmlns:a16="http://schemas.microsoft.com/office/drawing/2014/main" id="{E1369287-54D6-B94B-ED8E-30FAA9E7B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3701" y="5406678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13558AC-4896-FBC6-6F79-829D34EF78F0}"/>
              </a:ext>
            </a:extLst>
          </p:cNvPr>
          <p:cNvSpPr txBox="1"/>
          <p:nvPr/>
        </p:nvSpPr>
        <p:spPr>
          <a:xfrm>
            <a:off x="4918101" y="5678458"/>
            <a:ext cx="296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Index : Projet d’établissement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AF8112B-C778-D02B-D3C7-26AE8C3F4654}"/>
              </a:ext>
            </a:extLst>
          </p:cNvPr>
          <p:cNvSpPr txBox="1"/>
          <p:nvPr/>
        </p:nvSpPr>
        <p:spPr>
          <a:xfrm>
            <a:off x="8379372" y="5042265"/>
            <a:ext cx="3388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Retrouver cette liste des « index bleu » dans fichier </a:t>
            </a:r>
            <a:r>
              <a:rPr lang="fr-FR" dirty="0" err="1"/>
              <a:t>excel</a:t>
            </a:r>
            <a:r>
              <a:rPr lang="fr-FR" dirty="0"/>
              <a:t> : </a:t>
            </a:r>
          </a:p>
          <a:p>
            <a:r>
              <a:rPr lang="fr-FR" dirty="0"/>
              <a:t>onglet « Lot 1».</a:t>
            </a:r>
          </a:p>
          <a:p>
            <a:r>
              <a:rPr lang="fr-FR" dirty="0"/>
              <a:t>Chacun des index est affecté à un code d’exigence</a:t>
            </a:r>
          </a:p>
        </p:txBody>
      </p:sp>
    </p:spTree>
    <p:extLst>
      <p:ext uri="{BB962C8B-B14F-4D97-AF65-F5344CB8AC3E}">
        <p14:creationId xmlns:p14="http://schemas.microsoft.com/office/powerpoint/2010/main" val="15797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4AE0A-73AD-70C5-0100-4EE19DE19D2C}"/>
              </a:ext>
            </a:extLst>
          </p:cNvPr>
          <p:cNvSpPr/>
          <p:nvPr/>
        </p:nvSpPr>
        <p:spPr>
          <a:xfrm>
            <a:off x="2699657" y="1341405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risque et légal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D1B7D-86DC-56A6-5B76-38AAFCC0CD4C}"/>
              </a:ext>
            </a:extLst>
          </p:cNvPr>
          <p:cNvSpPr/>
          <p:nvPr/>
        </p:nvSpPr>
        <p:spPr>
          <a:xfrm>
            <a:off x="2921104" y="2147424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Dossier résidence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ECEBD-C359-3070-FF03-E0CB6B9F1AD1}"/>
              </a:ext>
            </a:extLst>
          </p:cNvPr>
          <p:cNvSpPr/>
          <p:nvPr/>
        </p:nvSpPr>
        <p:spPr>
          <a:xfrm>
            <a:off x="3565316" y="3780822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Eléments de preuve OSR</a:t>
            </a:r>
          </a:p>
        </p:txBody>
      </p:sp>
      <p:pic>
        <p:nvPicPr>
          <p:cNvPr id="11" name="Graphique 10" descr="Dossier ouvert contour">
            <a:extLst>
              <a:ext uri="{FF2B5EF4-FFF2-40B4-BE49-F238E27FC236}">
                <a16:creationId xmlns:a16="http://schemas.microsoft.com/office/drawing/2014/main" id="{C219F20E-B57C-836E-72D1-AF68DCFA9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5405" y="1341405"/>
            <a:ext cx="690466" cy="690466"/>
          </a:xfrm>
          <a:prstGeom prst="rect">
            <a:avLst/>
          </a:prstGeom>
        </p:spPr>
      </p:pic>
      <p:pic>
        <p:nvPicPr>
          <p:cNvPr id="12" name="Graphique 11" descr="Dossier ouvert contour">
            <a:extLst>
              <a:ext uri="{FF2B5EF4-FFF2-40B4-BE49-F238E27FC236}">
                <a16:creationId xmlns:a16="http://schemas.microsoft.com/office/drawing/2014/main" id="{7B48D7A0-32A7-434D-A5E6-3FAD0DDEE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0638" y="2109773"/>
            <a:ext cx="690466" cy="690466"/>
          </a:xfrm>
          <a:prstGeom prst="rect">
            <a:avLst/>
          </a:prstGeom>
        </p:spPr>
      </p:pic>
      <p:pic>
        <p:nvPicPr>
          <p:cNvPr id="13" name="Graphique 12" descr="Dossier ouvert contour">
            <a:extLst>
              <a:ext uri="{FF2B5EF4-FFF2-40B4-BE49-F238E27FC236}">
                <a16:creationId xmlns:a16="http://schemas.microsoft.com/office/drawing/2014/main" id="{1DA7D8B7-A39C-6E18-55F0-B49FEB417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0830" y="3739764"/>
            <a:ext cx="690466" cy="6904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3298127-A43C-F744-5FCB-CF8DE6E0811C}"/>
              </a:ext>
            </a:extLst>
          </p:cNvPr>
          <p:cNvSpPr/>
          <p:nvPr/>
        </p:nvSpPr>
        <p:spPr>
          <a:xfrm>
            <a:off x="3266337" y="2939137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Démarche Qualité</a:t>
            </a:r>
          </a:p>
          <a:p>
            <a:pPr algn="ctr"/>
            <a:r>
              <a:rPr lang="fr-FR" sz="1200" dirty="0"/>
              <a:t>(renommer « Qualité » existant)</a:t>
            </a:r>
          </a:p>
        </p:txBody>
      </p:sp>
      <p:pic>
        <p:nvPicPr>
          <p:cNvPr id="24" name="Graphique 23" descr="Dossier ouvert contour">
            <a:extLst>
              <a:ext uri="{FF2B5EF4-FFF2-40B4-BE49-F238E27FC236}">
                <a16:creationId xmlns:a16="http://schemas.microsoft.com/office/drawing/2014/main" id="{F09BC1B4-14D0-5D6D-5351-0CF84D011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5871" y="2891245"/>
            <a:ext cx="690466" cy="6904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7D935E-6507-E975-3928-821B57D4C1B1}"/>
              </a:ext>
            </a:extLst>
          </p:cNvPr>
          <p:cNvSpPr/>
          <p:nvPr/>
        </p:nvSpPr>
        <p:spPr>
          <a:xfrm>
            <a:off x="4003701" y="4606040"/>
            <a:ext cx="2301551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Grille Audit soin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3798E2-F36E-D669-C2EB-7BFEFC9FEE1D}"/>
              </a:ext>
            </a:extLst>
          </p:cNvPr>
          <p:cNvSpPr txBox="1"/>
          <p:nvPr/>
        </p:nvSpPr>
        <p:spPr>
          <a:xfrm>
            <a:off x="386255" y="386255"/>
            <a:ext cx="544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de l’arborescence avec l’exigence SMS-CM013 :</a:t>
            </a:r>
          </a:p>
        </p:txBody>
      </p:sp>
      <p:pic>
        <p:nvPicPr>
          <p:cNvPr id="9" name="Graphique 8" descr="Dossier ouvert contour">
            <a:extLst>
              <a:ext uri="{FF2B5EF4-FFF2-40B4-BE49-F238E27FC236}">
                <a16:creationId xmlns:a16="http://schemas.microsoft.com/office/drawing/2014/main" id="{C034F2F4-1CB7-6489-0B62-C41CD044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3235" y="4541345"/>
            <a:ext cx="690466" cy="690466"/>
          </a:xfrm>
          <a:prstGeom prst="rect">
            <a:avLst/>
          </a:prstGeom>
        </p:spPr>
      </p:pic>
      <p:pic>
        <p:nvPicPr>
          <p:cNvPr id="14" name="Graphique 13" descr="Document avec un remplissage uni">
            <a:extLst>
              <a:ext uri="{FF2B5EF4-FFF2-40B4-BE49-F238E27FC236}">
                <a16:creationId xmlns:a16="http://schemas.microsoft.com/office/drawing/2014/main" id="{E1369287-54D6-B94B-ED8E-30FAA9E7B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3701" y="5406678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13558AC-4896-FBC6-6F79-829D34EF78F0}"/>
              </a:ext>
            </a:extLst>
          </p:cNvPr>
          <p:cNvSpPr txBox="1"/>
          <p:nvPr/>
        </p:nvSpPr>
        <p:spPr>
          <a:xfrm>
            <a:off x="4918101" y="5678458"/>
            <a:ext cx="383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Index : Convention de partenariat PDA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52DD5C-E236-E8D5-C42C-4B4B869B08D9}"/>
              </a:ext>
            </a:extLst>
          </p:cNvPr>
          <p:cNvSpPr txBox="1"/>
          <p:nvPr/>
        </p:nvSpPr>
        <p:spPr>
          <a:xfrm>
            <a:off x="8803587" y="5124460"/>
            <a:ext cx="3388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Retrouver cette liste des « index bleu » dans fichier </a:t>
            </a:r>
            <a:r>
              <a:rPr lang="fr-FR" dirty="0" err="1"/>
              <a:t>excel</a:t>
            </a:r>
            <a:r>
              <a:rPr lang="fr-FR" dirty="0"/>
              <a:t> : </a:t>
            </a:r>
          </a:p>
          <a:p>
            <a:r>
              <a:rPr lang="fr-FR" dirty="0"/>
              <a:t>onglet « Lot 1».</a:t>
            </a:r>
          </a:p>
          <a:p>
            <a:r>
              <a:rPr lang="fr-FR" dirty="0"/>
              <a:t>Chacun des index est affecté à un code d’exigence</a:t>
            </a:r>
          </a:p>
        </p:txBody>
      </p:sp>
    </p:spTree>
    <p:extLst>
      <p:ext uri="{BB962C8B-B14F-4D97-AF65-F5344CB8AC3E}">
        <p14:creationId xmlns:p14="http://schemas.microsoft.com/office/powerpoint/2010/main" val="45964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C258B75-B9F7-10EB-6F3C-E7EEE62C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819275"/>
            <a:ext cx="6410325" cy="32194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B1AE14D-3890-2D65-6B90-9C2EFE8AB9CA}"/>
              </a:ext>
            </a:extLst>
          </p:cNvPr>
          <p:cNvSpPr txBox="1"/>
          <p:nvPr/>
        </p:nvSpPr>
        <p:spPr>
          <a:xfrm>
            <a:off x="598612" y="691043"/>
            <a:ext cx="870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Affichage de la pop-up pour associer l’élément de preuve lors de la cotation en 4 dans l’OSR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3ABF5C04-853A-061F-DAAB-A9BB783267C4}"/>
              </a:ext>
            </a:extLst>
          </p:cNvPr>
          <p:cNvCxnSpPr/>
          <p:nvPr/>
        </p:nvCxnSpPr>
        <p:spPr>
          <a:xfrm rot="10800000" flipV="1">
            <a:off x="5143500" y="1409700"/>
            <a:ext cx="2247900" cy="952500"/>
          </a:xfrm>
          <a:prstGeom prst="bentConnector3">
            <a:avLst>
              <a:gd name="adj1" fmla="val 100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B866975-2EA0-6D7E-17DE-D805DA2A74E9}"/>
              </a:ext>
            </a:extLst>
          </p:cNvPr>
          <p:cNvSpPr txBox="1"/>
          <p:nvPr/>
        </p:nvSpPr>
        <p:spPr>
          <a:xfrm>
            <a:off x="7391400" y="1092200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à personnaliser en fonction de l’exigence = index bleu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3935BAE-5606-1C93-452D-C64DAA852100}"/>
              </a:ext>
            </a:extLst>
          </p:cNvPr>
          <p:cNvSpPr/>
          <p:nvPr/>
        </p:nvSpPr>
        <p:spPr>
          <a:xfrm>
            <a:off x="4356100" y="2362200"/>
            <a:ext cx="1574800" cy="3493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00902DF9-0BFB-4998-936C-526CBCA5BE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96024" y="4188025"/>
            <a:ext cx="1625996" cy="894556"/>
          </a:xfrm>
          <a:prstGeom prst="bentConnector3">
            <a:avLst>
              <a:gd name="adj1" fmla="val 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755D36B-8C1E-4331-8588-E7CE191017EF}"/>
              </a:ext>
            </a:extLst>
          </p:cNvPr>
          <p:cNvSpPr txBox="1"/>
          <p:nvPr/>
        </p:nvSpPr>
        <p:spPr>
          <a:xfrm>
            <a:off x="6096000" y="5125135"/>
            <a:ext cx="575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Sélectionner une preuve déjà déposée dans la GED (à conserver)</a:t>
            </a:r>
          </a:p>
        </p:txBody>
      </p:sp>
    </p:spTree>
    <p:extLst>
      <p:ext uri="{BB962C8B-B14F-4D97-AF65-F5344CB8AC3E}">
        <p14:creationId xmlns:p14="http://schemas.microsoft.com/office/powerpoint/2010/main" val="167882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B1AE14D-3890-2D65-6B90-9C2EFE8AB9CA}"/>
              </a:ext>
            </a:extLst>
          </p:cNvPr>
          <p:cNvSpPr txBox="1"/>
          <p:nvPr/>
        </p:nvSpPr>
        <p:spPr>
          <a:xfrm>
            <a:off x="598612" y="691043"/>
            <a:ext cx="105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Affichage de la pop-up pour associer l’élément de preuve lors de la validation de l’action dans le PAR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FF2521-1694-669E-A5DF-BBCE68D5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862137"/>
            <a:ext cx="7962900" cy="31337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BC9CB34-1BE1-B2AB-A6C8-C5C3EC2752A2}"/>
              </a:ext>
            </a:extLst>
          </p:cNvPr>
          <p:cNvSpPr txBox="1"/>
          <p:nvPr/>
        </p:nvSpPr>
        <p:spPr>
          <a:xfrm>
            <a:off x="2882900" y="52578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Reprendre la même pop-up que dans l’OSR</a:t>
            </a:r>
          </a:p>
          <a:p>
            <a:r>
              <a:rPr lang="fr-FR" sz="1400" dirty="0">
                <a:highlight>
                  <a:srgbClr val="FFFF00"/>
                </a:highlight>
              </a:rPr>
              <a:t>(cette action pourra être faite dans un second temps)</a:t>
            </a:r>
          </a:p>
        </p:txBody>
      </p:sp>
    </p:spTree>
    <p:extLst>
      <p:ext uri="{BB962C8B-B14F-4D97-AF65-F5344CB8AC3E}">
        <p14:creationId xmlns:p14="http://schemas.microsoft.com/office/powerpoint/2010/main" val="32027034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7909</TotalTime>
  <Words>448</Words>
  <Application>Microsoft Office PowerPoint</Application>
  <PresentationFormat>Grand écran</PresentationFormat>
  <Paragraphs>91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TIRONE Fabrice</dc:creator>
  <cp:lastModifiedBy>TIRONE Fabrice</cp:lastModifiedBy>
  <cp:revision>7</cp:revision>
  <dcterms:created xsi:type="dcterms:W3CDTF">2023-02-08T13:55:26Z</dcterms:created>
  <dcterms:modified xsi:type="dcterms:W3CDTF">2023-02-23T16:57:23Z</dcterms:modified>
</cp:coreProperties>
</file>