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E41347-F3EC-405F-8B14-C28BB46A0BA5}">
  <a:tblStyle styleId="{EEE41347-F3EC-405F-8B14-C28BB46A0B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slide" Target="slides/slide33.xml"/><Relationship Id="rId18" Type="http://schemas.openxmlformats.org/officeDocument/2006/relationships/slide" Target="slides/slide12.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ustomXml" Target="../customXml/item2.xml"/><Relationship Id="rId7" Type="http://schemas.openxmlformats.org/officeDocument/2006/relationships/slide" Target="slides/slide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1" Type="http://schemas.openxmlformats.org/officeDocument/2006/relationships/customXml" Target="../customXml/item1.xml"/><Relationship Id="rId40" Type="http://schemas.openxmlformats.org/officeDocument/2006/relationships/slide" Target="slides/slide34.xml"/><Relationship Id="rId24" Type="http://schemas.openxmlformats.org/officeDocument/2006/relationships/slide" Target="slides/slide18.xml"/><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slide" Target="slides/slide30.xml"/><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14" Type="http://schemas.openxmlformats.org/officeDocument/2006/relationships/slide" Target="slides/slide8.xml"/><Relationship Id="rId43" Type="http://schemas.openxmlformats.org/officeDocument/2006/relationships/customXml" Target="../customXml/item3.xml"/><Relationship Id="rId8" Type="http://schemas.openxmlformats.org/officeDocument/2006/relationships/slide" Target="slides/slide2.xml"/><Relationship Id="rId3" Type="http://schemas.openxmlformats.org/officeDocument/2006/relationships/presProps" Target="presProps.xml"/><Relationship Id="rId25" Type="http://schemas.openxmlformats.org/officeDocument/2006/relationships/slide" Target="slides/slide19.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a22ae093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3a22ae0936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a22ae093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3a22ae0936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a22ae093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3a22ae0936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a22ae093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3a22ae0936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2f499ff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32f499ffd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2f499ff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32f499ffd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10f66751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10f66751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3902bc8fcb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3902bc8fcb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3902bc8fcb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3902bc8fcb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3902bc8fcb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3902bc8fcb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e1e15a15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e1e15a152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3902bc8fcb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3902bc8fcb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902bc8fcb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3902bc8fcb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3902bc8fcb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3902bc8fcb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3902bc8fcb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3902bc8fcb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3902bc8fcb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3902bc8fcb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3902bc8fc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3902bc8fc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3902bc8f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3902bc8f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310f66751e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310f66751e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310f66751e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310f66751e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310f66751e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310f66751e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a22ae09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3a22ae093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310f66751e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310f66751e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32f499ffd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g232f499ffd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32f499ffd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g232f499ffdb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32f499ffd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g232f499ffdb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310f66751e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310f66751e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a22ae093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3a22ae093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a22ae09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3a22ae093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a22ae093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3a22ae093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1e15a1526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e1e15a1526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a22ae093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3a22ae0936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a22ae093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3a22ae0936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9.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4.png"/><Relationship Id="rId4"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couverture fond rouge" showMasterSp="0">
  <p:cSld name="Diapositive de couverture fond rouge">
    <p:spTree>
      <p:nvGrpSpPr>
        <p:cNvPr id="12" name="Shape 12"/>
        <p:cNvGrpSpPr/>
        <p:nvPr/>
      </p:nvGrpSpPr>
      <p:grpSpPr>
        <a:xfrm>
          <a:off x="0" y="0"/>
          <a:ext cx="0" cy="0"/>
          <a:chOff x="0" y="0"/>
          <a:chExt cx="0" cy="0"/>
        </a:xfrm>
      </p:grpSpPr>
      <p:pic>
        <p:nvPicPr>
          <p:cNvPr descr="DOMUS VI11225_corr2_BD.jpg" id="13" name="Google Shape;13;p2"/>
          <p:cNvPicPr preferRelativeResize="0"/>
          <p:nvPr/>
        </p:nvPicPr>
        <p:blipFill rotWithShape="1">
          <a:blip r:embed="rId2">
            <a:alphaModFix/>
          </a:blip>
          <a:srcRect b="0" l="0" r="28628" t="0"/>
          <a:stretch/>
        </p:blipFill>
        <p:spPr>
          <a:xfrm>
            <a:off x="3768569" y="982045"/>
            <a:ext cx="5375429" cy="3765792"/>
          </a:xfrm>
          <a:prstGeom prst="rect">
            <a:avLst/>
          </a:prstGeom>
          <a:noFill/>
          <a:ln>
            <a:noFill/>
          </a:ln>
        </p:spPr>
      </p:pic>
      <p:pic>
        <p:nvPicPr>
          <p:cNvPr descr="domusVi_fondempreinte_rouge.png" id="14" name="Google Shape;14;p2"/>
          <p:cNvPicPr preferRelativeResize="0"/>
          <p:nvPr/>
        </p:nvPicPr>
        <p:blipFill rotWithShape="1">
          <a:blip r:embed="rId3">
            <a:alphaModFix/>
          </a:blip>
          <a:srcRect b="24188" l="28020" r="21178" t="21734"/>
          <a:stretch/>
        </p:blipFill>
        <p:spPr>
          <a:xfrm>
            <a:off x="0" y="1"/>
            <a:ext cx="9143998" cy="5143500"/>
          </a:xfrm>
          <a:prstGeom prst="rect">
            <a:avLst/>
          </a:prstGeom>
          <a:noFill/>
          <a:ln>
            <a:noFill/>
          </a:ln>
        </p:spPr>
      </p:pic>
      <p:sp>
        <p:nvSpPr>
          <p:cNvPr id="15" name="Google Shape;15;p2"/>
          <p:cNvSpPr txBox="1"/>
          <p:nvPr>
            <p:ph type="ctrTitle"/>
          </p:nvPr>
        </p:nvSpPr>
        <p:spPr>
          <a:xfrm>
            <a:off x="685800" y="2337546"/>
            <a:ext cx="4788000" cy="135000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685798" y="3895551"/>
            <a:ext cx="18000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sz="1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DomusVi_logo_blanc_baseline_145.png" id="17" name="Google Shape;17;p2"/>
          <p:cNvPicPr preferRelativeResize="0"/>
          <p:nvPr/>
        </p:nvPicPr>
        <p:blipFill rotWithShape="1">
          <a:blip r:embed="rId4">
            <a:alphaModFix/>
          </a:blip>
          <a:srcRect b="0" l="0" r="0" t="0"/>
          <a:stretch/>
        </p:blipFill>
        <p:spPr>
          <a:xfrm>
            <a:off x="368300" y="328471"/>
            <a:ext cx="3913371" cy="147665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contenu">
  <p:cSld name="Diapositive de contenu">
    <p:spTree>
      <p:nvGrpSpPr>
        <p:cNvPr id="18" name="Shape 18"/>
        <p:cNvGrpSpPr/>
        <p:nvPr/>
      </p:nvGrpSpPr>
      <p:grpSpPr>
        <a:xfrm>
          <a:off x="0" y="0"/>
          <a:ext cx="0" cy="0"/>
          <a:chOff x="0" y="0"/>
          <a:chExt cx="0" cy="0"/>
        </a:xfrm>
      </p:grpSpPr>
      <p:sp>
        <p:nvSpPr>
          <p:cNvPr id="19" name="Google Shape;19;p3"/>
          <p:cNvSpPr txBox="1"/>
          <p:nvPr>
            <p:ph type="title"/>
          </p:nvPr>
        </p:nvSpPr>
        <p:spPr>
          <a:xfrm>
            <a:off x="457200" y="591938"/>
            <a:ext cx="8362800" cy="7128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40740"/>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57200" y="1350000"/>
            <a:ext cx="8362800" cy="3375000"/>
          </a:xfrm>
          <a:prstGeom prst="rect">
            <a:avLst/>
          </a:prstGeom>
          <a:noFill/>
          <a:ln>
            <a:noFill/>
          </a:ln>
        </p:spPr>
        <p:txBody>
          <a:bodyPr anchorCtr="0" anchor="t" bIns="45700" lIns="91425" spcFirstLastPara="1" rIns="91425" wrap="square" tIns="45700">
            <a:normAutofit/>
          </a:bodyPr>
          <a:lstStyle>
            <a:lvl1pPr indent="-368300" lvl="0" marL="457200" algn="l">
              <a:spcBef>
                <a:spcPts val="2400"/>
              </a:spcBef>
              <a:spcAft>
                <a:spcPts val="0"/>
              </a:spcAft>
              <a:buClr>
                <a:srgbClr val="52423C"/>
              </a:buClr>
              <a:buSzPts val="2200"/>
              <a:buFont typeface="Arial"/>
              <a:buChar char="•"/>
              <a:defRPr>
                <a:solidFill>
                  <a:srgbClr val="52423C"/>
                </a:solidFill>
              </a:defRPr>
            </a:lvl1pPr>
            <a:lvl2pPr indent="-347472" lvl="1" marL="914400" algn="l">
              <a:spcBef>
                <a:spcPts val="900"/>
              </a:spcBef>
              <a:spcAft>
                <a:spcPts val="0"/>
              </a:spcAft>
              <a:buClr>
                <a:schemeClr val="dk1"/>
              </a:buClr>
              <a:buSzPts val="1872"/>
              <a:buChar char="•"/>
              <a:defRPr/>
            </a:lvl2pPr>
            <a:lvl3pPr indent="-342900" lvl="2" marL="1371600" algn="l">
              <a:spcBef>
                <a:spcPts val="400"/>
              </a:spcBef>
              <a:spcAft>
                <a:spcPts val="0"/>
              </a:spcAft>
              <a:buClr>
                <a:schemeClr val="dk1"/>
              </a:buClr>
              <a:buSzPts val="1800"/>
              <a:buChar char="•"/>
              <a:defRPr/>
            </a:lvl3pPr>
            <a:lvl4pPr indent="-342900" lvl="3" marL="1828800" algn="l">
              <a:spcBef>
                <a:spcPts val="300"/>
              </a:spcBef>
              <a:spcAft>
                <a:spcPts val="0"/>
              </a:spcAft>
              <a:buClr>
                <a:schemeClr val="dk1"/>
              </a:buClr>
              <a:buSzPts val="1800"/>
              <a:buChar char="•"/>
              <a:defRPr/>
            </a:lvl4pPr>
            <a:lvl5pPr indent="-342900" lvl="4" marL="2286000" algn="l">
              <a:spcBef>
                <a:spcPts val="2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1" y="4767263"/>
            <a:ext cx="12960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52423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1779658" y="4767263"/>
            <a:ext cx="6548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52423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347755" y="4767263"/>
            <a:ext cx="472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000" u="none" cap="none" strike="noStrike">
                <a:solidFill>
                  <a:srgbClr val="52423C"/>
                </a:solidFill>
                <a:latin typeface="Arial"/>
                <a:ea typeface="Arial"/>
                <a:cs typeface="Arial"/>
                <a:sym typeface="Arial"/>
              </a:defRPr>
            </a:lvl1pPr>
            <a:lvl2pPr indent="0" lvl="1" marL="0" algn="r">
              <a:spcBef>
                <a:spcPts val="0"/>
              </a:spcBef>
              <a:buNone/>
              <a:defRPr b="1" i="0" sz="1000" u="none" cap="none" strike="noStrike">
                <a:solidFill>
                  <a:srgbClr val="52423C"/>
                </a:solidFill>
                <a:latin typeface="Arial"/>
                <a:ea typeface="Arial"/>
                <a:cs typeface="Arial"/>
                <a:sym typeface="Arial"/>
              </a:defRPr>
            </a:lvl2pPr>
            <a:lvl3pPr indent="0" lvl="2" marL="0" algn="r">
              <a:spcBef>
                <a:spcPts val="0"/>
              </a:spcBef>
              <a:buNone/>
              <a:defRPr b="1" i="0" sz="1000" u="none" cap="none" strike="noStrike">
                <a:solidFill>
                  <a:srgbClr val="52423C"/>
                </a:solidFill>
                <a:latin typeface="Arial"/>
                <a:ea typeface="Arial"/>
                <a:cs typeface="Arial"/>
                <a:sym typeface="Arial"/>
              </a:defRPr>
            </a:lvl3pPr>
            <a:lvl4pPr indent="0" lvl="3" marL="0" algn="r">
              <a:spcBef>
                <a:spcPts val="0"/>
              </a:spcBef>
              <a:buNone/>
              <a:defRPr b="1" i="0" sz="1000" u="none" cap="none" strike="noStrike">
                <a:solidFill>
                  <a:srgbClr val="52423C"/>
                </a:solidFill>
                <a:latin typeface="Arial"/>
                <a:ea typeface="Arial"/>
                <a:cs typeface="Arial"/>
                <a:sym typeface="Arial"/>
              </a:defRPr>
            </a:lvl4pPr>
            <a:lvl5pPr indent="0" lvl="4" marL="0" algn="r">
              <a:spcBef>
                <a:spcPts val="0"/>
              </a:spcBef>
              <a:buNone/>
              <a:defRPr b="1" i="0" sz="1000" u="none" cap="none" strike="noStrike">
                <a:solidFill>
                  <a:srgbClr val="52423C"/>
                </a:solidFill>
                <a:latin typeface="Arial"/>
                <a:ea typeface="Arial"/>
                <a:cs typeface="Arial"/>
                <a:sym typeface="Arial"/>
              </a:defRPr>
            </a:lvl5pPr>
            <a:lvl6pPr indent="0" lvl="5" marL="0" algn="r">
              <a:spcBef>
                <a:spcPts val="0"/>
              </a:spcBef>
              <a:buNone/>
              <a:defRPr b="1" i="0" sz="1000" u="none" cap="none" strike="noStrike">
                <a:solidFill>
                  <a:srgbClr val="52423C"/>
                </a:solidFill>
                <a:latin typeface="Arial"/>
                <a:ea typeface="Arial"/>
                <a:cs typeface="Arial"/>
                <a:sym typeface="Arial"/>
              </a:defRPr>
            </a:lvl6pPr>
            <a:lvl7pPr indent="0" lvl="6" marL="0" algn="r">
              <a:spcBef>
                <a:spcPts val="0"/>
              </a:spcBef>
              <a:buNone/>
              <a:defRPr b="1" i="0" sz="1000" u="none" cap="none" strike="noStrike">
                <a:solidFill>
                  <a:srgbClr val="52423C"/>
                </a:solidFill>
                <a:latin typeface="Arial"/>
                <a:ea typeface="Arial"/>
                <a:cs typeface="Arial"/>
                <a:sym typeface="Arial"/>
              </a:defRPr>
            </a:lvl7pPr>
            <a:lvl8pPr indent="0" lvl="7" marL="0" algn="r">
              <a:spcBef>
                <a:spcPts val="0"/>
              </a:spcBef>
              <a:buNone/>
              <a:defRPr b="1" i="0" sz="1000" u="none" cap="none" strike="noStrike">
                <a:solidFill>
                  <a:srgbClr val="52423C"/>
                </a:solidFill>
                <a:latin typeface="Arial"/>
                <a:ea typeface="Arial"/>
                <a:cs typeface="Arial"/>
                <a:sym typeface="Arial"/>
              </a:defRPr>
            </a:lvl8pPr>
            <a:lvl9pPr indent="0" lvl="8" marL="0" algn="r">
              <a:spcBef>
                <a:spcPts val="0"/>
              </a:spcBef>
              <a:buNone/>
              <a:defRPr b="1" i="0" sz="1000" u="none" cap="none" strike="noStrike">
                <a:solidFill>
                  <a:srgbClr val="52423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section fond rouge" showMasterSp="0">
  <p:cSld name="Diapositive de section fond rouge">
    <p:spTree>
      <p:nvGrpSpPr>
        <p:cNvPr id="24" name="Shape 24"/>
        <p:cNvGrpSpPr/>
        <p:nvPr/>
      </p:nvGrpSpPr>
      <p:grpSpPr>
        <a:xfrm>
          <a:off x="0" y="0"/>
          <a:ext cx="0" cy="0"/>
          <a:chOff x="0" y="0"/>
          <a:chExt cx="0" cy="0"/>
        </a:xfrm>
      </p:grpSpPr>
      <p:pic>
        <p:nvPicPr>
          <p:cNvPr descr="domusVi_fond_COULEURS-02.png" id="25" name="Google Shape;25;p4"/>
          <p:cNvPicPr preferRelativeResize="0"/>
          <p:nvPr/>
        </p:nvPicPr>
        <p:blipFill rotWithShape="1">
          <a:blip r:embed="rId2">
            <a:alphaModFix/>
          </a:blip>
          <a:srcRect b="0" l="0" r="5738" t="0"/>
          <a:stretch/>
        </p:blipFill>
        <p:spPr>
          <a:xfrm>
            <a:off x="0" y="0"/>
            <a:ext cx="9144002" cy="5143500"/>
          </a:xfrm>
          <a:prstGeom prst="rect">
            <a:avLst/>
          </a:prstGeom>
          <a:noFill/>
          <a:ln>
            <a:noFill/>
          </a:ln>
        </p:spPr>
      </p:pic>
      <p:sp>
        <p:nvSpPr>
          <p:cNvPr id="26" name="Google Shape;26;p4"/>
          <p:cNvSpPr txBox="1"/>
          <p:nvPr>
            <p:ph idx="10" type="dt"/>
          </p:nvPr>
        </p:nvSpPr>
        <p:spPr>
          <a:xfrm>
            <a:off x="457201" y="4767263"/>
            <a:ext cx="12960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779658" y="4767263"/>
            <a:ext cx="6548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347755" y="4767263"/>
            <a:ext cx="472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000">
                <a:solidFill>
                  <a:srgbClr val="FFFFFF"/>
                </a:solidFill>
                <a:latin typeface="Arial"/>
                <a:ea typeface="Arial"/>
                <a:cs typeface="Arial"/>
                <a:sym typeface="Arial"/>
              </a:defRPr>
            </a:lvl1pPr>
            <a:lvl2pPr indent="0" lvl="1" marL="0" algn="r">
              <a:spcBef>
                <a:spcPts val="0"/>
              </a:spcBef>
              <a:buNone/>
              <a:defRPr b="1" sz="1000">
                <a:solidFill>
                  <a:srgbClr val="FFFFFF"/>
                </a:solidFill>
                <a:latin typeface="Arial"/>
                <a:ea typeface="Arial"/>
                <a:cs typeface="Arial"/>
                <a:sym typeface="Arial"/>
              </a:defRPr>
            </a:lvl2pPr>
            <a:lvl3pPr indent="0" lvl="2" marL="0" algn="r">
              <a:spcBef>
                <a:spcPts val="0"/>
              </a:spcBef>
              <a:buNone/>
              <a:defRPr b="1" sz="1000">
                <a:solidFill>
                  <a:srgbClr val="FFFFFF"/>
                </a:solidFill>
                <a:latin typeface="Arial"/>
                <a:ea typeface="Arial"/>
                <a:cs typeface="Arial"/>
                <a:sym typeface="Arial"/>
              </a:defRPr>
            </a:lvl3pPr>
            <a:lvl4pPr indent="0" lvl="3" marL="0" algn="r">
              <a:spcBef>
                <a:spcPts val="0"/>
              </a:spcBef>
              <a:buNone/>
              <a:defRPr b="1" sz="1000">
                <a:solidFill>
                  <a:srgbClr val="FFFFFF"/>
                </a:solidFill>
                <a:latin typeface="Arial"/>
                <a:ea typeface="Arial"/>
                <a:cs typeface="Arial"/>
                <a:sym typeface="Arial"/>
              </a:defRPr>
            </a:lvl4pPr>
            <a:lvl5pPr indent="0" lvl="4" marL="0" algn="r">
              <a:spcBef>
                <a:spcPts val="0"/>
              </a:spcBef>
              <a:buNone/>
              <a:defRPr b="1" sz="1000">
                <a:solidFill>
                  <a:srgbClr val="FFFFFF"/>
                </a:solidFill>
                <a:latin typeface="Arial"/>
                <a:ea typeface="Arial"/>
                <a:cs typeface="Arial"/>
                <a:sym typeface="Arial"/>
              </a:defRPr>
            </a:lvl5pPr>
            <a:lvl6pPr indent="0" lvl="5" marL="0" algn="r">
              <a:spcBef>
                <a:spcPts val="0"/>
              </a:spcBef>
              <a:buNone/>
              <a:defRPr b="1" sz="1000">
                <a:solidFill>
                  <a:srgbClr val="FFFFFF"/>
                </a:solidFill>
                <a:latin typeface="Arial"/>
                <a:ea typeface="Arial"/>
                <a:cs typeface="Arial"/>
                <a:sym typeface="Arial"/>
              </a:defRPr>
            </a:lvl6pPr>
            <a:lvl7pPr indent="0" lvl="6" marL="0" algn="r">
              <a:spcBef>
                <a:spcPts val="0"/>
              </a:spcBef>
              <a:buNone/>
              <a:defRPr b="1" sz="1000">
                <a:solidFill>
                  <a:srgbClr val="FFFFFF"/>
                </a:solidFill>
                <a:latin typeface="Arial"/>
                <a:ea typeface="Arial"/>
                <a:cs typeface="Arial"/>
                <a:sym typeface="Arial"/>
              </a:defRPr>
            </a:lvl7pPr>
            <a:lvl8pPr indent="0" lvl="7" marL="0" algn="r">
              <a:spcBef>
                <a:spcPts val="0"/>
              </a:spcBef>
              <a:buNone/>
              <a:defRPr b="1" sz="1000">
                <a:solidFill>
                  <a:srgbClr val="FFFFFF"/>
                </a:solidFill>
                <a:latin typeface="Arial"/>
                <a:ea typeface="Arial"/>
                <a:cs typeface="Arial"/>
                <a:sym typeface="Arial"/>
              </a:defRPr>
            </a:lvl8pPr>
            <a:lvl9pPr indent="0" lvl="8" marL="0" algn="r">
              <a:spcBef>
                <a:spcPts val="0"/>
              </a:spcBef>
              <a:buNone/>
              <a:defRPr b="1" sz="10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pic>
        <p:nvPicPr>
          <p:cNvPr descr="DomusVi_logo_blanc_baseline_60.png" id="29" name="Google Shape;29;p4"/>
          <p:cNvPicPr preferRelativeResize="0"/>
          <p:nvPr/>
        </p:nvPicPr>
        <p:blipFill rotWithShape="1">
          <a:blip r:embed="rId3">
            <a:alphaModFix/>
          </a:blip>
          <a:srcRect b="0" l="0" r="0" t="0"/>
          <a:stretch/>
        </p:blipFill>
        <p:spPr>
          <a:xfrm>
            <a:off x="7182857" y="58243"/>
            <a:ext cx="1426566" cy="540000"/>
          </a:xfrm>
          <a:prstGeom prst="rect">
            <a:avLst/>
          </a:prstGeom>
          <a:noFill/>
          <a:ln>
            <a:noFill/>
          </a:ln>
        </p:spPr>
      </p:pic>
      <p:sp>
        <p:nvSpPr>
          <p:cNvPr id="30" name="Google Shape;30;p4"/>
          <p:cNvSpPr txBox="1"/>
          <p:nvPr>
            <p:ph type="title"/>
          </p:nvPr>
        </p:nvSpPr>
        <p:spPr>
          <a:xfrm>
            <a:off x="457201" y="1831190"/>
            <a:ext cx="6840000" cy="12552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FFFFFF"/>
              </a:buClr>
              <a:buSzPts val="3600"/>
              <a:buFont typeface="Arial"/>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empreinte_blanc_fondtransparent_BIS-01.png" id="31" name="Google Shape;31;p4"/>
          <p:cNvPicPr preferRelativeResize="0"/>
          <p:nvPr/>
        </p:nvPicPr>
        <p:blipFill rotWithShape="1">
          <a:blip r:embed="rId4">
            <a:alphaModFix/>
          </a:blip>
          <a:srcRect b="0" l="0" r="41963" t="0"/>
          <a:stretch/>
        </p:blipFill>
        <p:spPr>
          <a:xfrm>
            <a:off x="7342409" y="1683348"/>
            <a:ext cx="1807261" cy="165109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section fond blanc">
  <p:cSld name="Diapositive de section fond blanc">
    <p:spTree>
      <p:nvGrpSpPr>
        <p:cNvPr id="32" name="Shape 32"/>
        <p:cNvGrpSpPr/>
        <p:nvPr/>
      </p:nvGrpSpPr>
      <p:grpSpPr>
        <a:xfrm>
          <a:off x="0" y="0"/>
          <a:ext cx="0" cy="0"/>
          <a:chOff x="0" y="0"/>
          <a:chExt cx="0" cy="0"/>
        </a:xfrm>
      </p:grpSpPr>
      <p:sp>
        <p:nvSpPr>
          <p:cNvPr id="33" name="Google Shape;33;p5"/>
          <p:cNvSpPr txBox="1"/>
          <p:nvPr>
            <p:ph idx="10" type="dt"/>
          </p:nvPr>
        </p:nvSpPr>
        <p:spPr>
          <a:xfrm>
            <a:off x="457201" y="4767263"/>
            <a:ext cx="12960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52423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779658" y="4767263"/>
            <a:ext cx="6548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52423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347755" y="4767263"/>
            <a:ext cx="472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000">
                <a:solidFill>
                  <a:srgbClr val="52423C"/>
                </a:solidFill>
                <a:latin typeface="Arial"/>
                <a:ea typeface="Arial"/>
                <a:cs typeface="Arial"/>
                <a:sym typeface="Arial"/>
              </a:defRPr>
            </a:lvl1pPr>
            <a:lvl2pPr indent="0" lvl="1" marL="0" algn="r">
              <a:spcBef>
                <a:spcPts val="0"/>
              </a:spcBef>
              <a:buNone/>
              <a:defRPr b="1" sz="1000">
                <a:solidFill>
                  <a:srgbClr val="52423C"/>
                </a:solidFill>
                <a:latin typeface="Arial"/>
                <a:ea typeface="Arial"/>
                <a:cs typeface="Arial"/>
                <a:sym typeface="Arial"/>
              </a:defRPr>
            </a:lvl2pPr>
            <a:lvl3pPr indent="0" lvl="2" marL="0" algn="r">
              <a:spcBef>
                <a:spcPts val="0"/>
              </a:spcBef>
              <a:buNone/>
              <a:defRPr b="1" sz="1000">
                <a:solidFill>
                  <a:srgbClr val="52423C"/>
                </a:solidFill>
                <a:latin typeface="Arial"/>
                <a:ea typeface="Arial"/>
                <a:cs typeface="Arial"/>
                <a:sym typeface="Arial"/>
              </a:defRPr>
            </a:lvl3pPr>
            <a:lvl4pPr indent="0" lvl="3" marL="0" algn="r">
              <a:spcBef>
                <a:spcPts val="0"/>
              </a:spcBef>
              <a:buNone/>
              <a:defRPr b="1" sz="1000">
                <a:solidFill>
                  <a:srgbClr val="52423C"/>
                </a:solidFill>
                <a:latin typeface="Arial"/>
                <a:ea typeface="Arial"/>
                <a:cs typeface="Arial"/>
                <a:sym typeface="Arial"/>
              </a:defRPr>
            </a:lvl4pPr>
            <a:lvl5pPr indent="0" lvl="4" marL="0" algn="r">
              <a:spcBef>
                <a:spcPts val="0"/>
              </a:spcBef>
              <a:buNone/>
              <a:defRPr b="1" sz="1000">
                <a:solidFill>
                  <a:srgbClr val="52423C"/>
                </a:solidFill>
                <a:latin typeface="Arial"/>
                <a:ea typeface="Arial"/>
                <a:cs typeface="Arial"/>
                <a:sym typeface="Arial"/>
              </a:defRPr>
            </a:lvl5pPr>
            <a:lvl6pPr indent="0" lvl="5" marL="0" algn="r">
              <a:spcBef>
                <a:spcPts val="0"/>
              </a:spcBef>
              <a:buNone/>
              <a:defRPr b="1" sz="1000">
                <a:solidFill>
                  <a:srgbClr val="52423C"/>
                </a:solidFill>
                <a:latin typeface="Arial"/>
                <a:ea typeface="Arial"/>
                <a:cs typeface="Arial"/>
                <a:sym typeface="Arial"/>
              </a:defRPr>
            </a:lvl6pPr>
            <a:lvl7pPr indent="0" lvl="6" marL="0" algn="r">
              <a:spcBef>
                <a:spcPts val="0"/>
              </a:spcBef>
              <a:buNone/>
              <a:defRPr b="1" sz="1000">
                <a:solidFill>
                  <a:srgbClr val="52423C"/>
                </a:solidFill>
                <a:latin typeface="Arial"/>
                <a:ea typeface="Arial"/>
                <a:cs typeface="Arial"/>
                <a:sym typeface="Arial"/>
              </a:defRPr>
            </a:lvl7pPr>
            <a:lvl8pPr indent="0" lvl="7" marL="0" algn="r">
              <a:spcBef>
                <a:spcPts val="0"/>
              </a:spcBef>
              <a:buNone/>
              <a:defRPr b="1" sz="1000">
                <a:solidFill>
                  <a:srgbClr val="52423C"/>
                </a:solidFill>
                <a:latin typeface="Arial"/>
                <a:ea typeface="Arial"/>
                <a:cs typeface="Arial"/>
                <a:sym typeface="Arial"/>
              </a:defRPr>
            </a:lvl8pPr>
            <a:lvl9pPr indent="0" lvl="8" marL="0" algn="r">
              <a:spcBef>
                <a:spcPts val="0"/>
              </a:spcBef>
              <a:buNone/>
              <a:defRPr b="1" sz="1000">
                <a:solidFill>
                  <a:srgbClr val="52423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6" name="Google Shape;36;p5"/>
          <p:cNvSpPr txBox="1"/>
          <p:nvPr>
            <p:ph type="title"/>
          </p:nvPr>
        </p:nvSpPr>
        <p:spPr>
          <a:xfrm>
            <a:off x="457201" y="1831190"/>
            <a:ext cx="6840000" cy="12552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D40740"/>
              </a:buClr>
              <a:buSzPts val="3600"/>
              <a:buFont typeface="Arial"/>
              <a:buNone/>
              <a:defRPr sz="3600">
                <a:solidFill>
                  <a:srgbClr val="D4074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empreinte_rouge_120-01.png" id="37" name="Google Shape;37;p5"/>
          <p:cNvPicPr preferRelativeResize="0"/>
          <p:nvPr/>
        </p:nvPicPr>
        <p:blipFill rotWithShape="1">
          <a:blip r:embed="rId2">
            <a:alphaModFix/>
          </a:blip>
          <a:srcRect b="0" l="0" r="38997" t="0"/>
          <a:stretch/>
        </p:blipFill>
        <p:spPr>
          <a:xfrm>
            <a:off x="7836794" y="1761011"/>
            <a:ext cx="1308018" cy="15241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6"/>
          <p:cNvSpPr txBox="1"/>
          <p:nvPr>
            <p:ph type="ctrTitle"/>
          </p:nvPr>
        </p:nvSpPr>
        <p:spPr>
          <a:xfrm>
            <a:off x="311708" y="744575"/>
            <a:ext cx="8520600" cy="2052600"/>
          </a:xfrm>
          <a:prstGeom prst="rect">
            <a:avLst/>
          </a:prstGeom>
        </p:spPr>
        <p:txBody>
          <a:bodyPr anchorCtr="0" anchor="b" bIns="45700" lIns="91425" spcFirstLastPara="1" rIns="91425" wrap="square" tIns="45700">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0" name="Google Shape;40;p6"/>
          <p:cNvSpPr txBox="1"/>
          <p:nvPr>
            <p:ph idx="1" type="subTitle"/>
          </p:nvPr>
        </p:nvSpPr>
        <p:spPr>
          <a:xfrm>
            <a:off x="311700" y="2834125"/>
            <a:ext cx="8520600" cy="792600"/>
          </a:xfrm>
          <a:prstGeom prst="rect">
            <a:avLst/>
          </a:prstGeom>
        </p:spPr>
        <p:txBody>
          <a:bodyPr anchorCtr="0" anchor="t" bIns="45700" lIns="91425" spcFirstLastPara="1" rIns="91425" wrap="square" tIns="45700">
            <a:normAutofit/>
          </a:bodyPr>
          <a:lstStyle>
            <a:lvl1pPr lvl="0" rtl="0" algn="ctr">
              <a:lnSpc>
                <a:spcPct val="100000"/>
              </a:lnSpc>
              <a:spcBef>
                <a:spcPts val="2400"/>
              </a:spcBef>
              <a:spcAft>
                <a:spcPts val="0"/>
              </a:spcAft>
              <a:buSzPts val="2800"/>
              <a:buNone/>
              <a:defRPr sz="2800"/>
            </a:lvl1pPr>
            <a:lvl2pPr lvl="1" rtl="0" algn="ctr">
              <a:lnSpc>
                <a:spcPct val="100000"/>
              </a:lnSpc>
              <a:spcBef>
                <a:spcPts val="9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300"/>
              </a:spcBef>
              <a:spcAft>
                <a:spcPts val="0"/>
              </a:spcAft>
              <a:buSzPts val="2800"/>
              <a:buNone/>
              <a:defRPr sz="2800"/>
            </a:lvl4pPr>
            <a:lvl5pPr lvl="4" rtl="0" algn="ctr">
              <a:lnSpc>
                <a:spcPct val="100000"/>
              </a:lnSpc>
              <a:spcBef>
                <a:spcPts val="2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41" name="Google Shape;41;p6"/>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42" name="Shape 42"/>
        <p:cNvGrpSpPr/>
        <p:nvPr/>
      </p:nvGrpSpPr>
      <p:grpSpPr>
        <a:xfrm>
          <a:off x="0" y="0"/>
          <a:ext cx="0" cy="0"/>
          <a:chOff x="0" y="0"/>
          <a:chExt cx="0" cy="0"/>
        </a:xfrm>
      </p:grpSpPr>
      <p:sp>
        <p:nvSpPr>
          <p:cNvPr id="43" name="Google Shape;43;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DomusVi_logo_coul_baseline_60.png" id="6" name="Google Shape;6;p1"/>
          <p:cNvPicPr preferRelativeResize="0"/>
          <p:nvPr/>
        </p:nvPicPr>
        <p:blipFill rotWithShape="1">
          <a:blip r:embed="rId1">
            <a:alphaModFix/>
          </a:blip>
          <a:srcRect b="0" l="0" r="0" t="0"/>
          <a:stretch/>
        </p:blipFill>
        <p:spPr>
          <a:xfrm>
            <a:off x="7684383" y="6693"/>
            <a:ext cx="1426565" cy="540000"/>
          </a:xfrm>
          <a:prstGeom prst="rect">
            <a:avLst/>
          </a:prstGeom>
          <a:noFill/>
          <a:ln>
            <a:noFill/>
          </a:ln>
        </p:spPr>
      </p:pic>
      <p:sp>
        <p:nvSpPr>
          <p:cNvPr id="7" name="Google Shape;7;p1"/>
          <p:cNvSpPr txBox="1"/>
          <p:nvPr>
            <p:ph type="title"/>
          </p:nvPr>
        </p:nvSpPr>
        <p:spPr>
          <a:xfrm>
            <a:off x="457200" y="591938"/>
            <a:ext cx="8362800" cy="7128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D40740"/>
              </a:buClr>
              <a:buSzPts val="3000"/>
              <a:buFont typeface="Arial"/>
              <a:buNone/>
              <a:defRPr b="1" i="0" sz="3000" u="none" cap="none" strike="noStrike">
                <a:solidFill>
                  <a:srgbClr val="D4074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1" y="1350000"/>
            <a:ext cx="8362800" cy="33750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2400"/>
              </a:spcBef>
              <a:spcAft>
                <a:spcPts val="0"/>
              </a:spcAft>
              <a:buClr>
                <a:srgbClr val="52423C"/>
              </a:buClr>
              <a:buSzPts val="2200"/>
              <a:buFont typeface="Arial"/>
              <a:buChar char="•"/>
              <a:defRPr b="1" i="0" sz="2000" u="none" cap="none" strike="noStrike">
                <a:solidFill>
                  <a:srgbClr val="52423C"/>
                </a:solidFill>
                <a:latin typeface="Arial"/>
                <a:ea typeface="Arial"/>
                <a:cs typeface="Arial"/>
                <a:sym typeface="Arial"/>
              </a:defRPr>
            </a:lvl1pPr>
            <a:lvl2pPr indent="-327660" lvl="1" marL="914400" marR="0" rtl="0" algn="l">
              <a:spcBef>
                <a:spcPts val="900"/>
              </a:spcBef>
              <a:spcAft>
                <a:spcPts val="0"/>
              </a:spcAft>
              <a:buClr>
                <a:schemeClr val="dk1"/>
              </a:buClr>
              <a:buSzPts val="1560"/>
              <a:buFont typeface="Arial"/>
              <a:buChar char="•"/>
              <a:defRPr b="0" i="0" sz="15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indent="-298450" lvl="3" marL="1828800" marR="0" rtl="0" algn="l">
              <a:spcBef>
                <a:spcPts val="3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1" y="4767263"/>
            <a:ext cx="12960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rgbClr val="52423C"/>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1779658" y="4767263"/>
            <a:ext cx="65484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000" u="none" cap="none" strike="noStrike">
                <a:solidFill>
                  <a:srgbClr val="52423C"/>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8347755" y="4767263"/>
            <a:ext cx="472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000" u="none" cap="none" strike="noStrike">
                <a:solidFill>
                  <a:srgbClr val="52423C"/>
                </a:solidFill>
                <a:latin typeface="Arial"/>
                <a:ea typeface="Arial"/>
                <a:cs typeface="Arial"/>
                <a:sym typeface="Arial"/>
              </a:defRPr>
            </a:lvl1pPr>
            <a:lvl2pPr indent="0" lvl="1" marL="0" marR="0" rtl="0" algn="r">
              <a:spcBef>
                <a:spcPts val="0"/>
              </a:spcBef>
              <a:buNone/>
              <a:defRPr b="1" i="0" sz="1000" u="none" cap="none" strike="noStrike">
                <a:solidFill>
                  <a:srgbClr val="52423C"/>
                </a:solidFill>
                <a:latin typeface="Arial"/>
                <a:ea typeface="Arial"/>
                <a:cs typeface="Arial"/>
                <a:sym typeface="Arial"/>
              </a:defRPr>
            </a:lvl2pPr>
            <a:lvl3pPr indent="0" lvl="2" marL="0" marR="0" rtl="0" algn="r">
              <a:spcBef>
                <a:spcPts val="0"/>
              </a:spcBef>
              <a:buNone/>
              <a:defRPr b="1" i="0" sz="1000" u="none" cap="none" strike="noStrike">
                <a:solidFill>
                  <a:srgbClr val="52423C"/>
                </a:solidFill>
                <a:latin typeface="Arial"/>
                <a:ea typeface="Arial"/>
                <a:cs typeface="Arial"/>
                <a:sym typeface="Arial"/>
              </a:defRPr>
            </a:lvl3pPr>
            <a:lvl4pPr indent="0" lvl="3" marL="0" marR="0" rtl="0" algn="r">
              <a:spcBef>
                <a:spcPts val="0"/>
              </a:spcBef>
              <a:buNone/>
              <a:defRPr b="1" i="0" sz="1000" u="none" cap="none" strike="noStrike">
                <a:solidFill>
                  <a:srgbClr val="52423C"/>
                </a:solidFill>
                <a:latin typeface="Arial"/>
                <a:ea typeface="Arial"/>
                <a:cs typeface="Arial"/>
                <a:sym typeface="Arial"/>
              </a:defRPr>
            </a:lvl4pPr>
            <a:lvl5pPr indent="0" lvl="4" marL="0" marR="0" rtl="0" algn="r">
              <a:spcBef>
                <a:spcPts val="0"/>
              </a:spcBef>
              <a:buNone/>
              <a:defRPr b="1" i="0" sz="1000" u="none" cap="none" strike="noStrike">
                <a:solidFill>
                  <a:srgbClr val="52423C"/>
                </a:solidFill>
                <a:latin typeface="Arial"/>
                <a:ea typeface="Arial"/>
                <a:cs typeface="Arial"/>
                <a:sym typeface="Arial"/>
              </a:defRPr>
            </a:lvl5pPr>
            <a:lvl6pPr indent="0" lvl="5" marL="0" marR="0" rtl="0" algn="r">
              <a:spcBef>
                <a:spcPts val="0"/>
              </a:spcBef>
              <a:buNone/>
              <a:defRPr b="1" i="0" sz="1000" u="none" cap="none" strike="noStrike">
                <a:solidFill>
                  <a:srgbClr val="52423C"/>
                </a:solidFill>
                <a:latin typeface="Arial"/>
                <a:ea typeface="Arial"/>
                <a:cs typeface="Arial"/>
                <a:sym typeface="Arial"/>
              </a:defRPr>
            </a:lvl6pPr>
            <a:lvl7pPr indent="0" lvl="6" marL="0" marR="0" rtl="0" algn="r">
              <a:spcBef>
                <a:spcPts val="0"/>
              </a:spcBef>
              <a:buNone/>
              <a:defRPr b="1" i="0" sz="1000" u="none" cap="none" strike="noStrike">
                <a:solidFill>
                  <a:srgbClr val="52423C"/>
                </a:solidFill>
                <a:latin typeface="Arial"/>
                <a:ea typeface="Arial"/>
                <a:cs typeface="Arial"/>
                <a:sym typeface="Arial"/>
              </a:defRPr>
            </a:lvl7pPr>
            <a:lvl8pPr indent="0" lvl="7" marL="0" marR="0" rtl="0" algn="r">
              <a:spcBef>
                <a:spcPts val="0"/>
              </a:spcBef>
              <a:buNone/>
              <a:defRPr b="1" i="0" sz="1000" u="none" cap="none" strike="noStrike">
                <a:solidFill>
                  <a:srgbClr val="52423C"/>
                </a:solidFill>
                <a:latin typeface="Arial"/>
                <a:ea typeface="Arial"/>
                <a:cs typeface="Arial"/>
                <a:sym typeface="Arial"/>
              </a:defRPr>
            </a:lvl8pPr>
            <a:lvl9pPr indent="0" lvl="8" marL="0" marR="0" rtl="0" algn="r">
              <a:spcBef>
                <a:spcPts val="0"/>
              </a:spcBef>
              <a:buNone/>
              <a:defRPr b="1" i="0" sz="1000" u="none" cap="none" strike="noStrike">
                <a:solidFill>
                  <a:srgbClr val="52423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9.png"/><Relationship Id="rId5"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ph type="ctrTitle"/>
          </p:nvPr>
        </p:nvSpPr>
        <p:spPr>
          <a:xfrm>
            <a:off x="311708" y="744575"/>
            <a:ext cx="8520600" cy="20526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fr" sz="5000">
                <a:latin typeface="Calibri"/>
                <a:ea typeface="Calibri"/>
                <a:cs typeface="Calibri"/>
                <a:sym typeface="Calibri"/>
              </a:rPr>
              <a:t>Atelier métier</a:t>
            </a:r>
            <a:endParaRPr sz="5000">
              <a:latin typeface="Calibri"/>
              <a:ea typeface="Calibri"/>
              <a:cs typeface="Calibri"/>
              <a:sym typeface="Calibri"/>
            </a:endParaRPr>
          </a:p>
          <a:p>
            <a:pPr indent="0" lvl="0" marL="0" rtl="0" algn="ctr">
              <a:spcBef>
                <a:spcPts val="0"/>
              </a:spcBef>
              <a:spcAft>
                <a:spcPts val="0"/>
              </a:spcAft>
              <a:buNone/>
            </a:pPr>
            <a:r>
              <a:t/>
            </a:r>
            <a:endParaRPr/>
          </a:p>
        </p:txBody>
      </p:sp>
      <p:sp>
        <p:nvSpPr>
          <p:cNvPr id="51" name="Google Shape;51;p8"/>
          <p:cNvSpPr txBox="1"/>
          <p:nvPr>
            <p:ph idx="1" type="subTitle"/>
          </p:nvPr>
        </p:nvSpPr>
        <p:spPr>
          <a:xfrm>
            <a:off x="311700" y="2834125"/>
            <a:ext cx="8520600" cy="1108200"/>
          </a:xfrm>
          <a:prstGeom prst="rect">
            <a:avLst/>
          </a:prstGeom>
        </p:spPr>
        <p:txBody>
          <a:bodyPr anchorCtr="0" anchor="t" bIns="45700" lIns="91425" spcFirstLastPara="1" rIns="91425" wrap="square" tIns="45700">
            <a:normAutofit/>
          </a:bodyPr>
          <a:lstStyle/>
          <a:p>
            <a:pPr indent="0" lvl="0" marL="0" rtl="0" algn="ctr">
              <a:lnSpc>
                <a:spcPct val="80000"/>
              </a:lnSpc>
              <a:spcBef>
                <a:spcPts val="2400"/>
              </a:spcBef>
              <a:spcAft>
                <a:spcPts val="0"/>
              </a:spcAft>
              <a:buNone/>
            </a:pPr>
            <a:r>
              <a:rPr lang="fr" sz="2600">
                <a:latin typeface="Calibri"/>
                <a:ea typeface="Calibri"/>
                <a:cs typeface="Calibri"/>
                <a:sym typeface="Calibri"/>
              </a:rPr>
              <a:t>RCU - Intégration Domicile au Portail</a:t>
            </a:r>
            <a:endParaRPr sz="2600">
              <a:latin typeface="Calibri"/>
              <a:ea typeface="Calibri"/>
              <a:cs typeface="Calibri"/>
              <a:sym typeface="Calibri"/>
            </a:endParaRPr>
          </a:p>
          <a:p>
            <a:pPr indent="0" lvl="0" marL="0" rtl="0" algn="ctr">
              <a:lnSpc>
                <a:spcPct val="80000"/>
              </a:lnSpc>
              <a:spcBef>
                <a:spcPts val="2400"/>
              </a:spcBef>
              <a:spcAft>
                <a:spcPts val="0"/>
              </a:spcAft>
              <a:buNone/>
            </a:pPr>
            <a:r>
              <a:rPr lang="fr" sz="2600">
                <a:latin typeface="Calibri"/>
                <a:ea typeface="Calibri"/>
                <a:cs typeface="Calibri"/>
                <a:sym typeface="Calibri"/>
              </a:rPr>
              <a:t>Evolution Fiche CRM</a:t>
            </a:r>
            <a:endParaRPr sz="2600">
              <a:latin typeface="Calibri"/>
              <a:ea typeface="Calibri"/>
              <a:cs typeface="Calibri"/>
              <a:sym typeface="Calibri"/>
            </a:endParaRPr>
          </a:p>
        </p:txBody>
      </p:sp>
      <p:sp>
        <p:nvSpPr>
          <p:cNvPr id="52" name="Google Shape;52;p8"/>
          <p:cNvSpPr txBox="1"/>
          <p:nvPr>
            <p:ph idx="1" type="subTitle"/>
          </p:nvPr>
        </p:nvSpPr>
        <p:spPr>
          <a:xfrm>
            <a:off x="494525" y="4478975"/>
            <a:ext cx="1439100" cy="286200"/>
          </a:xfrm>
          <a:prstGeom prst="rect">
            <a:avLst/>
          </a:prstGeom>
        </p:spPr>
        <p:txBody>
          <a:bodyPr anchorCtr="0" anchor="t" bIns="45700" lIns="91425" spcFirstLastPara="1" rIns="91425" wrap="square" tIns="45700">
            <a:normAutofit/>
          </a:bodyPr>
          <a:lstStyle/>
          <a:p>
            <a:pPr indent="0" lvl="0" marL="0" rtl="0" algn="l">
              <a:lnSpc>
                <a:spcPct val="80000"/>
              </a:lnSpc>
              <a:spcBef>
                <a:spcPts val="2400"/>
              </a:spcBef>
              <a:spcAft>
                <a:spcPts val="0"/>
              </a:spcAft>
              <a:buSzPts val="605"/>
              <a:buNone/>
            </a:pPr>
            <a:r>
              <a:rPr lang="fr" sz="1040">
                <a:latin typeface="Calibri"/>
                <a:ea typeface="Calibri"/>
                <a:cs typeface="Calibri"/>
                <a:sym typeface="Calibri"/>
              </a:rPr>
              <a:t>27</a:t>
            </a:r>
            <a:r>
              <a:rPr lang="fr" sz="1040">
                <a:latin typeface="Calibri"/>
                <a:ea typeface="Calibri"/>
                <a:cs typeface="Calibri"/>
                <a:sym typeface="Calibri"/>
              </a:rPr>
              <a:t>/04/2023</a:t>
            </a:r>
            <a:endParaRPr sz="104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36" name="Google Shape;136;p17"/>
          <p:cNvGraphicFramePr/>
          <p:nvPr/>
        </p:nvGraphicFramePr>
        <p:xfrm>
          <a:off x="215825" y="803075"/>
          <a:ext cx="3000000" cy="3000000"/>
        </p:xfrm>
        <a:graphic>
          <a:graphicData uri="http://schemas.openxmlformats.org/drawingml/2006/table">
            <a:tbl>
              <a:tblPr>
                <a:noFill/>
                <a:tableStyleId>{EEE41347-F3EC-405F-8B14-C28BB46A0BA5}</a:tableStyleId>
              </a:tblPr>
              <a:tblGrid>
                <a:gridCol w="3401375"/>
                <a:gridCol w="5290925"/>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Réorientation sur un client domicile</a:t>
                      </a:r>
                      <a:r>
                        <a:rPr lang="fr">
                          <a:latin typeface="Calibri"/>
                          <a:ea typeface="Calibri"/>
                          <a:cs typeface="Calibri"/>
                          <a:sym typeface="Calibri"/>
                        </a:rPr>
                        <a:t> : comment traiter le cas où un même client dit non à une agence X qui avait déjà envoyé le contrat à signer, et que finalement dit oui à une agence Y ? Comment Perceval réagit à la réception de la fiche prospect ? Il crée une nouvelle fiche ou arrive à réconcilier avec la précédente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Décès d’un prospect </a:t>
                      </a:r>
                      <a:r>
                        <a:rPr lang="fr">
                          <a:latin typeface="Calibri"/>
                          <a:ea typeface="Calibri"/>
                          <a:cs typeface="Calibri"/>
                          <a:sym typeface="Calibri"/>
                        </a:rPr>
                        <a:t>: info dans le flux entre le CRM et Perceval ? Si oui, dans les deux directions ? Quelle double vérification sur la véracité de la donnée ? (motif décès choisi par erreur au moment du refus)</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côté CRM, Refus avec motif = décès + automatiser l’envoi d’un mail à l’agence qui vérifie auprès du client + clôture manuelle côté Perceval. Si décès renseigné par erreur, création de ticket vers les admins pour modification du motif.</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42" name="Google Shape;142;p18"/>
          <p:cNvGraphicFramePr/>
          <p:nvPr/>
        </p:nvGraphicFramePr>
        <p:xfrm>
          <a:off x="215825" y="803075"/>
          <a:ext cx="3000000" cy="3000000"/>
        </p:xfrm>
        <a:graphic>
          <a:graphicData uri="http://schemas.openxmlformats.org/drawingml/2006/table">
            <a:tbl>
              <a:tblPr>
                <a:noFill/>
                <a:tableStyleId>{EEE41347-F3EC-405F-8B14-C28BB46A0BA5}</a:tableStyleId>
              </a:tblPr>
              <a:tblGrid>
                <a:gridCol w="3401375"/>
                <a:gridCol w="5290925"/>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Annulation de la part du prospect alors que le contrat est en attente de signature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Refus + clôture manuelle côté Perceval </a:t>
                      </a:r>
                      <a:r>
                        <a:rPr b="1" lang="fr">
                          <a:latin typeface="Calibri"/>
                          <a:ea typeface="Calibri"/>
                          <a:cs typeface="Calibri"/>
                          <a:sym typeface="Calibri"/>
                        </a:rPr>
                        <a:t>? A VALIDER</a:t>
                      </a:r>
                      <a:endParaRPr b="1">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Statut devient “refus”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48" name="Google Shape;148;p19"/>
          <p:cNvGraphicFramePr/>
          <p:nvPr/>
        </p:nvGraphicFramePr>
        <p:xfrm>
          <a:off x="215825" y="574475"/>
          <a:ext cx="3000000" cy="3000000"/>
        </p:xfrm>
        <a:graphic>
          <a:graphicData uri="http://schemas.openxmlformats.org/drawingml/2006/table">
            <a:tbl>
              <a:tblPr>
                <a:noFill/>
                <a:tableStyleId>{EEE41347-F3EC-405F-8B14-C28BB46A0BA5}</a:tableStyleId>
              </a:tblPr>
              <a:tblGrid>
                <a:gridCol w="5571300"/>
                <a:gridCol w="3121000"/>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Décès d’un client </a:t>
                      </a:r>
                      <a:r>
                        <a:rPr lang="fr">
                          <a:latin typeface="Calibri"/>
                          <a:ea typeface="Calibri"/>
                          <a:cs typeface="Calibri"/>
                          <a:sym typeface="Calibri"/>
                        </a:rPr>
                        <a:t>: comment traiter chacun des cas suivants :</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fr">
                          <a:solidFill>
                            <a:schemeClr val="dk1"/>
                          </a:solidFill>
                          <a:latin typeface="Calibri"/>
                          <a:ea typeface="Calibri"/>
                          <a:cs typeface="Calibri"/>
                          <a:sym typeface="Calibri"/>
                        </a:rPr>
                        <a:t>client résidence A + prospect autre résidence B + décès appris par A</a:t>
                      </a:r>
                      <a:endParaRPr>
                        <a:solidFill>
                          <a:schemeClr val="dk1"/>
                        </a:solidFill>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résidence A + prospect autre résidence B + décès appris par B</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résidence + prospect agence + décès appris par la résidence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résidence + prospect agence + décès appris par l’agence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résidence + client agence + décès appris par l’une des deux</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 X + prospect agence Y + décès appris par X</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 X + prospect agence Y + décès appris par Y</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 + prospect résidence + décès appris par l’agence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 + prospect résidence + décès appris par la résidence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agences X et Y + décès appris par l’une des deux</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STC + sortie définitive qui s’applique pour toutes autres résidences</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2. L</a:t>
                      </a:r>
                      <a:r>
                        <a:rPr lang="fr">
                          <a:latin typeface="Calibri"/>
                          <a:ea typeface="Calibri"/>
                          <a:cs typeface="Calibri"/>
                          <a:sym typeface="Calibri"/>
                        </a:rPr>
                        <a:t>a résidence B fait un refus avec motif = décès. Le statut repasse en “admis autre résidence” sur toutes les orientations en cours côté résidence et Refus côté agences + automatiser un envoi d’email à la résidence A. </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3. pareil que le 1</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4. l’agence fait un refus avec motif = décès. Le statut passe en “refus” pour les agences et “admis autre résidence” sur les orientations des résidences.</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54" name="Google Shape;154;p20"/>
          <p:cNvGraphicFramePr/>
          <p:nvPr/>
        </p:nvGraphicFramePr>
        <p:xfrm>
          <a:off x="215825" y="574475"/>
          <a:ext cx="3000000" cy="3000000"/>
        </p:xfrm>
        <a:graphic>
          <a:graphicData uri="http://schemas.openxmlformats.org/drawingml/2006/table">
            <a:tbl>
              <a:tblPr>
                <a:noFill/>
                <a:tableStyleId>{EEE41347-F3EC-405F-8B14-C28BB46A0BA5}</a:tableStyleId>
              </a:tblPr>
              <a:tblGrid>
                <a:gridCol w="5571300"/>
                <a:gridCol w="3121000"/>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Décès d’un client </a:t>
                      </a:r>
                      <a:r>
                        <a:rPr lang="fr">
                          <a:latin typeface="Calibri"/>
                          <a:ea typeface="Calibri"/>
                          <a:cs typeface="Calibri"/>
                          <a:sym typeface="Calibri"/>
                        </a:rPr>
                        <a:t>: comment traiter chacun des cas suivants :</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fr">
                          <a:solidFill>
                            <a:schemeClr val="dk1"/>
                          </a:solidFill>
                          <a:latin typeface="Calibri"/>
                          <a:ea typeface="Calibri"/>
                          <a:cs typeface="Calibri"/>
                          <a:sym typeface="Calibri"/>
                        </a:rPr>
                        <a:t>client résidence A + prospect autre résidence B + décès appris par A</a:t>
                      </a:r>
                      <a:endParaRPr>
                        <a:solidFill>
                          <a:schemeClr val="dk1"/>
                        </a:solidFill>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résidence A + prospect autre résidence B + décès appris par B</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résidence + prospect agence + décès appris par la résidence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résidence + prospect agence + décès appris par l’agence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résidence + client agence + décès appris par l’une des deux</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 X + prospect agence Y + décès appris par X</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 X + prospect agence Y + décès appris par Y</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 + prospect résidence + décès appris par l’agence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 + prospect résidence + décès appris par la résidence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client agences X et Y + décès appris par l’une des deux</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5. STC + tout en sortie définitive sauf la deuxième filière à laquelle on envoie un mail automatique + le statut ne change pas tant que le 2ème STC n’a pas été fait.</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6. l’agence X fait le STC côté Perceval donc clôture du dossier sans savoir que c’est pour un décès. Statut côté CRM sera “sortie” et non pas “sortie définitive”. </a:t>
                      </a:r>
                      <a:r>
                        <a:rPr b="1" lang="fr">
                          <a:latin typeface="Calibri"/>
                          <a:ea typeface="Calibri"/>
                          <a:cs typeface="Calibri"/>
                          <a:sym typeface="Calibri"/>
                        </a:rPr>
                        <a:t>Quelle solution ?</a:t>
                      </a:r>
                      <a:endParaRPr b="1">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7. same pb</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8. pareil que le 6</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9. same pb</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10. same pb</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1"/>
          <p:cNvPicPr preferRelativeResize="0"/>
          <p:nvPr/>
        </p:nvPicPr>
        <p:blipFill rotWithShape="1">
          <a:blip r:embed="rId3">
            <a:alphaModFix/>
          </a:blip>
          <a:srcRect b="0" l="0" r="11832" t="0"/>
          <a:stretch/>
        </p:blipFill>
        <p:spPr>
          <a:xfrm>
            <a:off x="252652" y="1080951"/>
            <a:ext cx="3926080" cy="2745776"/>
          </a:xfrm>
          <a:prstGeom prst="rect">
            <a:avLst/>
          </a:prstGeom>
          <a:noFill/>
          <a:ln cap="flat" cmpd="sng" w="9525">
            <a:solidFill>
              <a:srgbClr val="9E9E9E"/>
            </a:solidFill>
            <a:prstDash val="solid"/>
            <a:round/>
            <a:headEnd len="sm" w="sm" type="none"/>
            <a:tailEnd len="sm" w="sm" type="none"/>
          </a:ln>
        </p:spPr>
      </p:pic>
      <p:sp>
        <p:nvSpPr>
          <p:cNvPr id="160" name="Google Shape;160;p21"/>
          <p:cNvSpPr txBox="1"/>
          <p:nvPr/>
        </p:nvSpPr>
        <p:spPr>
          <a:xfrm>
            <a:off x="579749" y="741575"/>
            <a:ext cx="968100" cy="269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fr" sz="1300" u="none" cap="none" strike="noStrike">
                <a:solidFill>
                  <a:schemeClr val="dk1"/>
                </a:solidFill>
                <a:latin typeface="Calibri"/>
                <a:ea typeface="Calibri"/>
                <a:cs typeface="Calibri"/>
                <a:sym typeface="Calibri"/>
              </a:rPr>
              <a:t>Aujourd’hui</a:t>
            </a:r>
            <a:endParaRPr sz="1000"/>
          </a:p>
        </p:txBody>
      </p:sp>
      <p:sp>
        <p:nvSpPr>
          <p:cNvPr id="161" name="Google Shape;161;p21"/>
          <p:cNvSpPr txBox="1"/>
          <p:nvPr/>
        </p:nvSpPr>
        <p:spPr>
          <a:xfrm>
            <a:off x="6196843" y="741575"/>
            <a:ext cx="684300" cy="269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300">
                <a:solidFill>
                  <a:schemeClr val="dk1"/>
                </a:solidFill>
                <a:latin typeface="Calibri"/>
                <a:ea typeface="Calibri"/>
                <a:cs typeface="Calibri"/>
                <a:sym typeface="Calibri"/>
              </a:rPr>
              <a:t>Demain</a:t>
            </a:r>
            <a:endParaRPr sz="1000"/>
          </a:p>
        </p:txBody>
      </p:sp>
      <p:grpSp>
        <p:nvGrpSpPr>
          <p:cNvPr id="162" name="Google Shape;162;p21"/>
          <p:cNvGrpSpPr/>
          <p:nvPr/>
        </p:nvGrpSpPr>
        <p:grpSpPr>
          <a:xfrm>
            <a:off x="4609323" y="1081062"/>
            <a:ext cx="3925812" cy="2745964"/>
            <a:chOff x="6201895" y="1245961"/>
            <a:chExt cx="5411927" cy="3784926"/>
          </a:xfrm>
        </p:grpSpPr>
        <p:pic>
          <p:nvPicPr>
            <p:cNvPr id="163" name="Google Shape;163;p21"/>
            <p:cNvPicPr preferRelativeResize="0"/>
            <p:nvPr/>
          </p:nvPicPr>
          <p:blipFill rotWithShape="1">
            <a:blip r:embed="rId3">
              <a:alphaModFix/>
            </a:blip>
            <a:srcRect b="0" l="0" r="11832" t="0"/>
            <a:stretch/>
          </p:blipFill>
          <p:spPr>
            <a:xfrm>
              <a:off x="6201895" y="1245961"/>
              <a:ext cx="5411927" cy="3784926"/>
            </a:xfrm>
            <a:prstGeom prst="rect">
              <a:avLst/>
            </a:prstGeom>
            <a:noFill/>
            <a:ln cap="flat" cmpd="sng" w="9525">
              <a:solidFill>
                <a:srgbClr val="9E9E9E"/>
              </a:solidFill>
              <a:prstDash val="solid"/>
              <a:round/>
              <a:headEnd len="sm" w="sm" type="none"/>
              <a:tailEnd len="sm" w="sm" type="none"/>
            </a:ln>
          </p:spPr>
        </p:pic>
        <p:pic>
          <p:nvPicPr>
            <p:cNvPr id="164" name="Google Shape;164;p21"/>
            <p:cNvPicPr preferRelativeResize="0"/>
            <p:nvPr/>
          </p:nvPicPr>
          <p:blipFill rotWithShape="1">
            <a:blip r:embed="rId4">
              <a:alphaModFix/>
            </a:blip>
            <a:srcRect b="0" l="0" r="0" t="0"/>
            <a:stretch/>
          </p:blipFill>
          <p:spPr>
            <a:xfrm>
              <a:off x="10833060" y="2855097"/>
              <a:ext cx="234991" cy="168410"/>
            </a:xfrm>
            <a:prstGeom prst="rect">
              <a:avLst/>
            </a:prstGeom>
            <a:noFill/>
            <a:ln>
              <a:noFill/>
            </a:ln>
          </p:spPr>
        </p:pic>
      </p:grpSp>
      <p:cxnSp>
        <p:nvCxnSpPr>
          <p:cNvPr id="165" name="Google Shape;165;p21"/>
          <p:cNvCxnSpPr>
            <a:endCxn id="164" idx="1"/>
          </p:cNvCxnSpPr>
          <p:nvPr/>
        </p:nvCxnSpPr>
        <p:spPr>
          <a:xfrm>
            <a:off x="3721070" y="2253781"/>
            <a:ext cx="4247700" cy="55800"/>
          </a:xfrm>
          <a:prstGeom prst="straightConnector1">
            <a:avLst/>
          </a:prstGeom>
          <a:noFill/>
          <a:ln cap="flat" cmpd="sng" w="9525">
            <a:solidFill>
              <a:srgbClr val="FF0000"/>
            </a:solidFill>
            <a:prstDash val="solid"/>
            <a:miter lim="800000"/>
            <a:headEnd len="sm" w="sm" type="none"/>
            <a:tailEnd len="med" w="med" type="triangle"/>
          </a:ln>
        </p:spPr>
      </p:cxnSp>
      <p:sp>
        <p:nvSpPr>
          <p:cNvPr id="166" name="Google Shape;166;p21"/>
          <p:cNvSpPr txBox="1"/>
          <p:nvPr/>
        </p:nvSpPr>
        <p:spPr>
          <a:xfrm>
            <a:off x="275024" y="4272425"/>
            <a:ext cx="5538300" cy="223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000">
                <a:solidFill>
                  <a:schemeClr val="dk1"/>
                </a:solidFill>
                <a:latin typeface="Calibri"/>
                <a:ea typeface="Calibri"/>
                <a:cs typeface="Calibri"/>
                <a:sym typeface="Calibri"/>
              </a:rPr>
              <a:t>Il faut donner la possibilité de rouvrir la prospection sur un client actif en EHPAD -&gt; passe en en cours</a:t>
            </a:r>
            <a:endParaRPr sz="1200"/>
          </a:p>
        </p:txBody>
      </p:sp>
      <p:sp>
        <p:nvSpPr>
          <p:cNvPr id="167" name="Google Shape;167;p21"/>
          <p:cNvSpPr txBox="1"/>
          <p:nvPr/>
        </p:nvSpPr>
        <p:spPr>
          <a:xfrm>
            <a:off x="275025" y="4555750"/>
            <a:ext cx="46005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000">
                <a:solidFill>
                  <a:srgbClr val="FF0000"/>
                </a:solidFill>
                <a:latin typeface="Calibri"/>
                <a:ea typeface="Calibri"/>
                <a:cs typeface="Calibri"/>
                <a:sym typeface="Calibri"/>
              </a:rPr>
              <a:t>Attention : si refus sur un “en cours” + client actif en EHPAD </a:t>
            </a:r>
            <a:endParaRPr sz="1200">
              <a:latin typeface="Calibri"/>
              <a:ea typeface="Calibri"/>
              <a:cs typeface="Calibri"/>
              <a:sym typeface="Calibri"/>
            </a:endParaRPr>
          </a:p>
          <a:p>
            <a:pPr indent="-127000" lvl="1" marL="469900" marR="0" rtl="0" algn="l">
              <a:spcBef>
                <a:spcPts val="0"/>
              </a:spcBef>
              <a:spcAft>
                <a:spcPts val="0"/>
              </a:spcAft>
              <a:buClr>
                <a:srgbClr val="FF0000"/>
              </a:buClr>
              <a:buSzPts val="1000"/>
              <a:buFont typeface="Calibri"/>
              <a:buChar char="•"/>
            </a:pPr>
            <a:r>
              <a:rPr i="0" lang="fr" sz="1000" u="none" cap="none" strike="noStrike">
                <a:solidFill>
                  <a:srgbClr val="FF0000"/>
                </a:solidFill>
                <a:latin typeface="Calibri"/>
                <a:ea typeface="Calibri"/>
                <a:cs typeface="Calibri"/>
                <a:sym typeface="Calibri"/>
              </a:rPr>
              <a:t>-&gt; il faut générer le statut </a:t>
            </a:r>
            <a:r>
              <a:rPr lang="fr" sz="1000">
                <a:solidFill>
                  <a:srgbClr val="FF0000"/>
                </a:solidFill>
                <a:latin typeface="Calibri"/>
                <a:ea typeface="Calibri"/>
                <a:cs typeface="Calibri"/>
                <a:sym typeface="Calibri"/>
              </a:rPr>
              <a:t>“</a:t>
            </a:r>
            <a:r>
              <a:rPr i="0" lang="fr" sz="1000" u="none" cap="none" strike="noStrike">
                <a:solidFill>
                  <a:srgbClr val="FF0000"/>
                </a:solidFill>
                <a:latin typeface="Calibri"/>
                <a:ea typeface="Calibri"/>
                <a:cs typeface="Calibri"/>
                <a:sym typeface="Calibri"/>
              </a:rPr>
              <a:t>Admis en résidence</a:t>
            </a:r>
            <a:r>
              <a:rPr lang="fr" sz="1000">
                <a:solidFill>
                  <a:srgbClr val="FF0000"/>
                </a:solidFill>
                <a:latin typeface="Calibri"/>
                <a:ea typeface="Calibri"/>
                <a:cs typeface="Calibri"/>
                <a:sym typeface="Calibri"/>
              </a:rPr>
              <a:t>”</a:t>
            </a:r>
            <a:r>
              <a:rPr i="0" lang="fr" sz="1000" u="none" cap="none" strike="noStrike">
                <a:solidFill>
                  <a:srgbClr val="FF0000"/>
                </a:solidFill>
                <a:latin typeface="Calibri"/>
                <a:ea typeface="Calibri"/>
                <a:cs typeface="Calibri"/>
                <a:sym typeface="Calibri"/>
              </a:rPr>
              <a:t> et non pas </a:t>
            </a:r>
            <a:r>
              <a:rPr lang="fr" sz="1000">
                <a:solidFill>
                  <a:srgbClr val="FF0000"/>
                </a:solidFill>
                <a:latin typeface="Calibri"/>
                <a:ea typeface="Calibri"/>
                <a:cs typeface="Calibri"/>
                <a:sym typeface="Calibri"/>
              </a:rPr>
              <a:t>“</a:t>
            </a:r>
            <a:r>
              <a:rPr i="0" lang="fr" sz="1000" u="none" cap="none" strike="noStrike">
                <a:solidFill>
                  <a:srgbClr val="FF0000"/>
                </a:solidFill>
                <a:latin typeface="Calibri"/>
                <a:ea typeface="Calibri"/>
                <a:cs typeface="Calibri"/>
                <a:sym typeface="Calibri"/>
              </a:rPr>
              <a:t>Refus</a:t>
            </a:r>
            <a:r>
              <a:rPr lang="fr" sz="1000">
                <a:solidFill>
                  <a:srgbClr val="FF0000"/>
                </a:solidFill>
                <a:latin typeface="Calibri"/>
                <a:ea typeface="Calibri"/>
                <a:cs typeface="Calibri"/>
                <a:sym typeface="Calibri"/>
              </a:rPr>
              <a:t>”</a:t>
            </a:r>
            <a:endParaRPr sz="1200">
              <a:latin typeface="Calibri"/>
              <a:ea typeface="Calibri"/>
              <a:cs typeface="Calibri"/>
              <a:sym typeface="Calibri"/>
            </a:endParaRPr>
          </a:p>
          <a:p>
            <a:pPr indent="-127000" lvl="1" marL="469900" marR="0" rtl="0" algn="l">
              <a:spcBef>
                <a:spcPts val="0"/>
              </a:spcBef>
              <a:spcAft>
                <a:spcPts val="0"/>
              </a:spcAft>
              <a:buClr>
                <a:srgbClr val="FF0000"/>
              </a:buClr>
              <a:buSzPts val="1000"/>
              <a:buFont typeface="Calibri"/>
              <a:buChar char="•"/>
            </a:pPr>
            <a:r>
              <a:rPr i="0" lang="fr" sz="1000" u="none" cap="none" strike="noStrike">
                <a:solidFill>
                  <a:srgbClr val="FF0000"/>
                </a:solidFill>
                <a:latin typeface="Calibri"/>
                <a:ea typeface="Calibri"/>
                <a:cs typeface="Calibri"/>
                <a:sym typeface="Calibri"/>
              </a:rPr>
              <a:t>Il faut interdire le motif décès (car le décès doit arriver par le Client)</a:t>
            </a:r>
            <a:endParaRPr sz="1200">
              <a:latin typeface="Calibri"/>
              <a:ea typeface="Calibri"/>
              <a:cs typeface="Calibri"/>
              <a:sym typeface="Calibri"/>
            </a:endParaRPr>
          </a:p>
        </p:txBody>
      </p:sp>
      <p:sp>
        <p:nvSpPr>
          <p:cNvPr id="168" name="Google Shape;168;p21"/>
          <p:cNvSpPr txBox="1"/>
          <p:nvPr/>
        </p:nvSpPr>
        <p:spPr>
          <a:xfrm>
            <a:off x="275025" y="4000650"/>
            <a:ext cx="7011600" cy="377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000">
                <a:solidFill>
                  <a:schemeClr val="dk1"/>
                </a:solidFill>
                <a:latin typeface="Calibri"/>
                <a:ea typeface="Calibri"/>
                <a:cs typeface="Calibri"/>
                <a:sym typeface="Calibri"/>
              </a:rPr>
              <a:t>Principe : 1 seul contrat actif dans les résidences et 1 seul contrat actif dans les agences mais possible de faire de la prospection sans admission</a:t>
            </a:r>
            <a:endParaRPr sz="1000">
              <a:latin typeface="Calibri"/>
              <a:ea typeface="Calibri"/>
              <a:cs typeface="Calibri"/>
              <a:sym typeface="Calibri"/>
            </a:endParaRPr>
          </a:p>
        </p:txBody>
      </p:sp>
      <p:sp>
        <p:nvSpPr>
          <p:cNvPr id="169" name="Google Shape;169;p21"/>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Evolution lot 1 : réactivation possible sur un admis</a:t>
            </a:r>
            <a:endParaRPr sz="25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2"/>
          <p:cNvPicPr preferRelativeResize="0"/>
          <p:nvPr/>
        </p:nvPicPr>
        <p:blipFill rotWithShape="1">
          <a:blip r:embed="rId3">
            <a:alphaModFix/>
          </a:blip>
          <a:srcRect b="0" l="0" r="0" t="0"/>
          <a:stretch/>
        </p:blipFill>
        <p:spPr>
          <a:xfrm>
            <a:off x="691776" y="644524"/>
            <a:ext cx="6520442" cy="3161000"/>
          </a:xfrm>
          <a:prstGeom prst="rect">
            <a:avLst/>
          </a:prstGeom>
          <a:noFill/>
          <a:ln cap="flat" cmpd="sng" w="9525">
            <a:solidFill>
              <a:srgbClr val="9E9E9E"/>
            </a:solidFill>
            <a:prstDash val="solid"/>
            <a:round/>
            <a:headEnd len="sm" w="sm" type="none"/>
            <a:tailEnd len="sm" w="sm" type="none"/>
          </a:ln>
        </p:spPr>
      </p:pic>
      <p:grpSp>
        <p:nvGrpSpPr>
          <p:cNvPr id="175" name="Google Shape;175;p22"/>
          <p:cNvGrpSpPr/>
          <p:nvPr/>
        </p:nvGrpSpPr>
        <p:grpSpPr>
          <a:xfrm>
            <a:off x="3549472" y="1387410"/>
            <a:ext cx="1022639" cy="454922"/>
            <a:chOff x="5033176" y="1031824"/>
            <a:chExt cx="1363519" cy="606562"/>
          </a:xfrm>
        </p:grpSpPr>
        <p:pic>
          <p:nvPicPr>
            <p:cNvPr descr="Utilisateur avec un remplissage uni" id="176" name="Google Shape;176;p22"/>
            <p:cNvPicPr preferRelativeResize="0"/>
            <p:nvPr/>
          </p:nvPicPr>
          <p:blipFill rotWithShape="1">
            <a:blip r:embed="rId4">
              <a:alphaModFix/>
            </a:blip>
            <a:srcRect b="0" l="0" r="0" t="0"/>
            <a:stretch/>
          </p:blipFill>
          <p:spPr>
            <a:xfrm>
              <a:off x="5123546" y="1154936"/>
              <a:ext cx="483450" cy="483450"/>
            </a:xfrm>
            <a:prstGeom prst="rect">
              <a:avLst/>
            </a:prstGeom>
            <a:noFill/>
            <a:ln>
              <a:noFill/>
            </a:ln>
          </p:spPr>
        </p:pic>
        <p:pic>
          <p:nvPicPr>
            <p:cNvPr descr="Utilisateur avec un remplissage uni" id="177" name="Google Shape;177;p22"/>
            <p:cNvPicPr preferRelativeResize="0"/>
            <p:nvPr/>
          </p:nvPicPr>
          <p:blipFill rotWithShape="1">
            <a:blip r:embed="rId4">
              <a:alphaModFix/>
            </a:blip>
            <a:srcRect b="0" l="0" r="0" t="0"/>
            <a:stretch/>
          </p:blipFill>
          <p:spPr>
            <a:xfrm>
              <a:off x="5723592" y="1154936"/>
              <a:ext cx="483450" cy="483450"/>
            </a:xfrm>
            <a:prstGeom prst="rect">
              <a:avLst/>
            </a:prstGeom>
            <a:noFill/>
            <a:ln>
              <a:noFill/>
            </a:ln>
          </p:spPr>
        </p:pic>
        <p:sp>
          <p:nvSpPr>
            <p:cNvPr id="178" name="Google Shape;178;p22"/>
            <p:cNvSpPr txBox="1"/>
            <p:nvPr/>
          </p:nvSpPr>
          <p:spPr>
            <a:xfrm>
              <a:off x="5033176" y="1031825"/>
              <a:ext cx="711000" cy="23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700">
                  <a:solidFill>
                    <a:schemeClr val="dk1"/>
                  </a:solidFill>
                  <a:latin typeface="Calibri"/>
                  <a:ea typeface="Calibri"/>
                  <a:cs typeface="Calibri"/>
                  <a:sym typeface="Calibri"/>
                </a:rPr>
                <a:t>Résidence</a:t>
              </a:r>
              <a:endParaRPr sz="1000"/>
            </a:p>
          </p:txBody>
        </p:sp>
        <p:sp>
          <p:nvSpPr>
            <p:cNvPr id="179" name="Google Shape;179;p22"/>
            <p:cNvSpPr txBox="1"/>
            <p:nvPr/>
          </p:nvSpPr>
          <p:spPr>
            <a:xfrm>
              <a:off x="5685695" y="1031824"/>
              <a:ext cx="711000" cy="23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700">
                  <a:solidFill>
                    <a:schemeClr val="dk1"/>
                  </a:solidFill>
                  <a:latin typeface="Calibri"/>
                  <a:ea typeface="Calibri"/>
                  <a:cs typeface="Calibri"/>
                  <a:sym typeface="Calibri"/>
                </a:rPr>
                <a:t>Agence</a:t>
              </a:r>
              <a:endParaRPr sz="1000"/>
            </a:p>
          </p:txBody>
        </p:sp>
      </p:grpSp>
      <p:sp>
        <p:nvSpPr>
          <p:cNvPr id="180" name="Google Shape;180;p22"/>
          <p:cNvSpPr/>
          <p:nvPr/>
        </p:nvSpPr>
        <p:spPr>
          <a:xfrm>
            <a:off x="1039541" y="1082948"/>
            <a:ext cx="291900" cy="241800"/>
          </a:xfrm>
          <a:prstGeom prst="rect">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81" name="Google Shape;181;p22"/>
          <p:cNvGrpSpPr/>
          <p:nvPr/>
        </p:nvGrpSpPr>
        <p:grpSpPr>
          <a:xfrm>
            <a:off x="830989" y="3901398"/>
            <a:ext cx="886424" cy="398815"/>
            <a:chOff x="5033176" y="1031824"/>
            <a:chExt cx="1363519" cy="606562"/>
          </a:xfrm>
        </p:grpSpPr>
        <p:pic>
          <p:nvPicPr>
            <p:cNvPr descr="Utilisateur avec un remplissage uni" id="182" name="Google Shape;182;p22"/>
            <p:cNvPicPr preferRelativeResize="0"/>
            <p:nvPr/>
          </p:nvPicPr>
          <p:blipFill rotWithShape="1">
            <a:blip r:embed="rId5">
              <a:alphaModFix/>
            </a:blip>
            <a:srcRect b="0" l="0" r="0" t="0"/>
            <a:stretch/>
          </p:blipFill>
          <p:spPr>
            <a:xfrm>
              <a:off x="5123546" y="1154936"/>
              <a:ext cx="483450" cy="483450"/>
            </a:xfrm>
            <a:prstGeom prst="rect">
              <a:avLst/>
            </a:prstGeom>
            <a:noFill/>
            <a:ln>
              <a:noFill/>
            </a:ln>
          </p:spPr>
        </p:pic>
        <p:pic>
          <p:nvPicPr>
            <p:cNvPr descr="Utilisateur avec un remplissage uni" id="183" name="Google Shape;183;p22"/>
            <p:cNvPicPr preferRelativeResize="0"/>
            <p:nvPr/>
          </p:nvPicPr>
          <p:blipFill rotWithShape="1">
            <a:blip r:embed="rId5">
              <a:alphaModFix/>
            </a:blip>
            <a:srcRect b="0" l="0" r="0" t="0"/>
            <a:stretch/>
          </p:blipFill>
          <p:spPr>
            <a:xfrm>
              <a:off x="5723592" y="1154936"/>
              <a:ext cx="483450" cy="483450"/>
            </a:xfrm>
            <a:prstGeom prst="rect">
              <a:avLst/>
            </a:prstGeom>
            <a:noFill/>
            <a:ln>
              <a:noFill/>
            </a:ln>
          </p:spPr>
        </p:pic>
        <p:sp>
          <p:nvSpPr>
            <p:cNvPr id="184" name="Google Shape;184;p22"/>
            <p:cNvSpPr txBox="1"/>
            <p:nvPr/>
          </p:nvSpPr>
          <p:spPr>
            <a:xfrm>
              <a:off x="5033176" y="1031825"/>
              <a:ext cx="711000" cy="22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Résidence</a:t>
              </a:r>
              <a:endParaRPr sz="1100"/>
            </a:p>
          </p:txBody>
        </p:sp>
        <p:sp>
          <p:nvSpPr>
            <p:cNvPr id="185" name="Google Shape;185;p22"/>
            <p:cNvSpPr txBox="1"/>
            <p:nvPr/>
          </p:nvSpPr>
          <p:spPr>
            <a:xfrm>
              <a:off x="5685695" y="1031824"/>
              <a:ext cx="711000" cy="22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Agence</a:t>
              </a:r>
              <a:endParaRPr sz="1100"/>
            </a:p>
          </p:txBody>
        </p:sp>
      </p:grpSp>
      <p:grpSp>
        <p:nvGrpSpPr>
          <p:cNvPr id="186" name="Google Shape;186;p22"/>
          <p:cNvGrpSpPr/>
          <p:nvPr/>
        </p:nvGrpSpPr>
        <p:grpSpPr>
          <a:xfrm>
            <a:off x="812027" y="4372685"/>
            <a:ext cx="886424" cy="398815"/>
            <a:chOff x="5033176" y="1031824"/>
            <a:chExt cx="1363519" cy="606562"/>
          </a:xfrm>
        </p:grpSpPr>
        <p:pic>
          <p:nvPicPr>
            <p:cNvPr descr="Utilisateur avec un remplissage uni" id="187" name="Google Shape;187;p22"/>
            <p:cNvPicPr preferRelativeResize="0"/>
            <p:nvPr/>
          </p:nvPicPr>
          <p:blipFill rotWithShape="1">
            <a:blip r:embed="rId4">
              <a:alphaModFix/>
            </a:blip>
            <a:srcRect b="0" l="0" r="0" t="0"/>
            <a:stretch/>
          </p:blipFill>
          <p:spPr>
            <a:xfrm>
              <a:off x="5123546" y="1154936"/>
              <a:ext cx="483450" cy="483450"/>
            </a:xfrm>
            <a:prstGeom prst="rect">
              <a:avLst/>
            </a:prstGeom>
            <a:noFill/>
            <a:ln>
              <a:noFill/>
            </a:ln>
          </p:spPr>
        </p:pic>
        <p:pic>
          <p:nvPicPr>
            <p:cNvPr descr="Utilisateur avec un remplissage uni" id="188" name="Google Shape;188;p22"/>
            <p:cNvPicPr preferRelativeResize="0"/>
            <p:nvPr/>
          </p:nvPicPr>
          <p:blipFill rotWithShape="1">
            <a:blip r:embed="rId5">
              <a:alphaModFix/>
            </a:blip>
            <a:srcRect b="0" l="0" r="0" t="0"/>
            <a:stretch/>
          </p:blipFill>
          <p:spPr>
            <a:xfrm>
              <a:off x="5723592" y="1154936"/>
              <a:ext cx="483450" cy="483450"/>
            </a:xfrm>
            <a:prstGeom prst="rect">
              <a:avLst/>
            </a:prstGeom>
            <a:noFill/>
            <a:ln>
              <a:noFill/>
            </a:ln>
          </p:spPr>
        </p:pic>
        <p:sp>
          <p:nvSpPr>
            <p:cNvPr id="189" name="Google Shape;189;p22"/>
            <p:cNvSpPr txBox="1"/>
            <p:nvPr/>
          </p:nvSpPr>
          <p:spPr>
            <a:xfrm>
              <a:off x="5033176" y="1031825"/>
              <a:ext cx="711000" cy="22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Résidence</a:t>
              </a:r>
              <a:endParaRPr sz="1100"/>
            </a:p>
          </p:txBody>
        </p:sp>
        <p:sp>
          <p:nvSpPr>
            <p:cNvPr id="190" name="Google Shape;190;p22"/>
            <p:cNvSpPr txBox="1"/>
            <p:nvPr/>
          </p:nvSpPr>
          <p:spPr>
            <a:xfrm>
              <a:off x="5685695" y="1031824"/>
              <a:ext cx="711000" cy="22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Agence</a:t>
              </a:r>
              <a:endParaRPr sz="1100"/>
            </a:p>
          </p:txBody>
        </p:sp>
      </p:grpSp>
      <p:grpSp>
        <p:nvGrpSpPr>
          <p:cNvPr id="191" name="Google Shape;191;p22"/>
          <p:cNvGrpSpPr/>
          <p:nvPr/>
        </p:nvGrpSpPr>
        <p:grpSpPr>
          <a:xfrm>
            <a:off x="4491205" y="3906819"/>
            <a:ext cx="886424" cy="398815"/>
            <a:chOff x="5033176" y="1031824"/>
            <a:chExt cx="1363519" cy="606562"/>
          </a:xfrm>
        </p:grpSpPr>
        <p:pic>
          <p:nvPicPr>
            <p:cNvPr descr="Utilisateur avec un remplissage uni" id="192" name="Google Shape;192;p22"/>
            <p:cNvPicPr preferRelativeResize="0"/>
            <p:nvPr/>
          </p:nvPicPr>
          <p:blipFill rotWithShape="1">
            <a:blip r:embed="rId5">
              <a:alphaModFix/>
            </a:blip>
            <a:srcRect b="0" l="0" r="0" t="0"/>
            <a:stretch/>
          </p:blipFill>
          <p:spPr>
            <a:xfrm>
              <a:off x="5123546" y="1154936"/>
              <a:ext cx="483450" cy="483450"/>
            </a:xfrm>
            <a:prstGeom prst="rect">
              <a:avLst/>
            </a:prstGeom>
            <a:noFill/>
            <a:ln>
              <a:noFill/>
            </a:ln>
          </p:spPr>
        </p:pic>
        <p:pic>
          <p:nvPicPr>
            <p:cNvPr descr="Utilisateur avec un remplissage uni" id="193" name="Google Shape;193;p22"/>
            <p:cNvPicPr preferRelativeResize="0"/>
            <p:nvPr/>
          </p:nvPicPr>
          <p:blipFill rotWithShape="1">
            <a:blip r:embed="rId4">
              <a:alphaModFix/>
            </a:blip>
            <a:srcRect b="0" l="0" r="0" t="0"/>
            <a:stretch/>
          </p:blipFill>
          <p:spPr>
            <a:xfrm>
              <a:off x="5723592" y="1154936"/>
              <a:ext cx="483450" cy="483450"/>
            </a:xfrm>
            <a:prstGeom prst="rect">
              <a:avLst/>
            </a:prstGeom>
            <a:noFill/>
            <a:ln>
              <a:noFill/>
            </a:ln>
          </p:spPr>
        </p:pic>
        <p:sp>
          <p:nvSpPr>
            <p:cNvPr id="194" name="Google Shape;194;p22"/>
            <p:cNvSpPr txBox="1"/>
            <p:nvPr/>
          </p:nvSpPr>
          <p:spPr>
            <a:xfrm>
              <a:off x="5033176" y="1031825"/>
              <a:ext cx="711000" cy="22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Résidence</a:t>
              </a:r>
              <a:endParaRPr sz="1100"/>
            </a:p>
          </p:txBody>
        </p:sp>
        <p:sp>
          <p:nvSpPr>
            <p:cNvPr id="195" name="Google Shape;195;p22"/>
            <p:cNvSpPr txBox="1"/>
            <p:nvPr/>
          </p:nvSpPr>
          <p:spPr>
            <a:xfrm>
              <a:off x="5685695" y="1031824"/>
              <a:ext cx="711000" cy="22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Agence</a:t>
              </a:r>
              <a:endParaRPr sz="1100"/>
            </a:p>
          </p:txBody>
        </p:sp>
      </p:grpSp>
      <p:grpSp>
        <p:nvGrpSpPr>
          <p:cNvPr id="196" name="Google Shape;196;p22"/>
          <p:cNvGrpSpPr/>
          <p:nvPr/>
        </p:nvGrpSpPr>
        <p:grpSpPr>
          <a:xfrm>
            <a:off x="4496880" y="4305658"/>
            <a:ext cx="886424" cy="398815"/>
            <a:chOff x="5033176" y="1031824"/>
            <a:chExt cx="1363519" cy="606562"/>
          </a:xfrm>
        </p:grpSpPr>
        <p:pic>
          <p:nvPicPr>
            <p:cNvPr descr="Utilisateur avec un remplissage uni" id="197" name="Google Shape;197;p22"/>
            <p:cNvPicPr preferRelativeResize="0"/>
            <p:nvPr/>
          </p:nvPicPr>
          <p:blipFill rotWithShape="1">
            <a:blip r:embed="rId4">
              <a:alphaModFix/>
            </a:blip>
            <a:srcRect b="0" l="0" r="0" t="0"/>
            <a:stretch/>
          </p:blipFill>
          <p:spPr>
            <a:xfrm>
              <a:off x="5123546" y="1154936"/>
              <a:ext cx="483450" cy="483450"/>
            </a:xfrm>
            <a:prstGeom prst="rect">
              <a:avLst/>
            </a:prstGeom>
            <a:noFill/>
            <a:ln>
              <a:noFill/>
            </a:ln>
          </p:spPr>
        </p:pic>
        <p:pic>
          <p:nvPicPr>
            <p:cNvPr descr="Utilisateur avec un remplissage uni" id="198" name="Google Shape;198;p22"/>
            <p:cNvPicPr preferRelativeResize="0"/>
            <p:nvPr/>
          </p:nvPicPr>
          <p:blipFill rotWithShape="1">
            <a:blip r:embed="rId4">
              <a:alphaModFix/>
            </a:blip>
            <a:srcRect b="0" l="0" r="0" t="0"/>
            <a:stretch/>
          </p:blipFill>
          <p:spPr>
            <a:xfrm>
              <a:off x="5723592" y="1154936"/>
              <a:ext cx="483450" cy="483450"/>
            </a:xfrm>
            <a:prstGeom prst="rect">
              <a:avLst/>
            </a:prstGeom>
            <a:noFill/>
            <a:ln>
              <a:noFill/>
            </a:ln>
          </p:spPr>
        </p:pic>
        <p:sp>
          <p:nvSpPr>
            <p:cNvPr id="199" name="Google Shape;199;p22"/>
            <p:cNvSpPr txBox="1"/>
            <p:nvPr/>
          </p:nvSpPr>
          <p:spPr>
            <a:xfrm>
              <a:off x="5033176" y="1031825"/>
              <a:ext cx="711000" cy="22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Résidence</a:t>
              </a:r>
              <a:endParaRPr sz="1100"/>
            </a:p>
          </p:txBody>
        </p:sp>
        <p:sp>
          <p:nvSpPr>
            <p:cNvPr id="200" name="Google Shape;200;p22"/>
            <p:cNvSpPr txBox="1"/>
            <p:nvPr/>
          </p:nvSpPr>
          <p:spPr>
            <a:xfrm>
              <a:off x="5685695" y="1031824"/>
              <a:ext cx="711000" cy="22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Agence</a:t>
              </a:r>
              <a:endParaRPr sz="1100"/>
            </a:p>
          </p:txBody>
        </p:sp>
      </p:grpSp>
      <p:sp>
        <p:nvSpPr>
          <p:cNvPr id="201" name="Google Shape;201;p22"/>
          <p:cNvSpPr txBox="1"/>
          <p:nvPr/>
        </p:nvSpPr>
        <p:spPr>
          <a:xfrm>
            <a:off x="1793284" y="4002835"/>
            <a:ext cx="6363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100">
                <a:solidFill>
                  <a:schemeClr val="dk1"/>
                </a:solidFill>
                <a:latin typeface="Calibri"/>
                <a:ea typeface="Calibri"/>
                <a:cs typeface="Calibri"/>
                <a:sym typeface="Calibri"/>
              </a:rPr>
              <a:t>Non actif</a:t>
            </a:r>
            <a:endParaRPr sz="1100"/>
          </a:p>
        </p:txBody>
      </p:sp>
      <p:sp>
        <p:nvSpPr>
          <p:cNvPr id="202" name="Google Shape;202;p22"/>
          <p:cNvSpPr txBox="1"/>
          <p:nvPr/>
        </p:nvSpPr>
        <p:spPr>
          <a:xfrm>
            <a:off x="1793284" y="4466924"/>
            <a:ext cx="11448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100">
                <a:solidFill>
                  <a:schemeClr val="dk1"/>
                </a:solidFill>
                <a:latin typeface="Calibri"/>
                <a:ea typeface="Calibri"/>
                <a:cs typeface="Calibri"/>
                <a:sym typeface="Calibri"/>
              </a:rPr>
              <a:t>Actif en Résidence</a:t>
            </a:r>
            <a:endParaRPr sz="1100"/>
          </a:p>
        </p:txBody>
      </p:sp>
      <p:sp>
        <p:nvSpPr>
          <p:cNvPr id="203" name="Google Shape;203;p22"/>
          <p:cNvSpPr txBox="1"/>
          <p:nvPr/>
        </p:nvSpPr>
        <p:spPr>
          <a:xfrm>
            <a:off x="5453500" y="4000166"/>
            <a:ext cx="9924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100">
                <a:solidFill>
                  <a:schemeClr val="dk1"/>
                </a:solidFill>
                <a:latin typeface="Calibri"/>
                <a:ea typeface="Calibri"/>
                <a:cs typeface="Calibri"/>
                <a:sym typeface="Calibri"/>
              </a:rPr>
              <a:t>Actif en Agence</a:t>
            </a:r>
            <a:endParaRPr sz="1100"/>
          </a:p>
        </p:txBody>
      </p:sp>
      <p:sp>
        <p:nvSpPr>
          <p:cNvPr id="204" name="Google Shape;204;p22"/>
          <p:cNvSpPr txBox="1"/>
          <p:nvPr/>
        </p:nvSpPr>
        <p:spPr>
          <a:xfrm>
            <a:off x="5427691" y="4442020"/>
            <a:ext cx="18885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100">
                <a:solidFill>
                  <a:schemeClr val="dk1"/>
                </a:solidFill>
                <a:latin typeface="Calibri"/>
                <a:ea typeface="Calibri"/>
                <a:cs typeface="Calibri"/>
                <a:sym typeface="Calibri"/>
              </a:rPr>
              <a:t>Actif en Résidence et en Agence</a:t>
            </a:r>
            <a:endParaRPr sz="1100"/>
          </a:p>
        </p:txBody>
      </p:sp>
      <p:sp>
        <p:nvSpPr>
          <p:cNvPr id="205" name="Google Shape;205;p22"/>
          <p:cNvSpPr txBox="1"/>
          <p:nvPr/>
        </p:nvSpPr>
        <p:spPr>
          <a:xfrm>
            <a:off x="2635714" y="1876036"/>
            <a:ext cx="32085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800">
                <a:solidFill>
                  <a:schemeClr val="dk1"/>
                </a:solidFill>
                <a:latin typeface="Calibri"/>
                <a:ea typeface="Calibri"/>
                <a:cs typeface="Calibri"/>
                <a:sym typeface="Calibri"/>
              </a:rPr>
              <a:t>Indique si la prospect est connu en tant que client (avec un code couleur)</a:t>
            </a:r>
            <a:endParaRPr sz="1100"/>
          </a:p>
        </p:txBody>
      </p:sp>
      <p:cxnSp>
        <p:nvCxnSpPr>
          <p:cNvPr id="206" name="Google Shape;206;p22"/>
          <p:cNvCxnSpPr>
            <a:stCxn id="205" idx="1"/>
            <a:endCxn id="180" idx="3"/>
          </p:cNvCxnSpPr>
          <p:nvPr/>
        </p:nvCxnSpPr>
        <p:spPr>
          <a:xfrm rot="10800000">
            <a:off x="1331314" y="1203886"/>
            <a:ext cx="1304400" cy="768300"/>
          </a:xfrm>
          <a:prstGeom prst="straightConnector1">
            <a:avLst/>
          </a:prstGeom>
          <a:noFill/>
          <a:ln cap="flat" cmpd="sng" w="9525">
            <a:solidFill>
              <a:srgbClr val="FF0000"/>
            </a:solidFill>
            <a:prstDash val="solid"/>
            <a:miter lim="800000"/>
            <a:headEnd len="sm" w="sm" type="none"/>
            <a:tailEnd len="med" w="med" type="triangle"/>
          </a:ln>
        </p:spPr>
      </p:cxnSp>
      <p:sp>
        <p:nvSpPr>
          <p:cNvPr id="207" name="Google Shape;207;p22"/>
          <p:cNvSpPr txBox="1"/>
          <p:nvPr/>
        </p:nvSpPr>
        <p:spPr>
          <a:xfrm>
            <a:off x="4692149" y="1534277"/>
            <a:ext cx="16725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800">
                <a:solidFill>
                  <a:schemeClr val="dk1"/>
                </a:solidFill>
                <a:latin typeface="Calibri"/>
                <a:ea typeface="Calibri"/>
                <a:cs typeface="Calibri"/>
                <a:sym typeface="Calibri"/>
              </a:rPr>
              <a:t>Indique si le prospect est client actif</a:t>
            </a:r>
            <a:endParaRPr sz="1100"/>
          </a:p>
        </p:txBody>
      </p:sp>
      <p:cxnSp>
        <p:nvCxnSpPr>
          <p:cNvPr id="208" name="Google Shape;208;p22"/>
          <p:cNvCxnSpPr>
            <a:endCxn id="176" idx="3"/>
          </p:cNvCxnSpPr>
          <p:nvPr/>
        </p:nvCxnSpPr>
        <p:spPr>
          <a:xfrm flipH="1">
            <a:off x="3979837" y="1616338"/>
            <a:ext cx="679500" cy="44700"/>
          </a:xfrm>
          <a:prstGeom prst="straightConnector1">
            <a:avLst/>
          </a:prstGeom>
          <a:noFill/>
          <a:ln cap="flat" cmpd="sng" w="9525">
            <a:solidFill>
              <a:srgbClr val="FF0000"/>
            </a:solidFill>
            <a:prstDash val="solid"/>
            <a:miter lim="800000"/>
            <a:headEnd len="sm" w="sm" type="none"/>
            <a:tailEnd len="med" w="med" type="triangle"/>
          </a:ln>
        </p:spPr>
      </p:cxnSp>
      <p:cxnSp>
        <p:nvCxnSpPr>
          <p:cNvPr id="209" name="Google Shape;209;p22"/>
          <p:cNvCxnSpPr>
            <a:stCxn id="207" idx="1"/>
          </p:cNvCxnSpPr>
          <p:nvPr/>
        </p:nvCxnSpPr>
        <p:spPr>
          <a:xfrm flipH="1">
            <a:off x="4376849" y="1630427"/>
            <a:ext cx="315300" cy="139500"/>
          </a:xfrm>
          <a:prstGeom prst="straightConnector1">
            <a:avLst/>
          </a:prstGeom>
          <a:noFill/>
          <a:ln cap="flat" cmpd="sng" w="9525">
            <a:solidFill>
              <a:srgbClr val="FF0000"/>
            </a:solidFill>
            <a:prstDash val="solid"/>
            <a:miter lim="800000"/>
            <a:headEnd len="sm" w="sm" type="none"/>
            <a:tailEnd len="med" w="med" type="triangle"/>
          </a:ln>
        </p:spPr>
      </p:cxnSp>
      <p:sp>
        <p:nvSpPr>
          <p:cNvPr id="210" name="Google Shape;210;p22"/>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Evolution lot 1 : nouveaux indicateurs (activité) </a:t>
            </a:r>
            <a:endParaRPr sz="25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p:nvPr/>
        </p:nvSpPr>
        <p:spPr>
          <a:xfrm>
            <a:off x="631025" y="1012869"/>
            <a:ext cx="9228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“En cours”</a:t>
            </a:r>
            <a:endParaRPr sz="700">
              <a:latin typeface="Calibri"/>
              <a:ea typeface="Calibri"/>
              <a:cs typeface="Calibri"/>
              <a:sym typeface="Calibri"/>
            </a:endParaRPr>
          </a:p>
        </p:txBody>
      </p:sp>
      <p:sp>
        <p:nvSpPr>
          <p:cNvPr id="216" name="Google Shape;216;p23"/>
          <p:cNvSpPr/>
          <p:nvPr/>
        </p:nvSpPr>
        <p:spPr>
          <a:xfrm>
            <a:off x="2141400" y="7228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Action commerciale ou estimation</a:t>
            </a:r>
            <a:endParaRPr sz="700">
              <a:latin typeface="Calibri"/>
              <a:ea typeface="Calibri"/>
              <a:cs typeface="Calibri"/>
              <a:sym typeface="Calibri"/>
            </a:endParaRPr>
          </a:p>
        </p:txBody>
      </p:sp>
      <p:sp>
        <p:nvSpPr>
          <p:cNvPr id="217" name="Google Shape;217;p23"/>
          <p:cNvSpPr/>
          <p:nvPr/>
        </p:nvSpPr>
        <p:spPr>
          <a:xfrm>
            <a:off x="3162299" y="1012869"/>
            <a:ext cx="10476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“En cours”</a:t>
            </a:r>
            <a:endParaRPr sz="700">
              <a:latin typeface="Calibri"/>
              <a:ea typeface="Calibri"/>
              <a:cs typeface="Calibri"/>
              <a:sym typeface="Calibri"/>
            </a:endParaRPr>
          </a:p>
        </p:txBody>
      </p:sp>
      <p:cxnSp>
        <p:nvCxnSpPr>
          <p:cNvPr id="218" name="Google Shape;218;p23"/>
          <p:cNvCxnSpPr>
            <a:stCxn id="216" idx="3"/>
            <a:endCxn id="217" idx="0"/>
          </p:cNvCxnSpPr>
          <p:nvPr/>
        </p:nvCxnSpPr>
        <p:spPr>
          <a:xfrm>
            <a:off x="3162300" y="823375"/>
            <a:ext cx="523800" cy="189600"/>
          </a:xfrm>
          <a:prstGeom prst="bentConnector2">
            <a:avLst/>
          </a:prstGeom>
          <a:noFill/>
          <a:ln cap="flat" cmpd="sng" w="9525">
            <a:solidFill>
              <a:schemeClr val="dk1"/>
            </a:solidFill>
            <a:prstDash val="solid"/>
            <a:round/>
            <a:headEnd len="med" w="med" type="none"/>
            <a:tailEnd len="med" w="med" type="none"/>
          </a:ln>
        </p:spPr>
      </p:cxnSp>
      <p:cxnSp>
        <p:nvCxnSpPr>
          <p:cNvPr id="219" name="Google Shape;219;p23"/>
          <p:cNvCxnSpPr>
            <a:endCxn id="217" idx="0"/>
          </p:cNvCxnSpPr>
          <p:nvPr/>
        </p:nvCxnSpPr>
        <p:spPr>
          <a:xfrm>
            <a:off x="3679499" y="829569"/>
            <a:ext cx="6600" cy="183300"/>
          </a:xfrm>
          <a:prstGeom prst="straightConnector1">
            <a:avLst/>
          </a:prstGeom>
          <a:noFill/>
          <a:ln cap="flat" cmpd="sng" w="9525">
            <a:solidFill>
              <a:schemeClr val="dk1"/>
            </a:solidFill>
            <a:prstDash val="solid"/>
            <a:round/>
            <a:headEnd len="med" w="med" type="none"/>
            <a:tailEnd len="med" w="med" type="triangle"/>
          </a:ln>
        </p:spPr>
      </p:cxnSp>
      <p:sp>
        <p:nvSpPr>
          <p:cNvPr id="220" name="Google Shape;220;p23"/>
          <p:cNvSpPr txBox="1"/>
          <p:nvPr/>
        </p:nvSpPr>
        <p:spPr>
          <a:xfrm>
            <a:off x="1519300" y="1377375"/>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221" name="Google Shape;221;p23"/>
          <p:cNvSpPr/>
          <p:nvPr/>
        </p:nvSpPr>
        <p:spPr>
          <a:xfrm>
            <a:off x="2141375" y="13394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RDV planifié</a:t>
            </a:r>
            <a:endParaRPr sz="700">
              <a:latin typeface="Calibri"/>
              <a:ea typeface="Calibri"/>
              <a:cs typeface="Calibri"/>
              <a:sym typeface="Calibri"/>
            </a:endParaRPr>
          </a:p>
        </p:txBody>
      </p:sp>
      <p:sp>
        <p:nvSpPr>
          <p:cNvPr id="222" name="Google Shape;222;p23"/>
          <p:cNvSpPr/>
          <p:nvPr/>
        </p:nvSpPr>
        <p:spPr>
          <a:xfrm>
            <a:off x="3159001" y="1621063"/>
            <a:ext cx="10476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“Visite prévue”</a:t>
            </a:r>
            <a:endParaRPr sz="700">
              <a:solidFill>
                <a:schemeClr val="dk1"/>
              </a:solidFill>
              <a:latin typeface="Calibri"/>
              <a:ea typeface="Calibri"/>
              <a:cs typeface="Calibri"/>
              <a:sym typeface="Calibri"/>
            </a:endParaRPr>
          </a:p>
        </p:txBody>
      </p:sp>
      <p:cxnSp>
        <p:nvCxnSpPr>
          <p:cNvPr id="223" name="Google Shape;223;p23"/>
          <p:cNvCxnSpPr>
            <a:stCxn id="215" idx="3"/>
            <a:endCxn id="217" idx="1"/>
          </p:cNvCxnSpPr>
          <p:nvPr/>
        </p:nvCxnSpPr>
        <p:spPr>
          <a:xfrm>
            <a:off x="1553825" y="1151019"/>
            <a:ext cx="1608600" cy="0"/>
          </a:xfrm>
          <a:prstGeom prst="straightConnector1">
            <a:avLst/>
          </a:prstGeom>
          <a:noFill/>
          <a:ln cap="flat" cmpd="sng" w="9525">
            <a:solidFill>
              <a:schemeClr val="dk1"/>
            </a:solidFill>
            <a:prstDash val="solid"/>
            <a:round/>
            <a:headEnd len="med" w="med" type="none"/>
            <a:tailEnd len="med" w="med" type="triangle"/>
          </a:ln>
        </p:spPr>
      </p:cxnSp>
      <p:sp>
        <p:nvSpPr>
          <p:cNvPr id="224" name="Google Shape;224;p23"/>
          <p:cNvSpPr txBox="1"/>
          <p:nvPr/>
        </p:nvSpPr>
        <p:spPr>
          <a:xfrm>
            <a:off x="1519300" y="1911125"/>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225" name="Google Shape;225;p23"/>
          <p:cNvSpPr/>
          <p:nvPr/>
        </p:nvSpPr>
        <p:spPr>
          <a:xfrm>
            <a:off x="2137175" y="18883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Décès du prospect (refus, motif = décès)</a:t>
            </a:r>
            <a:endParaRPr b="1" sz="800">
              <a:solidFill>
                <a:schemeClr val="dk1"/>
              </a:solidFill>
              <a:latin typeface="Calibri"/>
              <a:ea typeface="Calibri"/>
              <a:cs typeface="Calibri"/>
              <a:sym typeface="Calibri"/>
            </a:endParaRPr>
          </a:p>
        </p:txBody>
      </p:sp>
      <p:sp>
        <p:nvSpPr>
          <p:cNvPr id="226" name="Google Shape;226;p23"/>
          <p:cNvSpPr/>
          <p:nvPr/>
        </p:nvSpPr>
        <p:spPr>
          <a:xfrm>
            <a:off x="3162300" y="2210055"/>
            <a:ext cx="10479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solidFill>
                <a:schemeClr val="dk1"/>
              </a:solidFill>
              <a:latin typeface="Calibri"/>
              <a:ea typeface="Calibri"/>
              <a:cs typeface="Calibri"/>
              <a:sym typeface="Calibri"/>
            </a:endParaRPr>
          </a:p>
        </p:txBody>
      </p:sp>
      <p:sp>
        <p:nvSpPr>
          <p:cNvPr id="227" name="Google Shape;227;p23"/>
          <p:cNvSpPr txBox="1"/>
          <p:nvPr/>
        </p:nvSpPr>
        <p:spPr>
          <a:xfrm>
            <a:off x="1519300" y="2494057"/>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228" name="Google Shape;228;p23"/>
          <p:cNvSpPr/>
          <p:nvPr/>
        </p:nvSpPr>
        <p:spPr>
          <a:xfrm>
            <a:off x="2148300" y="249915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Refus (hors décès) ou annulation</a:t>
            </a:r>
            <a:endParaRPr sz="700">
              <a:solidFill>
                <a:schemeClr val="dk1"/>
              </a:solidFill>
              <a:latin typeface="Calibri"/>
              <a:ea typeface="Calibri"/>
              <a:cs typeface="Calibri"/>
              <a:sym typeface="Calibri"/>
            </a:endParaRPr>
          </a:p>
        </p:txBody>
      </p:sp>
      <p:sp>
        <p:nvSpPr>
          <p:cNvPr id="229" name="Google Shape;229;p23"/>
          <p:cNvSpPr/>
          <p:nvPr/>
        </p:nvSpPr>
        <p:spPr>
          <a:xfrm>
            <a:off x="3165924" y="2780817"/>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“Refus”</a:t>
            </a:r>
            <a:endParaRPr sz="700">
              <a:solidFill>
                <a:schemeClr val="dk1"/>
              </a:solidFill>
              <a:latin typeface="Calibri"/>
              <a:ea typeface="Calibri"/>
              <a:cs typeface="Calibri"/>
              <a:sym typeface="Calibri"/>
            </a:endParaRPr>
          </a:p>
        </p:txBody>
      </p:sp>
      <p:sp>
        <p:nvSpPr>
          <p:cNvPr id="230" name="Google Shape;230;p23"/>
          <p:cNvSpPr txBox="1"/>
          <p:nvPr/>
        </p:nvSpPr>
        <p:spPr>
          <a:xfrm>
            <a:off x="1519300" y="3156541"/>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231" name="Google Shape;231;p23"/>
          <p:cNvSpPr/>
          <p:nvPr/>
        </p:nvSpPr>
        <p:spPr>
          <a:xfrm>
            <a:off x="2144675" y="31278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a:t>
            </a:r>
            <a:endParaRPr sz="700">
              <a:solidFill>
                <a:schemeClr val="dk1"/>
              </a:solidFill>
              <a:latin typeface="Calibri"/>
              <a:ea typeface="Calibri"/>
              <a:cs typeface="Calibri"/>
              <a:sym typeface="Calibri"/>
            </a:endParaRPr>
          </a:p>
        </p:txBody>
      </p:sp>
      <p:sp>
        <p:nvSpPr>
          <p:cNvPr id="232" name="Google Shape;232;p23"/>
          <p:cNvSpPr/>
          <p:nvPr/>
        </p:nvSpPr>
        <p:spPr>
          <a:xfrm>
            <a:off x="3162299" y="3409489"/>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“Entrée”</a:t>
            </a:r>
            <a:endParaRPr sz="700">
              <a:solidFill>
                <a:schemeClr val="dk1"/>
              </a:solidFill>
              <a:latin typeface="Calibri"/>
              <a:ea typeface="Calibri"/>
              <a:cs typeface="Calibri"/>
              <a:sym typeface="Calibri"/>
            </a:endParaRPr>
          </a:p>
        </p:txBody>
      </p:sp>
      <p:cxnSp>
        <p:nvCxnSpPr>
          <p:cNvPr id="233" name="Google Shape;233;p23"/>
          <p:cNvCxnSpPr>
            <a:stCxn id="215" idx="3"/>
            <a:endCxn id="222" idx="1"/>
          </p:cNvCxnSpPr>
          <p:nvPr/>
        </p:nvCxnSpPr>
        <p:spPr>
          <a:xfrm>
            <a:off x="1553825" y="1151019"/>
            <a:ext cx="1605300" cy="608100"/>
          </a:xfrm>
          <a:prstGeom prst="bentConnector3">
            <a:avLst>
              <a:gd fmla="val 22656" name="adj1"/>
            </a:avLst>
          </a:prstGeom>
          <a:noFill/>
          <a:ln cap="flat" cmpd="sng" w="9525">
            <a:solidFill>
              <a:schemeClr val="dk1"/>
            </a:solidFill>
            <a:prstDash val="solid"/>
            <a:round/>
            <a:headEnd len="med" w="med" type="none"/>
            <a:tailEnd len="med" w="med" type="none"/>
          </a:ln>
        </p:spPr>
      </p:cxnSp>
      <p:cxnSp>
        <p:nvCxnSpPr>
          <p:cNvPr id="234" name="Google Shape;234;p23"/>
          <p:cNvCxnSpPr>
            <a:stCxn id="215" idx="3"/>
            <a:endCxn id="226" idx="1"/>
          </p:cNvCxnSpPr>
          <p:nvPr/>
        </p:nvCxnSpPr>
        <p:spPr>
          <a:xfrm>
            <a:off x="1553825" y="1151019"/>
            <a:ext cx="1608600" cy="1197300"/>
          </a:xfrm>
          <a:prstGeom prst="bentConnector3">
            <a:avLst>
              <a:gd fmla="val 23312" name="adj1"/>
            </a:avLst>
          </a:prstGeom>
          <a:noFill/>
          <a:ln cap="flat" cmpd="sng" w="9525">
            <a:solidFill>
              <a:schemeClr val="dk1"/>
            </a:solidFill>
            <a:prstDash val="solid"/>
            <a:round/>
            <a:headEnd len="med" w="med" type="none"/>
            <a:tailEnd len="med" w="med" type="none"/>
          </a:ln>
        </p:spPr>
      </p:cxnSp>
      <p:cxnSp>
        <p:nvCxnSpPr>
          <p:cNvPr id="235" name="Google Shape;235;p23"/>
          <p:cNvCxnSpPr>
            <a:stCxn id="215" idx="3"/>
            <a:endCxn id="229" idx="1"/>
          </p:cNvCxnSpPr>
          <p:nvPr/>
        </p:nvCxnSpPr>
        <p:spPr>
          <a:xfrm>
            <a:off x="1553825" y="1151019"/>
            <a:ext cx="1612200" cy="1768800"/>
          </a:xfrm>
          <a:prstGeom prst="bentConnector3">
            <a:avLst>
              <a:gd fmla="val 22559" name="adj1"/>
            </a:avLst>
          </a:prstGeom>
          <a:noFill/>
          <a:ln cap="flat" cmpd="sng" w="9525">
            <a:solidFill>
              <a:schemeClr val="dk1"/>
            </a:solidFill>
            <a:prstDash val="solid"/>
            <a:round/>
            <a:headEnd len="med" w="med" type="none"/>
            <a:tailEnd len="med" w="med" type="none"/>
          </a:ln>
        </p:spPr>
      </p:cxnSp>
      <p:cxnSp>
        <p:nvCxnSpPr>
          <p:cNvPr id="236" name="Google Shape;236;p23"/>
          <p:cNvCxnSpPr>
            <a:stCxn id="215" idx="3"/>
            <a:endCxn id="232" idx="1"/>
          </p:cNvCxnSpPr>
          <p:nvPr/>
        </p:nvCxnSpPr>
        <p:spPr>
          <a:xfrm>
            <a:off x="1553825" y="1151019"/>
            <a:ext cx="1608600" cy="2397300"/>
          </a:xfrm>
          <a:prstGeom prst="bentConnector3">
            <a:avLst>
              <a:gd fmla="val 23054" name="adj1"/>
            </a:avLst>
          </a:prstGeom>
          <a:noFill/>
          <a:ln cap="flat" cmpd="sng" w="9525">
            <a:solidFill>
              <a:schemeClr val="dk1"/>
            </a:solidFill>
            <a:prstDash val="solid"/>
            <a:round/>
            <a:headEnd len="med" w="med" type="none"/>
            <a:tailEnd len="med" w="med" type="none"/>
          </a:ln>
        </p:spPr>
      </p:cxnSp>
      <p:cxnSp>
        <p:nvCxnSpPr>
          <p:cNvPr id="237" name="Google Shape;237;p23"/>
          <p:cNvCxnSpPr>
            <a:stCxn id="221" idx="3"/>
            <a:endCxn id="222" idx="0"/>
          </p:cNvCxnSpPr>
          <p:nvPr/>
        </p:nvCxnSpPr>
        <p:spPr>
          <a:xfrm>
            <a:off x="3162275" y="1439900"/>
            <a:ext cx="520500" cy="181200"/>
          </a:xfrm>
          <a:prstGeom prst="bentConnector2">
            <a:avLst/>
          </a:prstGeom>
          <a:noFill/>
          <a:ln cap="flat" cmpd="sng" w="9525">
            <a:solidFill>
              <a:schemeClr val="dk1"/>
            </a:solidFill>
            <a:prstDash val="solid"/>
            <a:round/>
            <a:headEnd len="med" w="med" type="none"/>
            <a:tailEnd len="med" w="med" type="none"/>
          </a:ln>
        </p:spPr>
      </p:cxnSp>
      <p:cxnSp>
        <p:nvCxnSpPr>
          <p:cNvPr id="238" name="Google Shape;238;p23"/>
          <p:cNvCxnSpPr>
            <a:stCxn id="225" idx="3"/>
            <a:endCxn id="226" idx="0"/>
          </p:cNvCxnSpPr>
          <p:nvPr/>
        </p:nvCxnSpPr>
        <p:spPr>
          <a:xfrm>
            <a:off x="3158075" y="1988825"/>
            <a:ext cx="528300" cy="221100"/>
          </a:xfrm>
          <a:prstGeom prst="bentConnector2">
            <a:avLst/>
          </a:prstGeom>
          <a:noFill/>
          <a:ln cap="flat" cmpd="sng" w="9525">
            <a:solidFill>
              <a:schemeClr val="dk1"/>
            </a:solidFill>
            <a:prstDash val="solid"/>
            <a:round/>
            <a:headEnd len="med" w="med" type="none"/>
            <a:tailEnd len="med" w="med" type="none"/>
          </a:ln>
        </p:spPr>
      </p:cxnSp>
      <p:cxnSp>
        <p:nvCxnSpPr>
          <p:cNvPr id="239" name="Google Shape;239;p23"/>
          <p:cNvCxnSpPr>
            <a:stCxn id="228" idx="3"/>
            <a:endCxn id="229" idx="0"/>
          </p:cNvCxnSpPr>
          <p:nvPr/>
        </p:nvCxnSpPr>
        <p:spPr>
          <a:xfrm>
            <a:off x="3169200" y="2599650"/>
            <a:ext cx="520800" cy="181200"/>
          </a:xfrm>
          <a:prstGeom prst="bentConnector2">
            <a:avLst/>
          </a:prstGeom>
          <a:noFill/>
          <a:ln cap="flat" cmpd="sng" w="9525">
            <a:solidFill>
              <a:schemeClr val="dk1"/>
            </a:solidFill>
            <a:prstDash val="solid"/>
            <a:round/>
            <a:headEnd len="med" w="med" type="none"/>
            <a:tailEnd len="med" w="med" type="none"/>
          </a:ln>
        </p:spPr>
      </p:cxnSp>
      <p:cxnSp>
        <p:nvCxnSpPr>
          <p:cNvPr id="240" name="Google Shape;240;p23"/>
          <p:cNvCxnSpPr>
            <a:stCxn id="231" idx="3"/>
            <a:endCxn id="232" idx="0"/>
          </p:cNvCxnSpPr>
          <p:nvPr/>
        </p:nvCxnSpPr>
        <p:spPr>
          <a:xfrm>
            <a:off x="3165575" y="3228325"/>
            <a:ext cx="520800" cy="181200"/>
          </a:xfrm>
          <a:prstGeom prst="bentConnector2">
            <a:avLst/>
          </a:prstGeom>
          <a:noFill/>
          <a:ln cap="flat" cmpd="sng" w="9525">
            <a:solidFill>
              <a:schemeClr val="dk1"/>
            </a:solidFill>
            <a:prstDash val="solid"/>
            <a:round/>
            <a:headEnd len="med" w="med" type="none"/>
            <a:tailEnd len="med" w="med" type="none"/>
          </a:ln>
        </p:spPr>
      </p:cxnSp>
      <p:sp>
        <p:nvSpPr>
          <p:cNvPr id="241" name="Google Shape;241;p23"/>
          <p:cNvSpPr/>
          <p:nvPr/>
        </p:nvSpPr>
        <p:spPr>
          <a:xfrm>
            <a:off x="4583099" y="1012869"/>
            <a:ext cx="10476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242" name="Google Shape;242;p23"/>
          <p:cNvSpPr/>
          <p:nvPr/>
        </p:nvSpPr>
        <p:spPr>
          <a:xfrm>
            <a:off x="4581450" y="1611483"/>
            <a:ext cx="10476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243" name="Google Shape;243;p23"/>
          <p:cNvSpPr/>
          <p:nvPr/>
        </p:nvSpPr>
        <p:spPr>
          <a:xfrm>
            <a:off x="4581450" y="2210098"/>
            <a:ext cx="10479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latin typeface="Calibri"/>
              <a:ea typeface="Calibri"/>
              <a:cs typeface="Calibri"/>
              <a:sym typeface="Calibri"/>
            </a:endParaRPr>
          </a:p>
        </p:txBody>
      </p:sp>
      <p:sp>
        <p:nvSpPr>
          <p:cNvPr id="244" name="Google Shape;244;p23"/>
          <p:cNvSpPr/>
          <p:nvPr/>
        </p:nvSpPr>
        <p:spPr>
          <a:xfrm>
            <a:off x="4581449" y="2776387"/>
            <a:ext cx="1047900" cy="277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245" name="Google Shape;245;p23"/>
          <p:cNvSpPr/>
          <p:nvPr/>
        </p:nvSpPr>
        <p:spPr>
          <a:xfrm>
            <a:off x="4581449" y="3407327"/>
            <a:ext cx="1047900" cy="324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“Admis autre résidence”</a:t>
            </a:r>
            <a:endParaRPr sz="700">
              <a:solidFill>
                <a:schemeClr val="dk1"/>
              </a:solidFill>
              <a:latin typeface="Calibri"/>
              <a:ea typeface="Calibri"/>
              <a:cs typeface="Calibri"/>
              <a:sym typeface="Calibri"/>
            </a:endParaRPr>
          </a:p>
        </p:txBody>
      </p:sp>
      <p:grpSp>
        <p:nvGrpSpPr>
          <p:cNvPr id="246" name="Google Shape;246;p23"/>
          <p:cNvGrpSpPr/>
          <p:nvPr/>
        </p:nvGrpSpPr>
        <p:grpSpPr>
          <a:xfrm>
            <a:off x="7410375" y="3914100"/>
            <a:ext cx="1810275" cy="1188700"/>
            <a:chOff x="7410375" y="3837900"/>
            <a:chExt cx="1810275" cy="1188700"/>
          </a:xfrm>
        </p:grpSpPr>
        <p:sp>
          <p:nvSpPr>
            <p:cNvPr id="247" name="Google Shape;247;p23"/>
            <p:cNvSpPr/>
            <p:nvPr/>
          </p:nvSpPr>
          <p:spPr>
            <a:xfrm>
              <a:off x="7410425" y="3882900"/>
              <a:ext cx="399000" cy="2025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alibri"/>
                <a:ea typeface="Calibri"/>
                <a:cs typeface="Calibri"/>
                <a:sym typeface="Calibri"/>
              </a:endParaRPr>
            </a:p>
          </p:txBody>
        </p:sp>
        <p:sp>
          <p:nvSpPr>
            <p:cNvPr id="248" name="Google Shape;248;p23"/>
            <p:cNvSpPr/>
            <p:nvPr/>
          </p:nvSpPr>
          <p:spPr>
            <a:xfrm>
              <a:off x="7410375" y="4133950"/>
              <a:ext cx="399000" cy="1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249" name="Google Shape;249;p23"/>
            <p:cNvSpPr txBox="1"/>
            <p:nvPr/>
          </p:nvSpPr>
          <p:spPr>
            <a:xfrm>
              <a:off x="7805850" y="3837900"/>
              <a:ext cx="14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event ou action </a:t>
              </a:r>
              <a:endParaRPr sz="700">
                <a:latin typeface="Calibri"/>
                <a:ea typeface="Calibri"/>
                <a:cs typeface="Calibri"/>
                <a:sym typeface="Calibri"/>
              </a:endParaRPr>
            </a:p>
          </p:txBody>
        </p:sp>
        <p:sp>
          <p:nvSpPr>
            <p:cNvPr id="250" name="Google Shape;250;p23"/>
            <p:cNvSpPr/>
            <p:nvPr/>
          </p:nvSpPr>
          <p:spPr>
            <a:xfrm>
              <a:off x="7410375" y="4358500"/>
              <a:ext cx="399000" cy="178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251" name="Google Shape;251;p23"/>
            <p:cNvSpPr/>
            <p:nvPr/>
          </p:nvSpPr>
          <p:spPr>
            <a:xfrm>
              <a:off x="7410375" y="4574800"/>
              <a:ext cx="399000" cy="178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252" name="Google Shape;252;p23"/>
            <p:cNvSpPr txBox="1"/>
            <p:nvPr/>
          </p:nvSpPr>
          <p:spPr>
            <a:xfrm>
              <a:off x="7805850" y="4076950"/>
              <a:ext cx="117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de </a:t>
              </a:r>
              <a:r>
                <a:rPr b="1" lang="fr" sz="700" u="sng">
                  <a:solidFill>
                    <a:schemeClr val="dk1"/>
                  </a:solidFill>
                  <a:latin typeface="Calibri"/>
                  <a:ea typeface="Calibri"/>
                  <a:cs typeface="Calibri"/>
                  <a:sym typeface="Calibri"/>
                </a:rPr>
                <a:t>ma résidence</a:t>
              </a:r>
              <a:endParaRPr b="1" sz="700" u="sng">
                <a:latin typeface="Calibri"/>
                <a:ea typeface="Calibri"/>
                <a:cs typeface="Calibri"/>
                <a:sym typeface="Calibri"/>
              </a:endParaRPr>
            </a:p>
          </p:txBody>
        </p:sp>
        <p:sp>
          <p:nvSpPr>
            <p:cNvPr id="253" name="Google Shape;253;p23"/>
            <p:cNvSpPr txBox="1"/>
            <p:nvPr/>
          </p:nvSpPr>
          <p:spPr>
            <a:xfrm>
              <a:off x="7805400" y="4301500"/>
              <a:ext cx="14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d’une autre résidence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
          <p:nvSpPr>
            <p:cNvPr id="254" name="Google Shape;254;p23"/>
            <p:cNvSpPr txBox="1"/>
            <p:nvPr/>
          </p:nvSpPr>
          <p:spPr>
            <a:xfrm>
              <a:off x="7805850" y="45178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nouveau statut à valider</a:t>
              </a:r>
              <a:endParaRPr sz="700">
                <a:latin typeface="Calibri"/>
                <a:ea typeface="Calibri"/>
                <a:cs typeface="Calibri"/>
                <a:sym typeface="Calibri"/>
              </a:endParaRPr>
            </a:p>
          </p:txBody>
        </p:sp>
        <p:sp>
          <p:nvSpPr>
            <p:cNvPr id="255" name="Google Shape;255;p23"/>
            <p:cNvSpPr/>
            <p:nvPr/>
          </p:nvSpPr>
          <p:spPr>
            <a:xfrm>
              <a:off x="7410425" y="4791100"/>
              <a:ext cx="399000" cy="17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256" name="Google Shape;256;p23"/>
            <p:cNvSpPr txBox="1"/>
            <p:nvPr/>
          </p:nvSpPr>
          <p:spPr>
            <a:xfrm>
              <a:off x="7805850" y="47341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statut d’une agence</a:t>
              </a:r>
              <a:endParaRPr sz="700">
                <a:latin typeface="Calibri"/>
                <a:ea typeface="Calibri"/>
                <a:cs typeface="Calibri"/>
                <a:sym typeface="Calibri"/>
              </a:endParaRPr>
            </a:p>
          </p:txBody>
        </p:sp>
      </p:grpSp>
      <p:sp>
        <p:nvSpPr>
          <p:cNvPr id="257" name="Google Shape;257;p23"/>
          <p:cNvSpPr/>
          <p:nvPr/>
        </p:nvSpPr>
        <p:spPr>
          <a:xfrm>
            <a:off x="6003899" y="1012869"/>
            <a:ext cx="10476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258" name="Google Shape;258;p23"/>
          <p:cNvSpPr/>
          <p:nvPr/>
        </p:nvSpPr>
        <p:spPr>
          <a:xfrm>
            <a:off x="6003900" y="1611483"/>
            <a:ext cx="10476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259" name="Google Shape;259;p23"/>
          <p:cNvSpPr/>
          <p:nvPr/>
        </p:nvSpPr>
        <p:spPr>
          <a:xfrm>
            <a:off x="6000600" y="2210098"/>
            <a:ext cx="10479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solidFill>
                  <a:schemeClr val="dk1"/>
                </a:solidFill>
                <a:latin typeface="Calibri"/>
                <a:ea typeface="Calibri"/>
                <a:cs typeface="Calibri"/>
                <a:sym typeface="Calibri"/>
              </a:rPr>
              <a:t>Statut</a:t>
            </a:r>
            <a:r>
              <a:rPr lang="fr" sz="700">
                <a:latin typeface="Calibri"/>
                <a:ea typeface="Calibri"/>
                <a:cs typeface="Calibri"/>
                <a:sym typeface="Calibri"/>
              </a:rPr>
              <a:t> = </a:t>
            </a:r>
            <a:endParaRPr sz="700">
              <a:latin typeface="Calibri"/>
              <a:ea typeface="Calibri"/>
              <a:cs typeface="Calibri"/>
              <a:sym typeface="Calibri"/>
            </a:endParaRPr>
          </a:p>
          <a:p>
            <a:pPr indent="0" lvl="0" marL="0" marR="0" rtl="0" algn="ctr">
              <a:lnSpc>
                <a:spcPct val="100000"/>
              </a:lnSpc>
              <a:spcBef>
                <a:spcPts val="0"/>
              </a:spcBef>
              <a:spcAft>
                <a:spcPts val="0"/>
              </a:spcAft>
              <a:buNone/>
            </a:pPr>
            <a:r>
              <a:rPr lang="fr" sz="700">
                <a:latin typeface="Calibri"/>
                <a:ea typeface="Calibri"/>
                <a:cs typeface="Calibri"/>
                <a:sym typeface="Calibri"/>
              </a:rPr>
              <a:t>“Sortie définitive”</a:t>
            </a:r>
            <a:endParaRPr sz="700">
              <a:latin typeface="Calibri"/>
              <a:ea typeface="Calibri"/>
              <a:cs typeface="Calibri"/>
              <a:sym typeface="Calibri"/>
            </a:endParaRPr>
          </a:p>
        </p:txBody>
      </p:sp>
      <p:sp>
        <p:nvSpPr>
          <p:cNvPr id="260" name="Google Shape;260;p23"/>
          <p:cNvSpPr/>
          <p:nvPr/>
        </p:nvSpPr>
        <p:spPr>
          <a:xfrm>
            <a:off x="5996974" y="2776387"/>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261" name="Google Shape;261;p23"/>
          <p:cNvSpPr/>
          <p:nvPr/>
        </p:nvSpPr>
        <p:spPr>
          <a:xfrm>
            <a:off x="6000599" y="3407327"/>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latin typeface="Calibri"/>
              <a:ea typeface="Calibri"/>
              <a:cs typeface="Calibri"/>
              <a:sym typeface="Calibri"/>
            </a:endParaRPr>
          </a:p>
        </p:txBody>
      </p:sp>
      <p:sp>
        <p:nvSpPr>
          <p:cNvPr id="262" name="Google Shape;262;p23"/>
          <p:cNvSpPr/>
          <p:nvPr/>
        </p:nvSpPr>
        <p:spPr>
          <a:xfrm>
            <a:off x="4273049" y="1058721"/>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5692349" y="1060433"/>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4271549" y="1659047"/>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5692349" y="1659047"/>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4271549" y="22576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5692349" y="22576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4274186" y="282462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5689711" y="282462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4271549" y="347666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5692349" y="347666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 name="Google Shape;272;p23"/>
          <p:cNvCxnSpPr>
            <a:endCxn id="222" idx="1"/>
          </p:cNvCxnSpPr>
          <p:nvPr/>
        </p:nvCxnSpPr>
        <p:spPr>
          <a:xfrm flipH="1" rot="10800000">
            <a:off x="1943101" y="1759213"/>
            <a:ext cx="1215900" cy="5100"/>
          </a:xfrm>
          <a:prstGeom prst="straightConnector1">
            <a:avLst/>
          </a:prstGeom>
          <a:noFill/>
          <a:ln cap="flat" cmpd="sng" w="9525">
            <a:solidFill>
              <a:schemeClr val="dk1"/>
            </a:solidFill>
            <a:prstDash val="solid"/>
            <a:round/>
            <a:headEnd len="med" w="med" type="none"/>
            <a:tailEnd len="med" w="med" type="triangle"/>
          </a:ln>
        </p:spPr>
      </p:cxnSp>
      <p:cxnSp>
        <p:nvCxnSpPr>
          <p:cNvPr id="273" name="Google Shape;273;p23"/>
          <p:cNvCxnSpPr>
            <a:endCxn id="226" idx="1"/>
          </p:cNvCxnSpPr>
          <p:nvPr/>
        </p:nvCxnSpPr>
        <p:spPr>
          <a:xfrm flipH="1" rot="10800000">
            <a:off x="1947900" y="2348205"/>
            <a:ext cx="1214400" cy="2400"/>
          </a:xfrm>
          <a:prstGeom prst="straightConnector1">
            <a:avLst/>
          </a:prstGeom>
          <a:noFill/>
          <a:ln cap="flat" cmpd="sng" w="9525">
            <a:solidFill>
              <a:schemeClr val="dk1"/>
            </a:solidFill>
            <a:prstDash val="solid"/>
            <a:round/>
            <a:headEnd len="med" w="med" type="none"/>
            <a:tailEnd len="med" w="med" type="triangle"/>
          </a:ln>
        </p:spPr>
      </p:cxnSp>
      <p:cxnSp>
        <p:nvCxnSpPr>
          <p:cNvPr id="274" name="Google Shape;274;p23"/>
          <p:cNvCxnSpPr>
            <a:endCxn id="229" idx="1"/>
          </p:cNvCxnSpPr>
          <p:nvPr/>
        </p:nvCxnSpPr>
        <p:spPr>
          <a:xfrm flipH="1" rot="10800000">
            <a:off x="1943124" y="2919717"/>
            <a:ext cx="1222800" cy="900"/>
          </a:xfrm>
          <a:prstGeom prst="straightConnector1">
            <a:avLst/>
          </a:prstGeom>
          <a:noFill/>
          <a:ln cap="flat" cmpd="sng" w="9525">
            <a:solidFill>
              <a:schemeClr val="dk1"/>
            </a:solidFill>
            <a:prstDash val="solid"/>
            <a:round/>
            <a:headEnd len="med" w="med" type="none"/>
            <a:tailEnd len="med" w="med" type="triangle"/>
          </a:ln>
        </p:spPr>
      </p:cxnSp>
      <p:cxnSp>
        <p:nvCxnSpPr>
          <p:cNvPr id="275" name="Google Shape;275;p23"/>
          <p:cNvCxnSpPr>
            <a:endCxn id="232" idx="1"/>
          </p:cNvCxnSpPr>
          <p:nvPr/>
        </p:nvCxnSpPr>
        <p:spPr>
          <a:xfrm flipH="1" rot="10800000">
            <a:off x="1938299" y="3548389"/>
            <a:ext cx="1224000" cy="5100"/>
          </a:xfrm>
          <a:prstGeom prst="straightConnector1">
            <a:avLst/>
          </a:prstGeom>
          <a:noFill/>
          <a:ln cap="flat" cmpd="sng" w="9525">
            <a:solidFill>
              <a:schemeClr val="dk1"/>
            </a:solidFill>
            <a:prstDash val="solid"/>
            <a:round/>
            <a:headEnd len="med" w="med" type="none"/>
            <a:tailEnd len="med" w="med" type="triangle"/>
          </a:ln>
        </p:spPr>
      </p:cxnSp>
      <p:cxnSp>
        <p:nvCxnSpPr>
          <p:cNvPr id="276" name="Google Shape;276;p23"/>
          <p:cNvCxnSpPr>
            <a:endCxn id="222" idx="0"/>
          </p:cNvCxnSpPr>
          <p:nvPr/>
        </p:nvCxnSpPr>
        <p:spPr>
          <a:xfrm flipH="1">
            <a:off x="3682801" y="1443163"/>
            <a:ext cx="3300" cy="177900"/>
          </a:xfrm>
          <a:prstGeom prst="straightConnector1">
            <a:avLst/>
          </a:prstGeom>
          <a:noFill/>
          <a:ln cap="flat" cmpd="sng" w="9525">
            <a:solidFill>
              <a:schemeClr val="dk1"/>
            </a:solidFill>
            <a:prstDash val="solid"/>
            <a:round/>
            <a:headEnd len="med" w="med" type="none"/>
            <a:tailEnd len="med" w="med" type="triangle"/>
          </a:ln>
        </p:spPr>
      </p:cxnSp>
      <p:cxnSp>
        <p:nvCxnSpPr>
          <p:cNvPr id="277" name="Google Shape;277;p23"/>
          <p:cNvCxnSpPr>
            <a:endCxn id="229" idx="0"/>
          </p:cNvCxnSpPr>
          <p:nvPr/>
        </p:nvCxnSpPr>
        <p:spPr>
          <a:xfrm flipH="1">
            <a:off x="3689874" y="2605017"/>
            <a:ext cx="1200" cy="175800"/>
          </a:xfrm>
          <a:prstGeom prst="straightConnector1">
            <a:avLst/>
          </a:prstGeom>
          <a:noFill/>
          <a:ln cap="flat" cmpd="sng" w="9525">
            <a:solidFill>
              <a:schemeClr val="dk1"/>
            </a:solidFill>
            <a:prstDash val="solid"/>
            <a:round/>
            <a:headEnd len="med" w="med" type="none"/>
            <a:tailEnd len="med" w="med" type="triangle"/>
          </a:ln>
        </p:spPr>
      </p:cxnSp>
      <p:cxnSp>
        <p:nvCxnSpPr>
          <p:cNvPr id="278" name="Google Shape;278;p23"/>
          <p:cNvCxnSpPr>
            <a:endCxn id="232" idx="0"/>
          </p:cNvCxnSpPr>
          <p:nvPr/>
        </p:nvCxnSpPr>
        <p:spPr>
          <a:xfrm flipH="1">
            <a:off x="3686249" y="3230989"/>
            <a:ext cx="4800" cy="178500"/>
          </a:xfrm>
          <a:prstGeom prst="straightConnector1">
            <a:avLst/>
          </a:prstGeom>
          <a:noFill/>
          <a:ln cap="flat" cmpd="sng" w="9525">
            <a:solidFill>
              <a:schemeClr val="dk1"/>
            </a:solidFill>
            <a:prstDash val="solid"/>
            <a:round/>
            <a:headEnd len="med" w="med" type="none"/>
            <a:tailEnd len="med" w="med" type="triangle"/>
          </a:ln>
        </p:spPr>
      </p:cxnSp>
      <p:sp>
        <p:nvSpPr>
          <p:cNvPr id="279" name="Google Shape;279;p23"/>
          <p:cNvSpPr/>
          <p:nvPr/>
        </p:nvSpPr>
        <p:spPr>
          <a:xfrm>
            <a:off x="76200" y="608150"/>
            <a:ext cx="9228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Nouveau prospect</a:t>
            </a:r>
            <a:endParaRPr sz="700">
              <a:latin typeface="Calibri"/>
              <a:ea typeface="Calibri"/>
              <a:cs typeface="Calibri"/>
              <a:sym typeface="Calibri"/>
            </a:endParaRPr>
          </a:p>
        </p:txBody>
      </p:sp>
      <p:cxnSp>
        <p:nvCxnSpPr>
          <p:cNvPr id="280" name="Google Shape;280;p23"/>
          <p:cNvCxnSpPr>
            <a:stCxn id="279" idx="3"/>
            <a:endCxn id="215" idx="0"/>
          </p:cNvCxnSpPr>
          <p:nvPr/>
        </p:nvCxnSpPr>
        <p:spPr>
          <a:xfrm>
            <a:off x="999000" y="708650"/>
            <a:ext cx="93300" cy="304200"/>
          </a:xfrm>
          <a:prstGeom prst="bentConnector2">
            <a:avLst/>
          </a:prstGeom>
          <a:noFill/>
          <a:ln cap="flat" cmpd="sng" w="9525">
            <a:solidFill>
              <a:schemeClr val="dk1"/>
            </a:solidFill>
            <a:prstDash val="solid"/>
            <a:round/>
            <a:headEnd len="med" w="med" type="none"/>
            <a:tailEnd len="med" w="med" type="none"/>
          </a:ln>
        </p:spPr>
      </p:cxnSp>
      <p:cxnSp>
        <p:nvCxnSpPr>
          <p:cNvPr id="281" name="Google Shape;281;p23"/>
          <p:cNvCxnSpPr>
            <a:endCxn id="215" idx="0"/>
          </p:cNvCxnSpPr>
          <p:nvPr/>
        </p:nvCxnSpPr>
        <p:spPr>
          <a:xfrm>
            <a:off x="1092425" y="900069"/>
            <a:ext cx="0" cy="112800"/>
          </a:xfrm>
          <a:prstGeom prst="straightConnector1">
            <a:avLst/>
          </a:prstGeom>
          <a:noFill/>
          <a:ln cap="flat" cmpd="sng" w="9525">
            <a:solidFill>
              <a:schemeClr val="dk1"/>
            </a:solidFill>
            <a:prstDash val="solid"/>
            <a:round/>
            <a:headEnd len="med" w="med" type="none"/>
            <a:tailEnd len="med" w="med" type="triangle"/>
          </a:ln>
        </p:spPr>
      </p:cxnSp>
      <p:sp>
        <p:nvSpPr>
          <p:cNvPr id="282" name="Google Shape;282;p23"/>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Evolution du statut “En cours” [IR inactif]</a:t>
            </a:r>
            <a:endParaRPr sz="2400">
              <a:latin typeface="Calibri"/>
              <a:ea typeface="Calibri"/>
              <a:cs typeface="Calibri"/>
              <a:sym typeface="Calibri"/>
            </a:endParaRPr>
          </a:p>
        </p:txBody>
      </p:sp>
      <p:sp>
        <p:nvSpPr>
          <p:cNvPr id="283" name="Google Shape;283;p23"/>
          <p:cNvSpPr txBox="1"/>
          <p:nvPr/>
        </p:nvSpPr>
        <p:spPr>
          <a:xfrm>
            <a:off x="1519300" y="3773183"/>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284" name="Google Shape;284;p23"/>
          <p:cNvSpPr/>
          <p:nvPr/>
        </p:nvSpPr>
        <p:spPr>
          <a:xfrm>
            <a:off x="2141375" y="37565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Réorientation</a:t>
            </a:r>
            <a:endParaRPr sz="700">
              <a:solidFill>
                <a:schemeClr val="dk1"/>
              </a:solidFill>
              <a:latin typeface="Calibri"/>
              <a:ea typeface="Calibri"/>
              <a:cs typeface="Calibri"/>
              <a:sym typeface="Calibri"/>
            </a:endParaRPr>
          </a:p>
        </p:txBody>
      </p:sp>
      <p:sp>
        <p:nvSpPr>
          <p:cNvPr id="285" name="Google Shape;285;p23"/>
          <p:cNvSpPr/>
          <p:nvPr/>
        </p:nvSpPr>
        <p:spPr>
          <a:xfrm>
            <a:off x="3158999" y="4038155"/>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286" name="Google Shape;286;p23"/>
          <p:cNvSpPr/>
          <p:nvPr/>
        </p:nvSpPr>
        <p:spPr>
          <a:xfrm>
            <a:off x="4578150" y="3957303"/>
            <a:ext cx="1047900" cy="478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“En cours” si concernée par la réorientation.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Sinon </a:t>
            </a: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287" name="Google Shape;287;p23"/>
          <p:cNvSpPr/>
          <p:nvPr/>
        </p:nvSpPr>
        <p:spPr>
          <a:xfrm>
            <a:off x="5997299" y="4035993"/>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288" name="Google Shape;288;p23"/>
          <p:cNvSpPr/>
          <p:nvPr/>
        </p:nvSpPr>
        <p:spPr>
          <a:xfrm>
            <a:off x="4268249" y="4105336"/>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5689049" y="4105336"/>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23"/>
          <p:cNvCxnSpPr>
            <a:endCxn id="285" idx="1"/>
          </p:cNvCxnSpPr>
          <p:nvPr/>
        </p:nvCxnSpPr>
        <p:spPr>
          <a:xfrm flipH="1" rot="10800000">
            <a:off x="1934999" y="4177055"/>
            <a:ext cx="1224000" cy="5100"/>
          </a:xfrm>
          <a:prstGeom prst="straightConnector1">
            <a:avLst/>
          </a:prstGeom>
          <a:noFill/>
          <a:ln cap="flat" cmpd="sng" w="9525">
            <a:solidFill>
              <a:schemeClr val="dk1"/>
            </a:solidFill>
            <a:prstDash val="solid"/>
            <a:round/>
            <a:headEnd len="med" w="med" type="none"/>
            <a:tailEnd len="med" w="med" type="triangle"/>
          </a:ln>
        </p:spPr>
      </p:cxnSp>
      <p:cxnSp>
        <p:nvCxnSpPr>
          <p:cNvPr id="291" name="Google Shape;291;p23"/>
          <p:cNvCxnSpPr>
            <a:endCxn id="285" idx="0"/>
          </p:cNvCxnSpPr>
          <p:nvPr/>
        </p:nvCxnSpPr>
        <p:spPr>
          <a:xfrm flipH="1">
            <a:off x="3682949" y="3859655"/>
            <a:ext cx="4800" cy="178500"/>
          </a:xfrm>
          <a:prstGeom prst="straightConnector1">
            <a:avLst/>
          </a:prstGeom>
          <a:noFill/>
          <a:ln cap="flat" cmpd="sng" w="9525">
            <a:solidFill>
              <a:schemeClr val="dk1"/>
            </a:solidFill>
            <a:prstDash val="solid"/>
            <a:round/>
            <a:headEnd len="med" w="med" type="none"/>
            <a:tailEnd len="med" w="med" type="triangle"/>
          </a:ln>
        </p:spPr>
      </p:cxnSp>
      <p:cxnSp>
        <p:nvCxnSpPr>
          <p:cNvPr id="292" name="Google Shape;292;p23"/>
          <p:cNvCxnSpPr>
            <a:stCxn id="284" idx="3"/>
            <a:endCxn id="285" idx="0"/>
          </p:cNvCxnSpPr>
          <p:nvPr/>
        </p:nvCxnSpPr>
        <p:spPr>
          <a:xfrm>
            <a:off x="3162275" y="3857000"/>
            <a:ext cx="520800" cy="181200"/>
          </a:xfrm>
          <a:prstGeom prst="bentConnector2">
            <a:avLst/>
          </a:prstGeom>
          <a:noFill/>
          <a:ln cap="flat" cmpd="sng" w="9525">
            <a:solidFill>
              <a:schemeClr val="dk1"/>
            </a:solidFill>
            <a:prstDash val="solid"/>
            <a:round/>
            <a:headEnd len="med" w="med" type="none"/>
            <a:tailEnd len="med" w="med" type="none"/>
          </a:ln>
        </p:spPr>
      </p:cxnSp>
      <p:cxnSp>
        <p:nvCxnSpPr>
          <p:cNvPr id="293" name="Google Shape;293;p23"/>
          <p:cNvCxnSpPr>
            <a:stCxn id="215" idx="3"/>
            <a:endCxn id="285" idx="1"/>
          </p:cNvCxnSpPr>
          <p:nvPr/>
        </p:nvCxnSpPr>
        <p:spPr>
          <a:xfrm>
            <a:off x="1553825" y="1151019"/>
            <a:ext cx="1605300" cy="3026100"/>
          </a:xfrm>
          <a:prstGeom prst="bentConnector3">
            <a:avLst>
              <a:gd fmla="val 22656" name="adj1"/>
            </a:avLst>
          </a:prstGeom>
          <a:noFill/>
          <a:ln cap="flat" cmpd="sng" w="9525">
            <a:solidFill>
              <a:schemeClr val="dk1"/>
            </a:solidFill>
            <a:prstDash val="solid"/>
            <a:round/>
            <a:headEnd len="med" w="med" type="none"/>
            <a:tailEnd len="med" w="med" type="none"/>
          </a:ln>
        </p:spPr>
      </p:cxnSp>
      <p:cxnSp>
        <p:nvCxnSpPr>
          <p:cNvPr id="294" name="Google Shape;294;p23"/>
          <p:cNvCxnSpPr>
            <a:endCxn id="226" idx="0"/>
          </p:cNvCxnSpPr>
          <p:nvPr/>
        </p:nvCxnSpPr>
        <p:spPr>
          <a:xfrm flipH="1">
            <a:off x="3686250" y="1996155"/>
            <a:ext cx="4800" cy="213900"/>
          </a:xfrm>
          <a:prstGeom prst="straightConnector1">
            <a:avLst/>
          </a:prstGeom>
          <a:noFill/>
          <a:ln cap="flat" cmpd="sng" w="9525">
            <a:solidFill>
              <a:schemeClr val="dk1"/>
            </a:solidFill>
            <a:prstDash val="solid"/>
            <a:round/>
            <a:headEnd len="med" w="med" type="none"/>
            <a:tailEnd len="med" w="med" type="triangle"/>
          </a:ln>
        </p:spPr>
      </p:cxnSp>
      <p:sp>
        <p:nvSpPr>
          <p:cNvPr id="295" name="Google Shape;295;p23"/>
          <p:cNvSpPr txBox="1"/>
          <p:nvPr/>
        </p:nvSpPr>
        <p:spPr>
          <a:xfrm>
            <a:off x="1519300" y="4378079"/>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296" name="Google Shape;296;p23"/>
          <p:cNvSpPr/>
          <p:nvPr/>
        </p:nvSpPr>
        <p:spPr>
          <a:xfrm>
            <a:off x="2144675" y="43552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 autre résidence</a:t>
            </a:r>
            <a:endParaRPr sz="700">
              <a:solidFill>
                <a:schemeClr val="dk1"/>
              </a:solidFill>
              <a:latin typeface="Calibri"/>
              <a:ea typeface="Calibri"/>
              <a:cs typeface="Calibri"/>
              <a:sym typeface="Calibri"/>
            </a:endParaRPr>
          </a:p>
        </p:txBody>
      </p:sp>
      <p:sp>
        <p:nvSpPr>
          <p:cNvPr id="297" name="Google Shape;297;p23"/>
          <p:cNvSpPr/>
          <p:nvPr/>
        </p:nvSpPr>
        <p:spPr>
          <a:xfrm>
            <a:off x="3162299" y="4636939"/>
            <a:ext cx="1047900" cy="31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“Admis autre résidence”</a:t>
            </a:r>
            <a:endParaRPr sz="700">
              <a:solidFill>
                <a:schemeClr val="dk1"/>
              </a:solidFill>
              <a:latin typeface="Calibri"/>
              <a:ea typeface="Calibri"/>
              <a:cs typeface="Calibri"/>
              <a:sym typeface="Calibri"/>
            </a:endParaRPr>
          </a:p>
        </p:txBody>
      </p:sp>
      <p:cxnSp>
        <p:nvCxnSpPr>
          <p:cNvPr id="298" name="Google Shape;298;p23"/>
          <p:cNvCxnSpPr>
            <a:stCxn id="296" idx="3"/>
            <a:endCxn id="297" idx="0"/>
          </p:cNvCxnSpPr>
          <p:nvPr/>
        </p:nvCxnSpPr>
        <p:spPr>
          <a:xfrm>
            <a:off x="3165575" y="4455775"/>
            <a:ext cx="520800" cy="181200"/>
          </a:xfrm>
          <a:prstGeom prst="bentConnector2">
            <a:avLst/>
          </a:prstGeom>
          <a:noFill/>
          <a:ln cap="flat" cmpd="sng" w="9525">
            <a:solidFill>
              <a:schemeClr val="dk1"/>
            </a:solidFill>
            <a:prstDash val="solid"/>
            <a:round/>
            <a:headEnd len="med" w="med" type="none"/>
            <a:tailEnd len="med" w="med" type="none"/>
          </a:ln>
        </p:spPr>
      </p:cxnSp>
      <p:sp>
        <p:nvSpPr>
          <p:cNvPr id="299" name="Google Shape;299;p23"/>
          <p:cNvSpPr/>
          <p:nvPr/>
        </p:nvSpPr>
        <p:spPr>
          <a:xfrm>
            <a:off x="4581449" y="4634777"/>
            <a:ext cx="1047900" cy="320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“Entrée”</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si admission dans cette résidence</a:t>
            </a:r>
            <a:endParaRPr sz="700">
              <a:solidFill>
                <a:schemeClr val="dk1"/>
              </a:solidFill>
              <a:latin typeface="Calibri"/>
              <a:ea typeface="Calibri"/>
              <a:cs typeface="Calibri"/>
              <a:sym typeface="Calibri"/>
            </a:endParaRPr>
          </a:p>
        </p:txBody>
      </p:sp>
      <p:sp>
        <p:nvSpPr>
          <p:cNvPr id="300" name="Google Shape;300;p23"/>
          <p:cNvSpPr/>
          <p:nvPr/>
        </p:nvSpPr>
        <p:spPr>
          <a:xfrm>
            <a:off x="6000599" y="4634777"/>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latin typeface="Calibri"/>
              <a:ea typeface="Calibri"/>
              <a:cs typeface="Calibri"/>
              <a:sym typeface="Calibri"/>
            </a:endParaRPr>
          </a:p>
        </p:txBody>
      </p:sp>
      <p:sp>
        <p:nvSpPr>
          <p:cNvPr id="301" name="Google Shape;301;p23"/>
          <p:cNvSpPr/>
          <p:nvPr/>
        </p:nvSpPr>
        <p:spPr>
          <a:xfrm>
            <a:off x="4271549" y="470411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5692349" y="470411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23"/>
          <p:cNvCxnSpPr>
            <a:endCxn id="297" idx="1"/>
          </p:cNvCxnSpPr>
          <p:nvPr/>
        </p:nvCxnSpPr>
        <p:spPr>
          <a:xfrm flipH="1" rot="10800000">
            <a:off x="1938299" y="4795339"/>
            <a:ext cx="1224000" cy="5100"/>
          </a:xfrm>
          <a:prstGeom prst="straightConnector1">
            <a:avLst/>
          </a:prstGeom>
          <a:noFill/>
          <a:ln cap="flat" cmpd="sng" w="9525">
            <a:solidFill>
              <a:schemeClr val="dk1"/>
            </a:solidFill>
            <a:prstDash val="solid"/>
            <a:round/>
            <a:headEnd len="med" w="med" type="none"/>
            <a:tailEnd len="med" w="med" type="triangle"/>
          </a:ln>
        </p:spPr>
      </p:cxnSp>
      <p:cxnSp>
        <p:nvCxnSpPr>
          <p:cNvPr id="304" name="Google Shape;304;p23"/>
          <p:cNvCxnSpPr>
            <a:endCxn id="297" idx="0"/>
          </p:cNvCxnSpPr>
          <p:nvPr/>
        </p:nvCxnSpPr>
        <p:spPr>
          <a:xfrm flipH="1">
            <a:off x="3686249" y="4458439"/>
            <a:ext cx="4800" cy="178500"/>
          </a:xfrm>
          <a:prstGeom prst="straightConnector1">
            <a:avLst/>
          </a:prstGeom>
          <a:noFill/>
          <a:ln cap="flat" cmpd="sng" w="9525">
            <a:solidFill>
              <a:schemeClr val="dk1"/>
            </a:solidFill>
            <a:prstDash val="solid"/>
            <a:round/>
            <a:headEnd len="med" w="med" type="none"/>
            <a:tailEnd len="med" w="med" type="triangle"/>
          </a:ln>
        </p:spPr>
      </p:cxnSp>
      <p:cxnSp>
        <p:nvCxnSpPr>
          <p:cNvPr id="305" name="Google Shape;305;p23"/>
          <p:cNvCxnSpPr>
            <a:stCxn id="215" idx="3"/>
            <a:endCxn id="297" idx="1"/>
          </p:cNvCxnSpPr>
          <p:nvPr/>
        </p:nvCxnSpPr>
        <p:spPr>
          <a:xfrm>
            <a:off x="1553825" y="1151019"/>
            <a:ext cx="1608600" cy="3644400"/>
          </a:xfrm>
          <a:prstGeom prst="bentConnector3">
            <a:avLst>
              <a:gd fmla="val 22165"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p:nvPr/>
        </p:nvSpPr>
        <p:spPr>
          <a:xfrm>
            <a:off x="631025" y="1012869"/>
            <a:ext cx="9228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“En cours”</a:t>
            </a:r>
            <a:endParaRPr sz="700">
              <a:latin typeface="Calibri"/>
              <a:ea typeface="Calibri"/>
              <a:cs typeface="Calibri"/>
              <a:sym typeface="Calibri"/>
            </a:endParaRPr>
          </a:p>
        </p:txBody>
      </p:sp>
      <p:sp>
        <p:nvSpPr>
          <p:cNvPr id="311" name="Google Shape;311;p24"/>
          <p:cNvSpPr/>
          <p:nvPr/>
        </p:nvSpPr>
        <p:spPr>
          <a:xfrm>
            <a:off x="2141400" y="7228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Action commerciale ou estimation</a:t>
            </a:r>
            <a:endParaRPr sz="700">
              <a:latin typeface="Calibri"/>
              <a:ea typeface="Calibri"/>
              <a:cs typeface="Calibri"/>
              <a:sym typeface="Calibri"/>
            </a:endParaRPr>
          </a:p>
        </p:txBody>
      </p:sp>
      <p:sp>
        <p:nvSpPr>
          <p:cNvPr id="312" name="Google Shape;312;p24"/>
          <p:cNvSpPr/>
          <p:nvPr/>
        </p:nvSpPr>
        <p:spPr>
          <a:xfrm>
            <a:off x="3162299" y="1012869"/>
            <a:ext cx="10476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“En cours”</a:t>
            </a:r>
            <a:endParaRPr sz="700">
              <a:latin typeface="Calibri"/>
              <a:ea typeface="Calibri"/>
              <a:cs typeface="Calibri"/>
              <a:sym typeface="Calibri"/>
            </a:endParaRPr>
          </a:p>
        </p:txBody>
      </p:sp>
      <p:cxnSp>
        <p:nvCxnSpPr>
          <p:cNvPr id="313" name="Google Shape;313;p24"/>
          <p:cNvCxnSpPr>
            <a:stCxn id="311" idx="3"/>
            <a:endCxn id="312" idx="0"/>
          </p:cNvCxnSpPr>
          <p:nvPr/>
        </p:nvCxnSpPr>
        <p:spPr>
          <a:xfrm>
            <a:off x="3162300" y="823375"/>
            <a:ext cx="523800" cy="189600"/>
          </a:xfrm>
          <a:prstGeom prst="bentConnector2">
            <a:avLst/>
          </a:prstGeom>
          <a:noFill/>
          <a:ln cap="flat" cmpd="sng" w="9525">
            <a:solidFill>
              <a:schemeClr val="dk1"/>
            </a:solidFill>
            <a:prstDash val="solid"/>
            <a:round/>
            <a:headEnd len="med" w="med" type="none"/>
            <a:tailEnd len="med" w="med" type="none"/>
          </a:ln>
        </p:spPr>
      </p:cxnSp>
      <p:cxnSp>
        <p:nvCxnSpPr>
          <p:cNvPr id="314" name="Google Shape;314;p24"/>
          <p:cNvCxnSpPr>
            <a:endCxn id="312" idx="0"/>
          </p:cNvCxnSpPr>
          <p:nvPr/>
        </p:nvCxnSpPr>
        <p:spPr>
          <a:xfrm>
            <a:off x="3679499" y="829569"/>
            <a:ext cx="6600" cy="183300"/>
          </a:xfrm>
          <a:prstGeom prst="straightConnector1">
            <a:avLst/>
          </a:prstGeom>
          <a:noFill/>
          <a:ln cap="flat" cmpd="sng" w="9525">
            <a:solidFill>
              <a:schemeClr val="dk1"/>
            </a:solidFill>
            <a:prstDash val="solid"/>
            <a:round/>
            <a:headEnd len="med" w="med" type="none"/>
            <a:tailEnd len="med" w="med" type="triangle"/>
          </a:ln>
        </p:spPr>
      </p:cxnSp>
      <p:sp>
        <p:nvSpPr>
          <p:cNvPr id="315" name="Google Shape;315;p24"/>
          <p:cNvSpPr txBox="1"/>
          <p:nvPr/>
        </p:nvSpPr>
        <p:spPr>
          <a:xfrm>
            <a:off x="1519300" y="1377375"/>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316" name="Google Shape;316;p24"/>
          <p:cNvSpPr/>
          <p:nvPr/>
        </p:nvSpPr>
        <p:spPr>
          <a:xfrm>
            <a:off x="2141375" y="13394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RDV planifié</a:t>
            </a:r>
            <a:endParaRPr sz="700">
              <a:latin typeface="Calibri"/>
              <a:ea typeface="Calibri"/>
              <a:cs typeface="Calibri"/>
              <a:sym typeface="Calibri"/>
            </a:endParaRPr>
          </a:p>
        </p:txBody>
      </p:sp>
      <p:sp>
        <p:nvSpPr>
          <p:cNvPr id="317" name="Google Shape;317;p24"/>
          <p:cNvSpPr/>
          <p:nvPr/>
        </p:nvSpPr>
        <p:spPr>
          <a:xfrm>
            <a:off x="3159001" y="1621063"/>
            <a:ext cx="10476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“Visite prévue”</a:t>
            </a:r>
            <a:endParaRPr sz="700">
              <a:solidFill>
                <a:schemeClr val="dk1"/>
              </a:solidFill>
              <a:latin typeface="Calibri"/>
              <a:ea typeface="Calibri"/>
              <a:cs typeface="Calibri"/>
              <a:sym typeface="Calibri"/>
            </a:endParaRPr>
          </a:p>
        </p:txBody>
      </p:sp>
      <p:cxnSp>
        <p:nvCxnSpPr>
          <p:cNvPr id="318" name="Google Shape;318;p24"/>
          <p:cNvCxnSpPr>
            <a:stCxn id="310" idx="3"/>
            <a:endCxn id="312" idx="1"/>
          </p:cNvCxnSpPr>
          <p:nvPr/>
        </p:nvCxnSpPr>
        <p:spPr>
          <a:xfrm>
            <a:off x="1553825" y="1151019"/>
            <a:ext cx="1608600" cy="0"/>
          </a:xfrm>
          <a:prstGeom prst="straightConnector1">
            <a:avLst/>
          </a:prstGeom>
          <a:noFill/>
          <a:ln cap="flat" cmpd="sng" w="9525">
            <a:solidFill>
              <a:schemeClr val="dk1"/>
            </a:solidFill>
            <a:prstDash val="solid"/>
            <a:round/>
            <a:headEnd len="med" w="med" type="none"/>
            <a:tailEnd len="med" w="med" type="triangle"/>
          </a:ln>
        </p:spPr>
      </p:cxnSp>
      <p:sp>
        <p:nvSpPr>
          <p:cNvPr id="319" name="Google Shape;319;p24"/>
          <p:cNvSpPr txBox="1"/>
          <p:nvPr/>
        </p:nvSpPr>
        <p:spPr>
          <a:xfrm>
            <a:off x="1519300" y="1911125"/>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320" name="Google Shape;320;p24"/>
          <p:cNvSpPr/>
          <p:nvPr/>
        </p:nvSpPr>
        <p:spPr>
          <a:xfrm>
            <a:off x="2137175" y="18883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Décès du prospect </a:t>
            </a:r>
            <a:endParaRPr b="1" sz="800">
              <a:solidFill>
                <a:schemeClr val="dk1"/>
              </a:solidFill>
              <a:latin typeface="Calibri"/>
              <a:ea typeface="Calibri"/>
              <a:cs typeface="Calibri"/>
              <a:sym typeface="Calibri"/>
            </a:endParaRPr>
          </a:p>
        </p:txBody>
      </p:sp>
      <p:sp>
        <p:nvSpPr>
          <p:cNvPr id="321" name="Google Shape;321;p24"/>
          <p:cNvSpPr/>
          <p:nvPr/>
        </p:nvSpPr>
        <p:spPr>
          <a:xfrm>
            <a:off x="3162300" y="2210055"/>
            <a:ext cx="10479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solidFill>
                <a:schemeClr val="dk1"/>
              </a:solidFill>
              <a:latin typeface="Calibri"/>
              <a:ea typeface="Calibri"/>
              <a:cs typeface="Calibri"/>
              <a:sym typeface="Calibri"/>
            </a:endParaRPr>
          </a:p>
        </p:txBody>
      </p:sp>
      <p:sp>
        <p:nvSpPr>
          <p:cNvPr id="322" name="Google Shape;322;p24"/>
          <p:cNvSpPr txBox="1"/>
          <p:nvPr/>
        </p:nvSpPr>
        <p:spPr>
          <a:xfrm>
            <a:off x="1519300" y="2494057"/>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323" name="Google Shape;323;p24"/>
          <p:cNvSpPr/>
          <p:nvPr/>
        </p:nvSpPr>
        <p:spPr>
          <a:xfrm>
            <a:off x="2148300" y="249915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Refus (hors décès) ou annulation</a:t>
            </a:r>
            <a:endParaRPr sz="700">
              <a:solidFill>
                <a:schemeClr val="dk1"/>
              </a:solidFill>
              <a:latin typeface="Calibri"/>
              <a:ea typeface="Calibri"/>
              <a:cs typeface="Calibri"/>
              <a:sym typeface="Calibri"/>
            </a:endParaRPr>
          </a:p>
        </p:txBody>
      </p:sp>
      <p:sp>
        <p:nvSpPr>
          <p:cNvPr id="324" name="Google Shape;324;p24"/>
          <p:cNvSpPr/>
          <p:nvPr/>
        </p:nvSpPr>
        <p:spPr>
          <a:xfrm>
            <a:off x="3165924" y="2780817"/>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“Refus”</a:t>
            </a:r>
            <a:endParaRPr sz="700">
              <a:solidFill>
                <a:schemeClr val="dk1"/>
              </a:solidFill>
              <a:latin typeface="Calibri"/>
              <a:ea typeface="Calibri"/>
              <a:cs typeface="Calibri"/>
              <a:sym typeface="Calibri"/>
            </a:endParaRPr>
          </a:p>
        </p:txBody>
      </p:sp>
      <p:sp>
        <p:nvSpPr>
          <p:cNvPr id="325" name="Google Shape;325;p24"/>
          <p:cNvSpPr txBox="1"/>
          <p:nvPr/>
        </p:nvSpPr>
        <p:spPr>
          <a:xfrm>
            <a:off x="1519300" y="3156541"/>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326" name="Google Shape;326;p24"/>
          <p:cNvSpPr/>
          <p:nvPr/>
        </p:nvSpPr>
        <p:spPr>
          <a:xfrm>
            <a:off x="2144675" y="31278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Réorientation</a:t>
            </a:r>
            <a:endParaRPr sz="700">
              <a:solidFill>
                <a:schemeClr val="dk1"/>
              </a:solidFill>
              <a:latin typeface="Calibri"/>
              <a:ea typeface="Calibri"/>
              <a:cs typeface="Calibri"/>
              <a:sym typeface="Calibri"/>
            </a:endParaRPr>
          </a:p>
        </p:txBody>
      </p:sp>
      <p:sp>
        <p:nvSpPr>
          <p:cNvPr id="327" name="Google Shape;327;p24"/>
          <p:cNvSpPr/>
          <p:nvPr/>
        </p:nvSpPr>
        <p:spPr>
          <a:xfrm>
            <a:off x="3162299" y="3409489"/>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cxnSp>
        <p:nvCxnSpPr>
          <p:cNvPr id="328" name="Google Shape;328;p24"/>
          <p:cNvCxnSpPr>
            <a:stCxn id="310" idx="3"/>
            <a:endCxn id="317" idx="1"/>
          </p:cNvCxnSpPr>
          <p:nvPr/>
        </p:nvCxnSpPr>
        <p:spPr>
          <a:xfrm>
            <a:off x="1553825" y="1151019"/>
            <a:ext cx="1605300" cy="608100"/>
          </a:xfrm>
          <a:prstGeom prst="bentConnector3">
            <a:avLst>
              <a:gd fmla="val 22656" name="adj1"/>
            </a:avLst>
          </a:prstGeom>
          <a:noFill/>
          <a:ln cap="flat" cmpd="sng" w="9525">
            <a:solidFill>
              <a:schemeClr val="dk1"/>
            </a:solidFill>
            <a:prstDash val="solid"/>
            <a:round/>
            <a:headEnd len="med" w="med" type="none"/>
            <a:tailEnd len="med" w="med" type="none"/>
          </a:ln>
        </p:spPr>
      </p:cxnSp>
      <p:cxnSp>
        <p:nvCxnSpPr>
          <p:cNvPr id="329" name="Google Shape;329;p24"/>
          <p:cNvCxnSpPr>
            <a:stCxn id="310" idx="3"/>
            <a:endCxn id="321" idx="1"/>
          </p:cNvCxnSpPr>
          <p:nvPr/>
        </p:nvCxnSpPr>
        <p:spPr>
          <a:xfrm>
            <a:off x="1553825" y="1151019"/>
            <a:ext cx="1608600" cy="1197300"/>
          </a:xfrm>
          <a:prstGeom prst="bentConnector3">
            <a:avLst>
              <a:gd fmla="val 23312" name="adj1"/>
            </a:avLst>
          </a:prstGeom>
          <a:noFill/>
          <a:ln cap="flat" cmpd="sng" w="9525">
            <a:solidFill>
              <a:schemeClr val="dk1"/>
            </a:solidFill>
            <a:prstDash val="solid"/>
            <a:round/>
            <a:headEnd len="med" w="med" type="none"/>
            <a:tailEnd len="med" w="med" type="none"/>
          </a:ln>
        </p:spPr>
      </p:cxnSp>
      <p:cxnSp>
        <p:nvCxnSpPr>
          <p:cNvPr id="330" name="Google Shape;330;p24"/>
          <p:cNvCxnSpPr>
            <a:stCxn id="310" idx="3"/>
            <a:endCxn id="324" idx="1"/>
          </p:cNvCxnSpPr>
          <p:nvPr/>
        </p:nvCxnSpPr>
        <p:spPr>
          <a:xfrm>
            <a:off x="1553825" y="1151019"/>
            <a:ext cx="1612200" cy="1768800"/>
          </a:xfrm>
          <a:prstGeom prst="bentConnector3">
            <a:avLst>
              <a:gd fmla="val 22559" name="adj1"/>
            </a:avLst>
          </a:prstGeom>
          <a:noFill/>
          <a:ln cap="flat" cmpd="sng" w="9525">
            <a:solidFill>
              <a:schemeClr val="dk1"/>
            </a:solidFill>
            <a:prstDash val="solid"/>
            <a:round/>
            <a:headEnd len="med" w="med" type="none"/>
            <a:tailEnd len="med" w="med" type="none"/>
          </a:ln>
        </p:spPr>
      </p:cxnSp>
      <p:cxnSp>
        <p:nvCxnSpPr>
          <p:cNvPr id="331" name="Google Shape;331;p24"/>
          <p:cNvCxnSpPr>
            <a:stCxn id="310" idx="3"/>
            <a:endCxn id="327" idx="1"/>
          </p:cNvCxnSpPr>
          <p:nvPr/>
        </p:nvCxnSpPr>
        <p:spPr>
          <a:xfrm>
            <a:off x="1553825" y="1151019"/>
            <a:ext cx="1608600" cy="2397300"/>
          </a:xfrm>
          <a:prstGeom prst="bentConnector3">
            <a:avLst>
              <a:gd fmla="val 23054" name="adj1"/>
            </a:avLst>
          </a:prstGeom>
          <a:noFill/>
          <a:ln cap="flat" cmpd="sng" w="9525">
            <a:solidFill>
              <a:schemeClr val="dk1"/>
            </a:solidFill>
            <a:prstDash val="solid"/>
            <a:round/>
            <a:headEnd len="med" w="med" type="none"/>
            <a:tailEnd len="med" w="med" type="none"/>
          </a:ln>
        </p:spPr>
      </p:cxnSp>
      <p:cxnSp>
        <p:nvCxnSpPr>
          <p:cNvPr id="332" name="Google Shape;332;p24"/>
          <p:cNvCxnSpPr>
            <a:stCxn id="316" idx="3"/>
            <a:endCxn id="317" idx="0"/>
          </p:cNvCxnSpPr>
          <p:nvPr/>
        </p:nvCxnSpPr>
        <p:spPr>
          <a:xfrm>
            <a:off x="3162275" y="1439900"/>
            <a:ext cx="520500" cy="181200"/>
          </a:xfrm>
          <a:prstGeom prst="bentConnector2">
            <a:avLst/>
          </a:prstGeom>
          <a:noFill/>
          <a:ln cap="flat" cmpd="sng" w="9525">
            <a:solidFill>
              <a:schemeClr val="dk1"/>
            </a:solidFill>
            <a:prstDash val="solid"/>
            <a:round/>
            <a:headEnd len="med" w="med" type="none"/>
            <a:tailEnd len="med" w="med" type="none"/>
          </a:ln>
        </p:spPr>
      </p:cxnSp>
      <p:cxnSp>
        <p:nvCxnSpPr>
          <p:cNvPr id="333" name="Google Shape;333;p24"/>
          <p:cNvCxnSpPr>
            <a:stCxn id="320" idx="3"/>
            <a:endCxn id="321" idx="0"/>
          </p:cNvCxnSpPr>
          <p:nvPr/>
        </p:nvCxnSpPr>
        <p:spPr>
          <a:xfrm>
            <a:off x="3158075" y="1988825"/>
            <a:ext cx="528300" cy="221100"/>
          </a:xfrm>
          <a:prstGeom prst="bentConnector2">
            <a:avLst/>
          </a:prstGeom>
          <a:noFill/>
          <a:ln cap="flat" cmpd="sng" w="9525">
            <a:solidFill>
              <a:schemeClr val="dk1"/>
            </a:solidFill>
            <a:prstDash val="solid"/>
            <a:round/>
            <a:headEnd len="med" w="med" type="none"/>
            <a:tailEnd len="med" w="med" type="none"/>
          </a:ln>
        </p:spPr>
      </p:cxnSp>
      <p:cxnSp>
        <p:nvCxnSpPr>
          <p:cNvPr id="334" name="Google Shape;334;p24"/>
          <p:cNvCxnSpPr>
            <a:stCxn id="323" idx="3"/>
            <a:endCxn id="324" idx="0"/>
          </p:cNvCxnSpPr>
          <p:nvPr/>
        </p:nvCxnSpPr>
        <p:spPr>
          <a:xfrm>
            <a:off x="3169200" y="2599650"/>
            <a:ext cx="520800" cy="181200"/>
          </a:xfrm>
          <a:prstGeom prst="bentConnector2">
            <a:avLst/>
          </a:prstGeom>
          <a:noFill/>
          <a:ln cap="flat" cmpd="sng" w="9525">
            <a:solidFill>
              <a:schemeClr val="dk1"/>
            </a:solidFill>
            <a:prstDash val="solid"/>
            <a:round/>
            <a:headEnd len="med" w="med" type="none"/>
            <a:tailEnd len="med" w="med" type="none"/>
          </a:ln>
        </p:spPr>
      </p:cxnSp>
      <p:cxnSp>
        <p:nvCxnSpPr>
          <p:cNvPr id="335" name="Google Shape;335;p24"/>
          <p:cNvCxnSpPr>
            <a:stCxn id="326" idx="3"/>
            <a:endCxn id="327" idx="0"/>
          </p:cNvCxnSpPr>
          <p:nvPr/>
        </p:nvCxnSpPr>
        <p:spPr>
          <a:xfrm>
            <a:off x="3165575" y="3228325"/>
            <a:ext cx="520800" cy="181200"/>
          </a:xfrm>
          <a:prstGeom prst="bentConnector2">
            <a:avLst/>
          </a:prstGeom>
          <a:noFill/>
          <a:ln cap="flat" cmpd="sng" w="9525">
            <a:solidFill>
              <a:schemeClr val="dk1"/>
            </a:solidFill>
            <a:prstDash val="solid"/>
            <a:round/>
            <a:headEnd len="med" w="med" type="none"/>
            <a:tailEnd len="med" w="med" type="none"/>
          </a:ln>
        </p:spPr>
      </p:cxnSp>
      <p:sp>
        <p:nvSpPr>
          <p:cNvPr id="336" name="Google Shape;336;p24"/>
          <p:cNvSpPr/>
          <p:nvPr/>
        </p:nvSpPr>
        <p:spPr>
          <a:xfrm>
            <a:off x="4583099" y="1012869"/>
            <a:ext cx="10476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337" name="Google Shape;337;p24"/>
          <p:cNvSpPr/>
          <p:nvPr/>
        </p:nvSpPr>
        <p:spPr>
          <a:xfrm>
            <a:off x="4581450" y="1611483"/>
            <a:ext cx="10476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338" name="Google Shape;338;p24"/>
          <p:cNvSpPr/>
          <p:nvPr/>
        </p:nvSpPr>
        <p:spPr>
          <a:xfrm>
            <a:off x="4581450" y="2210098"/>
            <a:ext cx="10479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latin typeface="Calibri"/>
              <a:ea typeface="Calibri"/>
              <a:cs typeface="Calibri"/>
              <a:sym typeface="Calibri"/>
            </a:endParaRPr>
          </a:p>
        </p:txBody>
      </p:sp>
      <p:sp>
        <p:nvSpPr>
          <p:cNvPr id="339" name="Google Shape;339;p24"/>
          <p:cNvSpPr/>
          <p:nvPr/>
        </p:nvSpPr>
        <p:spPr>
          <a:xfrm>
            <a:off x="4581449" y="2776387"/>
            <a:ext cx="1047900" cy="277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grpSp>
        <p:nvGrpSpPr>
          <p:cNvPr id="340" name="Google Shape;340;p24"/>
          <p:cNvGrpSpPr/>
          <p:nvPr/>
        </p:nvGrpSpPr>
        <p:grpSpPr>
          <a:xfrm>
            <a:off x="7410375" y="3914100"/>
            <a:ext cx="1810275" cy="1188700"/>
            <a:chOff x="7410375" y="3837900"/>
            <a:chExt cx="1810275" cy="1188700"/>
          </a:xfrm>
        </p:grpSpPr>
        <p:sp>
          <p:nvSpPr>
            <p:cNvPr id="341" name="Google Shape;341;p24"/>
            <p:cNvSpPr/>
            <p:nvPr/>
          </p:nvSpPr>
          <p:spPr>
            <a:xfrm>
              <a:off x="7410425" y="3882900"/>
              <a:ext cx="399000" cy="2025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alibri"/>
                <a:ea typeface="Calibri"/>
                <a:cs typeface="Calibri"/>
                <a:sym typeface="Calibri"/>
              </a:endParaRPr>
            </a:p>
          </p:txBody>
        </p:sp>
        <p:sp>
          <p:nvSpPr>
            <p:cNvPr id="342" name="Google Shape;342;p24"/>
            <p:cNvSpPr/>
            <p:nvPr/>
          </p:nvSpPr>
          <p:spPr>
            <a:xfrm>
              <a:off x="7410375" y="4133950"/>
              <a:ext cx="399000" cy="1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343" name="Google Shape;343;p24"/>
            <p:cNvSpPr txBox="1"/>
            <p:nvPr/>
          </p:nvSpPr>
          <p:spPr>
            <a:xfrm>
              <a:off x="7805850" y="3837900"/>
              <a:ext cx="14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event ou action </a:t>
              </a:r>
              <a:endParaRPr sz="700">
                <a:latin typeface="Calibri"/>
                <a:ea typeface="Calibri"/>
                <a:cs typeface="Calibri"/>
                <a:sym typeface="Calibri"/>
              </a:endParaRPr>
            </a:p>
          </p:txBody>
        </p:sp>
        <p:sp>
          <p:nvSpPr>
            <p:cNvPr id="344" name="Google Shape;344;p24"/>
            <p:cNvSpPr/>
            <p:nvPr/>
          </p:nvSpPr>
          <p:spPr>
            <a:xfrm>
              <a:off x="7410375" y="4358500"/>
              <a:ext cx="399000" cy="178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345" name="Google Shape;345;p24"/>
            <p:cNvSpPr/>
            <p:nvPr/>
          </p:nvSpPr>
          <p:spPr>
            <a:xfrm>
              <a:off x="7410375" y="4574800"/>
              <a:ext cx="399000" cy="178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346" name="Google Shape;346;p24"/>
            <p:cNvSpPr txBox="1"/>
            <p:nvPr/>
          </p:nvSpPr>
          <p:spPr>
            <a:xfrm>
              <a:off x="7805850" y="4076950"/>
              <a:ext cx="117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de </a:t>
              </a:r>
              <a:r>
                <a:rPr b="1" lang="fr" sz="700" u="sng">
                  <a:solidFill>
                    <a:schemeClr val="dk1"/>
                  </a:solidFill>
                  <a:latin typeface="Calibri"/>
                  <a:ea typeface="Calibri"/>
                  <a:cs typeface="Calibri"/>
                  <a:sym typeface="Calibri"/>
                </a:rPr>
                <a:t>ma résidence</a:t>
              </a:r>
              <a:endParaRPr b="1" sz="700" u="sng">
                <a:latin typeface="Calibri"/>
                <a:ea typeface="Calibri"/>
                <a:cs typeface="Calibri"/>
                <a:sym typeface="Calibri"/>
              </a:endParaRPr>
            </a:p>
          </p:txBody>
        </p:sp>
        <p:sp>
          <p:nvSpPr>
            <p:cNvPr id="347" name="Google Shape;347;p24"/>
            <p:cNvSpPr txBox="1"/>
            <p:nvPr/>
          </p:nvSpPr>
          <p:spPr>
            <a:xfrm>
              <a:off x="7805400" y="4301500"/>
              <a:ext cx="14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d’une autre résidence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
          <p:nvSpPr>
            <p:cNvPr id="348" name="Google Shape;348;p24"/>
            <p:cNvSpPr txBox="1"/>
            <p:nvPr/>
          </p:nvSpPr>
          <p:spPr>
            <a:xfrm>
              <a:off x="7805850" y="45178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nouveau statut à valider</a:t>
              </a:r>
              <a:endParaRPr sz="700">
                <a:latin typeface="Calibri"/>
                <a:ea typeface="Calibri"/>
                <a:cs typeface="Calibri"/>
                <a:sym typeface="Calibri"/>
              </a:endParaRPr>
            </a:p>
          </p:txBody>
        </p:sp>
        <p:sp>
          <p:nvSpPr>
            <p:cNvPr id="349" name="Google Shape;349;p24"/>
            <p:cNvSpPr/>
            <p:nvPr/>
          </p:nvSpPr>
          <p:spPr>
            <a:xfrm>
              <a:off x="7410425" y="4791100"/>
              <a:ext cx="399000" cy="17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350" name="Google Shape;350;p24"/>
            <p:cNvSpPr txBox="1"/>
            <p:nvPr/>
          </p:nvSpPr>
          <p:spPr>
            <a:xfrm>
              <a:off x="7805850" y="47341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statut d’une agence</a:t>
              </a:r>
              <a:endParaRPr sz="700">
                <a:latin typeface="Calibri"/>
                <a:ea typeface="Calibri"/>
                <a:cs typeface="Calibri"/>
                <a:sym typeface="Calibri"/>
              </a:endParaRPr>
            </a:p>
          </p:txBody>
        </p:sp>
      </p:grpSp>
      <p:sp>
        <p:nvSpPr>
          <p:cNvPr id="351" name="Google Shape;351;p24"/>
          <p:cNvSpPr/>
          <p:nvPr/>
        </p:nvSpPr>
        <p:spPr>
          <a:xfrm>
            <a:off x="6003899" y="1012869"/>
            <a:ext cx="10476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352" name="Google Shape;352;p24"/>
          <p:cNvSpPr/>
          <p:nvPr/>
        </p:nvSpPr>
        <p:spPr>
          <a:xfrm>
            <a:off x="6003900" y="1611483"/>
            <a:ext cx="10476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353" name="Google Shape;353;p24"/>
          <p:cNvSpPr/>
          <p:nvPr/>
        </p:nvSpPr>
        <p:spPr>
          <a:xfrm>
            <a:off x="6000600" y="2210098"/>
            <a:ext cx="10479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solidFill>
                  <a:schemeClr val="dk1"/>
                </a:solidFill>
                <a:latin typeface="Calibri"/>
                <a:ea typeface="Calibri"/>
                <a:cs typeface="Calibri"/>
                <a:sym typeface="Calibri"/>
              </a:rPr>
              <a:t>Statut</a:t>
            </a:r>
            <a:r>
              <a:rPr lang="fr" sz="700">
                <a:latin typeface="Calibri"/>
                <a:ea typeface="Calibri"/>
                <a:cs typeface="Calibri"/>
                <a:sym typeface="Calibri"/>
              </a:rPr>
              <a:t> = </a:t>
            </a:r>
            <a:endParaRPr sz="700">
              <a:latin typeface="Calibri"/>
              <a:ea typeface="Calibri"/>
              <a:cs typeface="Calibri"/>
              <a:sym typeface="Calibri"/>
            </a:endParaRPr>
          </a:p>
          <a:p>
            <a:pPr indent="0" lvl="0" marL="0" marR="0" rtl="0" algn="ctr">
              <a:lnSpc>
                <a:spcPct val="100000"/>
              </a:lnSpc>
              <a:spcBef>
                <a:spcPts val="0"/>
              </a:spcBef>
              <a:spcAft>
                <a:spcPts val="0"/>
              </a:spcAft>
              <a:buNone/>
            </a:pPr>
            <a:r>
              <a:rPr lang="fr" sz="700">
                <a:latin typeface="Calibri"/>
                <a:ea typeface="Calibri"/>
                <a:cs typeface="Calibri"/>
                <a:sym typeface="Calibri"/>
              </a:rPr>
              <a:t>“Sortie définitive”</a:t>
            </a:r>
            <a:endParaRPr sz="700">
              <a:latin typeface="Calibri"/>
              <a:ea typeface="Calibri"/>
              <a:cs typeface="Calibri"/>
              <a:sym typeface="Calibri"/>
            </a:endParaRPr>
          </a:p>
        </p:txBody>
      </p:sp>
      <p:sp>
        <p:nvSpPr>
          <p:cNvPr id="354" name="Google Shape;354;p24"/>
          <p:cNvSpPr/>
          <p:nvPr/>
        </p:nvSpPr>
        <p:spPr>
          <a:xfrm>
            <a:off x="5996974" y="2776387"/>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355" name="Google Shape;355;p24"/>
          <p:cNvSpPr/>
          <p:nvPr/>
        </p:nvSpPr>
        <p:spPr>
          <a:xfrm>
            <a:off x="6000599" y="3407327"/>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latin typeface="Calibri"/>
              <a:ea typeface="Calibri"/>
              <a:cs typeface="Calibri"/>
              <a:sym typeface="Calibri"/>
            </a:endParaRPr>
          </a:p>
        </p:txBody>
      </p:sp>
      <p:sp>
        <p:nvSpPr>
          <p:cNvPr id="356" name="Google Shape;356;p24"/>
          <p:cNvSpPr/>
          <p:nvPr/>
        </p:nvSpPr>
        <p:spPr>
          <a:xfrm>
            <a:off x="4273049" y="1058721"/>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5692349" y="1060433"/>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4271549" y="1659047"/>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5692349" y="1659047"/>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4271549" y="22576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5692349" y="22576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4274186" y="282462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5689711" y="282462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4271549" y="347666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5692349" y="347666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24"/>
          <p:cNvCxnSpPr>
            <a:endCxn id="317" idx="1"/>
          </p:cNvCxnSpPr>
          <p:nvPr/>
        </p:nvCxnSpPr>
        <p:spPr>
          <a:xfrm flipH="1" rot="10800000">
            <a:off x="1943101" y="1759213"/>
            <a:ext cx="1215900" cy="5100"/>
          </a:xfrm>
          <a:prstGeom prst="straightConnector1">
            <a:avLst/>
          </a:prstGeom>
          <a:noFill/>
          <a:ln cap="flat" cmpd="sng" w="9525">
            <a:solidFill>
              <a:schemeClr val="dk1"/>
            </a:solidFill>
            <a:prstDash val="solid"/>
            <a:round/>
            <a:headEnd len="med" w="med" type="none"/>
            <a:tailEnd len="med" w="med" type="triangle"/>
          </a:ln>
        </p:spPr>
      </p:cxnSp>
      <p:cxnSp>
        <p:nvCxnSpPr>
          <p:cNvPr id="367" name="Google Shape;367;p24"/>
          <p:cNvCxnSpPr>
            <a:endCxn id="321" idx="1"/>
          </p:cNvCxnSpPr>
          <p:nvPr/>
        </p:nvCxnSpPr>
        <p:spPr>
          <a:xfrm flipH="1" rot="10800000">
            <a:off x="1947900" y="2348205"/>
            <a:ext cx="1214400" cy="2400"/>
          </a:xfrm>
          <a:prstGeom prst="straightConnector1">
            <a:avLst/>
          </a:prstGeom>
          <a:noFill/>
          <a:ln cap="flat" cmpd="sng" w="9525">
            <a:solidFill>
              <a:schemeClr val="dk1"/>
            </a:solidFill>
            <a:prstDash val="solid"/>
            <a:round/>
            <a:headEnd len="med" w="med" type="none"/>
            <a:tailEnd len="med" w="med" type="triangle"/>
          </a:ln>
        </p:spPr>
      </p:cxnSp>
      <p:cxnSp>
        <p:nvCxnSpPr>
          <p:cNvPr id="368" name="Google Shape;368;p24"/>
          <p:cNvCxnSpPr>
            <a:endCxn id="324" idx="1"/>
          </p:cNvCxnSpPr>
          <p:nvPr/>
        </p:nvCxnSpPr>
        <p:spPr>
          <a:xfrm flipH="1" rot="10800000">
            <a:off x="1943124" y="2919717"/>
            <a:ext cx="1222800" cy="900"/>
          </a:xfrm>
          <a:prstGeom prst="straightConnector1">
            <a:avLst/>
          </a:prstGeom>
          <a:noFill/>
          <a:ln cap="flat" cmpd="sng" w="9525">
            <a:solidFill>
              <a:schemeClr val="dk1"/>
            </a:solidFill>
            <a:prstDash val="solid"/>
            <a:round/>
            <a:headEnd len="med" w="med" type="none"/>
            <a:tailEnd len="med" w="med" type="triangle"/>
          </a:ln>
        </p:spPr>
      </p:cxnSp>
      <p:cxnSp>
        <p:nvCxnSpPr>
          <p:cNvPr id="369" name="Google Shape;369;p24"/>
          <p:cNvCxnSpPr>
            <a:endCxn id="327" idx="1"/>
          </p:cNvCxnSpPr>
          <p:nvPr/>
        </p:nvCxnSpPr>
        <p:spPr>
          <a:xfrm flipH="1" rot="10800000">
            <a:off x="1938299" y="3548389"/>
            <a:ext cx="1224000" cy="5100"/>
          </a:xfrm>
          <a:prstGeom prst="straightConnector1">
            <a:avLst/>
          </a:prstGeom>
          <a:noFill/>
          <a:ln cap="flat" cmpd="sng" w="9525">
            <a:solidFill>
              <a:schemeClr val="dk1"/>
            </a:solidFill>
            <a:prstDash val="solid"/>
            <a:round/>
            <a:headEnd len="med" w="med" type="none"/>
            <a:tailEnd len="med" w="med" type="triangle"/>
          </a:ln>
        </p:spPr>
      </p:cxnSp>
      <p:cxnSp>
        <p:nvCxnSpPr>
          <p:cNvPr id="370" name="Google Shape;370;p24"/>
          <p:cNvCxnSpPr>
            <a:endCxn id="317" idx="0"/>
          </p:cNvCxnSpPr>
          <p:nvPr/>
        </p:nvCxnSpPr>
        <p:spPr>
          <a:xfrm flipH="1">
            <a:off x="3682801" y="1443163"/>
            <a:ext cx="3300" cy="177900"/>
          </a:xfrm>
          <a:prstGeom prst="straightConnector1">
            <a:avLst/>
          </a:prstGeom>
          <a:noFill/>
          <a:ln cap="flat" cmpd="sng" w="9525">
            <a:solidFill>
              <a:schemeClr val="dk1"/>
            </a:solidFill>
            <a:prstDash val="solid"/>
            <a:round/>
            <a:headEnd len="med" w="med" type="none"/>
            <a:tailEnd len="med" w="med" type="triangle"/>
          </a:ln>
        </p:spPr>
      </p:cxnSp>
      <p:cxnSp>
        <p:nvCxnSpPr>
          <p:cNvPr id="371" name="Google Shape;371;p24"/>
          <p:cNvCxnSpPr>
            <a:endCxn id="324" idx="0"/>
          </p:cNvCxnSpPr>
          <p:nvPr/>
        </p:nvCxnSpPr>
        <p:spPr>
          <a:xfrm flipH="1">
            <a:off x="3689874" y="2605017"/>
            <a:ext cx="1200" cy="175800"/>
          </a:xfrm>
          <a:prstGeom prst="straightConnector1">
            <a:avLst/>
          </a:prstGeom>
          <a:noFill/>
          <a:ln cap="flat" cmpd="sng" w="9525">
            <a:solidFill>
              <a:schemeClr val="dk1"/>
            </a:solidFill>
            <a:prstDash val="solid"/>
            <a:round/>
            <a:headEnd len="med" w="med" type="none"/>
            <a:tailEnd len="med" w="med" type="triangle"/>
          </a:ln>
        </p:spPr>
      </p:cxnSp>
      <p:cxnSp>
        <p:nvCxnSpPr>
          <p:cNvPr id="372" name="Google Shape;372;p24"/>
          <p:cNvCxnSpPr>
            <a:endCxn id="327" idx="0"/>
          </p:cNvCxnSpPr>
          <p:nvPr/>
        </p:nvCxnSpPr>
        <p:spPr>
          <a:xfrm flipH="1">
            <a:off x="3686249" y="3230989"/>
            <a:ext cx="4800" cy="178500"/>
          </a:xfrm>
          <a:prstGeom prst="straightConnector1">
            <a:avLst/>
          </a:prstGeom>
          <a:noFill/>
          <a:ln cap="flat" cmpd="sng" w="9525">
            <a:solidFill>
              <a:schemeClr val="dk1"/>
            </a:solidFill>
            <a:prstDash val="solid"/>
            <a:round/>
            <a:headEnd len="med" w="med" type="none"/>
            <a:tailEnd len="med" w="med" type="triangle"/>
          </a:ln>
        </p:spPr>
      </p:cxnSp>
      <p:sp>
        <p:nvSpPr>
          <p:cNvPr id="373" name="Google Shape;373;p24"/>
          <p:cNvSpPr/>
          <p:nvPr/>
        </p:nvSpPr>
        <p:spPr>
          <a:xfrm>
            <a:off x="76200" y="500075"/>
            <a:ext cx="922800" cy="4524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Action commerciale ou réorientation reçue</a:t>
            </a:r>
            <a:endParaRPr sz="700">
              <a:latin typeface="Calibri"/>
              <a:ea typeface="Calibri"/>
              <a:cs typeface="Calibri"/>
              <a:sym typeface="Calibri"/>
            </a:endParaRPr>
          </a:p>
        </p:txBody>
      </p:sp>
      <p:cxnSp>
        <p:nvCxnSpPr>
          <p:cNvPr id="374" name="Google Shape;374;p24"/>
          <p:cNvCxnSpPr>
            <a:stCxn id="373" idx="3"/>
            <a:endCxn id="310" idx="0"/>
          </p:cNvCxnSpPr>
          <p:nvPr/>
        </p:nvCxnSpPr>
        <p:spPr>
          <a:xfrm>
            <a:off x="999000" y="726275"/>
            <a:ext cx="93300" cy="286500"/>
          </a:xfrm>
          <a:prstGeom prst="bentConnector2">
            <a:avLst/>
          </a:prstGeom>
          <a:noFill/>
          <a:ln cap="flat" cmpd="sng" w="9525">
            <a:solidFill>
              <a:schemeClr val="dk1"/>
            </a:solidFill>
            <a:prstDash val="solid"/>
            <a:round/>
            <a:headEnd len="med" w="med" type="none"/>
            <a:tailEnd len="med" w="med" type="none"/>
          </a:ln>
        </p:spPr>
      </p:cxnSp>
      <p:cxnSp>
        <p:nvCxnSpPr>
          <p:cNvPr id="375" name="Google Shape;375;p24"/>
          <p:cNvCxnSpPr>
            <a:endCxn id="310" idx="0"/>
          </p:cNvCxnSpPr>
          <p:nvPr/>
        </p:nvCxnSpPr>
        <p:spPr>
          <a:xfrm>
            <a:off x="1092425" y="900069"/>
            <a:ext cx="0" cy="112800"/>
          </a:xfrm>
          <a:prstGeom prst="straightConnector1">
            <a:avLst/>
          </a:prstGeom>
          <a:noFill/>
          <a:ln cap="flat" cmpd="sng" w="9525">
            <a:solidFill>
              <a:schemeClr val="dk1"/>
            </a:solidFill>
            <a:prstDash val="solid"/>
            <a:round/>
            <a:headEnd len="med" w="med" type="none"/>
            <a:tailEnd len="med" w="med" type="triangle"/>
          </a:ln>
        </p:spPr>
      </p:cxnSp>
      <p:sp>
        <p:nvSpPr>
          <p:cNvPr id="376" name="Google Shape;376;p24"/>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Evolution du statut “En cours” [IR actif]</a:t>
            </a:r>
            <a:endParaRPr sz="2400">
              <a:latin typeface="Calibri"/>
              <a:ea typeface="Calibri"/>
              <a:cs typeface="Calibri"/>
              <a:sym typeface="Calibri"/>
            </a:endParaRPr>
          </a:p>
        </p:txBody>
      </p:sp>
      <p:sp>
        <p:nvSpPr>
          <p:cNvPr id="377" name="Google Shape;377;p24"/>
          <p:cNvSpPr/>
          <p:nvPr/>
        </p:nvSpPr>
        <p:spPr>
          <a:xfrm>
            <a:off x="4581450" y="3306828"/>
            <a:ext cx="1047900" cy="478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“En cours” si concernée par la réorientation.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Sinon pas d’impact</a:t>
            </a:r>
            <a:endParaRPr sz="700">
              <a:solidFill>
                <a:schemeClr val="dk1"/>
              </a:solidFill>
              <a:latin typeface="Calibri"/>
              <a:ea typeface="Calibri"/>
              <a:cs typeface="Calibri"/>
              <a:sym typeface="Calibri"/>
            </a:endParaRPr>
          </a:p>
        </p:txBody>
      </p:sp>
      <p:cxnSp>
        <p:nvCxnSpPr>
          <p:cNvPr id="378" name="Google Shape;378;p24"/>
          <p:cNvCxnSpPr>
            <a:endCxn id="321" idx="0"/>
          </p:cNvCxnSpPr>
          <p:nvPr/>
        </p:nvCxnSpPr>
        <p:spPr>
          <a:xfrm flipH="1">
            <a:off x="3686250" y="1996155"/>
            <a:ext cx="4800" cy="213900"/>
          </a:xfrm>
          <a:prstGeom prst="straightConnector1">
            <a:avLst/>
          </a:prstGeom>
          <a:noFill/>
          <a:ln cap="flat" cmpd="sng" w="9525">
            <a:solidFill>
              <a:schemeClr val="dk1"/>
            </a:solidFill>
            <a:prstDash val="solid"/>
            <a:round/>
            <a:headEnd len="med" w="med" type="none"/>
            <a:tailEnd len="med" w="med" type="triangle"/>
          </a:ln>
        </p:spPr>
      </p:cxnSp>
      <p:sp>
        <p:nvSpPr>
          <p:cNvPr id="379" name="Google Shape;379;p24"/>
          <p:cNvSpPr/>
          <p:nvPr/>
        </p:nvSpPr>
        <p:spPr>
          <a:xfrm>
            <a:off x="249200" y="360765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a:t>
            </a:r>
            <a:endParaRPr sz="700">
              <a:solidFill>
                <a:schemeClr val="dk1"/>
              </a:solidFill>
              <a:latin typeface="Calibri"/>
              <a:ea typeface="Calibri"/>
              <a:cs typeface="Calibri"/>
              <a:sym typeface="Calibri"/>
            </a:endParaRPr>
          </a:p>
        </p:txBody>
      </p:sp>
      <p:sp>
        <p:nvSpPr>
          <p:cNvPr id="380" name="Google Shape;380;p24"/>
          <p:cNvSpPr/>
          <p:nvPr/>
        </p:nvSpPr>
        <p:spPr>
          <a:xfrm>
            <a:off x="249200" y="39573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 autre résidence</a:t>
            </a:r>
            <a:endParaRPr sz="700">
              <a:solidFill>
                <a:schemeClr val="dk1"/>
              </a:solidFill>
              <a:latin typeface="Calibri"/>
              <a:ea typeface="Calibri"/>
              <a:cs typeface="Calibri"/>
              <a:sym typeface="Calibri"/>
            </a:endParaRPr>
          </a:p>
        </p:txBody>
      </p:sp>
      <p:sp>
        <p:nvSpPr>
          <p:cNvPr id="381" name="Google Shape;381;p24"/>
          <p:cNvSpPr/>
          <p:nvPr/>
        </p:nvSpPr>
        <p:spPr>
          <a:xfrm>
            <a:off x="3762450" y="1982338"/>
            <a:ext cx="3768300" cy="142800"/>
          </a:xfrm>
          <a:prstGeom prst="lef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txBox="1"/>
          <p:nvPr/>
        </p:nvSpPr>
        <p:spPr>
          <a:xfrm>
            <a:off x="7602150" y="1634075"/>
            <a:ext cx="1440600" cy="10314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100">
                <a:latin typeface="Calibri"/>
                <a:ea typeface="Calibri"/>
                <a:cs typeface="Calibri"/>
                <a:sym typeface="Calibri"/>
              </a:rPr>
              <a:t>Quelle action autoriser pour remonter le décès à la résidence où il est actif ?</a:t>
            </a:r>
            <a:endParaRPr sz="1100">
              <a:latin typeface="Calibri"/>
              <a:ea typeface="Calibri"/>
              <a:cs typeface="Calibri"/>
              <a:sym typeface="Calibri"/>
            </a:endParaRPr>
          </a:p>
        </p:txBody>
      </p:sp>
      <p:cxnSp>
        <p:nvCxnSpPr>
          <p:cNvPr id="383" name="Google Shape;383;p24"/>
          <p:cNvCxnSpPr/>
          <p:nvPr/>
        </p:nvCxnSpPr>
        <p:spPr>
          <a:xfrm flipH="1">
            <a:off x="345150" y="3351600"/>
            <a:ext cx="780000" cy="1095300"/>
          </a:xfrm>
          <a:prstGeom prst="straightConnector1">
            <a:avLst/>
          </a:prstGeom>
          <a:noFill/>
          <a:ln cap="flat" cmpd="sng" w="9525">
            <a:solidFill>
              <a:srgbClr val="E06666"/>
            </a:solidFill>
            <a:prstDash val="solid"/>
            <a:round/>
            <a:headEnd len="med" w="med" type="none"/>
            <a:tailEnd len="med" w="med" type="none"/>
          </a:ln>
        </p:spPr>
      </p:cxnSp>
      <p:cxnSp>
        <p:nvCxnSpPr>
          <p:cNvPr id="384" name="Google Shape;384;p24"/>
          <p:cNvCxnSpPr/>
          <p:nvPr/>
        </p:nvCxnSpPr>
        <p:spPr>
          <a:xfrm rot="10800000">
            <a:off x="345150" y="3351600"/>
            <a:ext cx="780000" cy="1095300"/>
          </a:xfrm>
          <a:prstGeom prst="straightConnector1">
            <a:avLst/>
          </a:prstGeom>
          <a:noFill/>
          <a:ln cap="flat" cmpd="sng" w="9525">
            <a:solidFill>
              <a:srgbClr val="E06666"/>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5"/>
          <p:cNvSpPr/>
          <p:nvPr/>
        </p:nvSpPr>
        <p:spPr>
          <a:xfrm>
            <a:off x="631025" y="1012869"/>
            <a:ext cx="9228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“Visite prévue”</a:t>
            </a:r>
            <a:endParaRPr sz="700">
              <a:latin typeface="Calibri"/>
              <a:ea typeface="Calibri"/>
              <a:cs typeface="Calibri"/>
              <a:sym typeface="Calibri"/>
            </a:endParaRPr>
          </a:p>
        </p:txBody>
      </p:sp>
      <p:sp>
        <p:nvSpPr>
          <p:cNvPr id="390" name="Google Shape;390;p25"/>
          <p:cNvSpPr/>
          <p:nvPr/>
        </p:nvSpPr>
        <p:spPr>
          <a:xfrm>
            <a:off x="2141400" y="7228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RDV effectué</a:t>
            </a:r>
            <a:endParaRPr sz="700">
              <a:latin typeface="Calibri"/>
              <a:ea typeface="Calibri"/>
              <a:cs typeface="Calibri"/>
              <a:sym typeface="Calibri"/>
            </a:endParaRPr>
          </a:p>
        </p:txBody>
      </p:sp>
      <p:sp>
        <p:nvSpPr>
          <p:cNvPr id="391" name="Google Shape;391;p25"/>
          <p:cNvSpPr/>
          <p:nvPr/>
        </p:nvSpPr>
        <p:spPr>
          <a:xfrm>
            <a:off x="3162299" y="1012869"/>
            <a:ext cx="10476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“Visite réalisée”</a:t>
            </a:r>
            <a:endParaRPr sz="700">
              <a:latin typeface="Calibri"/>
              <a:ea typeface="Calibri"/>
              <a:cs typeface="Calibri"/>
              <a:sym typeface="Calibri"/>
            </a:endParaRPr>
          </a:p>
        </p:txBody>
      </p:sp>
      <p:cxnSp>
        <p:nvCxnSpPr>
          <p:cNvPr id="392" name="Google Shape;392;p25"/>
          <p:cNvCxnSpPr>
            <a:stCxn id="390" idx="3"/>
            <a:endCxn id="391" idx="0"/>
          </p:cNvCxnSpPr>
          <p:nvPr/>
        </p:nvCxnSpPr>
        <p:spPr>
          <a:xfrm>
            <a:off x="3162300" y="823375"/>
            <a:ext cx="523800" cy="189600"/>
          </a:xfrm>
          <a:prstGeom prst="bentConnector2">
            <a:avLst/>
          </a:prstGeom>
          <a:noFill/>
          <a:ln cap="flat" cmpd="sng" w="9525">
            <a:solidFill>
              <a:schemeClr val="dk1"/>
            </a:solidFill>
            <a:prstDash val="solid"/>
            <a:round/>
            <a:headEnd len="med" w="med" type="none"/>
            <a:tailEnd len="med" w="med" type="none"/>
          </a:ln>
        </p:spPr>
      </p:cxnSp>
      <p:cxnSp>
        <p:nvCxnSpPr>
          <p:cNvPr id="393" name="Google Shape;393;p25"/>
          <p:cNvCxnSpPr>
            <a:endCxn id="391" idx="0"/>
          </p:cNvCxnSpPr>
          <p:nvPr/>
        </p:nvCxnSpPr>
        <p:spPr>
          <a:xfrm>
            <a:off x="3679499" y="829569"/>
            <a:ext cx="6600" cy="183300"/>
          </a:xfrm>
          <a:prstGeom prst="straightConnector1">
            <a:avLst/>
          </a:prstGeom>
          <a:noFill/>
          <a:ln cap="flat" cmpd="sng" w="9525">
            <a:solidFill>
              <a:schemeClr val="dk1"/>
            </a:solidFill>
            <a:prstDash val="solid"/>
            <a:round/>
            <a:headEnd len="med" w="med" type="none"/>
            <a:tailEnd len="med" w="med" type="triangle"/>
          </a:ln>
        </p:spPr>
      </p:cxnSp>
      <p:sp>
        <p:nvSpPr>
          <p:cNvPr id="394" name="Google Shape;394;p25"/>
          <p:cNvSpPr txBox="1"/>
          <p:nvPr/>
        </p:nvSpPr>
        <p:spPr>
          <a:xfrm>
            <a:off x="1519300" y="1377375"/>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395" name="Google Shape;395;p25"/>
          <p:cNvSpPr/>
          <p:nvPr/>
        </p:nvSpPr>
        <p:spPr>
          <a:xfrm>
            <a:off x="2141375" y="13394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Annulation du RDV</a:t>
            </a:r>
            <a:endParaRPr sz="700">
              <a:latin typeface="Calibri"/>
              <a:ea typeface="Calibri"/>
              <a:cs typeface="Calibri"/>
              <a:sym typeface="Calibri"/>
            </a:endParaRPr>
          </a:p>
        </p:txBody>
      </p:sp>
      <p:sp>
        <p:nvSpPr>
          <p:cNvPr id="396" name="Google Shape;396;p25"/>
          <p:cNvSpPr/>
          <p:nvPr/>
        </p:nvSpPr>
        <p:spPr>
          <a:xfrm>
            <a:off x="3159001" y="1621063"/>
            <a:ext cx="10476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“En cours”</a:t>
            </a:r>
            <a:endParaRPr sz="700">
              <a:solidFill>
                <a:schemeClr val="dk1"/>
              </a:solidFill>
              <a:latin typeface="Calibri"/>
              <a:ea typeface="Calibri"/>
              <a:cs typeface="Calibri"/>
              <a:sym typeface="Calibri"/>
            </a:endParaRPr>
          </a:p>
        </p:txBody>
      </p:sp>
      <p:cxnSp>
        <p:nvCxnSpPr>
          <p:cNvPr id="397" name="Google Shape;397;p25"/>
          <p:cNvCxnSpPr>
            <a:stCxn id="389" idx="3"/>
            <a:endCxn id="391" idx="1"/>
          </p:cNvCxnSpPr>
          <p:nvPr/>
        </p:nvCxnSpPr>
        <p:spPr>
          <a:xfrm>
            <a:off x="1553825" y="1151019"/>
            <a:ext cx="1608600" cy="0"/>
          </a:xfrm>
          <a:prstGeom prst="straightConnector1">
            <a:avLst/>
          </a:prstGeom>
          <a:noFill/>
          <a:ln cap="flat" cmpd="sng" w="9525">
            <a:solidFill>
              <a:schemeClr val="dk1"/>
            </a:solidFill>
            <a:prstDash val="solid"/>
            <a:round/>
            <a:headEnd len="med" w="med" type="none"/>
            <a:tailEnd len="med" w="med" type="triangle"/>
          </a:ln>
        </p:spPr>
      </p:cxnSp>
      <p:sp>
        <p:nvSpPr>
          <p:cNvPr id="398" name="Google Shape;398;p25"/>
          <p:cNvSpPr txBox="1"/>
          <p:nvPr/>
        </p:nvSpPr>
        <p:spPr>
          <a:xfrm>
            <a:off x="1519300" y="1911125"/>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399" name="Google Shape;399;p25"/>
          <p:cNvSpPr/>
          <p:nvPr/>
        </p:nvSpPr>
        <p:spPr>
          <a:xfrm>
            <a:off x="2137175" y="18883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Décès du prospect (refus, motif = décès)</a:t>
            </a:r>
            <a:endParaRPr b="1" sz="800">
              <a:solidFill>
                <a:schemeClr val="dk1"/>
              </a:solidFill>
              <a:latin typeface="Calibri"/>
              <a:ea typeface="Calibri"/>
              <a:cs typeface="Calibri"/>
              <a:sym typeface="Calibri"/>
            </a:endParaRPr>
          </a:p>
        </p:txBody>
      </p:sp>
      <p:sp>
        <p:nvSpPr>
          <p:cNvPr id="400" name="Google Shape;400;p25"/>
          <p:cNvSpPr/>
          <p:nvPr/>
        </p:nvSpPr>
        <p:spPr>
          <a:xfrm>
            <a:off x="3162300" y="2210055"/>
            <a:ext cx="10479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solidFill>
                <a:schemeClr val="dk1"/>
              </a:solidFill>
              <a:latin typeface="Calibri"/>
              <a:ea typeface="Calibri"/>
              <a:cs typeface="Calibri"/>
              <a:sym typeface="Calibri"/>
            </a:endParaRPr>
          </a:p>
        </p:txBody>
      </p:sp>
      <p:sp>
        <p:nvSpPr>
          <p:cNvPr id="401" name="Google Shape;401;p25"/>
          <p:cNvSpPr txBox="1"/>
          <p:nvPr/>
        </p:nvSpPr>
        <p:spPr>
          <a:xfrm>
            <a:off x="1519300" y="2494057"/>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402" name="Google Shape;402;p25"/>
          <p:cNvSpPr/>
          <p:nvPr/>
        </p:nvSpPr>
        <p:spPr>
          <a:xfrm>
            <a:off x="2148300" y="249915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Refus (hors décès) ou annulation</a:t>
            </a:r>
            <a:endParaRPr sz="700">
              <a:solidFill>
                <a:schemeClr val="dk1"/>
              </a:solidFill>
              <a:latin typeface="Calibri"/>
              <a:ea typeface="Calibri"/>
              <a:cs typeface="Calibri"/>
              <a:sym typeface="Calibri"/>
            </a:endParaRPr>
          </a:p>
        </p:txBody>
      </p:sp>
      <p:sp>
        <p:nvSpPr>
          <p:cNvPr id="403" name="Google Shape;403;p25"/>
          <p:cNvSpPr/>
          <p:nvPr/>
        </p:nvSpPr>
        <p:spPr>
          <a:xfrm>
            <a:off x="3165924" y="2780817"/>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“Refus”</a:t>
            </a:r>
            <a:endParaRPr sz="700">
              <a:solidFill>
                <a:schemeClr val="dk1"/>
              </a:solidFill>
              <a:latin typeface="Calibri"/>
              <a:ea typeface="Calibri"/>
              <a:cs typeface="Calibri"/>
              <a:sym typeface="Calibri"/>
            </a:endParaRPr>
          </a:p>
        </p:txBody>
      </p:sp>
      <p:sp>
        <p:nvSpPr>
          <p:cNvPr id="404" name="Google Shape;404;p25"/>
          <p:cNvSpPr txBox="1"/>
          <p:nvPr/>
        </p:nvSpPr>
        <p:spPr>
          <a:xfrm>
            <a:off x="1519300" y="3156541"/>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405" name="Google Shape;405;p25"/>
          <p:cNvSpPr/>
          <p:nvPr/>
        </p:nvSpPr>
        <p:spPr>
          <a:xfrm>
            <a:off x="2144675" y="31278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a:t>
            </a:r>
            <a:endParaRPr sz="700">
              <a:solidFill>
                <a:schemeClr val="dk1"/>
              </a:solidFill>
              <a:latin typeface="Calibri"/>
              <a:ea typeface="Calibri"/>
              <a:cs typeface="Calibri"/>
              <a:sym typeface="Calibri"/>
            </a:endParaRPr>
          </a:p>
        </p:txBody>
      </p:sp>
      <p:sp>
        <p:nvSpPr>
          <p:cNvPr id="406" name="Google Shape;406;p25"/>
          <p:cNvSpPr/>
          <p:nvPr/>
        </p:nvSpPr>
        <p:spPr>
          <a:xfrm>
            <a:off x="3162299" y="3409489"/>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“Entrée”</a:t>
            </a:r>
            <a:endParaRPr sz="700">
              <a:solidFill>
                <a:schemeClr val="dk1"/>
              </a:solidFill>
              <a:latin typeface="Calibri"/>
              <a:ea typeface="Calibri"/>
              <a:cs typeface="Calibri"/>
              <a:sym typeface="Calibri"/>
            </a:endParaRPr>
          </a:p>
        </p:txBody>
      </p:sp>
      <p:cxnSp>
        <p:nvCxnSpPr>
          <p:cNvPr id="407" name="Google Shape;407;p25"/>
          <p:cNvCxnSpPr>
            <a:stCxn id="389" idx="3"/>
            <a:endCxn id="396" idx="1"/>
          </p:cNvCxnSpPr>
          <p:nvPr/>
        </p:nvCxnSpPr>
        <p:spPr>
          <a:xfrm>
            <a:off x="1553825" y="1151019"/>
            <a:ext cx="1605300" cy="608100"/>
          </a:xfrm>
          <a:prstGeom prst="bentConnector3">
            <a:avLst>
              <a:gd fmla="val 22656" name="adj1"/>
            </a:avLst>
          </a:prstGeom>
          <a:noFill/>
          <a:ln cap="flat" cmpd="sng" w="9525">
            <a:solidFill>
              <a:schemeClr val="dk1"/>
            </a:solidFill>
            <a:prstDash val="solid"/>
            <a:round/>
            <a:headEnd len="med" w="med" type="none"/>
            <a:tailEnd len="med" w="med" type="none"/>
          </a:ln>
        </p:spPr>
      </p:cxnSp>
      <p:cxnSp>
        <p:nvCxnSpPr>
          <p:cNvPr id="408" name="Google Shape;408;p25"/>
          <p:cNvCxnSpPr>
            <a:stCxn id="389" idx="3"/>
            <a:endCxn id="400" idx="1"/>
          </p:cNvCxnSpPr>
          <p:nvPr/>
        </p:nvCxnSpPr>
        <p:spPr>
          <a:xfrm>
            <a:off x="1553825" y="1151019"/>
            <a:ext cx="1608600" cy="1197300"/>
          </a:xfrm>
          <a:prstGeom prst="bentConnector3">
            <a:avLst>
              <a:gd fmla="val 23312" name="adj1"/>
            </a:avLst>
          </a:prstGeom>
          <a:noFill/>
          <a:ln cap="flat" cmpd="sng" w="9525">
            <a:solidFill>
              <a:schemeClr val="dk1"/>
            </a:solidFill>
            <a:prstDash val="solid"/>
            <a:round/>
            <a:headEnd len="med" w="med" type="none"/>
            <a:tailEnd len="med" w="med" type="none"/>
          </a:ln>
        </p:spPr>
      </p:cxnSp>
      <p:cxnSp>
        <p:nvCxnSpPr>
          <p:cNvPr id="409" name="Google Shape;409;p25"/>
          <p:cNvCxnSpPr>
            <a:stCxn id="389" idx="3"/>
            <a:endCxn id="403" idx="1"/>
          </p:cNvCxnSpPr>
          <p:nvPr/>
        </p:nvCxnSpPr>
        <p:spPr>
          <a:xfrm>
            <a:off x="1553825" y="1151019"/>
            <a:ext cx="1612200" cy="1768800"/>
          </a:xfrm>
          <a:prstGeom prst="bentConnector3">
            <a:avLst>
              <a:gd fmla="val 22559" name="adj1"/>
            </a:avLst>
          </a:prstGeom>
          <a:noFill/>
          <a:ln cap="flat" cmpd="sng" w="9525">
            <a:solidFill>
              <a:schemeClr val="dk1"/>
            </a:solidFill>
            <a:prstDash val="solid"/>
            <a:round/>
            <a:headEnd len="med" w="med" type="none"/>
            <a:tailEnd len="med" w="med" type="none"/>
          </a:ln>
        </p:spPr>
      </p:cxnSp>
      <p:cxnSp>
        <p:nvCxnSpPr>
          <p:cNvPr id="410" name="Google Shape;410;p25"/>
          <p:cNvCxnSpPr>
            <a:stCxn id="389" idx="3"/>
            <a:endCxn id="406" idx="1"/>
          </p:cNvCxnSpPr>
          <p:nvPr/>
        </p:nvCxnSpPr>
        <p:spPr>
          <a:xfrm>
            <a:off x="1553825" y="1151019"/>
            <a:ext cx="1608600" cy="2397300"/>
          </a:xfrm>
          <a:prstGeom prst="bentConnector3">
            <a:avLst>
              <a:gd fmla="val 23054" name="adj1"/>
            </a:avLst>
          </a:prstGeom>
          <a:noFill/>
          <a:ln cap="flat" cmpd="sng" w="9525">
            <a:solidFill>
              <a:schemeClr val="dk1"/>
            </a:solidFill>
            <a:prstDash val="solid"/>
            <a:round/>
            <a:headEnd len="med" w="med" type="none"/>
            <a:tailEnd len="med" w="med" type="none"/>
          </a:ln>
        </p:spPr>
      </p:cxnSp>
      <p:cxnSp>
        <p:nvCxnSpPr>
          <p:cNvPr id="411" name="Google Shape;411;p25"/>
          <p:cNvCxnSpPr>
            <a:stCxn id="395" idx="3"/>
            <a:endCxn id="396" idx="0"/>
          </p:cNvCxnSpPr>
          <p:nvPr/>
        </p:nvCxnSpPr>
        <p:spPr>
          <a:xfrm>
            <a:off x="3162275" y="1439900"/>
            <a:ext cx="520500" cy="181200"/>
          </a:xfrm>
          <a:prstGeom prst="bentConnector2">
            <a:avLst/>
          </a:prstGeom>
          <a:noFill/>
          <a:ln cap="flat" cmpd="sng" w="9525">
            <a:solidFill>
              <a:schemeClr val="dk1"/>
            </a:solidFill>
            <a:prstDash val="solid"/>
            <a:round/>
            <a:headEnd len="med" w="med" type="none"/>
            <a:tailEnd len="med" w="med" type="none"/>
          </a:ln>
        </p:spPr>
      </p:cxnSp>
      <p:cxnSp>
        <p:nvCxnSpPr>
          <p:cNvPr id="412" name="Google Shape;412;p25"/>
          <p:cNvCxnSpPr>
            <a:stCxn id="399" idx="3"/>
            <a:endCxn id="400" idx="0"/>
          </p:cNvCxnSpPr>
          <p:nvPr/>
        </p:nvCxnSpPr>
        <p:spPr>
          <a:xfrm>
            <a:off x="3158075" y="1988825"/>
            <a:ext cx="528300" cy="221100"/>
          </a:xfrm>
          <a:prstGeom prst="bentConnector2">
            <a:avLst/>
          </a:prstGeom>
          <a:noFill/>
          <a:ln cap="flat" cmpd="sng" w="9525">
            <a:solidFill>
              <a:schemeClr val="dk1"/>
            </a:solidFill>
            <a:prstDash val="solid"/>
            <a:round/>
            <a:headEnd len="med" w="med" type="none"/>
            <a:tailEnd len="med" w="med" type="none"/>
          </a:ln>
        </p:spPr>
      </p:cxnSp>
      <p:cxnSp>
        <p:nvCxnSpPr>
          <p:cNvPr id="413" name="Google Shape;413;p25"/>
          <p:cNvCxnSpPr>
            <a:stCxn id="402" idx="3"/>
            <a:endCxn id="403" idx="0"/>
          </p:cNvCxnSpPr>
          <p:nvPr/>
        </p:nvCxnSpPr>
        <p:spPr>
          <a:xfrm>
            <a:off x="3169200" y="2599650"/>
            <a:ext cx="520800" cy="181200"/>
          </a:xfrm>
          <a:prstGeom prst="bentConnector2">
            <a:avLst/>
          </a:prstGeom>
          <a:noFill/>
          <a:ln cap="flat" cmpd="sng" w="9525">
            <a:solidFill>
              <a:schemeClr val="dk1"/>
            </a:solidFill>
            <a:prstDash val="solid"/>
            <a:round/>
            <a:headEnd len="med" w="med" type="none"/>
            <a:tailEnd len="med" w="med" type="none"/>
          </a:ln>
        </p:spPr>
      </p:cxnSp>
      <p:cxnSp>
        <p:nvCxnSpPr>
          <p:cNvPr id="414" name="Google Shape;414;p25"/>
          <p:cNvCxnSpPr>
            <a:stCxn id="405" idx="3"/>
            <a:endCxn id="406" idx="0"/>
          </p:cNvCxnSpPr>
          <p:nvPr/>
        </p:nvCxnSpPr>
        <p:spPr>
          <a:xfrm>
            <a:off x="3165575" y="3228325"/>
            <a:ext cx="520800" cy="181200"/>
          </a:xfrm>
          <a:prstGeom prst="bentConnector2">
            <a:avLst/>
          </a:prstGeom>
          <a:noFill/>
          <a:ln cap="flat" cmpd="sng" w="9525">
            <a:solidFill>
              <a:schemeClr val="dk1"/>
            </a:solidFill>
            <a:prstDash val="solid"/>
            <a:round/>
            <a:headEnd len="med" w="med" type="none"/>
            <a:tailEnd len="med" w="med" type="none"/>
          </a:ln>
        </p:spPr>
      </p:cxnSp>
      <p:sp>
        <p:nvSpPr>
          <p:cNvPr id="415" name="Google Shape;415;p25"/>
          <p:cNvSpPr/>
          <p:nvPr/>
        </p:nvSpPr>
        <p:spPr>
          <a:xfrm>
            <a:off x="4583099" y="1012869"/>
            <a:ext cx="10476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416" name="Google Shape;416;p25"/>
          <p:cNvSpPr/>
          <p:nvPr/>
        </p:nvSpPr>
        <p:spPr>
          <a:xfrm>
            <a:off x="4581450" y="1611483"/>
            <a:ext cx="10476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417" name="Google Shape;417;p25"/>
          <p:cNvSpPr/>
          <p:nvPr/>
        </p:nvSpPr>
        <p:spPr>
          <a:xfrm>
            <a:off x="4581450" y="2210098"/>
            <a:ext cx="10479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latin typeface="Calibri"/>
              <a:ea typeface="Calibri"/>
              <a:cs typeface="Calibri"/>
              <a:sym typeface="Calibri"/>
            </a:endParaRPr>
          </a:p>
        </p:txBody>
      </p:sp>
      <p:sp>
        <p:nvSpPr>
          <p:cNvPr id="418" name="Google Shape;418;p25"/>
          <p:cNvSpPr/>
          <p:nvPr/>
        </p:nvSpPr>
        <p:spPr>
          <a:xfrm>
            <a:off x="4581449" y="2776387"/>
            <a:ext cx="1047900" cy="277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419" name="Google Shape;419;p25"/>
          <p:cNvSpPr/>
          <p:nvPr/>
        </p:nvSpPr>
        <p:spPr>
          <a:xfrm>
            <a:off x="4581449" y="3407327"/>
            <a:ext cx="1047900" cy="324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“Admis autre résidence”</a:t>
            </a:r>
            <a:endParaRPr sz="700">
              <a:solidFill>
                <a:schemeClr val="dk1"/>
              </a:solidFill>
              <a:latin typeface="Calibri"/>
              <a:ea typeface="Calibri"/>
              <a:cs typeface="Calibri"/>
              <a:sym typeface="Calibri"/>
            </a:endParaRPr>
          </a:p>
        </p:txBody>
      </p:sp>
      <p:grpSp>
        <p:nvGrpSpPr>
          <p:cNvPr id="420" name="Google Shape;420;p25"/>
          <p:cNvGrpSpPr/>
          <p:nvPr/>
        </p:nvGrpSpPr>
        <p:grpSpPr>
          <a:xfrm>
            <a:off x="7410375" y="3914100"/>
            <a:ext cx="1810275" cy="1188700"/>
            <a:chOff x="7410375" y="3837900"/>
            <a:chExt cx="1810275" cy="1188700"/>
          </a:xfrm>
        </p:grpSpPr>
        <p:sp>
          <p:nvSpPr>
            <p:cNvPr id="421" name="Google Shape;421;p25"/>
            <p:cNvSpPr/>
            <p:nvPr/>
          </p:nvSpPr>
          <p:spPr>
            <a:xfrm>
              <a:off x="7410425" y="3882900"/>
              <a:ext cx="399000" cy="2025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alibri"/>
                <a:ea typeface="Calibri"/>
                <a:cs typeface="Calibri"/>
                <a:sym typeface="Calibri"/>
              </a:endParaRPr>
            </a:p>
          </p:txBody>
        </p:sp>
        <p:sp>
          <p:nvSpPr>
            <p:cNvPr id="422" name="Google Shape;422;p25"/>
            <p:cNvSpPr/>
            <p:nvPr/>
          </p:nvSpPr>
          <p:spPr>
            <a:xfrm>
              <a:off x="7410375" y="4133950"/>
              <a:ext cx="399000" cy="1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423" name="Google Shape;423;p25"/>
            <p:cNvSpPr txBox="1"/>
            <p:nvPr/>
          </p:nvSpPr>
          <p:spPr>
            <a:xfrm>
              <a:off x="7805850" y="3837900"/>
              <a:ext cx="14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event ou action </a:t>
              </a:r>
              <a:endParaRPr sz="700">
                <a:latin typeface="Calibri"/>
                <a:ea typeface="Calibri"/>
                <a:cs typeface="Calibri"/>
                <a:sym typeface="Calibri"/>
              </a:endParaRPr>
            </a:p>
          </p:txBody>
        </p:sp>
        <p:sp>
          <p:nvSpPr>
            <p:cNvPr id="424" name="Google Shape;424;p25"/>
            <p:cNvSpPr/>
            <p:nvPr/>
          </p:nvSpPr>
          <p:spPr>
            <a:xfrm>
              <a:off x="7410375" y="4358500"/>
              <a:ext cx="399000" cy="178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425" name="Google Shape;425;p25"/>
            <p:cNvSpPr/>
            <p:nvPr/>
          </p:nvSpPr>
          <p:spPr>
            <a:xfrm>
              <a:off x="7410375" y="4574800"/>
              <a:ext cx="399000" cy="178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426" name="Google Shape;426;p25"/>
            <p:cNvSpPr txBox="1"/>
            <p:nvPr/>
          </p:nvSpPr>
          <p:spPr>
            <a:xfrm>
              <a:off x="7805850" y="4076950"/>
              <a:ext cx="117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de </a:t>
              </a:r>
              <a:r>
                <a:rPr b="1" lang="fr" sz="700" u="sng">
                  <a:solidFill>
                    <a:schemeClr val="dk1"/>
                  </a:solidFill>
                  <a:latin typeface="Calibri"/>
                  <a:ea typeface="Calibri"/>
                  <a:cs typeface="Calibri"/>
                  <a:sym typeface="Calibri"/>
                </a:rPr>
                <a:t>ma résidence</a:t>
              </a:r>
              <a:endParaRPr b="1" sz="700" u="sng">
                <a:latin typeface="Calibri"/>
                <a:ea typeface="Calibri"/>
                <a:cs typeface="Calibri"/>
                <a:sym typeface="Calibri"/>
              </a:endParaRPr>
            </a:p>
          </p:txBody>
        </p:sp>
        <p:sp>
          <p:nvSpPr>
            <p:cNvPr id="427" name="Google Shape;427;p25"/>
            <p:cNvSpPr txBox="1"/>
            <p:nvPr/>
          </p:nvSpPr>
          <p:spPr>
            <a:xfrm>
              <a:off x="7805400" y="4301500"/>
              <a:ext cx="14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d’une autre résidence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
          <p:nvSpPr>
            <p:cNvPr id="428" name="Google Shape;428;p25"/>
            <p:cNvSpPr txBox="1"/>
            <p:nvPr/>
          </p:nvSpPr>
          <p:spPr>
            <a:xfrm>
              <a:off x="7805850" y="45178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nouveau statut à valider</a:t>
              </a:r>
              <a:endParaRPr sz="700">
                <a:latin typeface="Calibri"/>
                <a:ea typeface="Calibri"/>
                <a:cs typeface="Calibri"/>
                <a:sym typeface="Calibri"/>
              </a:endParaRPr>
            </a:p>
          </p:txBody>
        </p:sp>
        <p:sp>
          <p:nvSpPr>
            <p:cNvPr id="429" name="Google Shape;429;p25"/>
            <p:cNvSpPr/>
            <p:nvPr/>
          </p:nvSpPr>
          <p:spPr>
            <a:xfrm>
              <a:off x="7410425" y="4791100"/>
              <a:ext cx="399000" cy="17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430" name="Google Shape;430;p25"/>
            <p:cNvSpPr txBox="1"/>
            <p:nvPr/>
          </p:nvSpPr>
          <p:spPr>
            <a:xfrm>
              <a:off x="7805850" y="47341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statut d’une agence</a:t>
              </a:r>
              <a:endParaRPr sz="700">
                <a:latin typeface="Calibri"/>
                <a:ea typeface="Calibri"/>
                <a:cs typeface="Calibri"/>
                <a:sym typeface="Calibri"/>
              </a:endParaRPr>
            </a:p>
          </p:txBody>
        </p:sp>
      </p:grpSp>
      <p:sp>
        <p:nvSpPr>
          <p:cNvPr id="431" name="Google Shape;431;p25"/>
          <p:cNvSpPr/>
          <p:nvPr/>
        </p:nvSpPr>
        <p:spPr>
          <a:xfrm>
            <a:off x="6003899" y="1012869"/>
            <a:ext cx="10476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432" name="Google Shape;432;p25"/>
          <p:cNvSpPr/>
          <p:nvPr/>
        </p:nvSpPr>
        <p:spPr>
          <a:xfrm>
            <a:off x="6003900" y="1611483"/>
            <a:ext cx="10476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433" name="Google Shape;433;p25"/>
          <p:cNvSpPr/>
          <p:nvPr/>
        </p:nvSpPr>
        <p:spPr>
          <a:xfrm>
            <a:off x="6000600" y="2210098"/>
            <a:ext cx="10479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solidFill>
                  <a:schemeClr val="dk1"/>
                </a:solidFill>
                <a:latin typeface="Calibri"/>
                <a:ea typeface="Calibri"/>
                <a:cs typeface="Calibri"/>
                <a:sym typeface="Calibri"/>
              </a:rPr>
              <a:t>Statut</a:t>
            </a:r>
            <a:r>
              <a:rPr lang="fr" sz="700">
                <a:latin typeface="Calibri"/>
                <a:ea typeface="Calibri"/>
                <a:cs typeface="Calibri"/>
                <a:sym typeface="Calibri"/>
              </a:rPr>
              <a:t> = </a:t>
            </a:r>
            <a:endParaRPr sz="700">
              <a:latin typeface="Calibri"/>
              <a:ea typeface="Calibri"/>
              <a:cs typeface="Calibri"/>
              <a:sym typeface="Calibri"/>
            </a:endParaRPr>
          </a:p>
          <a:p>
            <a:pPr indent="0" lvl="0" marL="0" marR="0" rtl="0" algn="ctr">
              <a:lnSpc>
                <a:spcPct val="100000"/>
              </a:lnSpc>
              <a:spcBef>
                <a:spcPts val="0"/>
              </a:spcBef>
              <a:spcAft>
                <a:spcPts val="0"/>
              </a:spcAft>
              <a:buNone/>
            </a:pPr>
            <a:r>
              <a:rPr lang="fr" sz="700">
                <a:latin typeface="Calibri"/>
                <a:ea typeface="Calibri"/>
                <a:cs typeface="Calibri"/>
                <a:sym typeface="Calibri"/>
              </a:rPr>
              <a:t>“Sortie définitive”</a:t>
            </a:r>
            <a:endParaRPr sz="700">
              <a:latin typeface="Calibri"/>
              <a:ea typeface="Calibri"/>
              <a:cs typeface="Calibri"/>
              <a:sym typeface="Calibri"/>
            </a:endParaRPr>
          </a:p>
        </p:txBody>
      </p:sp>
      <p:sp>
        <p:nvSpPr>
          <p:cNvPr id="434" name="Google Shape;434;p25"/>
          <p:cNvSpPr/>
          <p:nvPr/>
        </p:nvSpPr>
        <p:spPr>
          <a:xfrm>
            <a:off x="5996974" y="2776387"/>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435" name="Google Shape;435;p25"/>
          <p:cNvSpPr/>
          <p:nvPr/>
        </p:nvSpPr>
        <p:spPr>
          <a:xfrm>
            <a:off x="6000599" y="3407327"/>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latin typeface="Calibri"/>
              <a:ea typeface="Calibri"/>
              <a:cs typeface="Calibri"/>
              <a:sym typeface="Calibri"/>
            </a:endParaRPr>
          </a:p>
        </p:txBody>
      </p:sp>
      <p:sp>
        <p:nvSpPr>
          <p:cNvPr id="436" name="Google Shape;436;p25"/>
          <p:cNvSpPr/>
          <p:nvPr/>
        </p:nvSpPr>
        <p:spPr>
          <a:xfrm>
            <a:off x="4273049" y="1058721"/>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5692349" y="1060433"/>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4271549" y="1659047"/>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5692349" y="1659047"/>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4271549" y="22576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5692349" y="22576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4274186" y="282462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5689711" y="282462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4271549" y="347666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5692349" y="347666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6" name="Google Shape;446;p25"/>
          <p:cNvCxnSpPr>
            <a:endCxn id="396" idx="1"/>
          </p:cNvCxnSpPr>
          <p:nvPr/>
        </p:nvCxnSpPr>
        <p:spPr>
          <a:xfrm flipH="1" rot="10800000">
            <a:off x="1943101" y="1759213"/>
            <a:ext cx="1215900" cy="5100"/>
          </a:xfrm>
          <a:prstGeom prst="straightConnector1">
            <a:avLst/>
          </a:prstGeom>
          <a:noFill/>
          <a:ln cap="flat" cmpd="sng" w="9525">
            <a:solidFill>
              <a:schemeClr val="dk1"/>
            </a:solidFill>
            <a:prstDash val="solid"/>
            <a:round/>
            <a:headEnd len="med" w="med" type="none"/>
            <a:tailEnd len="med" w="med" type="triangle"/>
          </a:ln>
        </p:spPr>
      </p:cxnSp>
      <p:cxnSp>
        <p:nvCxnSpPr>
          <p:cNvPr id="447" name="Google Shape;447;p25"/>
          <p:cNvCxnSpPr>
            <a:endCxn id="400" idx="1"/>
          </p:cNvCxnSpPr>
          <p:nvPr/>
        </p:nvCxnSpPr>
        <p:spPr>
          <a:xfrm flipH="1" rot="10800000">
            <a:off x="1947900" y="2348205"/>
            <a:ext cx="1214400" cy="2400"/>
          </a:xfrm>
          <a:prstGeom prst="straightConnector1">
            <a:avLst/>
          </a:prstGeom>
          <a:noFill/>
          <a:ln cap="flat" cmpd="sng" w="9525">
            <a:solidFill>
              <a:schemeClr val="dk1"/>
            </a:solidFill>
            <a:prstDash val="solid"/>
            <a:round/>
            <a:headEnd len="med" w="med" type="none"/>
            <a:tailEnd len="med" w="med" type="triangle"/>
          </a:ln>
        </p:spPr>
      </p:cxnSp>
      <p:cxnSp>
        <p:nvCxnSpPr>
          <p:cNvPr id="448" name="Google Shape;448;p25"/>
          <p:cNvCxnSpPr>
            <a:endCxn id="403" idx="1"/>
          </p:cNvCxnSpPr>
          <p:nvPr/>
        </p:nvCxnSpPr>
        <p:spPr>
          <a:xfrm flipH="1" rot="10800000">
            <a:off x="1943124" y="2919717"/>
            <a:ext cx="1222800" cy="900"/>
          </a:xfrm>
          <a:prstGeom prst="straightConnector1">
            <a:avLst/>
          </a:prstGeom>
          <a:noFill/>
          <a:ln cap="flat" cmpd="sng" w="9525">
            <a:solidFill>
              <a:schemeClr val="dk1"/>
            </a:solidFill>
            <a:prstDash val="solid"/>
            <a:round/>
            <a:headEnd len="med" w="med" type="none"/>
            <a:tailEnd len="med" w="med" type="triangle"/>
          </a:ln>
        </p:spPr>
      </p:cxnSp>
      <p:cxnSp>
        <p:nvCxnSpPr>
          <p:cNvPr id="449" name="Google Shape;449;p25"/>
          <p:cNvCxnSpPr>
            <a:endCxn id="406" idx="1"/>
          </p:cNvCxnSpPr>
          <p:nvPr/>
        </p:nvCxnSpPr>
        <p:spPr>
          <a:xfrm flipH="1" rot="10800000">
            <a:off x="1938299" y="3548389"/>
            <a:ext cx="1224000" cy="5100"/>
          </a:xfrm>
          <a:prstGeom prst="straightConnector1">
            <a:avLst/>
          </a:prstGeom>
          <a:noFill/>
          <a:ln cap="flat" cmpd="sng" w="9525">
            <a:solidFill>
              <a:schemeClr val="dk1"/>
            </a:solidFill>
            <a:prstDash val="solid"/>
            <a:round/>
            <a:headEnd len="med" w="med" type="none"/>
            <a:tailEnd len="med" w="med" type="triangle"/>
          </a:ln>
        </p:spPr>
      </p:cxnSp>
      <p:cxnSp>
        <p:nvCxnSpPr>
          <p:cNvPr id="450" name="Google Shape;450;p25"/>
          <p:cNvCxnSpPr>
            <a:endCxn id="396" idx="0"/>
          </p:cNvCxnSpPr>
          <p:nvPr/>
        </p:nvCxnSpPr>
        <p:spPr>
          <a:xfrm flipH="1">
            <a:off x="3682801" y="1443163"/>
            <a:ext cx="3300" cy="177900"/>
          </a:xfrm>
          <a:prstGeom prst="straightConnector1">
            <a:avLst/>
          </a:prstGeom>
          <a:noFill/>
          <a:ln cap="flat" cmpd="sng" w="9525">
            <a:solidFill>
              <a:schemeClr val="dk1"/>
            </a:solidFill>
            <a:prstDash val="solid"/>
            <a:round/>
            <a:headEnd len="med" w="med" type="none"/>
            <a:tailEnd len="med" w="med" type="triangle"/>
          </a:ln>
        </p:spPr>
      </p:cxnSp>
      <p:cxnSp>
        <p:nvCxnSpPr>
          <p:cNvPr id="451" name="Google Shape;451;p25"/>
          <p:cNvCxnSpPr>
            <a:endCxn id="403" idx="0"/>
          </p:cNvCxnSpPr>
          <p:nvPr/>
        </p:nvCxnSpPr>
        <p:spPr>
          <a:xfrm flipH="1">
            <a:off x="3689874" y="2605017"/>
            <a:ext cx="1200" cy="175800"/>
          </a:xfrm>
          <a:prstGeom prst="straightConnector1">
            <a:avLst/>
          </a:prstGeom>
          <a:noFill/>
          <a:ln cap="flat" cmpd="sng" w="9525">
            <a:solidFill>
              <a:schemeClr val="dk1"/>
            </a:solidFill>
            <a:prstDash val="solid"/>
            <a:round/>
            <a:headEnd len="med" w="med" type="none"/>
            <a:tailEnd len="med" w="med" type="triangle"/>
          </a:ln>
        </p:spPr>
      </p:cxnSp>
      <p:cxnSp>
        <p:nvCxnSpPr>
          <p:cNvPr id="452" name="Google Shape;452;p25"/>
          <p:cNvCxnSpPr>
            <a:endCxn id="406" idx="0"/>
          </p:cNvCxnSpPr>
          <p:nvPr/>
        </p:nvCxnSpPr>
        <p:spPr>
          <a:xfrm flipH="1">
            <a:off x="3686249" y="3230989"/>
            <a:ext cx="4800" cy="178500"/>
          </a:xfrm>
          <a:prstGeom prst="straightConnector1">
            <a:avLst/>
          </a:prstGeom>
          <a:noFill/>
          <a:ln cap="flat" cmpd="sng" w="9525">
            <a:solidFill>
              <a:schemeClr val="dk1"/>
            </a:solidFill>
            <a:prstDash val="solid"/>
            <a:round/>
            <a:headEnd len="med" w="med" type="none"/>
            <a:tailEnd len="med" w="med" type="triangle"/>
          </a:ln>
        </p:spPr>
      </p:cxnSp>
      <p:sp>
        <p:nvSpPr>
          <p:cNvPr id="453" name="Google Shape;453;p25"/>
          <p:cNvSpPr/>
          <p:nvPr/>
        </p:nvSpPr>
        <p:spPr>
          <a:xfrm>
            <a:off x="76200" y="608150"/>
            <a:ext cx="9228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RDV planifié</a:t>
            </a:r>
            <a:endParaRPr sz="700">
              <a:latin typeface="Calibri"/>
              <a:ea typeface="Calibri"/>
              <a:cs typeface="Calibri"/>
              <a:sym typeface="Calibri"/>
            </a:endParaRPr>
          </a:p>
        </p:txBody>
      </p:sp>
      <p:cxnSp>
        <p:nvCxnSpPr>
          <p:cNvPr id="454" name="Google Shape;454;p25"/>
          <p:cNvCxnSpPr>
            <a:stCxn id="453" idx="3"/>
            <a:endCxn id="389" idx="0"/>
          </p:cNvCxnSpPr>
          <p:nvPr/>
        </p:nvCxnSpPr>
        <p:spPr>
          <a:xfrm>
            <a:off x="999000" y="708650"/>
            <a:ext cx="93300" cy="304200"/>
          </a:xfrm>
          <a:prstGeom prst="bentConnector2">
            <a:avLst/>
          </a:prstGeom>
          <a:noFill/>
          <a:ln cap="flat" cmpd="sng" w="9525">
            <a:solidFill>
              <a:schemeClr val="dk1"/>
            </a:solidFill>
            <a:prstDash val="solid"/>
            <a:round/>
            <a:headEnd len="med" w="med" type="none"/>
            <a:tailEnd len="med" w="med" type="none"/>
          </a:ln>
        </p:spPr>
      </p:cxnSp>
      <p:cxnSp>
        <p:nvCxnSpPr>
          <p:cNvPr id="455" name="Google Shape;455;p25"/>
          <p:cNvCxnSpPr>
            <a:endCxn id="389" idx="0"/>
          </p:cNvCxnSpPr>
          <p:nvPr/>
        </p:nvCxnSpPr>
        <p:spPr>
          <a:xfrm>
            <a:off x="1092425" y="900069"/>
            <a:ext cx="0" cy="112800"/>
          </a:xfrm>
          <a:prstGeom prst="straightConnector1">
            <a:avLst/>
          </a:prstGeom>
          <a:noFill/>
          <a:ln cap="flat" cmpd="sng" w="9525">
            <a:solidFill>
              <a:schemeClr val="dk1"/>
            </a:solidFill>
            <a:prstDash val="solid"/>
            <a:round/>
            <a:headEnd len="med" w="med" type="none"/>
            <a:tailEnd len="med" w="med" type="triangle"/>
          </a:ln>
        </p:spPr>
      </p:cxnSp>
      <p:sp>
        <p:nvSpPr>
          <p:cNvPr id="456" name="Google Shape;456;p25"/>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Evolution du statut “Visite prévue” [IR inactif]</a:t>
            </a:r>
            <a:endParaRPr sz="2400">
              <a:latin typeface="Calibri"/>
              <a:ea typeface="Calibri"/>
              <a:cs typeface="Calibri"/>
              <a:sym typeface="Calibri"/>
            </a:endParaRPr>
          </a:p>
        </p:txBody>
      </p:sp>
      <p:sp>
        <p:nvSpPr>
          <p:cNvPr id="457" name="Google Shape;457;p25"/>
          <p:cNvSpPr txBox="1"/>
          <p:nvPr/>
        </p:nvSpPr>
        <p:spPr>
          <a:xfrm>
            <a:off x="1519300" y="3773183"/>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458" name="Google Shape;458;p25"/>
          <p:cNvSpPr/>
          <p:nvPr/>
        </p:nvSpPr>
        <p:spPr>
          <a:xfrm>
            <a:off x="2141375" y="37565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Réorientation</a:t>
            </a:r>
            <a:endParaRPr sz="700">
              <a:solidFill>
                <a:schemeClr val="dk1"/>
              </a:solidFill>
              <a:latin typeface="Calibri"/>
              <a:ea typeface="Calibri"/>
              <a:cs typeface="Calibri"/>
              <a:sym typeface="Calibri"/>
            </a:endParaRPr>
          </a:p>
        </p:txBody>
      </p:sp>
      <p:sp>
        <p:nvSpPr>
          <p:cNvPr id="459" name="Google Shape;459;p25"/>
          <p:cNvSpPr/>
          <p:nvPr/>
        </p:nvSpPr>
        <p:spPr>
          <a:xfrm>
            <a:off x="3158999" y="4038155"/>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460" name="Google Shape;460;p25"/>
          <p:cNvSpPr/>
          <p:nvPr/>
        </p:nvSpPr>
        <p:spPr>
          <a:xfrm>
            <a:off x="4578150" y="3957303"/>
            <a:ext cx="1047900" cy="478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“En cours” si concernée par la réorientation.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Sinon pas d’impact</a:t>
            </a:r>
            <a:endParaRPr sz="700">
              <a:solidFill>
                <a:schemeClr val="dk1"/>
              </a:solidFill>
              <a:latin typeface="Calibri"/>
              <a:ea typeface="Calibri"/>
              <a:cs typeface="Calibri"/>
              <a:sym typeface="Calibri"/>
            </a:endParaRPr>
          </a:p>
        </p:txBody>
      </p:sp>
      <p:sp>
        <p:nvSpPr>
          <p:cNvPr id="461" name="Google Shape;461;p25"/>
          <p:cNvSpPr/>
          <p:nvPr/>
        </p:nvSpPr>
        <p:spPr>
          <a:xfrm>
            <a:off x="5997299" y="4035993"/>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462" name="Google Shape;462;p25"/>
          <p:cNvSpPr/>
          <p:nvPr/>
        </p:nvSpPr>
        <p:spPr>
          <a:xfrm>
            <a:off x="4268249" y="4105336"/>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5689049" y="4105336"/>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4" name="Google Shape;464;p25"/>
          <p:cNvCxnSpPr>
            <a:endCxn id="459" idx="1"/>
          </p:cNvCxnSpPr>
          <p:nvPr/>
        </p:nvCxnSpPr>
        <p:spPr>
          <a:xfrm flipH="1" rot="10800000">
            <a:off x="1934999" y="4177055"/>
            <a:ext cx="1224000" cy="5100"/>
          </a:xfrm>
          <a:prstGeom prst="straightConnector1">
            <a:avLst/>
          </a:prstGeom>
          <a:noFill/>
          <a:ln cap="flat" cmpd="sng" w="9525">
            <a:solidFill>
              <a:schemeClr val="dk1"/>
            </a:solidFill>
            <a:prstDash val="solid"/>
            <a:round/>
            <a:headEnd len="med" w="med" type="none"/>
            <a:tailEnd len="med" w="med" type="triangle"/>
          </a:ln>
        </p:spPr>
      </p:cxnSp>
      <p:cxnSp>
        <p:nvCxnSpPr>
          <p:cNvPr id="465" name="Google Shape;465;p25"/>
          <p:cNvCxnSpPr>
            <a:endCxn id="459" idx="0"/>
          </p:cNvCxnSpPr>
          <p:nvPr/>
        </p:nvCxnSpPr>
        <p:spPr>
          <a:xfrm flipH="1">
            <a:off x="3682949" y="3859655"/>
            <a:ext cx="4800" cy="178500"/>
          </a:xfrm>
          <a:prstGeom prst="straightConnector1">
            <a:avLst/>
          </a:prstGeom>
          <a:noFill/>
          <a:ln cap="flat" cmpd="sng" w="9525">
            <a:solidFill>
              <a:schemeClr val="dk1"/>
            </a:solidFill>
            <a:prstDash val="solid"/>
            <a:round/>
            <a:headEnd len="med" w="med" type="none"/>
            <a:tailEnd len="med" w="med" type="triangle"/>
          </a:ln>
        </p:spPr>
      </p:cxnSp>
      <p:cxnSp>
        <p:nvCxnSpPr>
          <p:cNvPr id="466" name="Google Shape;466;p25"/>
          <p:cNvCxnSpPr>
            <a:stCxn id="458" idx="3"/>
            <a:endCxn id="459" idx="0"/>
          </p:cNvCxnSpPr>
          <p:nvPr/>
        </p:nvCxnSpPr>
        <p:spPr>
          <a:xfrm>
            <a:off x="3162275" y="3857000"/>
            <a:ext cx="520800" cy="181200"/>
          </a:xfrm>
          <a:prstGeom prst="bentConnector2">
            <a:avLst/>
          </a:prstGeom>
          <a:noFill/>
          <a:ln cap="flat" cmpd="sng" w="9525">
            <a:solidFill>
              <a:schemeClr val="dk1"/>
            </a:solidFill>
            <a:prstDash val="solid"/>
            <a:round/>
            <a:headEnd len="med" w="med" type="none"/>
            <a:tailEnd len="med" w="med" type="none"/>
          </a:ln>
        </p:spPr>
      </p:cxnSp>
      <p:cxnSp>
        <p:nvCxnSpPr>
          <p:cNvPr id="467" name="Google Shape;467;p25"/>
          <p:cNvCxnSpPr>
            <a:stCxn id="389" idx="3"/>
            <a:endCxn id="459" idx="1"/>
          </p:cNvCxnSpPr>
          <p:nvPr/>
        </p:nvCxnSpPr>
        <p:spPr>
          <a:xfrm>
            <a:off x="1553825" y="1151019"/>
            <a:ext cx="1605300" cy="3026100"/>
          </a:xfrm>
          <a:prstGeom prst="bentConnector3">
            <a:avLst>
              <a:gd fmla="val 22656" name="adj1"/>
            </a:avLst>
          </a:prstGeom>
          <a:noFill/>
          <a:ln cap="flat" cmpd="sng" w="9525">
            <a:solidFill>
              <a:schemeClr val="dk1"/>
            </a:solidFill>
            <a:prstDash val="solid"/>
            <a:round/>
            <a:headEnd len="med" w="med" type="none"/>
            <a:tailEnd len="med" w="med" type="none"/>
          </a:ln>
        </p:spPr>
      </p:cxnSp>
      <p:cxnSp>
        <p:nvCxnSpPr>
          <p:cNvPr id="468" name="Google Shape;468;p25"/>
          <p:cNvCxnSpPr>
            <a:endCxn id="400" idx="0"/>
          </p:cNvCxnSpPr>
          <p:nvPr/>
        </p:nvCxnSpPr>
        <p:spPr>
          <a:xfrm flipH="1">
            <a:off x="3686250" y="1996155"/>
            <a:ext cx="4800" cy="213900"/>
          </a:xfrm>
          <a:prstGeom prst="straightConnector1">
            <a:avLst/>
          </a:prstGeom>
          <a:noFill/>
          <a:ln cap="flat" cmpd="sng" w="9525">
            <a:solidFill>
              <a:schemeClr val="dk1"/>
            </a:solidFill>
            <a:prstDash val="solid"/>
            <a:round/>
            <a:headEnd len="med" w="med" type="none"/>
            <a:tailEnd len="med" w="med" type="triangle"/>
          </a:ln>
        </p:spPr>
      </p:cxnSp>
      <p:sp>
        <p:nvSpPr>
          <p:cNvPr id="469" name="Google Shape;469;p25"/>
          <p:cNvSpPr txBox="1"/>
          <p:nvPr/>
        </p:nvSpPr>
        <p:spPr>
          <a:xfrm>
            <a:off x="1519300" y="4378079"/>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470" name="Google Shape;470;p25"/>
          <p:cNvSpPr/>
          <p:nvPr/>
        </p:nvSpPr>
        <p:spPr>
          <a:xfrm>
            <a:off x="2144675" y="43552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 autre résidence</a:t>
            </a:r>
            <a:endParaRPr sz="700">
              <a:solidFill>
                <a:schemeClr val="dk1"/>
              </a:solidFill>
              <a:latin typeface="Calibri"/>
              <a:ea typeface="Calibri"/>
              <a:cs typeface="Calibri"/>
              <a:sym typeface="Calibri"/>
            </a:endParaRPr>
          </a:p>
        </p:txBody>
      </p:sp>
      <p:sp>
        <p:nvSpPr>
          <p:cNvPr id="471" name="Google Shape;471;p25"/>
          <p:cNvSpPr/>
          <p:nvPr/>
        </p:nvSpPr>
        <p:spPr>
          <a:xfrm>
            <a:off x="3162299" y="4636939"/>
            <a:ext cx="1047900" cy="31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“Admis autre résidence”</a:t>
            </a:r>
            <a:endParaRPr sz="700">
              <a:solidFill>
                <a:schemeClr val="dk1"/>
              </a:solidFill>
              <a:latin typeface="Calibri"/>
              <a:ea typeface="Calibri"/>
              <a:cs typeface="Calibri"/>
              <a:sym typeface="Calibri"/>
            </a:endParaRPr>
          </a:p>
        </p:txBody>
      </p:sp>
      <p:cxnSp>
        <p:nvCxnSpPr>
          <p:cNvPr id="472" name="Google Shape;472;p25"/>
          <p:cNvCxnSpPr>
            <a:stCxn id="470" idx="3"/>
            <a:endCxn id="471" idx="0"/>
          </p:cNvCxnSpPr>
          <p:nvPr/>
        </p:nvCxnSpPr>
        <p:spPr>
          <a:xfrm>
            <a:off x="3165575" y="4455775"/>
            <a:ext cx="520800" cy="181200"/>
          </a:xfrm>
          <a:prstGeom prst="bentConnector2">
            <a:avLst/>
          </a:prstGeom>
          <a:noFill/>
          <a:ln cap="flat" cmpd="sng" w="9525">
            <a:solidFill>
              <a:schemeClr val="dk1"/>
            </a:solidFill>
            <a:prstDash val="solid"/>
            <a:round/>
            <a:headEnd len="med" w="med" type="none"/>
            <a:tailEnd len="med" w="med" type="none"/>
          </a:ln>
        </p:spPr>
      </p:cxnSp>
      <p:sp>
        <p:nvSpPr>
          <p:cNvPr id="473" name="Google Shape;473;p25"/>
          <p:cNvSpPr/>
          <p:nvPr/>
        </p:nvSpPr>
        <p:spPr>
          <a:xfrm>
            <a:off x="4581449" y="4634777"/>
            <a:ext cx="1047900" cy="320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“Entrée”</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si admission dans cette résidence</a:t>
            </a:r>
            <a:endParaRPr sz="700">
              <a:solidFill>
                <a:schemeClr val="dk1"/>
              </a:solidFill>
              <a:latin typeface="Calibri"/>
              <a:ea typeface="Calibri"/>
              <a:cs typeface="Calibri"/>
              <a:sym typeface="Calibri"/>
            </a:endParaRPr>
          </a:p>
        </p:txBody>
      </p:sp>
      <p:sp>
        <p:nvSpPr>
          <p:cNvPr id="474" name="Google Shape;474;p25"/>
          <p:cNvSpPr/>
          <p:nvPr/>
        </p:nvSpPr>
        <p:spPr>
          <a:xfrm>
            <a:off x="6000599" y="4634777"/>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latin typeface="Calibri"/>
              <a:ea typeface="Calibri"/>
              <a:cs typeface="Calibri"/>
              <a:sym typeface="Calibri"/>
            </a:endParaRPr>
          </a:p>
        </p:txBody>
      </p:sp>
      <p:sp>
        <p:nvSpPr>
          <p:cNvPr id="475" name="Google Shape;475;p25"/>
          <p:cNvSpPr/>
          <p:nvPr/>
        </p:nvSpPr>
        <p:spPr>
          <a:xfrm>
            <a:off x="4271549" y="470411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5692349" y="470411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25"/>
          <p:cNvCxnSpPr>
            <a:endCxn id="471" idx="1"/>
          </p:cNvCxnSpPr>
          <p:nvPr/>
        </p:nvCxnSpPr>
        <p:spPr>
          <a:xfrm flipH="1" rot="10800000">
            <a:off x="1938299" y="4795339"/>
            <a:ext cx="1224000" cy="5100"/>
          </a:xfrm>
          <a:prstGeom prst="straightConnector1">
            <a:avLst/>
          </a:prstGeom>
          <a:noFill/>
          <a:ln cap="flat" cmpd="sng" w="9525">
            <a:solidFill>
              <a:schemeClr val="dk1"/>
            </a:solidFill>
            <a:prstDash val="solid"/>
            <a:round/>
            <a:headEnd len="med" w="med" type="none"/>
            <a:tailEnd len="med" w="med" type="triangle"/>
          </a:ln>
        </p:spPr>
      </p:cxnSp>
      <p:cxnSp>
        <p:nvCxnSpPr>
          <p:cNvPr id="478" name="Google Shape;478;p25"/>
          <p:cNvCxnSpPr>
            <a:endCxn id="471" idx="0"/>
          </p:cNvCxnSpPr>
          <p:nvPr/>
        </p:nvCxnSpPr>
        <p:spPr>
          <a:xfrm flipH="1">
            <a:off x="3686249" y="4458439"/>
            <a:ext cx="4800" cy="178500"/>
          </a:xfrm>
          <a:prstGeom prst="straightConnector1">
            <a:avLst/>
          </a:prstGeom>
          <a:noFill/>
          <a:ln cap="flat" cmpd="sng" w="9525">
            <a:solidFill>
              <a:schemeClr val="dk1"/>
            </a:solidFill>
            <a:prstDash val="solid"/>
            <a:round/>
            <a:headEnd len="med" w="med" type="none"/>
            <a:tailEnd len="med" w="med" type="triangle"/>
          </a:ln>
        </p:spPr>
      </p:cxnSp>
      <p:cxnSp>
        <p:nvCxnSpPr>
          <p:cNvPr id="479" name="Google Shape;479;p25"/>
          <p:cNvCxnSpPr>
            <a:stCxn id="389" idx="3"/>
            <a:endCxn id="471" idx="1"/>
          </p:cNvCxnSpPr>
          <p:nvPr/>
        </p:nvCxnSpPr>
        <p:spPr>
          <a:xfrm>
            <a:off x="1553825" y="1151019"/>
            <a:ext cx="1608600" cy="3644400"/>
          </a:xfrm>
          <a:prstGeom prst="bentConnector3">
            <a:avLst>
              <a:gd fmla="val 22165" name="adj1"/>
            </a:avLst>
          </a:prstGeom>
          <a:noFill/>
          <a:ln cap="flat" cmpd="sng" w="9525">
            <a:solidFill>
              <a:schemeClr val="dk1"/>
            </a:solidFill>
            <a:prstDash val="solid"/>
            <a:round/>
            <a:headEnd len="med" w="med" type="none"/>
            <a:tailEnd len="med" w="med" type="none"/>
          </a:ln>
        </p:spPr>
      </p:cxnSp>
      <p:sp>
        <p:nvSpPr>
          <p:cNvPr id="480" name="Google Shape;480;p25"/>
          <p:cNvSpPr/>
          <p:nvPr/>
        </p:nvSpPr>
        <p:spPr>
          <a:xfrm>
            <a:off x="76200" y="1557725"/>
            <a:ext cx="9228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Estimation</a:t>
            </a:r>
            <a:endParaRPr sz="700">
              <a:latin typeface="Calibri"/>
              <a:ea typeface="Calibri"/>
              <a:cs typeface="Calibri"/>
              <a:sym typeface="Calibri"/>
            </a:endParaRPr>
          </a:p>
        </p:txBody>
      </p:sp>
      <p:sp>
        <p:nvSpPr>
          <p:cNvPr id="481" name="Google Shape;481;p25"/>
          <p:cNvSpPr txBox="1"/>
          <p:nvPr/>
        </p:nvSpPr>
        <p:spPr>
          <a:xfrm>
            <a:off x="76200" y="1187000"/>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cxnSp>
        <p:nvCxnSpPr>
          <p:cNvPr id="482" name="Google Shape;482;p25"/>
          <p:cNvCxnSpPr>
            <a:stCxn id="480" idx="3"/>
            <a:endCxn id="389" idx="0"/>
          </p:cNvCxnSpPr>
          <p:nvPr/>
        </p:nvCxnSpPr>
        <p:spPr>
          <a:xfrm flipH="1" rot="10800000">
            <a:off x="999000" y="1012925"/>
            <a:ext cx="93300" cy="645300"/>
          </a:xfrm>
          <a:prstGeom prst="curvedConnector4">
            <a:avLst>
              <a:gd fmla="val 849893" name="adj1"/>
              <a:gd fmla="val 129859" name="adj2"/>
            </a:avLst>
          </a:prstGeom>
          <a:noFill/>
          <a:ln cap="flat" cmpd="sng" w="9525">
            <a:solidFill>
              <a:schemeClr val="dk1"/>
            </a:solidFill>
            <a:prstDash val="solid"/>
            <a:round/>
            <a:headEnd len="med" w="med" type="none"/>
            <a:tailEnd len="med" w="med" type="none"/>
          </a:ln>
        </p:spPr>
      </p:cxnSp>
      <p:sp>
        <p:nvSpPr>
          <p:cNvPr id="483" name="Google Shape;483;p25"/>
          <p:cNvSpPr/>
          <p:nvPr/>
        </p:nvSpPr>
        <p:spPr>
          <a:xfrm>
            <a:off x="249200" y="360765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Action commerciale</a:t>
            </a:r>
            <a:endParaRPr sz="700">
              <a:solidFill>
                <a:schemeClr val="dk1"/>
              </a:solidFill>
              <a:latin typeface="Calibri"/>
              <a:ea typeface="Calibri"/>
              <a:cs typeface="Calibri"/>
              <a:sym typeface="Calibri"/>
            </a:endParaRPr>
          </a:p>
        </p:txBody>
      </p:sp>
      <p:sp>
        <p:nvSpPr>
          <p:cNvPr id="484" name="Google Shape;484;p25"/>
          <p:cNvSpPr/>
          <p:nvPr/>
        </p:nvSpPr>
        <p:spPr>
          <a:xfrm>
            <a:off x="249200" y="39982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Planifier RDV</a:t>
            </a:r>
            <a:endParaRPr sz="700">
              <a:solidFill>
                <a:schemeClr val="dk1"/>
              </a:solidFill>
              <a:latin typeface="Calibri"/>
              <a:ea typeface="Calibri"/>
              <a:cs typeface="Calibri"/>
              <a:sym typeface="Calibri"/>
            </a:endParaRPr>
          </a:p>
        </p:txBody>
      </p:sp>
      <p:cxnSp>
        <p:nvCxnSpPr>
          <p:cNvPr id="485" name="Google Shape;485;p25"/>
          <p:cNvCxnSpPr/>
          <p:nvPr/>
        </p:nvCxnSpPr>
        <p:spPr>
          <a:xfrm flipH="1">
            <a:off x="345150" y="3351600"/>
            <a:ext cx="780000" cy="1095300"/>
          </a:xfrm>
          <a:prstGeom prst="straightConnector1">
            <a:avLst/>
          </a:prstGeom>
          <a:noFill/>
          <a:ln cap="flat" cmpd="sng" w="9525">
            <a:solidFill>
              <a:srgbClr val="E06666"/>
            </a:solidFill>
            <a:prstDash val="solid"/>
            <a:round/>
            <a:headEnd len="med" w="med" type="none"/>
            <a:tailEnd len="med" w="med" type="none"/>
          </a:ln>
        </p:spPr>
      </p:cxnSp>
      <p:cxnSp>
        <p:nvCxnSpPr>
          <p:cNvPr id="486" name="Google Shape;486;p25"/>
          <p:cNvCxnSpPr/>
          <p:nvPr/>
        </p:nvCxnSpPr>
        <p:spPr>
          <a:xfrm rot="10800000">
            <a:off x="345150" y="3351600"/>
            <a:ext cx="780000" cy="1095300"/>
          </a:xfrm>
          <a:prstGeom prst="straightConnector1">
            <a:avLst/>
          </a:prstGeom>
          <a:noFill/>
          <a:ln cap="flat" cmpd="sng" w="9525">
            <a:solidFill>
              <a:srgbClr val="E06666"/>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6"/>
          <p:cNvSpPr/>
          <p:nvPr/>
        </p:nvSpPr>
        <p:spPr>
          <a:xfrm>
            <a:off x="249200" y="416015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a:t>
            </a:r>
            <a:endParaRPr sz="700">
              <a:solidFill>
                <a:schemeClr val="dk1"/>
              </a:solidFill>
              <a:latin typeface="Calibri"/>
              <a:ea typeface="Calibri"/>
              <a:cs typeface="Calibri"/>
              <a:sym typeface="Calibri"/>
            </a:endParaRPr>
          </a:p>
        </p:txBody>
      </p:sp>
      <p:sp>
        <p:nvSpPr>
          <p:cNvPr id="492" name="Google Shape;492;p26"/>
          <p:cNvSpPr/>
          <p:nvPr/>
        </p:nvSpPr>
        <p:spPr>
          <a:xfrm>
            <a:off x="631025" y="1012869"/>
            <a:ext cx="9228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“Visite prévue”</a:t>
            </a:r>
            <a:endParaRPr sz="700">
              <a:latin typeface="Calibri"/>
              <a:ea typeface="Calibri"/>
              <a:cs typeface="Calibri"/>
              <a:sym typeface="Calibri"/>
            </a:endParaRPr>
          </a:p>
        </p:txBody>
      </p:sp>
      <p:sp>
        <p:nvSpPr>
          <p:cNvPr id="493" name="Google Shape;493;p26"/>
          <p:cNvSpPr/>
          <p:nvPr/>
        </p:nvSpPr>
        <p:spPr>
          <a:xfrm>
            <a:off x="2141400" y="7228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RDV effectué</a:t>
            </a:r>
            <a:endParaRPr sz="700">
              <a:latin typeface="Calibri"/>
              <a:ea typeface="Calibri"/>
              <a:cs typeface="Calibri"/>
              <a:sym typeface="Calibri"/>
            </a:endParaRPr>
          </a:p>
        </p:txBody>
      </p:sp>
      <p:sp>
        <p:nvSpPr>
          <p:cNvPr id="494" name="Google Shape;494;p26"/>
          <p:cNvSpPr/>
          <p:nvPr/>
        </p:nvSpPr>
        <p:spPr>
          <a:xfrm>
            <a:off x="3162299" y="1012869"/>
            <a:ext cx="10476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“Visite réalisée”</a:t>
            </a:r>
            <a:endParaRPr sz="700">
              <a:latin typeface="Calibri"/>
              <a:ea typeface="Calibri"/>
              <a:cs typeface="Calibri"/>
              <a:sym typeface="Calibri"/>
            </a:endParaRPr>
          </a:p>
        </p:txBody>
      </p:sp>
      <p:cxnSp>
        <p:nvCxnSpPr>
          <p:cNvPr id="495" name="Google Shape;495;p26"/>
          <p:cNvCxnSpPr>
            <a:stCxn id="493" idx="3"/>
            <a:endCxn id="494" idx="0"/>
          </p:cNvCxnSpPr>
          <p:nvPr/>
        </p:nvCxnSpPr>
        <p:spPr>
          <a:xfrm>
            <a:off x="3162300" y="823375"/>
            <a:ext cx="523800" cy="189600"/>
          </a:xfrm>
          <a:prstGeom prst="bentConnector2">
            <a:avLst/>
          </a:prstGeom>
          <a:noFill/>
          <a:ln cap="flat" cmpd="sng" w="9525">
            <a:solidFill>
              <a:schemeClr val="dk1"/>
            </a:solidFill>
            <a:prstDash val="solid"/>
            <a:round/>
            <a:headEnd len="med" w="med" type="none"/>
            <a:tailEnd len="med" w="med" type="none"/>
          </a:ln>
        </p:spPr>
      </p:cxnSp>
      <p:cxnSp>
        <p:nvCxnSpPr>
          <p:cNvPr id="496" name="Google Shape;496;p26"/>
          <p:cNvCxnSpPr>
            <a:endCxn id="494" idx="0"/>
          </p:cNvCxnSpPr>
          <p:nvPr/>
        </p:nvCxnSpPr>
        <p:spPr>
          <a:xfrm>
            <a:off x="3679499" y="829569"/>
            <a:ext cx="6600" cy="183300"/>
          </a:xfrm>
          <a:prstGeom prst="straightConnector1">
            <a:avLst/>
          </a:prstGeom>
          <a:noFill/>
          <a:ln cap="flat" cmpd="sng" w="9525">
            <a:solidFill>
              <a:schemeClr val="dk1"/>
            </a:solidFill>
            <a:prstDash val="solid"/>
            <a:round/>
            <a:headEnd len="med" w="med" type="none"/>
            <a:tailEnd len="med" w="med" type="triangle"/>
          </a:ln>
        </p:spPr>
      </p:cxnSp>
      <p:sp>
        <p:nvSpPr>
          <p:cNvPr id="497" name="Google Shape;497;p26"/>
          <p:cNvSpPr txBox="1"/>
          <p:nvPr/>
        </p:nvSpPr>
        <p:spPr>
          <a:xfrm>
            <a:off x="1519300" y="1377375"/>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498" name="Google Shape;498;p26"/>
          <p:cNvSpPr/>
          <p:nvPr/>
        </p:nvSpPr>
        <p:spPr>
          <a:xfrm>
            <a:off x="2141375" y="13394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Annulation du RDV</a:t>
            </a:r>
            <a:endParaRPr sz="700">
              <a:latin typeface="Calibri"/>
              <a:ea typeface="Calibri"/>
              <a:cs typeface="Calibri"/>
              <a:sym typeface="Calibri"/>
            </a:endParaRPr>
          </a:p>
        </p:txBody>
      </p:sp>
      <p:sp>
        <p:nvSpPr>
          <p:cNvPr id="499" name="Google Shape;499;p26"/>
          <p:cNvSpPr/>
          <p:nvPr/>
        </p:nvSpPr>
        <p:spPr>
          <a:xfrm>
            <a:off x="3159001" y="1621063"/>
            <a:ext cx="10476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“En cours”</a:t>
            </a:r>
            <a:endParaRPr sz="700">
              <a:solidFill>
                <a:schemeClr val="dk1"/>
              </a:solidFill>
              <a:latin typeface="Calibri"/>
              <a:ea typeface="Calibri"/>
              <a:cs typeface="Calibri"/>
              <a:sym typeface="Calibri"/>
            </a:endParaRPr>
          </a:p>
        </p:txBody>
      </p:sp>
      <p:cxnSp>
        <p:nvCxnSpPr>
          <p:cNvPr id="500" name="Google Shape;500;p26"/>
          <p:cNvCxnSpPr>
            <a:stCxn id="492" idx="3"/>
            <a:endCxn id="494" idx="1"/>
          </p:cNvCxnSpPr>
          <p:nvPr/>
        </p:nvCxnSpPr>
        <p:spPr>
          <a:xfrm>
            <a:off x="1553825" y="1151019"/>
            <a:ext cx="1608600" cy="0"/>
          </a:xfrm>
          <a:prstGeom prst="straightConnector1">
            <a:avLst/>
          </a:prstGeom>
          <a:noFill/>
          <a:ln cap="flat" cmpd="sng" w="9525">
            <a:solidFill>
              <a:schemeClr val="dk1"/>
            </a:solidFill>
            <a:prstDash val="solid"/>
            <a:round/>
            <a:headEnd len="med" w="med" type="none"/>
            <a:tailEnd len="med" w="med" type="triangle"/>
          </a:ln>
        </p:spPr>
      </p:cxnSp>
      <p:sp>
        <p:nvSpPr>
          <p:cNvPr id="501" name="Google Shape;501;p26"/>
          <p:cNvSpPr txBox="1"/>
          <p:nvPr/>
        </p:nvSpPr>
        <p:spPr>
          <a:xfrm>
            <a:off x="1519300" y="1911125"/>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502" name="Google Shape;502;p26"/>
          <p:cNvSpPr/>
          <p:nvPr/>
        </p:nvSpPr>
        <p:spPr>
          <a:xfrm>
            <a:off x="2137175" y="18883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Décès du prospect</a:t>
            </a:r>
            <a:endParaRPr b="1" sz="800">
              <a:solidFill>
                <a:schemeClr val="dk1"/>
              </a:solidFill>
              <a:latin typeface="Calibri"/>
              <a:ea typeface="Calibri"/>
              <a:cs typeface="Calibri"/>
              <a:sym typeface="Calibri"/>
            </a:endParaRPr>
          </a:p>
        </p:txBody>
      </p:sp>
      <p:sp>
        <p:nvSpPr>
          <p:cNvPr id="503" name="Google Shape;503;p26"/>
          <p:cNvSpPr/>
          <p:nvPr/>
        </p:nvSpPr>
        <p:spPr>
          <a:xfrm>
            <a:off x="3162300" y="2210055"/>
            <a:ext cx="10479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solidFill>
                <a:schemeClr val="dk1"/>
              </a:solidFill>
              <a:latin typeface="Calibri"/>
              <a:ea typeface="Calibri"/>
              <a:cs typeface="Calibri"/>
              <a:sym typeface="Calibri"/>
            </a:endParaRPr>
          </a:p>
        </p:txBody>
      </p:sp>
      <p:sp>
        <p:nvSpPr>
          <p:cNvPr id="504" name="Google Shape;504;p26"/>
          <p:cNvSpPr txBox="1"/>
          <p:nvPr/>
        </p:nvSpPr>
        <p:spPr>
          <a:xfrm>
            <a:off x="1519300" y="2494057"/>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505" name="Google Shape;505;p26"/>
          <p:cNvSpPr/>
          <p:nvPr/>
        </p:nvSpPr>
        <p:spPr>
          <a:xfrm>
            <a:off x="2148300" y="249915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Refus (hors décès) ou annulation</a:t>
            </a:r>
            <a:endParaRPr sz="700">
              <a:solidFill>
                <a:schemeClr val="dk1"/>
              </a:solidFill>
              <a:latin typeface="Calibri"/>
              <a:ea typeface="Calibri"/>
              <a:cs typeface="Calibri"/>
              <a:sym typeface="Calibri"/>
            </a:endParaRPr>
          </a:p>
        </p:txBody>
      </p:sp>
      <p:sp>
        <p:nvSpPr>
          <p:cNvPr id="506" name="Google Shape;506;p26"/>
          <p:cNvSpPr/>
          <p:nvPr/>
        </p:nvSpPr>
        <p:spPr>
          <a:xfrm>
            <a:off x="3165924" y="2780817"/>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“Refus”</a:t>
            </a:r>
            <a:endParaRPr sz="700">
              <a:solidFill>
                <a:schemeClr val="dk1"/>
              </a:solidFill>
              <a:latin typeface="Calibri"/>
              <a:ea typeface="Calibri"/>
              <a:cs typeface="Calibri"/>
              <a:sym typeface="Calibri"/>
            </a:endParaRPr>
          </a:p>
        </p:txBody>
      </p:sp>
      <p:cxnSp>
        <p:nvCxnSpPr>
          <p:cNvPr id="507" name="Google Shape;507;p26"/>
          <p:cNvCxnSpPr>
            <a:stCxn id="492" idx="3"/>
            <a:endCxn id="499" idx="1"/>
          </p:cNvCxnSpPr>
          <p:nvPr/>
        </p:nvCxnSpPr>
        <p:spPr>
          <a:xfrm>
            <a:off x="1553825" y="1151019"/>
            <a:ext cx="1605300" cy="608100"/>
          </a:xfrm>
          <a:prstGeom prst="bentConnector3">
            <a:avLst>
              <a:gd fmla="val 22656" name="adj1"/>
            </a:avLst>
          </a:prstGeom>
          <a:noFill/>
          <a:ln cap="flat" cmpd="sng" w="9525">
            <a:solidFill>
              <a:schemeClr val="dk1"/>
            </a:solidFill>
            <a:prstDash val="solid"/>
            <a:round/>
            <a:headEnd len="med" w="med" type="none"/>
            <a:tailEnd len="med" w="med" type="none"/>
          </a:ln>
        </p:spPr>
      </p:cxnSp>
      <p:cxnSp>
        <p:nvCxnSpPr>
          <p:cNvPr id="508" name="Google Shape;508;p26"/>
          <p:cNvCxnSpPr>
            <a:stCxn id="492" idx="3"/>
            <a:endCxn id="503" idx="1"/>
          </p:cNvCxnSpPr>
          <p:nvPr/>
        </p:nvCxnSpPr>
        <p:spPr>
          <a:xfrm>
            <a:off x="1553825" y="1151019"/>
            <a:ext cx="1608600" cy="1197300"/>
          </a:xfrm>
          <a:prstGeom prst="bentConnector3">
            <a:avLst>
              <a:gd fmla="val 23312" name="adj1"/>
            </a:avLst>
          </a:prstGeom>
          <a:noFill/>
          <a:ln cap="flat" cmpd="sng" w="9525">
            <a:solidFill>
              <a:schemeClr val="dk1"/>
            </a:solidFill>
            <a:prstDash val="solid"/>
            <a:round/>
            <a:headEnd len="med" w="med" type="none"/>
            <a:tailEnd len="med" w="med" type="none"/>
          </a:ln>
        </p:spPr>
      </p:cxnSp>
      <p:cxnSp>
        <p:nvCxnSpPr>
          <p:cNvPr id="509" name="Google Shape;509;p26"/>
          <p:cNvCxnSpPr>
            <a:stCxn id="492" idx="3"/>
            <a:endCxn id="506" idx="1"/>
          </p:cNvCxnSpPr>
          <p:nvPr/>
        </p:nvCxnSpPr>
        <p:spPr>
          <a:xfrm>
            <a:off x="1553825" y="1151019"/>
            <a:ext cx="1612200" cy="1768800"/>
          </a:xfrm>
          <a:prstGeom prst="bentConnector3">
            <a:avLst>
              <a:gd fmla="val 22559" name="adj1"/>
            </a:avLst>
          </a:prstGeom>
          <a:noFill/>
          <a:ln cap="flat" cmpd="sng" w="9525">
            <a:solidFill>
              <a:schemeClr val="dk1"/>
            </a:solidFill>
            <a:prstDash val="solid"/>
            <a:round/>
            <a:headEnd len="med" w="med" type="none"/>
            <a:tailEnd len="med" w="med" type="none"/>
          </a:ln>
        </p:spPr>
      </p:cxnSp>
      <p:cxnSp>
        <p:nvCxnSpPr>
          <p:cNvPr id="510" name="Google Shape;510;p26"/>
          <p:cNvCxnSpPr>
            <a:stCxn id="498" idx="3"/>
            <a:endCxn id="499" idx="0"/>
          </p:cNvCxnSpPr>
          <p:nvPr/>
        </p:nvCxnSpPr>
        <p:spPr>
          <a:xfrm>
            <a:off x="3162275" y="1439900"/>
            <a:ext cx="520500" cy="181200"/>
          </a:xfrm>
          <a:prstGeom prst="bentConnector2">
            <a:avLst/>
          </a:prstGeom>
          <a:noFill/>
          <a:ln cap="flat" cmpd="sng" w="9525">
            <a:solidFill>
              <a:schemeClr val="dk1"/>
            </a:solidFill>
            <a:prstDash val="solid"/>
            <a:round/>
            <a:headEnd len="med" w="med" type="none"/>
            <a:tailEnd len="med" w="med" type="none"/>
          </a:ln>
        </p:spPr>
      </p:cxnSp>
      <p:cxnSp>
        <p:nvCxnSpPr>
          <p:cNvPr id="511" name="Google Shape;511;p26"/>
          <p:cNvCxnSpPr>
            <a:stCxn id="502" idx="3"/>
            <a:endCxn id="503" idx="0"/>
          </p:cNvCxnSpPr>
          <p:nvPr/>
        </p:nvCxnSpPr>
        <p:spPr>
          <a:xfrm>
            <a:off x="3158075" y="1988825"/>
            <a:ext cx="528300" cy="221100"/>
          </a:xfrm>
          <a:prstGeom prst="bentConnector2">
            <a:avLst/>
          </a:prstGeom>
          <a:noFill/>
          <a:ln cap="flat" cmpd="sng" w="9525">
            <a:solidFill>
              <a:schemeClr val="dk1"/>
            </a:solidFill>
            <a:prstDash val="solid"/>
            <a:round/>
            <a:headEnd len="med" w="med" type="none"/>
            <a:tailEnd len="med" w="med" type="none"/>
          </a:ln>
        </p:spPr>
      </p:cxnSp>
      <p:cxnSp>
        <p:nvCxnSpPr>
          <p:cNvPr id="512" name="Google Shape;512;p26"/>
          <p:cNvCxnSpPr>
            <a:stCxn id="505" idx="3"/>
            <a:endCxn id="506" idx="0"/>
          </p:cNvCxnSpPr>
          <p:nvPr/>
        </p:nvCxnSpPr>
        <p:spPr>
          <a:xfrm>
            <a:off x="3169200" y="2599650"/>
            <a:ext cx="520800" cy="181200"/>
          </a:xfrm>
          <a:prstGeom prst="bentConnector2">
            <a:avLst/>
          </a:prstGeom>
          <a:noFill/>
          <a:ln cap="flat" cmpd="sng" w="9525">
            <a:solidFill>
              <a:schemeClr val="dk1"/>
            </a:solidFill>
            <a:prstDash val="solid"/>
            <a:round/>
            <a:headEnd len="med" w="med" type="none"/>
            <a:tailEnd len="med" w="med" type="none"/>
          </a:ln>
        </p:spPr>
      </p:cxnSp>
      <p:sp>
        <p:nvSpPr>
          <p:cNvPr id="513" name="Google Shape;513;p26"/>
          <p:cNvSpPr/>
          <p:nvPr/>
        </p:nvSpPr>
        <p:spPr>
          <a:xfrm>
            <a:off x="4583099" y="1012869"/>
            <a:ext cx="10476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514" name="Google Shape;514;p26"/>
          <p:cNvSpPr/>
          <p:nvPr/>
        </p:nvSpPr>
        <p:spPr>
          <a:xfrm>
            <a:off x="4581450" y="1611483"/>
            <a:ext cx="10476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515" name="Google Shape;515;p26"/>
          <p:cNvSpPr/>
          <p:nvPr/>
        </p:nvSpPr>
        <p:spPr>
          <a:xfrm>
            <a:off x="4581450" y="2210098"/>
            <a:ext cx="10479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latin typeface="Calibri"/>
              <a:ea typeface="Calibri"/>
              <a:cs typeface="Calibri"/>
              <a:sym typeface="Calibri"/>
            </a:endParaRPr>
          </a:p>
        </p:txBody>
      </p:sp>
      <p:sp>
        <p:nvSpPr>
          <p:cNvPr id="516" name="Google Shape;516;p26"/>
          <p:cNvSpPr/>
          <p:nvPr/>
        </p:nvSpPr>
        <p:spPr>
          <a:xfrm>
            <a:off x="4581449" y="2776387"/>
            <a:ext cx="1047900" cy="277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grpSp>
        <p:nvGrpSpPr>
          <p:cNvPr id="517" name="Google Shape;517;p26"/>
          <p:cNvGrpSpPr/>
          <p:nvPr/>
        </p:nvGrpSpPr>
        <p:grpSpPr>
          <a:xfrm>
            <a:off x="7410375" y="3914100"/>
            <a:ext cx="1810275" cy="1188700"/>
            <a:chOff x="7410375" y="3837900"/>
            <a:chExt cx="1810275" cy="1188700"/>
          </a:xfrm>
        </p:grpSpPr>
        <p:sp>
          <p:nvSpPr>
            <p:cNvPr id="518" name="Google Shape;518;p26"/>
            <p:cNvSpPr/>
            <p:nvPr/>
          </p:nvSpPr>
          <p:spPr>
            <a:xfrm>
              <a:off x="7410425" y="3882900"/>
              <a:ext cx="399000" cy="2025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alibri"/>
                <a:ea typeface="Calibri"/>
                <a:cs typeface="Calibri"/>
                <a:sym typeface="Calibri"/>
              </a:endParaRPr>
            </a:p>
          </p:txBody>
        </p:sp>
        <p:sp>
          <p:nvSpPr>
            <p:cNvPr id="519" name="Google Shape;519;p26"/>
            <p:cNvSpPr/>
            <p:nvPr/>
          </p:nvSpPr>
          <p:spPr>
            <a:xfrm>
              <a:off x="7410375" y="4133950"/>
              <a:ext cx="399000" cy="1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520" name="Google Shape;520;p26"/>
            <p:cNvSpPr txBox="1"/>
            <p:nvPr/>
          </p:nvSpPr>
          <p:spPr>
            <a:xfrm>
              <a:off x="7805850" y="3837900"/>
              <a:ext cx="14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event ou action </a:t>
              </a:r>
              <a:endParaRPr sz="700">
                <a:latin typeface="Calibri"/>
                <a:ea typeface="Calibri"/>
                <a:cs typeface="Calibri"/>
                <a:sym typeface="Calibri"/>
              </a:endParaRPr>
            </a:p>
          </p:txBody>
        </p:sp>
        <p:sp>
          <p:nvSpPr>
            <p:cNvPr id="521" name="Google Shape;521;p26"/>
            <p:cNvSpPr/>
            <p:nvPr/>
          </p:nvSpPr>
          <p:spPr>
            <a:xfrm>
              <a:off x="7410375" y="4358500"/>
              <a:ext cx="399000" cy="178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522" name="Google Shape;522;p26"/>
            <p:cNvSpPr/>
            <p:nvPr/>
          </p:nvSpPr>
          <p:spPr>
            <a:xfrm>
              <a:off x="7410375" y="4574800"/>
              <a:ext cx="399000" cy="178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523" name="Google Shape;523;p26"/>
            <p:cNvSpPr txBox="1"/>
            <p:nvPr/>
          </p:nvSpPr>
          <p:spPr>
            <a:xfrm>
              <a:off x="7805850" y="4076950"/>
              <a:ext cx="117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de </a:t>
              </a:r>
              <a:r>
                <a:rPr b="1" lang="fr" sz="700" u="sng">
                  <a:solidFill>
                    <a:schemeClr val="dk1"/>
                  </a:solidFill>
                  <a:latin typeface="Calibri"/>
                  <a:ea typeface="Calibri"/>
                  <a:cs typeface="Calibri"/>
                  <a:sym typeface="Calibri"/>
                </a:rPr>
                <a:t>ma résidence</a:t>
              </a:r>
              <a:endParaRPr b="1" sz="700" u="sng">
                <a:latin typeface="Calibri"/>
                <a:ea typeface="Calibri"/>
                <a:cs typeface="Calibri"/>
                <a:sym typeface="Calibri"/>
              </a:endParaRPr>
            </a:p>
          </p:txBody>
        </p:sp>
        <p:sp>
          <p:nvSpPr>
            <p:cNvPr id="524" name="Google Shape;524;p26"/>
            <p:cNvSpPr txBox="1"/>
            <p:nvPr/>
          </p:nvSpPr>
          <p:spPr>
            <a:xfrm>
              <a:off x="7805400" y="4301500"/>
              <a:ext cx="14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d’une autre résidence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
          <p:nvSpPr>
            <p:cNvPr id="525" name="Google Shape;525;p26"/>
            <p:cNvSpPr txBox="1"/>
            <p:nvPr/>
          </p:nvSpPr>
          <p:spPr>
            <a:xfrm>
              <a:off x="7805850" y="45178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nouveau statut à valider</a:t>
              </a:r>
              <a:endParaRPr sz="700">
                <a:latin typeface="Calibri"/>
                <a:ea typeface="Calibri"/>
                <a:cs typeface="Calibri"/>
                <a:sym typeface="Calibri"/>
              </a:endParaRPr>
            </a:p>
          </p:txBody>
        </p:sp>
        <p:sp>
          <p:nvSpPr>
            <p:cNvPr id="526" name="Google Shape;526;p26"/>
            <p:cNvSpPr/>
            <p:nvPr/>
          </p:nvSpPr>
          <p:spPr>
            <a:xfrm>
              <a:off x="7410425" y="4791100"/>
              <a:ext cx="399000" cy="17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527" name="Google Shape;527;p26"/>
            <p:cNvSpPr txBox="1"/>
            <p:nvPr/>
          </p:nvSpPr>
          <p:spPr>
            <a:xfrm>
              <a:off x="7805850" y="47341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statut d’une agence</a:t>
              </a:r>
              <a:endParaRPr sz="700">
                <a:latin typeface="Calibri"/>
                <a:ea typeface="Calibri"/>
                <a:cs typeface="Calibri"/>
                <a:sym typeface="Calibri"/>
              </a:endParaRPr>
            </a:p>
          </p:txBody>
        </p:sp>
      </p:grpSp>
      <p:sp>
        <p:nvSpPr>
          <p:cNvPr id="528" name="Google Shape;528;p26"/>
          <p:cNvSpPr/>
          <p:nvPr/>
        </p:nvSpPr>
        <p:spPr>
          <a:xfrm>
            <a:off x="6003899" y="1012869"/>
            <a:ext cx="10476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529" name="Google Shape;529;p26"/>
          <p:cNvSpPr/>
          <p:nvPr/>
        </p:nvSpPr>
        <p:spPr>
          <a:xfrm>
            <a:off x="6003900" y="1611483"/>
            <a:ext cx="10476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530" name="Google Shape;530;p26"/>
          <p:cNvSpPr/>
          <p:nvPr/>
        </p:nvSpPr>
        <p:spPr>
          <a:xfrm>
            <a:off x="6000600" y="2210098"/>
            <a:ext cx="10479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solidFill>
                  <a:schemeClr val="dk1"/>
                </a:solidFill>
                <a:latin typeface="Calibri"/>
                <a:ea typeface="Calibri"/>
                <a:cs typeface="Calibri"/>
                <a:sym typeface="Calibri"/>
              </a:rPr>
              <a:t>Statut</a:t>
            </a:r>
            <a:r>
              <a:rPr lang="fr" sz="700">
                <a:latin typeface="Calibri"/>
                <a:ea typeface="Calibri"/>
                <a:cs typeface="Calibri"/>
                <a:sym typeface="Calibri"/>
              </a:rPr>
              <a:t> = </a:t>
            </a:r>
            <a:endParaRPr sz="700">
              <a:latin typeface="Calibri"/>
              <a:ea typeface="Calibri"/>
              <a:cs typeface="Calibri"/>
              <a:sym typeface="Calibri"/>
            </a:endParaRPr>
          </a:p>
          <a:p>
            <a:pPr indent="0" lvl="0" marL="0" marR="0" rtl="0" algn="ctr">
              <a:lnSpc>
                <a:spcPct val="100000"/>
              </a:lnSpc>
              <a:spcBef>
                <a:spcPts val="0"/>
              </a:spcBef>
              <a:spcAft>
                <a:spcPts val="0"/>
              </a:spcAft>
              <a:buNone/>
            </a:pPr>
            <a:r>
              <a:rPr lang="fr" sz="700">
                <a:latin typeface="Calibri"/>
                <a:ea typeface="Calibri"/>
                <a:cs typeface="Calibri"/>
                <a:sym typeface="Calibri"/>
              </a:rPr>
              <a:t>“Sortie définitive”</a:t>
            </a:r>
            <a:endParaRPr sz="700">
              <a:latin typeface="Calibri"/>
              <a:ea typeface="Calibri"/>
              <a:cs typeface="Calibri"/>
              <a:sym typeface="Calibri"/>
            </a:endParaRPr>
          </a:p>
        </p:txBody>
      </p:sp>
      <p:sp>
        <p:nvSpPr>
          <p:cNvPr id="531" name="Google Shape;531;p26"/>
          <p:cNvSpPr/>
          <p:nvPr/>
        </p:nvSpPr>
        <p:spPr>
          <a:xfrm>
            <a:off x="5996974" y="2776387"/>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532" name="Google Shape;532;p26"/>
          <p:cNvSpPr/>
          <p:nvPr/>
        </p:nvSpPr>
        <p:spPr>
          <a:xfrm>
            <a:off x="4273049" y="1058721"/>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5692349" y="1060433"/>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4271549" y="1659047"/>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5692349" y="1659047"/>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4271549" y="22576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5692349" y="22576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4274186" y="282462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5689711" y="2824629"/>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26"/>
          <p:cNvCxnSpPr>
            <a:endCxn id="499" idx="1"/>
          </p:cNvCxnSpPr>
          <p:nvPr/>
        </p:nvCxnSpPr>
        <p:spPr>
          <a:xfrm flipH="1" rot="10800000">
            <a:off x="1943101" y="1759213"/>
            <a:ext cx="1215900" cy="5100"/>
          </a:xfrm>
          <a:prstGeom prst="straightConnector1">
            <a:avLst/>
          </a:prstGeom>
          <a:noFill/>
          <a:ln cap="flat" cmpd="sng" w="9525">
            <a:solidFill>
              <a:schemeClr val="dk1"/>
            </a:solidFill>
            <a:prstDash val="solid"/>
            <a:round/>
            <a:headEnd len="med" w="med" type="none"/>
            <a:tailEnd len="med" w="med" type="triangle"/>
          </a:ln>
        </p:spPr>
      </p:cxnSp>
      <p:cxnSp>
        <p:nvCxnSpPr>
          <p:cNvPr id="541" name="Google Shape;541;p26"/>
          <p:cNvCxnSpPr>
            <a:endCxn id="503" idx="1"/>
          </p:cNvCxnSpPr>
          <p:nvPr/>
        </p:nvCxnSpPr>
        <p:spPr>
          <a:xfrm flipH="1" rot="10800000">
            <a:off x="1947900" y="2348205"/>
            <a:ext cx="1214400" cy="2400"/>
          </a:xfrm>
          <a:prstGeom prst="straightConnector1">
            <a:avLst/>
          </a:prstGeom>
          <a:noFill/>
          <a:ln cap="flat" cmpd="sng" w="9525">
            <a:solidFill>
              <a:schemeClr val="dk1"/>
            </a:solidFill>
            <a:prstDash val="solid"/>
            <a:round/>
            <a:headEnd len="med" w="med" type="none"/>
            <a:tailEnd len="med" w="med" type="triangle"/>
          </a:ln>
        </p:spPr>
      </p:cxnSp>
      <p:cxnSp>
        <p:nvCxnSpPr>
          <p:cNvPr id="542" name="Google Shape;542;p26"/>
          <p:cNvCxnSpPr>
            <a:endCxn id="506" idx="1"/>
          </p:cNvCxnSpPr>
          <p:nvPr/>
        </p:nvCxnSpPr>
        <p:spPr>
          <a:xfrm flipH="1" rot="10800000">
            <a:off x="1943124" y="2919717"/>
            <a:ext cx="1222800" cy="900"/>
          </a:xfrm>
          <a:prstGeom prst="straightConnector1">
            <a:avLst/>
          </a:prstGeom>
          <a:noFill/>
          <a:ln cap="flat" cmpd="sng" w="9525">
            <a:solidFill>
              <a:schemeClr val="dk1"/>
            </a:solidFill>
            <a:prstDash val="solid"/>
            <a:round/>
            <a:headEnd len="med" w="med" type="none"/>
            <a:tailEnd len="med" w="med" type="triangle"/>
          </a:ln>
        </p:spPr>
      </p:cxnSp>
      <p:cxnSp>
        <p:nvCxnSpPr>
          <p:cNvPr id="543" name="Google Shape;543;p26"/>
          <p:cNvCxnSpPr>
            <a:endCxn id="499" idx="0"/>
          </p:cNvCxnSpPr>
          <p:nvPr/>
        </p:nvCxnSpPr>
        <p:spPr>
          <a:xfrm flipH="1">
            <a:off x="3682801" y="1443163"/>
            <a:ext cx="3300" cy="177900"/>
          </a:xfrm>
          <a:prstGeom prst="straightConnector1">
            <a:avLst/>
          </a:prstGeom>
          <a:noFill/>
          <a:ln cap="flat" cmpd="sng" w="9525">
            <a:solidFill>
              <a:schemeClr val="dk1"/>
            </a:solidFill>
            <a:prstDash val="solid"/>
            <a:round/>
            <a:headEnd len="med" w="med" type="none"/>
            <a:tailEnd len="med" w="med" type="triangle"/>
          </a:ln>
        </p:spPr>
      </p:cxnSp>
      <p:cxnSp>
        <p:nvCxnSpPr>
          <p:cNvPr id="544" name="Google Shape;544;p26"/>
          <p:cNvCxnSpPr>
            <a:endCxn id="506" idx="0"/>
          </p:cNvCxnSpPr>
          <p:nvPr/>
        </p:nvCxnSpPr>
        <p:spPr>
          <a:xfrm flipH="1">
            <a:off x="3689874" y="2605017"/>
            <a:ext cx="1200" cy="175800"/>
          </a:xfrm>
          <a:prstGeom prst="straightConnector1">
            <a:avLst/>
          </a:prstGeom>
          <a:noFill/>
          <a:ln cap="flat" cmpd="sng" w="9525">
            <a:solidFill>
              <a:schemeClr val="dk1"/>
            </a:solidFill>
            <a:prstDash val="solid"/>
            <a:round/>
            <a:headEnd len="med" w="med" type="none"/>
            <a:tailEnd len="med" w="med" type="triangle"/>
          </a:ln>
        </p:spPr>
      </p:cxnSp>
      <p:sp>
        <p:nvSpPr>
          <p:cNvPr id="545" name="Google Shape;545;p26"/>
          <p:cNvSpPr/>
          <p:nvPr/>
        </p:nvSpPr>
        <p:spPr>
          <a:xfrm>
            <a:off x="76200" y="608150"/>
            <a:ext cx="9228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RDV planifié</a:t>
            </a:r>
            <a:endParaRPr sz="700">
              <a:latin typeface="Calibri"/>
              <a:ea typeface="Calibri"/>
              <a:cs typeface="Calibri"/>
              <a:sym typeface="Calibri"/>
            </a:endParaRPr>
          </a:p>
        </p:txBody>
      </p:sp>
      <p:cxnSp>
        <p:nvCxnSpPr>
          <p:cNvPr id="546" name="Google Shape;546;p26"/>
          <p:cNvCxnSpPr>
            <a:stCxn id="545" idx="3"/>
            <a:endCxn id="492" idx="0"/>
          </p:cNvCxnSpPr>
          <p:nvPr/>
        </p:nvCxnSpPr>
        <p:spPr>
          <a:xfrm>
            <a:off x="999000" y="708650"/>
            <a:ext cx="93300" cy="304200"/>
          </a:xfrm>
          <a:prstGeom prst="bentConnector2">
            <a:avLst/>
          </a:prstGeom>
          <a:noFill/>
          <a:ln cap="flat" cmpd="sng" w="9525">
            <a:solidFill>
              <a:schemeClr val="dk1"/>
            </a:solidFill>
            <a:prstDash val="solid"/>
            <a:round/>
            <a:headEnd len="med" w="med" type="none"/>
            <a:tailEnd len="med" w="med" type="none"/>
          </a:ln>
        </p:spPr>
      </p:cxnSp>
      <p:cxnSp>
        <p:nvCxnSpPr>
          <p:cNvPr id="547" name="Google Shape;547;p26"/>
          <p:cNvCxnSpPr>
            <a:endCxn id="492" idx="0"/>
          </p:cNvCxnSpPr>
          <p:nvPr/>
        </p:nvCxnSpPr>
        <p:spPr>
          <a:xfrm>
            <a:off x="1092425" y="900069"/>
            <a:ext cx="0" cy="112800"/>
          </a:xfrm>
          <a:prstGeom prst="straightConnector1">
            <a:avLst/>
          </a:prstGeom>
          <a:noFill/>
          <a:ln cap="flat" cmpd="sng" w="9525">
            <a:solidFill>
              <a:schemeClr val="dk1"/>
            </a:solidFill>
            <a:prstDash val="solid"/>
            <a:round/>
            <a:headEnd len="med" w="med" type="none"/>
            <a:tailEnd len="med" w="med" type="triangle"/>
          </a:ln>
        </p:spPr>
      </p:cxnSp>
      <p:sp>
        <p:nvSpPr>
          <p:cNvPr id="548" name="Google Shape;548;p26"/>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Evolution du statut </a:t>
            </a:r>
            <a:r>
              <a:rPr lang="fr" sz="2400">
                <a:latin typeface="Calibri"/>
                <a:ea typeface="Calibri"/>
                <a:cs typeface="Calibri"/>
                <a:sym typeface="Calibri"/>
              </a:rPr>
              <a:t>“Visite prévue” [IR actif]</a:t>
            </a:r>
            <a:r>
              <a:rPr lang="fr" sz="2400">
                <a:latin typeface="Calibri"/>
                <a:ea typeface="Calibri"/>
                <a:cs typeface="Calibri"/>
                <a:sym typeface="Calibri"/>
              </a:rPr>
              <a:t> </a:t>
            </a:r>
            <a:endParaRPr sz="2400">
              <a:latin typeface="Calibri"/>
              <a:ea typeface="Calibri"/>
              <a:cs typeface="Calibri"/>
              <a:sym typeface="Calibri"/>
            </a:endParaRPr>
          </a:p>
        </p:txBody>
      </p:sp>
      <p:sp>
        <p:nvSpPr>
          <p:cNvPr id="549" name="Google Shape;549;p26"/>
          <p:cNvSpPr txBox="1"/>
          <p:nvPr/>
        </p:nvSpPr>
        <p:spPr>
          <a:xfrm>
            <a:off x="1519300" y="3163583"/>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550" name="Google Shape;550;p26"/>
          <p:cNvSpPr/>
          <p:nvPr/>
        </p:nvSpPr>
        <p:spPr>
          <a:xfrm>
            <a:off x="2141375" y="31469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Réorientation</a:t>
            </a:r>
            <a:endParaRPr sz="700">
              <a:solidFill>
                <a:schemeClr val="dk1"/>
              </a:solidFill>
              <a:latin typeface="Calibri"/>
              <a:ea typeface="Calibri"/>
              <a:cs typeface="Calibri"/>
              <a:sym typeface="Calibri"/>
            </a:endParaRPr>
          </a:p>
        </p:txBody>
      </p:sp>
      <p:sp>
        <p:nvSpPr>
          <p:cNvPr id="551" name="Google Shape;551;p26"/>
          <p:cNvSpPr/>
          <p:nvPr/>
        </p:nvSpPr>
        <p:spPr>
          <a:xfrm>
            <a:off x="3158999" y="3428555"/>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552" name="Google Shape;552;p26"/>
          <p:cNvSpPr/>
          <p:nvPr/>
        </p:nvSpPr>
        <p:spPr>
          <a:xfrm>
            <a:off x="4578150" y="3347703"/>
            <a:ext cx="1047900" cy="478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“En cours” si concernée par la réorientation.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Sinon pas d’impact</a:t>
            </a:r>
            <a:endParaRPr sz="700">
              <a:solidFill>
                <a:schemeClr val="dk1"/>
              </a:solidFill>
              <a:latin typeface="Calibri"/>
              <a:ea typeface="Calibri"/>
              <a:cs typeface="Calibri"/>
              <a:sym typeface="Calibri"/>
            </a:endParaRPr>
          </a:p>
        </p:txBody>
      </p:sp>
      <p:sp>
        <p:nvSpPr>
          <p:cNvPr id="553" name="Google Shape;553;p26"/>
          <p:cNvSpPr/>
          <p:nvPr/>
        </p:nvSpPr>
        <p:spPr>
          <a:xfrm>
            <a:off x="5997299" y="3426393"/>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554" name="Google Shape;554;p26"/>
          <p:cNvSpPr/>
          <p:nvPr/>
        </p:nvSpPr>
        <p:spPr>
          <a:xfrm>
            <a:off x="4268249" y="3495736"/>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5689049" y="3495736"/>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6" name="Google Shape;556;p26"/>
          <p:cNvCxnSpPr>
            <a:endCxn id="551" idx="1"/>
          </p:cNvCxnSpPr>
          <p:nvPr/>
        </p:nvCxnSpPr>
        <p:spPr>
          <a:xfrm flipH="1" rot="10800000">
            <a:off x="1934999" y="3567455"/>
            <a:ext cx="1224000" cy="5100"/>
          </a:xfrm>
          <a:prstGeom prst="straightConnector1">
            <a:avLst/>
          </a:prstGeom>
          <a:noFill/>
          <a:ln cap="flat" cmpd="sng" w="9525">
            <a:solidFill>
              <a:schemeClr val="dk1"/>
            </a:solidFill>
            <a:prstDash val="solid"/>
            <a:round/>
            <a:headEnd len="med" w="med" type="none"/>
            <a:tailEnd len="med" w="med" type="triangle"/>
          </a:ln>
        </p:spPr>
      </p:cxnSp>
      <p:cxnSp>
        <p:nvCxnSpPr>
          <p:cNvPr id="557" name="Google Shape;557;p26"/>
          <p:cNvCxnSpPr>
            <a:endCxn id="551" idx="0"/>
          </p:cNvCxnSpPr>
          <p:nvPr/>
        </p:nvCxnSpPr>
        <p:spPr>
          <a:xfrm flipH="1">
            <a:off x="3682949" y="3250055"/>
            <a:ext cx="4800" cy="178500"/>
          </a:xfrm>
          <a:prstGeom prst="straightConnector1">
            <a:avLst/>
          </a:prstGeom>
          <a:noFill/>
          <a:ln cap="flat" cmpd="sng" w="9525">
            <a:solidFill>
              <a:schemeClr val="dk1"/>
            </a:solidFill>
            <a:prstDash val="solid"/>
            <a:round/>
            <a:headEnd len="med" w="med" type="none"/>
            <a:tailEnd len="med" w="med" type="triangle"/>
          </a:ln>
        </p:spPr>
      </p:cxnSp>
      <p:cxnSp>
        <p:nvCxnSpPr>
          <p:cNvPr id="558" name="Google Shape;558;p26"/>
          <p:cNvCxnSpPr>
            <a:stCxn id="550" idx="3"/>
            <a:endCxn id="551" idx="0"/>
          </p:cNvCxnSpPr>
          <p:nvPr/>
        </p:nvCxnSpPr>
        <p:spPr>
          <a:xfrm>
            <a:off x="3162275" y="3247400"/>
            <a:ext cx="520800" cy="181200"/>
          </a:xfrm>
          <a:prstGeom prst="bentConnector2">
            <a:avLst/>
          </a:prstGeom>
          <a:noFill/>
          <a:ln cap="flat" cmpd="sng" w="9525">
            <a:solidFill>
              <a:schemeClr val="dk1"/>
            </a:solidFill>
            <a:prstDash val="solid"/>
            <a:round/>
            <a:headEnd len="med" w="med" type="none"/>
            <a:tailEnd len="med" w="med" type="none"/>
          </a:ln>
        </p:spPr>
      </p:cxnSp>
      <p:cxnSp>
        <p:nvCxnSpPr>
          <p:cNvPr id="559" name="Google Shape;559;p26"/>
          <p:cNvCxnSpPr>
            <a:stCxn id="492" idx="3"/>
            <a:endCxn id="551" idx="1"/>
          </p:cNvCxnSpPr>
          <p:nvPr/>
        </p:nvCxnSpPr>
        <p:spPr>
          <a:xfrm>
            <a:off x="1553825" y="1151019"/>
            <a:ext cx="1605300" cy="2416500"/>
          </a:xfrm>
          <a:prstGeom prst="bentConnector3">
            <a:avLst>
              <a:gd fmla="val 22656" name="adj1"/>
            </a:avLst>
          </a:prstGeom>
          <a:noFill/>
          <a:ln cap="flat" cmpd="sng" w="9525">
            <a:solidFill>
              <a:schemeClr val="dk1"/>
            </a:solidFill>
            <a:prstDash val="solid"/>
            <a:round/>
            <a:headEnd len="med" w="med" type="none"/>
            <a:tailEnd len="med" w="med" type="none"/>
          </a:ln>
        </p:spPr>
      </p:cxnSp>
      <p:cxnSp>
        <p:nvCxnSpPr>
          <p:cNvPr id="560" name="Google Shape;560;p26"/>
          <p:cNvCxnSpPr>
            <a:endCxn id="503" idx="0"/>
          </p:cNvCxnSpPr>
          <p:nvPr/>
        </p:nvCxnSpPr>
        <p:spPr>
          <a:xfrm flipH="1">
            <a:off x="3686250" y="1996155"/>
            <a:ext cx="4800" cy="213900"/>
          </a:xfrm>
          <a:prstGeom prst="straightConnector1">
            <a:avLst/>
          </a:prstGeom>
          <a:noFill/>
          <a:ln cap="flat" cmpd="sng" w="9525">
            <a:solidFill>
              <a:schemeClr val="dk1"/>
            </a:solidFill>
            <a:prstDash val="solid"/>
            <a:round/>
            <a:headEnd len="med" w="med" type="none"/>
            <a:tailEnd len="med" w="med" type="triangle"/>
          </a:ln>
        </p:spPr>
      </p:cxnSp>
      <p:sp>
        <p:nvSpPr>
          <p:cNvPr id="561" name="Google Shape;561;p26"/>
          <p:cNvSpPr/>
          <p:nvPr/>
        </p:nvSpPr>
        <p:spPr>
          <a:xfrm>
            <a:off x="76200" y="1557725"/>
            <a:ext cx="9228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Estimation</a:t>
            </a:r>
            <a:endParaRPr sz="700">
              <a:latin typeface="Calibri"/>
              <a:ea typeface="Calibri"/>
              <a:cs typeface="Calibri"/>
              <a:sym typeface="Calibri"/>
            </a:endParaRPr>
          </a:p>
        </p:txBody>
      </p:sp>
      <p:sp>
        <p:nvSpPr>
          <p:cNvPr id="562" name="Google Shape;562;p26"/>
          <p:cNvSpPr txBox="1"/>
          <p:nvPr/>
        </p:nvSpPr>
        <p:spPr>
          <a:xfrm>
            <a:off x="76200" y="1187000"/>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cxnSp>
        <p:nvCxnSpPr>
          <p:cNvPr id="563" name="Google Shape;563;p26"/>
          <p:cNvCxnSpPr>
            <a:stCxn id="561" idx="3"/>
            <a:endCxn id="492" idx="0"/>
          </p:cNvCxnSpPr>
          <p:nvPr/>
        </p:nvCxnSpPr>
        <p:spPr>
          <a:xfrm flipH="1" rot="10800000">
            <a:off x="999000" y="1012925"/>
            <a:ext cx="93300" cy="645300"/>
          </a:xfrm>
          <a:prstGeom prst="curvedConnector4">
            <a:avLst>
              <a:gd fmla="val 849893" name="adj1"/>
              <a:gd fmla="val 129859" name="adj2"/>
            </a:avLst>
          </a:prstGeom>
          <a:noFill/>
          <a:ln cap="flat" cmpd="sng" w="9525">
            <a:solidFill>
              <a:schemeClr val="dk1"/>
            </a:solidFill>
            <a:prstDash val="solid"/>
            <a:round/>
            <a:headEnd len="med" w="med" type="none"/>
            <a:tailEnd len="med" w="med" type="none"/>
          </a:ln>
        </p:spPr>
      </p:cxnSp>
      <p:sp>
        <p:nvSpPr>
          <p:cNvPr id="564" name="Google Shape;564;p26"/>
          <p:cNvSpPr/>
          <p:nvPr/>
        </p:nvSpPr>
        <p:spPr>
          <a:xfrm>
            <a:off x="249200" y="353145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Action commerciale</a:t>
            </a:r>
            <a:endParaRPr sz="700">
              <a:solidFill>
                <a:schemeClr val="dk1"/>
              </a:solidFill>
              <a:latin typeface="Calibri"/>
              <a:ea typeface="Calibri"/>
              <a:cs typeface="Calibri"/>
              <a:sym typeface="Calibri"/>
            </a:endParaRPr>
          </a:p>
        </p:txBody>
      </p:sp>
      <p:sp>
        <p:nvSpPr>
          <p:cNvPr id="565" name="Google Shape;565;p26"/>
          <p:cNvSpPr/>
          <p:nvPr/>
        </p:nvSpPr>
        <p:spPr>
          <a:xfrm>
            <a:off x="249200" y="38458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Planifier RDV</a:t>
            </a:r>
            <a:endParaRPr sz="700">
              <a:solidFill>
                <a:schemeClr val="dk1"/>
              </a:solidFill>
              <a:latin typeface="Calibri"/>
              <a:ea typeface="Calibri"/>
              <a:cs typeface="Calibri"/>
              <a:sym typeface="Calibri"/>
            </a:endParaRPr>
          </a:p>
        </p:txBody>
      </p:sp>
      <p:sp>
        <p:nvSpPr>
          <p:cNvPr id="566" name="Google Shape;566;p26"/>
          <p:cNvSpPr/>
          <p:nvPr/>
        </p:nvSpPr>
        <p:spPr>
          <a:xfrm>
            <a:off x="3762450" y="1982338"/>
            <a:ext cx="3768300" cy="142800"/>
          </a:xfrm>
          <a:prstGeom prst="lef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txBox="1"/>
          <p:nvPr/>
        </p:nvSpPr>
        <p:spPr>
          <a:xfrm>
            <a:off x="7602150" y="1634075"/>
            <a:ext cx="1440600" cy="10314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100">
                <a:latin typeface="Calibri"/>
                <a:ea typeface="Calibri"/>
                <a:cs typeface="Calibri"/>
                <a:sym typeface="Calibri"/>
              </a:rPr>
              <a:t>Quelle action autoriser pour remonter le décès à la résidence où il est actif ?</a:t>
            </a:r>
            <a:endParaRPr sz="1100">
              <a:latin typeface="Calibri"/>
              <a:ea typeface="Calibri"/>
              <a:cs typeface="Calibri"/>
              <a:sym typeface="Calibri"/>
            </a:endParaRPr>
          </a:p>
        </p:txBody>
      </p:sp>
      <p:sp>
        <p:nvSpPr>
          <p:cNvPr id="568" name="Google Shape;568;p26"/>
          <p:cNvSpPr/>
          <p:nvPr/>
        </p:nvSpPr>
        <p:spPr>
          <a:xfrm>
            <a:off x="249200" y="44745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 autre résidence</a:t>
            </a:r>
            <a:endParaRPr sz="700">
              <a:solidFill>
                <a:schemeClr val="dk1"/>
              </a:solidFill>
              <a:latin typeface="Calibri"/>
              <a:ea typeface="Calibri"/>
              <a:cs typeface="Calibri"/>
              <a:sym typeface="Calibri"/>
            </a:endParaRPr>
          </a:p>
        </p:txBody>
      </p:sp>
      <p:cxnSp>
        <p:nvCxnSpPr>
          <p:cNvPr id="569" name="Google Shape;569;p26"/>
          <p:cNvCxnSpPr/>
          <p:nvPr/>
        </p:nvCxnSpPr>
        <p:spPr>
          <a:xfrm rot="10800000">
            <a:off x="345200" y="3351825"/>
            <a:ext cx="809700" cy="1458300"/>
          </a:xfrm>
          <a:prstGeom prst="straightConnector1">
            <a:avLst/>
          </a:prstGeom>
          <a:noFill/>
          <a:ln cap="flat" cmpd="sng" w="9525">
            <a:solidFill>
              <a:srgbClr val="E06666"/>
            </a:solidFill>
            <a:prstDash val="solid"/>
            <a:round/>
            <a:headEnd len="med" w="med" type="none"/>
            <a:tailEnd len="med" w="med" type="none"/>
          </a:ln>
        </p:spPr>
      </p:cxnSp>
      <p:cxnSp>
        <p:nvCxnSpPr>
          <p:cNvPr id="570" name="Google Shape;570;p26"/>
          <p:cNvCxnSpPr/>
          <p:nvPr/>
        </p:nvCxnSpPr>
        <p:spPr>
          <a:xfrm flipH="1">
            <a:off x="369150" y="3351600"/>
            <a:ext cx="756000" cy="1470300"/>
          </a:xfrm>
          <a:prstGeom prst="straightConnector1">
            <a:avLst/>
          </a:prstGeom>
          <a:noFill/>
          <a:ln cap="flat" cmpd="sng" w="9525">
            <a:solidFill>
              <a:srgbClr val="E06666"/>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idx="4294967295" type="title"/>
          </p:nvPr>
        </p:nvSpPr>
        <p:spPr>
          <a:xfrm>
            <a:off x="45250" y="39499"/>
            <a:ext cx="8362800" cy="6396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None/>
            </a:pPr>
            <a:r>
              <a:rPr lang="fr" sz="2722">
                <a:latin typeface="Calibri"/>
                <a:ea typeface="Calibri"/>
                <a:cs typeface="Calibri"/>
                <a:sym typeface="Calibri"/>
              </a:rPr>
              <a:t>Focus décisions majeures du Lot 1</a:t>
            </a:r>
            <a:endParaRPr sz="2722">
              <a:latin typeface="Calibri"/>
              <a:ea typeface="Calibri"/>
              <a:cs typeface="Calibri"/>
              <a:sym typeface="Calibri"/>
            </a:endParaRPr>
          </a:p>
          <a:p>
            <a:pPr indent="0" lvl="0" marL="0" rtl="0" algn="l">
              <a:lnSpc>
                <a:spcPct val="100000"/>
              </a:lnSpc>
              <a:spcBef>
                <a:spcPts val="0"/>
              </a:spcBef>
              <a:spcAft>
                <a:spcPts val="0"/>
              </a:spcAft>
              <a:buNone/>
            </a:pPr>
            <a:r>
              <a:rPr lang="fr" sz="2055">
                <a:latin typeface="Calibri"/>
                <a:ea typeface="Calibri"/>
                <a:cs typeface="Calibri"/>
                <a:sym typeface="Calibri"/>
              </a:rPr>
              <a:t>Cas décès client résidence</a:t>
            </a:r>
            <a:endParaRPr sz="2055">
              <a:latin typeface="Calibri"/>
              <a:ea typeface="Calibri"/>
              <a:cs typeface="Calibri"/>
              <a:sym typeface="Calibri"/>
            </a:endParaRPr>
          </a:p>
        </p:txBody>
      </p:sp>
      <p:sp>
        <p:nvSpPr>
          <p:cNvPr id="58" name="Google Shape;58;p9"/>
          <p:cNvSpPr/>
          <p:nvPr/>
        </p:nvSpPr>
        <p:spPr>
          <a:xfrm>
            <a:off x="3802288" y="573000"/>
            <a:ext cx="16731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Calibri"/>
                <a:ea typeface="Calibri"/>
                <a:cs typeface="Calibri"/>
                <a:sym typeface="Calibri"/>
              </a:rPr>
              <a:t>Client résidence </a:t>
            </a:r>
            <a:r>
              <a:rPr b="1" lang="fr" sz="1200">
                <a:latin typeface="Calibri"/>
                <a:ea typeface="Calibri"/>
                <a:cs typeface="Calibri"/>
                <a:sym typeface="Calibri"/>
              </a:rPr>
              <a:t>A</a:t>
            </a:r>
            <a:endParaRPr b="1" sz="1200">
              <a:latin typeface="Calibri"/>
              <a:ea typeface="Calibri"/>
              <a:cs typeface="Calibri"/>
              <a:sym typeface="Calibri"/>
            </a:endParaRPr>
          </a:p>
        </p:txBody>
      </p:sp>
      <p:sp>
        <p:nvSpPr>
          <p:cNvPr id="59" name="Google Shape;59;p9"/>
          <p:cNvSpPr/>
          <p:nvPr/>
        </p:nvSpPr>
        <p:spPr>
          <a:xfrm>
            <a:off x="973663" y="1277875"/>
            <a:ext cx="12276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Calibri"/>
                <a:ea typeface="Calibri"/>
                <a:cs typeface="Calibri"/>
                <a:sym typeface="Calibri"/>
              </a:rPr>
              <a:t>Prospect autre résidence </a:t>
            </a:r>
            <a:r>
              <a:rPr b="1" lang="fr" sz="1100">
                <a:latin typeface="Calibri"/>
                <a:ea typeface="Calibri"/>
                <a:cs typeface="Calibri"/>
                <a:sym typeface="Calibri"/>
              </a:rPr>
              <a:t>B</a:t>
            </a:r>
            <a:endParaRPr b="1" sz="1100">
              <a:latin typeface="Calibri"/>
              <a:ea typeface="Calibri"/>
              <a:cs typeface="Calibri"/>
              <a:sym typeface="Calibri"/>
            </a:endParaRPr>
          </a:p>
        </p:txBody>
      </p:sp>
      <p:cxnSp>
        <p:nvCxnSpPr>
          <p:cNvPr id="60" name="Google Shape;60;p9"/>
          <p:cNvCxnSpPr>
            <a:stCxn id="58" idx="2"/>
            <a:endCxn id="59" idx="0"/>
          </p:cNvCxnSpPr>
          <p:nvPr/>
        </p:nvCxnSpPr>
        <p:spPr>
          <a:xfrm rot="5400000">
            <a:off x="3016438" y="-344400"/>
            <a:ext cx="193500" cy="3051300"/>
          </a:xfrm>
          <a:prstGeom prst="bentConnector3">
            <a:avLst>
              <a:gd fmla="val 49968" name="adj1"/>
            </a:avLst>
          </a:prstGeom>
          <a:noFill/>
          <a:ln cap="flat" cmpd="sng" w="9525">
            <a:solidFill>
              <a:schemeClr val="dk2"/>
            </a:solidFill>
            <a:prstDash val="solid"/>
            <a:round/>
            <a:headEnd len="med" w="med" type="none"/>
            <a:tailEnd len="med" w="med" type="none"/>
          </a:ln>
        </p:spPr>
      </p:cxnSp>
      <p:sp>
        <p:nvSpPr>
          <p:cNvPr id="61" name="Google Shape;61;p9"/>
          <p:cNvSpPr/>
          <p:nvPr/>
        </p:nvSpPr>
        <p:spPr>
          <a:xfrm>
            <a:off x="4023213" y="1277875"/>
            <a:ext cx="12276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Calibri"/>
                <a:ea typeface="Calibri"/>
                <a:cs typeface="Calibri"/>
                <a:sym typeface="Calibri"/>
              </a:rPr>
              <a:t>Prospect agence </a:t>
            </a:r>
            <a:r>
              <a:rPr b="1" lang="fr" sz="1100">
                <a:latin typeface="Calibri"/>
                <a:ea typeface="Calibri"/>
                <a:cs typeface="Calibri"/>
                <a:sym typeface="Calibri"/>
              </a:rPr>
              <a:t>X</a:t>
            </a:r>
            <a:endParaRPr b="1" sz="1100">
              <a:latin typeface="Calibri"/>
              <a:ea typeface="Calibri"/>
              <a:cs typeface="Calibri"/>
              <a:sym typeface="Calibri"/>
            </a:endParaRPr>
          </a:p>
        </p:txBody>
      </p:sp>
      <p:sp>
        <p:nvSpPr>
          <p:cNvPr id="62" name="Google Shape;62;p9"/>
          <p:cNvSpPr/>
          <p:nvPr/>
        </p:nvSpPr>
        <p:spPr>
          <a:xfrm>
            <a:off x="7100238" y="1277875"/>
            <a:ext cx="12276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highlight>
                  <a:srgbClr val="FFFF00"/>
                </a:highlight>
                <a:latin typeface="Calibri"/>
                <a:ea typeface="Calibri"/>
                <a:cs typeface="Calibri"/>
                <a:sym typeface="Calibri"/>
              </a:rPr>
              <a:t>Client agence </a:t>
            </a:r>
            <a:r>
              <a:rPr b="1" lang="fr" sz="1100">
                <a:highlight>
                  <a:srgbClr val="FFFF00"/>
                </a:highlight>
                <a:latin typeface="Calibri"/>
                <a:ea typeface="Calibri"/>
                <a:cs typeface="Calibri"/>
                <a:sym typeface="Calibri"/>
              </a:rPr>
              <a:t>X</a:t>
            </a:r>
            <a:endParaRPr b="1" sz="1100">
              <a:highlight>
                <a:srgbClr val="FFFF00"/>
              </a:highlight>
              <a:latin typeface="Calibri"/>
              <a:ea typeface="Calibri"/>
              <a:cs typeface="Calibri"/>
              <a:sym typeface="Calibri"/>
            </a:endParaRPr>
          </a:p>
        </p:txBody>
      </p:sp>
      <p:cxnSp>
        <p:nvCxnSpPr>
          <p:cNvPr id="63" name="Google Shape;63;p9"/>
          <p:cNvCxnSpPr>
            <a:stCxn id="58" idx="2"/>
            <a:endCxn id="61" idx="0"/>
          </p:cNvCxnSpPr>
          <p:nvPr/>
        </p:nvCxnSpPr>
        <p:spPr>
          <a:xfrm rot="5400000">
            <a:off x="4541188" y="1180350"/>
            <a:ext cx="193500" cy="1800"/>
          </a:xfrm>
          <a:prstGeom prst="bentConnector3">
            <a:avLst>
              <a:gd fmla="val 49968" name="adj1"/>
            </a:avLst>
          </a:prstGeom>
          <a:noFill/>
          <a:ln cap="flat" cmpd="sng" w="9525">
            <a:solidFill>
              <a:schemeClr val="dk2"/>
            </a:solidFill>
            <a:prstDash val="solid"/>
            <a:round/>
            <a:headEnd len="med" w="med" type="none"/>
            <a:tailEnd len="med" w="med" type="none"/>
          </a:ln>
        </p:spPr>
      </p:cxnSp>
      <p:cxnSp>
        <p:nvCxnSpPr>
          <p:cNvPr id="64" name="Google Shape;64;p9"/>
          <p:cNvCxnSpPr>
            <a:stCxn id="58" idx="2"/>
            <a:endCxn id="62" idx="0"/>
          </p:cNvCxnSpPr>
          <p:nvPr/>
        </p:nvCxnSpPr>
        <p:spPr>
          <a:xfrm flipH="1" rot="-5400000">
            <a:off x="6079738" y="-356400"/>
            <a:ext cx="193500" cy="3075300"/>
          </a:xfrm>
          <a:prstGeom prst="bentConnector3">
            <a:avLst>
              <a:gd fmla="val 49968" name="adj1"/>
            </a:avLst>
          </a:prstGeom>
          <a:noFill/>
          <a:ln cap="flat" cmpd="sng" w="9525">
            <a:solidFill>
              <a:schemeClr val="dk2"/>
            </a:solidFill>
            <a:prstDash val="solid"/>
            <a:round/>
            <a:headEnd len="med" w="med" type="none"/>
            <a:tailEnd len="med" w="med" type="none"/>
          </a:ln>
        </p:spPr>
      </p:cxnSp>
      <p:sp>
        <p:nvSpPr>
          <p:cNvPr id="65" name="Google Shape;65;p9"/>
          <p:cNvSpPr/>
          <p:nvPr/>
        </p:nvSpPr>
        <p:spPr>
          <a:xfrm>
            <a:off x="200313" y="1976425"/>
            <a:ext cx="11685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Calibri"/>
                <a:ea typeface="Calibri"/>
                <a:cs typeface="Calibri"/>
                <a:sym typeface="Calibri"/>
              </a:rPr>
              <a:t>Décès appris par la résidence </a:t>
            </a:r>
            <a:r>
              <a:rPr b="1" lang="fr" sz="1100">
                <a:latin typeface="Calibri"/>
                <a:ea typeface="Calibri"/>
                <a:cs typeface="Calibri"/>
                <a:sym typeface="Calibri"/>
              </a:rPr>
              <a:t>A</a:t>
            </a:r>
            <a:endParaRPr b="1" sz="1100">
              <a:latin typeface="Calibri"/>
              <a:ea typeface="Calibri"/>
              <a:cs typeface="Calibri"/>
              <a:sym typeface="Calibri"/>
            </a:endParaRPr>
          </a:p>
        </p:txBody>
      </p:sp>
      <p:sp>
        <p:nvSpPr>
          <p:cNvPr id="66" name="Google Shape;66;p9"/>
          <p:cNvSpPr/>
          <p:nvPr/>
        </p:nvSpPr>
        <p:spPr>
          <a:xfrm>
            <a:off x="1777751" y="1983375"/>
            <a:ext cx="11685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Calibri"/>
                <a:ea typeface="Calibri"/>
                <a:cs typeface="Calibri"/>
                <a:sym typeface="Calibri"/>
              </a:rPr>
              <a:t>Décès appris par la résidence </a:t>
            </a:r>
            <a:r>
              <a:rPr b="1" lang="fr" sz="1100">
                <a:latin typeface="Calibri"/>
                <a:ea typeface="Calibri"/>
                <a:cs typeface="Calibri"/>
                <a:sym typeface="Calibri"/>
              </a:rPr>
              <a:t>B</a:t>
            </a:r>
            <a:endParaRPr b="1" sz="1100">
              <a:latin typeface="Calibri"/>
              <a:ea typeface="Calibri"/>
              <a:cs typeface="Calibri"/>
              <a:sym typeface="Calibri"/>
            </a:endParaRPr>
          </a:p>
        </p:txBody>
      </p:sp>
      <p:cxnSp>
        <p:nvCxnSpPr>
          <p:cNvPr id="67" name="Google Shape;67;p9"/>
          <p:cNvCxnSpPr>
            <a:stCxn id="59" idx="2"/>
            <a:endCxn id="65" idx="0"/>
          </p:cNvCxnSpPr>
          <p:nvPr/>
        </p:nvCxnSpPr>
        <p:spPr>
          <a:xfrm rot="5400000">
            <a:off x="1092463" y="1481575"/>
            <a:ext cx="187200" cy="802800"/>
          </a:xfrm>
          <a:prstGeom prst="bentConnector3">
            <a:avLst>
              <a:gd fmla="val 49960" name="adj1"/>
            </a:avLst>
          </a:prstGeom>
          <a:noFill/>
          <a:ln cap="flat" cmpd="sng" w="9525">
            <a:solidFill>
              <a:schemeClr val="dk2"/>
            </a:solidFill>
            <a:prstDash val="solid"/>
            <a:round/>
            <a:headEnd len="med" w="med" type="none"/>
            <a:tailEnd len="med" w="med" type="none"/>
          </a:ln>
        </p:spPr>
      </p:cxnSp>
      <p:cxnSp>
        <p:nvCxnSpPr>
          <p:cNvPr id="68" name="Google Shape;68;p9"/>
          <p:cNvCxnSpPr>
            <a:stCxn id="59" idx="2"/>
            <a:endCxn id="66" idx="0"/>
          </p:cNvCxnSpPr>
          <p:nvPr/>
        </p:nvCxnSpPr>
        <p:spPr>
          <a:xfrm flipH="1" rot="-5400000">
            <a:off x="1877713" y="1499125"/>
            <a:ext cx="194100" cy="774600"/>
          </a:xfrm>
          <a:prstGeom prst="bentConnector3">
            <a:avLst>
              <a:gd fmla="val 49974" name="adj1"/>
            </a:avLst>
          </a:prstGeom>
          <a:noFill/>
          <a:ln cap="flat" cmpd="sng" w="9525">
            <a:solidFill>
              <a:schemeClr val="dk2"/>
            </a:solidFill>
            <a:prstDash val="solid"/>
            <a:round/>
            <a:headEnd len="med" w="med" type="none"/>
            <a:tailEnd len="med" w="med" type="none"/>
          </a:ln>
        </p:spPr>
      </p:cxnSp>
      <p:sp>
        <p:nvSpPr>
          <p:cNvPr id="69" name="Google Shape;69;p9"/>
          <p:cNvSpPr/>
          <p:nvPr/>
        </p:nvSpPr>
        <p:spPr>
          <a:xfrm>
            <a:off x="3355188" y="1976425"/>
            <a:ext cx="11700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Calibri"/>
                <a:ea typeface="Calibri"/>
                <a:cs typeface="Calibri"/>
                <a:sym typeface="Calibri"/>
              </a:rPr>
              <a:t>Décès appris par </a:t>
            </a:r>
            <a:r>
              <a:rPr lang="fr" sz="1100">
                <a:latin typeface="Calibri"/>
                <a:ea typeface="Calibri"/>
                <a:cs typeface="Calibri"/>
                <a:sym typeface="Calibri"/>
              </a:rPr>
              <a:t>la résidence </a:t>
            </a:r>
            <a:r>
              <a:rPr b="1" lang="fr" sz="1100">
                <a:latin typeface="Calibri"/>
                <a:ea typeface="Calibri"/>
                <a:cs typeface="Calibri"/>
                <a:sym typeface="Calibri"/>
              </a:rPr>
              <a:t>A</a:t>
            </a:r>
            <a:endParaRPr b="1" sz="1100">
              <a:latin typeface="Calibri"/>
              <a:ea typeface="Calibri"/>
              <a:cs typeface="Calibri"/>
              <a:sym typeface="Calibri"/>
            </a:endParaRPr>
          </a:p>
        </p:txBody>
      </p:sp>
      <p:sp>
        <p:nvSpPr>
          <p:cNvPr id="70" name="Google Shape;70;p9"/>
          <p:cNvSpPr/>
          <p:nvPr/>
        </p:nvSpPr>
        <p:spPr>
          <a:xfrm>
            <a:off x="4775313" y="1979650"/>
            <a:ext cx="11700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Calibri"/>
                <a:ea typeface="Calibri"/>
                <a:cs typeface="Calibri"/>
                <a:sym typeface="Calibri"/>
              </a:rPr>
              <a:t>Décès appris par </a:t>
            </a:r>
            <a:r>
              <a:rPr lang="fr" sz="1100">
                <a:latin typeface="Calibri"/>
                <a:ea typeface="Calibri"/>
                <a:cs typeface="Calibri"/>
                <a:sym typeface="Calibri"/>
              </a:rPr>
              <a:t>l’agence</a:t>
            </a:r>
            <a:r>
              <a:rPr b="1" lang="fr" sz="1100">
                <a:latin typeface="Calibri"/>
                <a:ea typeface="Calibri"/>
                <a:cs typeface="Calibri"/>
                <a:sym typeface="Calibri"/>
              </a:rPr>
              <a:t> X</a:t>
            </a:r>
            <a:endParaRPr b="1" sz="1100">
              <a:latin typeface="Calibri"/>
              <a:ea typeface="Calibri"/>
              <a:cs typeface="Calibri"/>
              <a:sym typeface="Calibri"/>
            </a:endParaRPr>
          </a:p>
        </p:txBody>
      </p:sp>
      <p:cxnSp>
        <p:nvCxnSpPr>
          <p:cNvPr id="71" name="Google Shape;71;p9"/>
          <p:cNvCxnSpPr>
            <a:stCxn id="61" idx="2"/>
            <a:endCxn id="69" idx="0"/>
          </p:cNvCxnSpPr>
          <p:nvPr/>
        </p:nvCxnSpPr>
        <p:spPr>
          <a:xfrm rot="5400000">
            <a:off x="4194963" y="1534525"/>
            <a:ext cx="187200" cy="696900"/>
          </a:xfrm>
          <a:prstGeom prst="bentConnector3">
            <a:avLst>
              <a:gd fmla="val 49960" name="adj1"/>
            </a:avLst>
          </a:prstGeom>
          <a:noFill/>
          <a:ln cap="flat" cmpd="sng" w="9525">
            <a:solidFill>
              <a:schemeClr val="dk2"/>
            </a:solidFill>
            <a:prstDash val="solid"/>
            <a:round/>
            <a:headEnd len="med" w="med" type="none"/>
            <a:tailEnd len="med" w="med" type="none"/>
          </a:ln>
        </p:spPr>
      </p:cxnSp>
      <p:cxnSp>
        <p:nvCxnSpPr>
          <p:cNvPr id="72" name="Google Shape;72;p9"/>
          <p:cNvCxnSpPr>
            <a:stCxn id="61" idx="2"/>
            <a:endCxn id="70" idx="0"/>
          </p:cNvCxnSpPr>
          <p:nvPr/>
        </p:nvCxnSpPr>
        <p:spPr>
          <a:xfrm flipH="1" rot="-5400000">
            <a:off x="4903563" y="1522825"/>
            <a:ext cx="190200" cy="723300"/>
          </a:xfrm>
          <a:prstGeom prst="bentConnector3">
            <a:avLst>
              <a:gd fmla="val 50020" name="adj1"/>
            </a:avLst>
          </a:prstGeom>
          <a:noFill/>
          <a:ln cap="flat" cmpd="sng" w="9525">
            <a:solidFill>
              <a:schemeClr val="dk2"/>
            </a:solidFill>
            <a:prstDash val="solid"/>
            <a:round/>
            <a:headEnd len="med" w="med" type="none"/>
            <a:tailEnd len="med" w="med" type="none"/>
          </a:ln>
        </p:spPr>
      </p:cxnSp>
      <p:sp>
        <p:nvSpPr>
          <p:cNvPr id="73" name="Google Shape;73;p9"/>
          <p:cNvSpPr/>
          <p:nvPr/>
        </p:nvSpPr>
        <p:spPr>
          <a:xfrm>
            <a:off x="6311663" y="1983375"/>
            <a:ext cx="11700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Calibri"/>
                <a:ea typeface="Calibri"/>
                <a:cs typeface="Calibri"/>
                <a:sym typeface="Calibri"/>
              </a:rPr>
              <a:t>Décès appris par la résidence</a:t>
            </a:r>
            <a:r>
              <a:rPr b="1" lang="fr" sz="1100">
                <a:latin typeface="Calibri"/>
                <a:ea typeface="Calibri"/>
                <a:cs typeface="Calibri"/>
                <a:sym typeface="Calibri"/>
              </a:rPr>
              <a:t> A</a:t>
            </a:r>
            <a:endParaRPr b="1" sz="1100">
              <a:latin typeface="Calibri"/>
              <a:ea typeface="Calibri"/>
              <a:cs typeface="Calibri"/>
              <a:sym typeface="Calibri"/>
            </a:endParaRPr>
          </a:p>
        </p:txBody>
      </p:sp>
      <p:sp>
        <p:nvSpPr>
          <p:cNvPr id="74" name="Google Shape;74;p9"/>
          <p:cNvSpPr/>
          <p:nvPr/>
        </p:nvSpPr>
        <p:spPr>
          <a:xfrm>
            <a:off x="7848013" y="1979650"/>
            <a:ext cx="1170000" cy="5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Calibri"/>
                <a:ea typeface="Calibri"/>
                <a:cs typeface="Calibri"/>
                <a:sym typeface="Calibri"/>
              </a:rPr>
              <a:t>Décès appris par </a:t>
            </a:r>
            <a:r>
              <a:rPr lang="fr" sz="1100">
                <a:latin typeface="Calibri"/>
                <a:ea typeface="Calibri"/>
                <a:cs typeface="Calibri"/>
                <a:sym typeface="Calibri"/>
              </a:rPr>
              <a:t>l’agence</a:t>
            </a:r>
            <a:r>
              <a:rPr b="1" lang="fr" sz="1100">
                <a:latin typeface="Calibri"/>
                <a:ea typeface="Calibri"/>
                <a:cs typeface="Calibri"/>
                <a:sym typeface="Calibri"/>
              </a:rPr>
              <a:t> X</a:t>
            </a:r>
            <a:endParaRPr b="1" sz="1100">
              <a:latin typeface="Calibri"/>
              <a:ea typeface="Calibri"/>
              <a:cs typeface="Calibri"/>
              <a:sym typeface="Calibri"/>
            </a:endParaRPr>
          </a:p>
        </p:txBody>
      </p:sp>
      <p:cxnSp>
        <p:nvCxnSpPr>
          <p:cNvPr id="75" name="Google Shape;75;p9"/>
          <p:cNvCxnSpPr>
            <a:stCxn id="62" idx="2"/>
            <a:endCxn id="73" idx="0"/>
          </p:cNvCxnSpPr>
          <p:nvPr/>
        </p:nvCxnSpPr>
        <p:spPr>
          <a:xfrm rot="5400000">
            <a:off x="7208238" y="1477675"/>
            <a:ext cx="194100" cy="817500"/>
          </a:xfrm>
          <a:prstGeom prst="bentConnector3">
            <a:avLst>
              <a:gd fmla="val 49974" name="adj1"/>
            </a:avLst>
          </a:prstGeom>
          <a:noFill/>
          <a:ln cap="flat" cmpd="sng" w="9525">
            <a:solidFill>
              <a:schemeClr val="dk2"/>
            </a:solidFill>
            <a:prstDash val="solid"/>
            <a:round/>
            <a:headEnd len="med" w="med" type="none"/>
            <a:tailEnd len="med" w="med" type="none"/>
          </a:ln>
        </p:spPr>
      </p:cxnSp>
      <p:cxnSp>
        <p:nvCxnSpPr>
          <p:cNvPr id="76" name="Google Shape;76;p9"/>
          <p:cNvCxnSpPr>
            <a:stCxn id="62" idx="2"/>
            <a:endCxn id="74" idx="0"/>
          </p:cNvCxnSpPr>
          <p:nvPr/>
        </p:nvCxnSpPr>
        <p:spPr>
          <a:xfrm flipH="1" rot="-5400000">
            <a:off x="7978488" y="1524925"/>
            <a:ext cx="190200" cy="719100"/>
          </a:xfrm>
          <a:prstGeom prst="bentConnector3">
            <a:avLst>
              <a:gd fmla="val 50020" name="adj1"/>
            </a:avLst>
          </a:prstGeom>
          <a:noFill/>
          <a:ln cap="flat" cmpd="sng" w="9525">
            <a:solidFill>
              <a:schemeClr val="dk2"/>
            </a:solidFill>
            <a:prstDash val="solid"/>
            <a:round/>
            <a:headEnd len="med" w="med" type="none"/>
            <a:tailEnd len="med" w="med" type="none"/>
          </a:ln>
        </p:spPr>
      </p:cxnSp>
      <p:sp>
        <p:nvSpPr>
          <p:cNvPr id="77" name="Google Shape;77;p9"/>
          <p:cNvSpPr txBox="1"/>
          <p:nvPr/>
        </p:nvSpPr>
        <p:spPr>
          <a:xfrm>
            <a:off x="117525" y="2688875"/>
            <a:ext cx="1334100" cy="1262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Calibri"/>
                <a:ea typeface="Calibri"/>
                <a:cs typeface="Calibri"/>
                <a:sym typeface="Calibri"/>
              </a:rPr>
              <a:t>STC par la résidence A</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fr" sz="1000">
                <a:latin typeface="Calibri"/>
                <a:ea typeface="Calibri"/>
                <a:cs typeface="Calibri"/>
                <a:sym typeface="Calibri"/>
              </a:rPr>
              <a:t>Statut “Sortie définitive” sur toutes les résidences et les agences</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sp>
        <p:nvSpPr>
          <p:cNvPr id="78" name="Google Shape;78;p9"/>
          <p:cNvSpPr txBox="1"/>
          <p:nvPr/>
        </p:nvSpPr>
        <p:spPr>
          <a:xfrm>
            <a:off x="1558275" y="2688875"/>
            <a:ext cx="1614900" cy="2539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Calibri"/>
                <a:ea typeface="Calibri"/>
                <a:cs typeface="Calibri"/>
                <a:sym typeface="Calibri"/>
              </a:rPr>
              <a:t>La résidence B fait un refus avec motif “décès”</a:t>
            </a:r>
            <a:endParaRPr sz="900">
              <a:latin typeface="Calibri"/>
              <a:ea typeface="Calibri"/>
              <a:cs typeface="Calibri"/>
              <a:sym typeface="Calibri"/>
            </a:endParaRPr>
          </a:p>
          <a:p>
            <a:pPr indent="0" lvl="0" marL="0" rtl="0" algn="l">
              <a:spcBef>
                <a:spcPts val="0"/>
              </a:spcBef>
              <a:spcAft>
                <a:spcPts val="0"/>
              </a:spcAft>
              <a:buNone/>
            </a:pPr>
            <a:r>
              <a:t/>
            </a:r>
            <a:endParaRPr sz="900">
              <a:latin typeface="Calibri"/>
              <a:ea typeface="Calibri"/>
              <a:cs typeface="Calibri"/>
              <a:sym typeface="Calibri"/>
            </a:endParaRPr>
          </a:p>
          <a:p>
            <a:pPr indent="0" lvl="0" marL="0" rtl="0" algn="l">
              <a:spcBef>
                <a:spcPts val="0"/>
              </a:spcBef>
              <a:spcAft>
                <a:spcPts val="0"/>
              </a:spcAft>
              <a:buNone/>
            </a:pPr>
            <a:r>
              <a:rPr lang="fr" sz="900">
                <a:latin typeface="Calibri"/>
                <a:ea typeface="Calibri"/>
                <a:cs typeface="Calibri"/>
                <a:sym typeface="Calibri"/>
              </a:rPr>
              <a:t>Statut temporaire “Admis autre résidence” sur toutes les résidences en prospection (donc sauf la A)</a:t>
            </a:r>
            <a:endParaRPr sz="900">
              <a:latin typeface="Calibri"/>
              <a:ea typeface="Calibri"/>
              <a:cs typeface="Calibri"/>
              <a:sym typeface="Calibri"/>
            </a:endParaRPr>
          </a:p>
          <a:p>
            <a:pPr indent="0" lvl="0" marL="0" rtl="0" algn="l">
              <a:spcBef>
                <a:spcPts val="0"/>
              </a:spcBef>
              <a:spcAft>
                <a:spcPts val="0"/>
              </a:spcAft>
              <a:buNone/>
            </a:pPr>
            <a:r>
              <a:rPr lang="fr" sz="900">
                <a:latin typeface="Calibri"/>
                <a:ea typeface="Calibri"/>
                <a:cs typeface="Calibri"/>
                <a:sym typeface="Calibri"/>
              </a:rPr>
              <a:t>Statut temporaire “Refus” sur les orientations en cours des agences</a:t>
            </a:r>
            <a:endParaRPr sz="900">
              <a:latin typeface="Calibri"/>
              <a:ea typeface="Calibri"/>
              <a:cs typeface="Calibri"/>
              <a:sym typeface="Calibri"/>
            </a:endParaRPr>
          </a:p>
          <a:p>
            <a:pPr indent="0" lvl="0" marL="0" rtl="0" algn="l">
              <a:spcBef>
                <a:spcPts val="0"/>
              </a:spcBef>
              <a:spcAft>
                <a:spcPts val="0"/>
              </a:spcAft>
              <a:buNone/>
            </a:pPr>
            <a:r>
              <a:rPr b="1" lang="fr" sz="900" u="sng">
                <a:latin typeface="Calibri"/>
                <a:ea typeface="Calibri"/>
                <a:cs typeface="Calibri"/>
                <a:sym typeface="Calibri"/>
              </a:rPr>
              <a:t>OU</a:t>
            </a:r>
            <a:endParaRPr b="1" sz="900" u="sng">
              <a:latin typeface="Calibri"/>
              <a:ea typeface="Calibri"/>
              <a:cs typeface="Calibri"/>
              <a:sym typeface="Calibri"/>
            </a:endParaRPr>
          </a:p>
          <a:p>
            <a:pPr indent="0" lvl="0" marL="0" rtl="0" algn="l">
              <a:spcBef>
                <a:spcPts val="0"/>
              </a:spcBef>
              <a:spcAft>
                <a:spcPts val="0"/>
              </a:spcAft>
              <a:buNone/>
            </a:pPr>
            <a:r>
              <a:rPr lang="fr" sz="900">
                <a:latin typeface="Calibri"/>
                <a:ea typeface="Calibri"/>
                <a:cs typeface="Calibri"/>
                <a:sym typeface="Calibri"/>
              </a:rPr>
              <a:t>Statut “Sortie définitive” partout sauf là où il est actif</a:t>
            </a:r>
            <a:endParaRPr sz="900">
              <a:latin typeface="Calibri"/>
              <a:ea typeface="Calibri"/>
              <a:cs typeface="Calibri"/>
              <a:sym typeface="Calibri"/>
            </a:endParaRPr>
          </a:p>
          <a:p>
            <a:pPr indent="0" lvl="0" marL="0" rtl="0" algn="l">
              <a:spcBef>
                <a:spcPts val="0"/>
              </a:spcBef>
              <a:spcAft>
                <a:spcPts val="0"/>
              </a:spcAft>
              <a:buNone/>
            </a:pPr>
            <a:r>
              <a:t/>
            </a:r>
            <a:endParaRPr sz="900">
              <a:latin typeface="Calibri"/>
              <a:ea typeface="Calibri"/>
              <a:cs typeface="Calibri"/>
              <a:sym typeface="Calibri"/>
            </a:endParaRPr>
          </a:p>
          <a:p>
            <a:pPr indent="0" lvl="0" marL="0" rtl="0" algn="l">
              <a:spcBef>
                <a:spcPts val="0"/>
              </a:spcBef>
              <a:spcAft>
                <a:spcPts val="0"/>
              </a:spcAft>
              <a:buNone/>
            </a:pPr>
            <a:r>
              <a:rPr lang="fr" sz="900">
                <a:latin typeface="Calibri"/>
                <a:ea typeface="Calibri"/>
                <a:cs typeface="Calibri"/>
                <a:sym typeface="Calibri"/>
              </a:rPr>
              <a:t>Automatiser un envoi d’email à la résidence A </a:t>
            </a:r>
            <a:endParaRPr sz="900">
              <a:latin typeface="Calibri"/>
              <a:ea typeface="Calibri"/>
              <a:cs typeface="Calibri"/>
              <a:sym typeface="Calibri"/>
            </a:endParaRPr>
          </a:p>
          <a:p>
            <a:pPr indent="0" lvl="0" marL="0" rtl="0" algn="l">
              <a:spcBef>
                <a:spcPts val="0"/>
              </a:spcBef>
              <a:spcAft>
                <a:spcPts val="0"/>
              </a:spcAft>
              <a:buNone/>
            </a:pPr>
            <a:r>
              <a:rPr lang="fr" sz="900">
                <a:latin typeface="Calibri"/>
                <a:ea typeface="Calibri"/>
                <a:cs typeface="Calibri"/>
                <a:sym typeface="Calibri"/>
              </a:rPr>
              <a:t>(+ on repasse sur le 1er cas)</a:t>
            </a:r>
            <a:endParaRPr sz="900">
              <a:latin typeface="Calibri"/>
              <a:ea typeface="Calibri"/>
              <a:cs typeface="Calibri"/>
              <a:sym typeface="Calibri"/>
            </a:endParaRPr>
          </a:p>
        </p:txBody>
      </p:sp>
      <p:sp>
        <p:nvSpPr>
          <p:cNvPr id="79" name="Google Shape;79;p9"/>
          <p:cNvSpPr txBox="1"/>
          <p:nvPr/>
        </p:nvSpPr>
        <p:spPr>
          <a:xfrm>
            <a:off x="3273150" y="2681450"/>
            <a:ext cx="1334100" cy="1262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Calibri"/>
                <a:ea typeface="Calibri"/>
                <a:cs typeface="Calibri"/>
                <a:sym typeface="Calibri"/>
              </a:rPr>
              <a:t>STC par la résidence A</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fr" sz="1000">
                <a:solidFill>
                  <a:schemeClr val="dk1"/>
                </a:solidFill>
                <a:latin typeface="Calibri"/>
                <a:ea typeface="Calibri"/>
                <a:cs typeface="Calibri"/>
                <a:sym typeface="Calibri"/>
              </a:rPr>
              <a:t>Statut “Sortie définitive” sur toutes les résidences et les agences</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sp>
        <p:nvSpPr>
          <p:cNvPr id="80" name="Google Shape;80;p9"/>
          <p:cNvSpPr txBox="1"/>
          <p:nvPr/>
        </p:nvSpPr>
        <p:spPr>
          <a:xfrm>
            <a:off x="4659225" y="2681450"/>
            <a:ext cx="1446000" cy="215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800">
                <a:latin typeface="Calibri"/>
                <a:ea typeface="Calibri"/>
                <a:cs typeface="Calibri"/>
                <a:sym typeface="Calibri"/>
              </a:rPr>
              <a:t>L’agence fait un refus avec motif “décès”</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fr" sz="800">
                <a:solidFill>
                  <a:schemeClr val="dk1"/>
                </a:solidFill>
                <a:latin typeface="Calibri"/>
                <a:ea typeface="Calibri"/>
                <a:cs typeface="Calibri"/>
                <a:sym typeface="Calibri"/>
              </a:rPr>
              <a:t>Statut temporaire “Admis autre résidence” sur toutes les résidences en prospection (donc sauf la A)</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fr" sz="800">
                <a:solidFill>
                  <a:schemeClr val="dk1"/>
                </a:solidFill>
                <a:latin typeface="Calibri"/>
                <a:ea typeface="Calibri"/>
                <a:cs typeface="Calibri"/>
                <a:sym typeface="Calibri"/>
              </a:rPr>
              <a:t>Statut temporaire “Refus” sur les orientations en cours des agences</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fr" sz="800" u="sng">
                <a:solidFill>
                  <a:schemeClr val="dk1"/>
                </a:solidFill>
                <a:latin typeface="Calibri"/>
                <a:ea typeface="Calibri"/>
                <a:cs typeface="Calibri"/>
                <a:sym typeface="Calibri"/>
              </a:rPr>
              <a:t>OU</a:t>
            </a:r>
            <a:endParaRPr b="1" sz="800" u="sng">
              <a:solidFill>
                <a:schemeClr val="dk1"/>
              </a:solidFill>
              <a:latin typeface="Calibri"/>
              <a:ea typeface="Calibri"/>
              <a:cs typeface="Calibri"/>
              <a:sym typeface="Calibri"/>
            </a:endParaRPr>
          </a:p>
          <a:p>
            <a:pPr indent="0" lvl="0" marL="0" rtl="0" algn="l">
              <a:spcBef>
                <a:spcPts val="0"/>
              </a:spcBef>
              <a:spcAft>
                <a:spcPts val="0"/>
              </a:spcAft>
              <a:buNone/>
            </a:pPr>
            <a:r>
              <a:rPr lang="fr" sz="800">
                <a:solidFill>
                  <a:schemeClr val="dk1"/>
                </a:solidFill>
                <a:latin typeface="Calibri"/>
                <a:ea typeface="Calibri"/>
                <a:cs typeface="Calibri"/>
                <a:sym typeface="Calibri"/>
              </a:rPr>
              <a:t>Statut “Sortie définitive” partout sauf là où il est actif</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fr" sz="800">
                <a:solidFill>
                  <a:schemeClr val="dk1"/>
                </a:solidFill>
                <a:latin typeface="Calibri"/>
                <a:ea typeface="Calibri"/>
                <a:cs typeface="Calibri"/>
                <a:sym typeface="Calibri"/>
              </a:rPr>
              <a:t>Automatiser en envoi d’email à la résidence A</a:t>
            </a:r>
            <a:endParaRPr sz="800">
              <a:latin typeface="Calibri"/>
              <a:ea typeface="Calibri"/>
              <a:cs typeface="Calibri"/>
              <a:sym typeface="Calibri"/>
            </a:endParaRPr>
          </a:p>
        </p:txBody>
      </p:sp>
      <p:cxnSp>
        <p:nvCxnSpPr>
          <p:cNvPr id="81" name="Google Shape;81;p9"/>
          <p:cNvCxnSpPr>
            <a:stCxn id="69" idx="2"/>
            <a:endCxn id="79" idx="0"/>
          </p:cNvCxnSpPr>
          <p:nvPr/>
        </p:nvCxnSpPr>
        <p:spPr>
          <a:xfrm>
            <a:off x="3940188" y="2487925"/>
            <a:ext cx="0" cy="193500"/>
          </a:xfrm>
          <a:prstGeom prst="straightConnector1">
            <a:avLst/>
          </a:prstGeom>
          <a:noFill/>
          <a:ln cap="flat" cmpd="sng" w="9525">
            <a:solidFill>
              <a:schemeClr val="dk2"/>
            </a:solidFill>
            <a:prstDash val="solid"/>
            <a:round/>
            <a:headEnd len="med" w="med" type="none"/>
            <a:tailEnd len="med" w="med" type="triangle"/>
          </a:ln>
        </p:spPr>
      </p:cxnSp>
      <p:sp>
        <p:nvSpPr>
          <p:cNvPr id="82" name="Google Shape;82;p9"/>
          <p:cNvSpPr txBox="1"/>
          <p:nvPr/>
        </p:nvSpPr>
        <p:spPr>
          <a:xfrm>
            <a:off x="6158225" y="2688875"/>
            <a:ext cx="1476900" cy="2524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800">
                <a:latin typeface="Calibri"/>
                <a:ea typeface="Calibri"/>
                <a:cs typeface="Calibri"/>
                <a:sym typeface="Calibri"/>
              </a:rPr>
              <a:t>STC par la résidence A</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fr" sz="800">
                <a:solidFill>
                  <a:schemeClr val="dk1"/>
                </a:solidFill>
                <a:latin typeface="Calibri"/>
                <a:ea typeface="Calibri"/>
                <a:cs typeface="Calibri"/>
                <a:sym typeface="Calibri"/>
              </a:rPr>
              <a:t>Statut “Sortie définitive” sur toutes les résidences et les agences sauf X</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fr" sz="800">
                <a:solidFill>
                  <a:schemeClr val="dk1"/>
                </a:solidFill>
                <a:latin typeface="Calibri"/>
                <a:ea typeface="Calibri"/>
                <a:cs typeface="Calibri"/>
                <a:sym typeface="Calibri"/>
              </a:rPr>
              <a:t>Automatiser un envoi d’email à l’agence X</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fr" sz="800">
                <a:solidFill>
                  <a:schemeClr val="dk1"/>
                </a:solidFill>
                <a:latin typeface="Calibri"/>
                <a:ea typeface="Calibri"/>
                <a:cs typeface="Calibri"/>
                <a:sym typeface="Calibri"/>
              </a:rPr>
              <a:t>STC par l’agence X côté Perceval avec clôture du dossier</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fr" sz="800">
                <a:solidFill>
                  <a:schemeClr val="dk1"/>
                </a:solidFill>
                <a:latin typeface="Calibri"/>
                <a:ea typeface="Calibri"/>
                <a:cs typeface="Calibri"/>
                <a:sym typeface="Calibri"/>
              </a:rPr>
              <a:t>Clôture automatique du DAC à la réception du STC à la date du décès -&gt; “Sortie définitive sur” X</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fr" sz="800">
                <a:solidFill>
                  <a:schemeClr val="dk1"/>
                </a:solidFill>
                <a:latin typeface="Calibri"/>
                <a:ea typeface="Calibri"/>
                <a:cs typeface="Calibri"/>
                <a:sym typeface="Calibri"/>
              </a:rPr>
              <a:t>Vérification si date clôture DAC = date provenant de Perceval</a:t>
            </a:r>
            <a:endParaRPr sz="800">
              <a:latin typeface="Calibri"/>
              <a:ea typeface="Calibri"/>
              <a:cs typeface="Calibri"/>
              <a:sym typeface="Calibri"/>
            </a:endParaRPr>
          </a:p>
        </p:txBody>
      </p:sp>
      <p:sp>
        <p:nvSpPr>
          <p:cNvPr id="83" name="Google Shape;83;p9"/>
          <p:cNvSpPr txBox="1"/>
          <p:nvPr/>
        </p:nvSpPr>
        <p:spPr>
          <a:xfrm>
            <a:off x="7723125" y="2681450"/>
            <a:ext cx="1399800" cy="2647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Calibri"/>
                <a:ea typeface="Calibri"/>
                <a:cs typeface="Calibri"/>
                <a:sym typeface="Calibri"/>
              </a:rPr>
              <a:t>STC par l’agence X côté Perceval avec clôture dossier</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fr" sz="1000">
                <a:highlight>
                  <a:srgbClr val="FFFF00"/>
                </a:highlight>
                <a:latin typeface="Calibri"/>
                <a:ea typeface="Calibri"/>
                <a:cs typeface="Calibri"/>
                <a:sym typeface="Calibri"/>
              </a:rPr>
              <a:t>Ajouter l’information décès dans le DAC</a:t>
            </a:r>
            <a:endParaRPr sz="1000">
              <a:highlight>
                <a:srgbClr val="FFFF00"/>
              </a:highlight>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fr" sz="1000">
                <a:solidFill>
                  <a:schemeClr val="dk1"/>
                </a:solidFill>
                <a:latin typeface="Calibri"/>
                <a:ea typeface="Calibri"/>
                <a:cs typeface="Calibri"/>
                <a:sym typeface="Calibri"/>
              </a:rPr>
              <a:t>Automatiser un envoi d’email à la résidence A qui fait son STC </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fr" sz="1000">
                <a:solidFill>
                  <a:schemeClr val="dk1"/>
                </a:solidFill>
                <a:latin typeface="Calibri"/>
                <a:ea typeface="Calibri"/>
                <a:cs typeface="Calibri"/>
                <a:sym typeface="Calibri"/>
              </a:rPr>
              <a:t>Statut “Sortie définitive” sur toutes les résidences et les agences</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cxnSp>
        <p:nvCxnSpPr>
          <p:cNvPr id="84" name="Google Shape;84;p9"/>
          <p:cNvCxnSpPr>
            <a:stCxn id="65" idx="2"/>
            <a:endCxn id="77" idx="0"/>
          </p:cNvCxnSpPr>
          <p:nvPr/>
        </p:nvCxnSpPr>
        <p:spPr>
          <a:xfrm>
            <a:off x="784563" y="2487925"/>
            <a:ext cx="0" cy="2010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9"/>
          <p:cNvCxnSpPr>
            <a:stCxn id="66" idx="2"/>
            <a:endCxn id="78" idx="0"/>
          </p:cNvCxnSpPr>
          <p:nvPr/>
        </p:nvCxnSpPr>
        <p:spPr>
          <a:xfrm>
            <a:off x="2362001" y="2494875"/>
            <a:ext cx="3600" cy="1941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9"/>
          <p:cNvCxnSpPr>
            <a:stCxn id="70" idx="2"/>
            <a:endCxn id="80" idx="0"/>
          </p:cNvCxnSpPr>
          <p:nvPr/>
        </p:nvCxnSpPr>
        <p:spPr>
          <a:xfrm>
            <a:off x="5360313" y="2491150"/>
            <a:ext cx="21900" cy="1902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9"/>
          <p:cNvCxnSpPr>
            <a:stCxn id="73" idx="2"/>
            <a:endCxn id="82" idx="0"/>
          </p:cNvCxnSpPr>
          <p:nvPr/>
        </p:nvCxnSpPr>
        <p:spPr>
          <a:xfrm>
            <a:off x="6896663" y="2494875"/>
            <a:ext cx="0" cy="1941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9"/>
          <p:cNvCxnSpPr>
            <a:stCxn id="74" idx="2"/>
            <a:endCxn id="83" idx="0"/>
          </p:cNvCxnSpPr>
          <p:nvPr/>
        </p:nvCxnSpPr>
        <p:spPr>
          <a:xfrm flipH="1">
            <a:off x="8423113" y="2491150"/>
            <a:ext cx="9900" cy="19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7"/>
          <p:cNvSpPr/>
          <p:nvPr/>
        </p:nvSpPr>
        <p:spPr>
          <a:xfrm>
            <a:off x="631025" y="1012869"/>
            <a:ext cx="9228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“Refus”</a:t>
            </a:r>
            <a:endParaRPr sz="700">
              <a:latin typeface="Calibri"/>
              <a:ea typeface="Calibri"/>
              <a:cs typeface="Calibri"/>
              <a:sym typeface="Calibri"/>
            </a:endParaRPr>
          </a:p>
        </p:txBody>
      </p:sp>
      <p:grpSp>
        <p:nvGrpSpPr>
          <p:cNvPr id="576" name="Google Shape;576;p27"/>
          <p:cNvGrpSpPr/>
          <p:nvPr/>
        </p:nvGrpSpPr>
        <p:grpSpPr>
          <a:xfrm>
            <a:off x="7410375" y="3914100"/>
            <a:ext cx="1810275" cy="1188700"/>
            <a:chOff x="7410375" y="3837900"/>
            <a:chExt cx="1810275" cy="1188700"/>
          </a:xfrm>
        </p:grpSpPr>
        <p:sp>
          <p:nvSpPr>
            <p:cNvPr id="577" name="Google Shape;577;p27"/>
            <p:cNvSpPr/>
            <p:nvPr/>
          </p:nvSpPr>
          <p:spPr>
            <a:xfrm>
              <a:off x="7410425" y="3882900"/>
              <a:ext cx="399000" cy="2025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alibri"/>
                <a:ea typeface="Calibri"/>
                <a:cs typeface="Calibri"/>
                <a:sym typeface="Calibri"/>
              </a:endParaRPr>
            </a:p>
          </p:txBody>
        </p:sp>
        <p:sp>
          <p:nvSpPr>
            <p:cNvPr id="578" name="Google Shape;578;p27"/>
            <p:cNvSpPr/>
            <p:nvPr/>
          </p:nvSpPr>
          <p:spPr>
            <a:xfrm>
              <a:off x="7410375" y="4133950"/>
              <a:ext cx="399000" cy="1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579" name="Google Shape;579;p27"/>
            <p:cNvSpPr txBox="1"/>
            <p:nvPr/>
          </p:nvSpPr>
          <p:spPr>
            <a:xfrm>
              <a:off x="7805850" y="3837900"/>
              <a:ext cx="14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event ou action </a:t>
              </a:r>
              <a:endParaRPr sz="700">
                <a:latin typeface="Calibri"/>
                <a:ea typeface="Calibri"/>
                <a:cs typeface="Calibri"/>
                <a:sym typeface="Calibri"/>
              </a:endParaRPr>
            </a:p>
          </p:txBody>
        </p:sp>
        <p:sp>
          <p:nvSpPr>
            <p:cNvPr id="580" name="Google Shape;580;p27"/>
            <p:cNvSpPr/>
            <p:nvPr/>
          </p:nvSpPr>
          <p:spPr>
            <a:xfrm>
              <a:off x="7410375" y="4358500"/>
              <a:ext cx="399000" cy="178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581" name="Google Shape;581;p27"/>
            <p:cNvSpPr/>
            <p:nvPr/>
          </p:nvSpPr>
          <p:spPr>
            <a:xfrm>
              <a:off x="7410375" y="4574800"/>
              <a:ext cx="399000" cy="178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582" name="Google Shape;582;p27"/>
            <p:cNvSpPr txBox="1"/>
            <p:nvPr/>
          </p:nvSpPr>
          <p:spPr>
            <a:xfrm>
              <a:off x="7805850" y="4076950"/>
              <a:ext cx="117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de </a:t>
              </a:r>
              <a:r>
                <a:rPr b="1" lang="fr" sz="700" u="sng">
                  <a:solidFill>
                    <a:schemeClr val="dk1"/>
                  </a:solidFill>
                  <a:latin typeface="Calibri"/>
                  <a:ea typeface="Calibri"/>
                  <a:cs typeface="Calibri"/>
                  <a:sym typeface="Calibri"/>
                </a:rPr>
                <a:t>ma résidence</a:t>
              </a:r>
              <a:endParaRPr b="1" sz="700" u="sng">
                <a:latin typeface="Calibri"/>
                <a:ea typeface="Calibri"/>
                <a:cs typeface="Calibri"/>
                <a:sym typeface="Calibri"/>
              </a:endParaRPr>
            </a:p>
          </p:txBody>
        </p:sp>
        <p:sp>
          <p:nvSpPr>
            <p:cNvPr id="583" name="Google Shape;583;p27"/>
            <p:cNvSpPr txBox="1"/>
            <p:nvPr/>
          </p:nvSpPr>
          <p:spPr>
            <a:xfrm>
              <a:off x="7805400" y="4301500"/>
              <a:ext cx="14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d’une autre résidence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
          <p:nvSpPr>
            <p:cNvPr id="584" name="Google Shape;584;p27"/>
            <p:cNvSpPr txBox="1"/>
            <p:nvPr/>
          </p:nvSpPr>
          <p:spPr>
            <a:xfrm>
              <a:off x="7805850" y="45178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nouveau statut à valider</a:t>
              </a:r>
              <a:endParaRPr sz="700">
                <a:latin typeface="Calibri"/>
                <a:ea typeface="Calibri"/>
                <a:cs typeface="Calibri"/>
                <a:sym typeface="Calibri"/>
              </a:endParaRPr>
            </a:p>
          </p:txBody>
        </p:sp>
        <p:sp>
          <p:nvSpPr>
            <p:cNvPr id="585" name="Google Shape;585;p27"/>
            <p:cNvSpPr/>
            <p:nvPr/>
          </p:nvSpPr>
          <p:spPr>
            <a:xfrm>
              <a:off x="7410425" y="4791100"/>
              <a:ext cx="399000" cy="17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586" name="Google Shape;586;p27"/>
            <p:cNvSpPr txBox="1"/>
            <p:nvPr/>
          </p:nvSpPr>
          <p:spPr>
            <a:xfrm>
              <a:off x="7805850" y="47341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statut d’une agence</a:t>
              </a:r>
              <a:endParaRPr sz="700">
                <a:latin typeface="Calibri"/>
                <a:ea typeface="Calibri"/>
                <a:cs typeface="Calibri"/>
                <a:sym typeface="Calibri"/>
              </a:endParaRPr>
            </a:p>
          </p:txBody>
        </p:sp>
      </p:grpSp>
      <p:sp>
        <p:nvSpPr>
          <p:cNvPr id="587" name="Google Shape;587;p27"/>
          <p:cNvSpPr/>
          <p:nvPr/>
        </p:nvSpPr>
        <p:spPr>
          <a:xfrm>
            <a:off x="76200" y="608150"/>
            <a:ext cx="9228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Refus (hors décès)</a:t>
            </a:r>
            <a:endParaRPr sz="700">
              <a:latin typeface="Calibri"/>
              <a:ea typeface="Calibri"/>
              <a:cs typeface="Calibri"/>
              <a:sym typeface="Calibri"/>
            </a:endParaRPr>
          </a:p>
        </p:txBody>
      </p:sp>
      <p:cxnSp>
        <p:nvCxnSpPr>
          <p:cNvPr id="588" name="Google Shape;588;p27"/>
          <p:cNvCxnSpPr>
            <a:stCxn id="587" idx="3"/>
            <a:endCxn id="575" idx="0"/>
          </p:cNvCxnSpPr>
          <p:nvPr/>
        </p:nvCxnSpPr>
        <p:spPr>
          <a:xfrm>
            <a:off x="999000" y="708650"/>
            <a:ext cx="93300" cy="304200"/>
          </a:xfrm>
          <a:prstGeom prst="bentConnector2">
            <a:avLst/>
          </a:prstGeom>
          <a:noFill/>
          <a:ln cap="flat" cmpd="sng" w="9525">
            <a:solidFill>
              <a:schemeClr val="dk1"/>
            </a:solidFill>
            <a:prstDash val="solid"/>
            <a:round/>
            <a:headEnd len="med" w="med" type="none"/>
            <a:tailEnd len="med" w="med" type="none"/>
          </a:ln>
        </p:spPr>
      </p:cxnSp>
      <p:cxnSp>
        <p:nvCxnSpPr>
          <p:cNvPr id="589" name="Google Shape;589;p27"/>
          <p:cNvCxnSpPr>
            <a:endCxn id="575" idx="0"/>
          </p:cNvCxnSpPr>
          <p:nvPr/>
        </p:nvCxnSpPr>
        <p:spPr>
          <a:xfrm>
            <a:off x="1092425" y="900069"/>
            <a:ext cx="0" cy="112800"/>
          </a:xfrm>
          <a:prstGeom prst="straightConnector1">
            <a:avLst/>
          </a:prstGeom>
          <a:noFill/>
          <a:ln cap="flat" cmpd="sng" w="9525">
            <a:solidFill>
              <a:schemeClr val="dk1"/>
            </a:solidFill>
            <a:prstDash val="solid"/>
            <a:round/>
            <a:headEnd len="med" w="med" type="none"/>
            <a:tailEnd len="med" w="med" type="triangle"/>
          </a:ln>
        </p:spPr>
      </p:cxnSp>
      <p:sp>
        <p:nvSpPr>
          <p:cNvPr id="590" name="Google Shape;590;p27"/>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Evolution du statut “Refus” [IR inactif]</a:t>
            </a:r>
            <a:endParaRPr sz="2400">
              <a:latin typeface="Calibri"/>
              <a:ea typeface="Calibri"/>
              <a:cs typeface="Calibri"/>
              <a:sym typeface="Calibri"/>
            </a:endParaRPr>
          </a:p>
        </p:txBody>
      </p:sp>
      <p:sp>
        <p:nvSpPr>
          <p:cNvPr id="591" name="Google Shape;591;p27"/>
          <p:cNvSpPr/>
          <p:nvPr/>
        </p:nvSpPr>
        <p:spPr>
          <a:xfrm>
            <a:off x="321375" y="3184550"/>
            <a:ext cx="9228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Estimation</a:t>
            </a:r>
            <a:endParaRPr sz="700">
              <a:latin typeface="Calibri"/>
              <a:ea typeface="Calibri"/>
              <a:cs typeface="Calibri"/>
              <a:sym typeface="Calibri"/>
            </a:endParaRPr>
          </a:p>
        </p:txBody>
      </p:sp>
      <p:sp>
        <p:nvSpPr>
          <p:cNvPr id="592" name="Google Shape;592;p27"/>
          <p:cNvSpPr/>
          <p:nvPr/>
        </p:nvSpPr>
        <p:spPr>
          <a:xfrm>
            <a:off x="321375" y="35053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Action commerciale</a:t>
            </a:r>
            <a:endParaRPr sz="700">
              <a:solidFill>
                <a:schemeClr val="dk1"/>
              </a:solidFill>
              <a:latin typeface="Calibri"/>
              <a:ea typeface="Calibri"/>
              <a:cs typeface="Calibri"/>
              <a:sym typeface="Calibri"/>
            </a:endParaRPr>
          </a:p>
        </p:txBody>
      </p:sp>
      <p:sp>
        <p:nvSpPr>
          <p:cNvPr id="593" name="Google Shape;593;p27"/>
          <p:cNvSpPr/>
          <p:nvPr/>
        </p:nvSpPr>
        <p:spPr>
          <a:xfrm>
            <a:off x="321375" y="38262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Planifier RDV</a:t>
            </a:r>
            <a:endParaRPr sz="700">
              <a:solidFill>
                <a:schemeClr val="dk1"/>
              </a:solidFill>
              <a:latin typeface="Calibri"/>
              <a:ea typeface="Calibri"/>
              <a:cs typeface="Calibri"/>
              <a:sym typeface="Calibri"/>
            </a:endParaRPr>
          </a:p>
        </p:txBody>
      </p:sp>
      <p:sp>
        <p:nvSpPr>
          <p:cNvPr id="594" name="Google Shape;594;p27"/>
          <p:cNvSpPr/>
          <p:nvPr/>
        </p:nvSpPr>
        <p:spPr>
          <a:xfrm>
            <a:off x="321375" y="41470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a:t>
            </a:r>
            <a:endParaRPr sz="700">
              <a:solidFill>
                <a:schemeClr val="dk1"/>
              </a:solidFill>
              <a:latin typeface="Calibri"/>
              <a:ea typeface="Calibri"/>
              <a:cs typeface="Calibri"/>
              <a:sym typeface="Calibri"/>
            </a:endParaRPr>
          </a:p>
        </p:txBody>
      </p:sp>
      <p:sp>
        <p:nvSpPr>
          <p:cNvPr id="595" name="Google Shape;595;p27"/>
          <p:cNvSpPr/>
          <p:nvPr/>
        </p:nvSpPr>
        <p:spPr>
          <a:xfrm>
            <a:off x="321375" y="446785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 autre résidence</a:t>
            </a:r>
            <a:endParaRPr sz="700">
              <a:solidFill>
                <a:schemeClr val="dk1"/>
              </a:solidFill>
              <a:latin typeface="Calibri"/>
              <a:ea typeface="Calibri"/>
              <a:cs typeface="Calibri"/>
              <a:sym typeface="Calibri"/>
            </a:endParaRPr>
          </a:p>
        </p:txBody>
      </p:sp>
      <p:sp>
        <p:nvSpPr>
          <p:cNvPr id="596" name="Google Shape;596;p27"/>
          <p:cNvSpPr/>
          <p:nvPr/>
        </p:nvSpPr>
        <p:spPr>
          <a:xfrm>
            <a:off x="1810150" y="985100"/>
            <a:ext cx="1020900" cy="201000"/>
          </a:xfrm>
          <a:prstGeom prst="homePlate">
            <a:avLst>
              <a:gd fmla="val 50000" name="adj"/>
            </a:avLst>
          </a:prstGeom>
          <a:solidFill>
            <a:srgbClr val="FFFF00"/>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Réorientation</a:t>
            </a:r>
            <a:endParaRPr sz="700">
              <a:solidFill>
                <a:schemeClr val="dk1"/>
              </a:solidFill>
              <a:latin typeface="Calibri"/>
              <a:ea typeface="Calibri"/>
              <a:cs typeface="Calibri"/>
              <a:sym typeface="Calibri"/>
            </a:endParaRPr>
          </a:p>
        </p:txBody>
      </p:sp>
      <p:cxnSp>
        <p:nvCxnSpPr>
          <p:cNvPr id="597" name="Google Shape;597;p27"/>
          <p:cNvCxnSpPr/>
          <p:nvPr/>
        </p:nvCxnSpPr>
        <p:spPr>
          <a:xfrm flipH="1">
            <a:off x="369075" y="3012275"/>
            <a:ext cx="875100" cy="1814400"/>
          </a:xfrm>
          <a:prstGeom prst="straightConnector1">
            <a:avLst/>
          </a:prstGeom>
          <a:noFill/>
          <a:ln cap="flat" cmpd="sng" w="9525">
            <a:solidFill>
              <a:srgbClr val="E06666"/>
            </a:solidFill>
            <a:prstDash val="solid"/>
            <a:round/>
            <a:headEnd len="med" w="med" type="none"/>
            <a:tailEnd len="med" w="med" type="none"/>
          </a:ln>
        </p:spPr>
      </p:cxnSp>
      <p:cxnSp>
        <p:nvCxnSpPr>
          <p:cNvPr id="598" name="Google Shape;598;p27"/>
          <p:cNvCxnSpPr/>
          <p:nvPr/>
        </p:nvCxnSpPr>
        <p:spPr>
          <a:xfrm rot="10800000">
            <a:off x="369075" y="3012375"/>
            <a:ext cx="875100" cy="1814400"/>
          </a:xfrm>
          <a:prstGeom prst="straightConnector1">
            <a:avLst/>
          </a:prstGeom>
          <a:noFill/>
          <a:ln cap="flat" cmpd="sng" w="9525">
            <a:solidFill>
              <a:srgbClr val="E06666"/>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28"/>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Evolution du statut “Refus” [IR actif] </a:t>
            </a:r>
            <a:endParaRPr sz="2400">
              <a:latin typeface="Calibri"/>
              <a:ea typeface="Calibri"/>
              <a:cs typeface="Calibri"/>
              <a:sym typeface="Calibri"/>
            </a:endParaRPr>
          </a:p>
        </p:txBody>
      </p:sp>
      <p:sp>
        <p:nvSpPr>
          <p:cNvPr id="604" name="Google Shape;604;p28"/>
          <p:cNvSpPr txBox="1"/>
          <p:nvPr/>
        </p:nvSpPr>
        <p:spPr>
          <a:xfrm>
            <a:off x="1282900" y="1572475"/>
            <a:ext cx="6224100" cy="369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chemeClr val="lt1"/>
                </a:solidFill>
                <a:latin typeface="Calibri"/>
                <a:ea typeface="Calibri"/>
                <a:cs typeface="Calibri"/>
                <a:sym typeface="Calibri"/>
              </a:rPr>
              <a:t>Ce cas n'existe pas car (“Refus” + actif résidence) = “Admis autre résidence”</a:t>
            </a:r>
            <a:endParaRPr b="1" sz="12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9"/>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Evolution du statut “Entrée” [IR inactif]</a:t>
            </a:r>
            <a:endParaRPr sz="2400">
              <a:latin typeface="Calibri"/>
              <a:ea typeface="Calibri"/>
              <a:cs typeface="Calibri"/>
              <a:sym typeface="Calibri"/>
            </a:endParaRPr>
          </a:p>
        </p:txBody>
      </p:sp>
      <p:sp>
        <p:nvSpPr>
          <p:cNvPr id="610" name="Google Shape;610;p29"/>
          <p:cNvSpPr txBox="1"/>
          <p:nvPr/>
        </p:nvSpPr>
        <p:spPr>
          <a:xfrm>
            <a:off x="1282900" y="1572475"/>
            <a:ext cx="6224100" cy="369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chemeClr val="lt1"/>
                </a:solidFill>
                <a:latin typeface="Calibri"/>
                <a:ea typeface="Calibri"/>
                <a:cs typeface="Calibri"/>
                <a:sym typeface="Calibri"/>
              </a:rPr>
              <a:t>Ce cas n'existe pas car si “Entrée” alors l’Indicateur Résidence est nécessairement en actif</a:t>
            </a:r>
            <a:endParaRPr b="1" sz="12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0"/>
          <p:cNvSpPr/>
          <p:nvPr/>
        </p:nvSpPr>
        <p:spPr>
          <a:xfrm>
            <a:off x="631025" y="1012869"/>
            <a:ext cx="9228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“Entrée”</a:t>
            </a:r>
            <a:endParaRPr sz="700">
              <a:latin typeface="Calibri"/>
              <a:ea typeface="Calibri"/>
              <a:cs typeface="Calibri"/>
              <a:sym typeface="Calibri"/>
            </a:endParaRPr>
          </a:p>
        </p:txBody>
      </p:sp>
      <p:sp>
        <p:nvSpPr>
          <p:cNvPr id="616" name="Google Shape;616;p30"/>
          <p:cNvSpPr/>
          <p:nvPr/>
        </p:nvSpPr>
        <p:spPr>
          <a:xfrm>
            <a:off x="2141400" y="7228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Demande de sortie &gt;&gt; STC</a:t>
            </a:r>
            <a:endParaRPr sz="700">
              <a:latin typeface="Calibri"/>
              <a:ea typeface="Calibri"/>
              <a:cs typeface="Calibri"/>
              <a:sym typeface="Calibri"/>
            </a:endParaRPr>
          </a:p>
        </p:txBody>
      </p:sp>
      <p:sp>
        <p:nvSpPr>
          <p:cNvPr id="617" name="Google Shape;617;p30"/>
          <p:cNvSpPr/>
          <p:nvPr/>
        </p:nvSpPr>
        <p:spPr>
          <a:xfrm>
            <a:off x="3162299" y="1012869"/>
            <a:ext cx="10476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“Sortie”</a:t>
            </a:r>
            <a:endParaRPr sz="700">
              <a:latin typeface="Calibri"/>
              <a:ea typeface="Calibri"/>
              <a:cs typeface="Calibri"/>
              <a:sym typeface="Calibri"/>
            </a:endParaRPr>
          </a:p>
        </p:txBody>
      </p:sp>
      <p:cxnSp>
        <p:nvCxnSpPr>
          <p:cNvPr id="618" name="Google Shape;618;p30"/>
          <p:cNvCxnSpPr>
            <a:stCxn id="616" idx="3"/>
            <a:endCxn id="617" idx="0"/>
          </p:cNvCxnSpPr>
          <p:nvPr/>
        </p:nvCxnSpPr>
        <p:spPr>
          <a:xfrm>
            <a:off x="3162300" y="823375"/>
            <a:ext cx="523800" cy="189600"/>
          </a:xfrm>
          <a:prstGeom prst="bentConnector2">
            <a:avLst/>
          </a:prstGeom>
          <a:noFill/>
          <a:ln cap="flat" cmpd="sng" w="9525">
            <a:solidFill>
              <a:schemeClr val="dk1"/>
            </a:solidFill>
            <a:prstDash val="solid"/>
            <a:round/>
            <a:headEnd len="med" w="med" type="none"/>
            <a:tailEnd len="med" w="med" type="none"/>
          </a:ln>
        </p:spPr>
      </p:cxnSp>
      <p:cxnSp>
        <p:nvCxnSpPr>
          <p:cNvPr id="619" name="Google Shape;619;p30"/>
          <p:cNvCxnSpPr>
            <a:endCxn id="617" idx="0"/>
          </p:cNvCxnSpPr>
          <p:nvPr/>
        </p:nvCxnSpPr>
        <p:spPr>
          <a:xfrm>
            <a:off x="3679499" y="829569"/>
            <a:ext cx="6600" cy="183300"/>
          </a:xfrm>
          <a:prstGeom prst="straightConnector1">
            <a:avLst/>
          </a:prstGeom>
          <a:noFill/>
          <a:ln cap="flat" cmpd="sng" w="9525">
            <a:solidFill>
              <a:schemeClr val="dk1"/>
            </a:solidFill>
            <a:prstDash val="solid"/>
            <a:round/>
            <a:headEnd len="med" w="med" type="none"/>
            <a:tailEnd len="med" w="med" type="triangle"/>
          </a:ln>
        </p:spPr>
      </p:cxnSp>
      <p:cxnSp>
        <p:nvCxnSpPr>
          <p:cNvPr id="620" name="Google Shape;620;p30"/>
          <p:cNvCxnSpPr>
            <a:stCxn id="615" idx="3"/>
            <a:endCxn id="617" idx="1"/>
          </p:cNvCxnSpPr>
          <p:nvPr/>
        </p:nvCxnSpPr>
        <p:spPr>
          <a:xfrm>
            <a:off x="1553825" y="1151019"/>
            <a:ext cx="1608600" cy="0"/>
          </a:xfrm>
          <a:prstGeom prst="straightConnector1">
            <a:avLst/>
          </a:prstGeom>
          <a:noFill/>
          <a:ln cap="flat" cmpd="sng" w="9525">
            <a:solidFill>
              <a:schemeClr val="dk1"/>
            </a:solidFill>
            <a:prstDash val="solid"/>
            <a:round/>
            <a:headEnd len="med" w="med" type="none"/>
            <a:tailEnd len="med" w="med" type="triangle"/>
          </a:ln>
        </p:spPr>
      </p:cxnSp>
      <p:sp>
        <p:nvSpPr>
          <p:cNvPr id="621" name="Google Shape;621;p30"/>
          <p:cNvSpPr txBox="1"/>
          <p:nvPr/>
        </p:nvSpPr>
        <p:spPr>
          <a:xfrm>
            <a:off x="1519300" y="1377725"/>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622" name="Google Shape;622;p30"/>
          <p:cNvSpPr/>
          <p:nvPr/>
        </p:nvSpPr>
        <p:spPr>
          <a:xfrm>
            <a:off x="2137175" y="13549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Décès du prospect </a:t>
            </a:r>
            <a:endParaRPr sz="700">
              <a:solidFill>
                <a:schemeClr val="dk1"/>
              </a:solidFill>
              <a:latin typeface="Calibri"/>
              <a:ea typeface="Calibri"/>
              <a:cs typeface="Calibri"/>
              <a:sym typeface="Calibri"/>
            </a:endParaRPr>
          </a:p>
          <a:p>
            <a:pPr indent="0" lvl="0" marL="0" rtl="0" algn="l">
              <a:spcBef>
                <a:spcPts val="0"/>
              </a:spcBef>
              <a:spcAft>
                <a:spcPts val="0"/>
              </a:spcAft>
              <a:buNone/>
            </a:pPr>
            <a:r>
              <a:rPr lang="fr" sz="700">
                <a:solidFill>
                  <a:schemeClr val="dk1"/>
                </a:solidFill>
                <a:latin typeface="Calibri"/>
                <a:ea typeface="Calibri"/>
                <a:cs typeface="Calibri"/>
                <a:sym typeface="Calibri"/>
              </a:rPr>
              <a:t>&gt;&gt; STC</a:t>
            </a:r>
            <a:endParaRPr b="1" sz="800">
              <a:solidFill>
                <a:schemeClr val="dk1"/>
              </a:solidFill>
              <a:latin typeface="Calibri"/>
              <a:ea typeface="Calibri"/>
              <a:cs typeface="Calibri"/>
              <a:sym typeface="Calibri"/>
            </a:endParaRPr>
          </a:p>
        </p:txBody>
      </p:sp>
      <p:sp>
        <p:nvSpPr>
          <p:cNvPr id="623" name="Google Shape;623;p30"/>
          <p:cNvSpPr/>
          <p:nvPr/>
        </p:nvSpPr>
        <p:spPr>
          <a:xfrm>
            <a:off x="3162300" y="1676655"/>
            <a:ext cx="1047900" cy="2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solidFill>
                <a:schemeClr val="dk1"/>
              </a:solidFill>
              <a:latin typeface="Calibri"/>
              <a:ea typeface="Calibri"/>
              <a:cs typeface="Calibri"/>
              <a:sym typeface="Calibri"/>
            </a:endParaRPr>
          </a:p>
        </p:txBody>
      </p:sp>
      <p:cxnSp>
        <p:nvCxnSpPr>
          <p:cNvPr id="624" name="Google Shape;624;p30"/>
          <p:cNvCxnSpPr>
            <a:stCxn id="615" idx="3"/>
            <a:endCxn id="623" idx="1"/>
          </p:cNvCxnSpPr>
          <p:nvPr/>
        </p:nvCxnSpPr>
        <p:spPr>
          <a:xfrm>
            <a:off x="1553825" y="1151019"/>
            <a:ext cx="1608600" cy="663900"/>
          </a:xfrm>
          <a:prstGeom prst="bentConnector3">
            <a:avLst>
              <a:gd fmla="val 22941" name="adj1"/>
            </a:avLst>
          </a:prstGeom>
          <a:noFill/>
          <a:ln cap="flat" cmpd="sng" w="9525">
            <a:solidFill>
              <a:schemeClr val="dk1"/>
            </a:solidFill>
            <a:prstDash val="solid"/>
            <a:round/>
            <a:headEnd len="med" w="med" type="none"/>
            <a:tailEnd len="med" w="med" type="none"/>
          </a:ln>
        </p:spPr>
      </p:cxnSp>
      <p:cxnSp>
        <p:nvCxnSpPr>
          <p:cNvPr id="625" name="Google Shape;625;p30"/>
          <p:cNvCxnSpPr>
            <a:stCxn id="622" idx="3"/>
            <a:endCxn id="623" idx="0"/>
          </p:cNvCxnSpPr>
          <p:nvPr/>
        </p:nvCxnSpPr>
        <p:spPr>
          <a:xfrm>
            <a:off x="3158075" y="1455425"/>
            <a:ext cx="528300" cy="221100"/>
          </a:xfrm>
          <a:prstGeom prst="bentConnector2">
            <a:avLst/>
          </a:prstGeom>
          <a:noFill/>
          <a:ln cap="flat" cmpd="sng" w="9525">
            <a:solidFill>
              <a:schemeClr val="dk1"/>
            </a:solidFill>
            <a:prstDash val="solid"/>
            <a:round/>
            <a:headEnd len="med" w="med" type="none"/>
            <a:tailEnd len="med" w="med" type="none"/>
          </a:ln>
        </p:spPr>
      </p:cxnSp>
      <p:sp>
        <p:nvSpPr>
          <p:cNvPr id="626" name="Google Shape;626;p30"/>
          <p:cNvSpPr/>
          <p:nvPr/>
        </p:nvSpPr>
        <p:spPr>
          <a:xfrm>
            <a:off x="4583099" y="1012869"/>
            <a:ext cx="10476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“Sortie autre résidence”</a:t>
            </a:r>
            <a:endParaRPr sz="700">
              <a:latin typeface="Calibri"/>
              <a:ea typeface="Calibri"/>
              <a:cs typeface="Calibri"/>
              <a:sym typeface="Calibri"/>
            </a:endParaRPr>
          </a:p>
        </p:txBody>
      </p:sp>
      <p:sp>
        <p:nvSpPr>
          <p:cNvPr id="627" name="Google Shape;627;p30"/>
          <p:cNvSpPr/>
          <p:nvPr/>
        </p:nvSpPr>
        <p:spPr>
          <a:xfrm>
            <a:off x="4581450" y="1676698"/>
            <a:ext cx="1047900" cy="276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latin typeface="Calibri"/>
              <a:ea typeface="Calibri"/>
              <a:cs typeface="Calibri"/>
              <a:sym typeface="Calibri"/>
            </a:endParaRPr>
          </a:p>
        </p:txBody>
      </p:sp>
      <p:grpSp>
        <p:nvGrpSpPr>
          <p:cNvPr id="628" name="Google Shape;628;p30"/>
          <p:cNvGrpSpPr/>
          <p:nvPr/>
        </p:nvGrpSpPr>
        <p:grpSpPr>
          <a:xfrm>
            <a:off x="7410375" y="3914100"/>
            <a:ext cx="1810275" cy="1188700"/>
            <a:chOff x="7410375" y="3837900"/>
            <a:chExt cx="1810275" cy="1188700"/>
          </a:xfrm>
        </p:grpSpPr>
        <p:sp>
          <p:nvSpPr>
            <p:cNvPr id="629" name="Google Shape;629;p30"/>
            <p:cNvSpPr/>
            <p:nvPr/>
          </p:nvSpPr>
          <p:spPr>
            <a:xfrm>
              <a:off x="7410425" y="3882900"/>
              <a:ext cx="399000" cy="2025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alibri"/>
                <a:ea typeface="Calibri"/>
                <a:cs typeface="Calibri"/>
                <a:sym typeface="Calibri"/>
              </a:endParaRPr>
            </a:p>
          </p:txBody>
        </p:sp>
        <p:sp>
          <p:nvSpPr>
            <p:cNvPr id="630" name="Google Shape;630;p30"/>
            <p:cNvSpPr/>
            <p:nvPr/>
          </p:nvSpPr>
          <p:spPr>
            <a:xfrm>
              <a:off x="7410375" y="4133950"/>
              <a:ext cx="399000" cy="1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631" name="Google Shape;631;p30"/>
            <p:cNvSpPr txBox="1"/>
            <p:nvPr/>
          </p:nvSpPr>
          <p:spPr>
            <a:xfrm>
              <a:off x="7805850" y="3837900"/>
              <a:ext cx="14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event ou action </a:t>
              </a:r>
              <a:endParaRPr sz="700">
                <a:latin typeface="Calibri"/>
                <a:ea typeface="Calibri"/>
                <a:cs typeface="Calibri"/>
                <a:sym typeface="Calibri"/>
              </a:endParaRPr>
            </a:p>
          </p:txBody>
        </p:sp>
        <p:sp>
          <p:nvSpPr>
            <p:cNvPr id="632" name="Google Shape;632;p30"/>
            <p:cNvSpPr/>
            <p:nvPr/>
          </p:nvSpPr>
          <p:spPr>
            <a:xfrm>
              <a:off x="7410375" y="4358500"/>
              <a:ext cx="399000" cy="178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633" name="Google Shape;633;p30"/>
            <p:cNvSpPr/>
            <p:nvPr/>
          </p:nvSpPr>
          <p:spPr>
            <a:xfrm>
              <a:off x="7410375" y="4574800"/>
              <a:ext cx="399000" cy="178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634" name="Google Shape;634;p30"/>
            <p:cNvSpPr txBox="1"/>
            <p:nvPr/>
          </p:nvSpPr>
          <p:spPr>
            <a:xfrm>
              <a:off x="7805850" y="4076950"/>
              <a:ext cx="117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de </a:t>
              </a:r>
              <a:r>
                <a:rPr b="1" lang="fr" sz="700" u="sng">
                  <a:solidFill>
                    <a:schemeClr val="dk1"/>
                  </a:solidFill>
                  <a:latin typeface="Calibri"/>
                  <a:ea typeface="Calibri"/>
                  <a:cs typeface="Calibri"/>
                  <a:sym typeface="Calibri"/>
                </a:rPr>
                <a:t>ma résidence</a:t>
              </a:r>
              <a:endParaRPr b="1" sz="700" u="sng">
                <a:latin typeface="Calibri"/>
                <a:ea typeface="Calibri"/>
                <a:cs typeface="Calibri"/>
                <a:sym typeface="Calibri"/>
              </a:endParaRPr>
            </a:p>
          </p:txBody>
        </p:sp>
        <p:sp>
          <p:nvSpPr>
            <p:cNvPr id="635" name="Google Shape;635;p30"/>
            <p:cNvSpPr txBox="1"/>
            <p:nvPr/>
          </p:nvSpPr>
          <p:spPr>
            <a:xfrm>
              <a:off x="7805400" y="4301500"/>
              <a:ext cx="14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d’une autre résidence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
          <p:nvSpPr>
            <p:cNvPr id="636" name="Google Shape;636;p30"/>
            <p:cNvSpPr txBox="1"/>
            <p:nvPr/>
          </p:nvSpPr>
          <p:spPr>
            <a:xfrm>
              <a:off x="7805850" y="45178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nouveau statut à valider</a:t>
              </a:r>
              <a:endParaRPr sz="700">
                <a:latin typeface="Calibri"/>
                <a:ea typeface="Calibri"/>
                <a:cs typeface="Calibri"/>
                <a:sym typeface="Calibri"/>
              </a:endParaRPr>
            </a:p>
          </p:txBody>
        </p:sp>
        <p:sp>
          <p:nvSpPr>
            <p:cNvPr id="637" name="Google Shape;637;p30"/>
            <p:cNvSpPr/>
            <p:nvPr/>
          </p:nvSpPr>
          <p:spPr>
            <a:xfrm>
              <a:off x="7410425" y="4791100"/>
              <a:ext cx="399000" cy="17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638" name="Google Shape;638;p30"/>
            <p:cNvSpPr txBox="1"/>
            <p:nvPr/>
          </p:nvSpPr>
          <p:spPr>
            <a:xfrm>
              <a:off x="7805850" y="47341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statut d’une agence</a:t>
              </a:r>
              <a:endParaRPr sz="700">
                <a:latin typeface="Calibri"/>
                <a:ea typeface="Calibri"/>
                <a:cs typeface="Calibri"/>
                <a:sym typeface="Calibri"/>
              </a:endParaRPr>
            </a:p>
          </p:txBody>
        </p:sp>
      </p:grpSp>
      <p:sp>
        <p:nvSpPr>
          <p:cNvPr id="639" name="Google Shape;639;p30"/>
          <p:cNvSpPr/>
          <p:nvPr/>
        </p:nvSpPr>
        <p:spPr>
          <a:xfrm>
            <a:off x="6003899" y="1012869"/>
            <a:ext cx="10476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640" name="Google Shape;640;p30"/>
          <p:cNvSpPr/>
          <p:nvPr/>
        </p:nvSpPr>
        <p:spPr>
          <a:xfrm>
            <a:off x="6000600" y="1676698"/>
            <a:ext cx="1047900" cy="27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solidFill>
                  <a:schemeClr val="dk1"/>
                </a:solidFill>
                <a:latin typeface="Calibri"/>
                <a:ea typeface="Calibri"/>
                <a:cs typeface="Calibri"/>
                <a:sym typeface="Calibri"/>
              </a:rPr>
              <a:t>Statut</a:t>
            </a:r>
            <a:r>
              <a:rPr lang="fr" sz="700">
                <a:latin typeface="Calibri"/>
                <a:ea typeface="Calibri"/>
                <a:cs typeface="Calibri"/>
                <a:sym typeface="Calibri"/>
              </a:rPr>
              <a:t> = </a:t>
            </a:r>
            <a:endParaRPr sz="700">
              <a:latin typeface="Calibri"/>
              <a:ea typeface="Calibri"/>
              <a:cs typeface="Calibri"/>
              <a:sym typeface="Calibri"/>
            </a:endParaRPr>
          </a:p>
          <a:p>
            <a:pPr indent="0" lvl="0" marL="0" marR="0" rtl="0" algn="ctr">
              <a:lnSpc>
                <a:spcPct val="100000"/>
              </a:lnSpc>
              <a:spcBef>
                <a:spcPts val="0"/>
              </a:spcBef>
              <a:spcAft>
                <a:spcPts val="0"/>
              </a:spcAft>
              <a:buNone/>
            </a:pPr>
            <a:r>
              <a:rPr lang="fr" sz="700">
                <a:latin typeface="Calibri"/>
                <a:ea typeface="Calibri"/>
                <a:cs typeface="Calibri"/>
                <a:sym typeface="Calibri"/>
              </a:rPr>
              <a:t>“Sortie définitive”</a:t>
            </a:r>
            <a:endParaRPr sz="700">
              <a:latin typeface="Calibri"/>
              <a:ea typeface="Calibri"/>
              <a:cs typeface="Calibri"/>
              <a:sym typeface="Calibri"/>
            </a:endParaRPr>
          </a:p>
        </p:txBody>
      </p:sp>
      <p:sp>
        <p:nvSpPr>
          <p:cNvPr id="641" name="Google Shape;641;p30"/>
          <p:cNvSpPr/>
          <p:nvPr/>
        </p:nvSpPr>
        <p:spPr>
          <a:xfrm>
            <a:off x="4273049" y="1058721"/>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5692349" y="1060433"/>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4271549" y="17242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5692349" y="1724262"/>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5" name="Google Shape;645;p30"/>
          <p:cNvCxnSpPr>
            <a:endCxn id="623" idx="1"/>
          </p:cNvCxnSpPr>
          <p:nvPr/>
        </p:nvCxnSpPr>
        <p:spPr>
          <a:xfrm flipH="1" rot="10800000">
            <a:off x="1947900" y="1814805"/>
            <a:ext cx="1214400" cy="2400"/>
          </a:xfrm>
          <a:prstGeom prst="straightConnector1">
            <a:avLst/>
          </a:prstGeom>
          <a:noFill/>
          <a:ln cap="flat" cmpd="sng" w="9525">
            <a:solidFill>
              <a:schemeClr val="dk1"/>
            </a:solidFill>
            <a:prstDash val="solid"/>
            <a:round/>
            <a:headEnd len="med" w="med" type="none"/>
            <a:tailEnd len="med" w="med" type="triangle"/>
          </a:ln>
        </p:spPr>
      </p:cxnSp>
      <p:sp>
        <p:nvSpPr>
          <p:cNvPr id="646" name="Google Shape;646;p30"/>
          <p:cNvSpPr/>
          <p:nvPr/>
        </p:nvSpPr>
        <p:spPr>
          <a:xfrm>
            <a:off x="76200" y="608150"/>
            <a:ext cx="9228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Admission</a:t>
            </a:r>
            <a:endParaRPr sz="700">
              <a:latin typeface="Calibri"/>
              <a:ea typeface="Calibri"/>
              <a:cs typeface="Calibri"/>
              <a:sym typeface="Calibri"/>
            </a:endParaRPr>
          </a:p>
        </p:txBody>
      </p:sp>
      <p:cxnSp>
        <p:nvCxnSpPr>
          <p:cNvPr id="647" name="Google Shape;647;p30"/>
          <p:cNvCxnSpPr>
            <a:stCxn id="646" idx="3"/>
            <a:endCxn id="615" idx="0"/>
          </p:cNvCxnSpPr>
          <p:nvPr/>
        </p:nvCxnSpPr>
        <p:spPr>
          <a:xfrm>
            <a:off x="999000" y="708650"/>
            <a:ext cx="93300" cy="304200"/>
          </a:xfrm>
          <a:prstGeom prst="bentConnector2">
            <a:avLst/>
          </a:prstGeom>
          <a:noFill/>
          <a:ln cap="flat" cmpd="sng" w="9525">
            <a:solidFill>
              <a:schemeClr val="dk1"/>
            </a:solidFill>
            <a:prstDash val="solid"/>
            <a:round/>
            <a:headEnd len="med" w="med" type="none"/>
            <a:tailEnd len="med" w="med" type="none"/>
          </a:ln>
        </p:spPr>
      </p:cxnSp>
      <p:cxnSp>
        <p:nvCxnSpPr>
          <p:cNvPr id="648" name="Google Shape;648;p30"/>
          <p:cNvCxnSpPr>
            <a:endCxn id="615" idx="0"/>
          </p:cNvCxnSpPr>
          <p:nvPr/>
        </p:nvCxnSpPr>
        <p:spPr>
          <a:xfrm>
            <a:off x="1092425" y="900069"/>
            <a:ext cx="0" cy="112800"/>
          </a:xfrm>
          <a:prstGeom prst="straightConnector1">
            <a:avLst/>
          </a:prstGeom>
          <a:noFill/>
          <a:ln cap="flat" cmpd="sng" w="9525">
            <a:solidFill>
              <a:schemeClr val="dk1"/>
            </a:solidFill>
            <a:prstDash val="solid"/>
            <a:round/>
            <a:headEnd len="med" w="med" type="none"/>
            <a:tailEnd len="med" w="med" type="triangle"/>
          </a:ln>
        </p:spPr>
      </p:cxnSp>
      <p:sp>
        <p:nvSpPr>
          <p:cNvPr id="649" name="Google Shape;649;p30"/>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Evolution du statut “Entrée” avec IR actif </a:t>
            </a:r>
            <a:endParaRPr sz="2400">
              <a:latin typeface="Calibri"/>
              <a:ea typeface="Calibri"/>
              <a:cs typeface="Calibri"/>
              <a:sym typeface="Calibri"/>
            </a:endParaRPr>
          </a:p>
        </p:txBody>
      </p:sp>
      <p:sp>
        <p:nvSpPr>
          <p:cNvPr id="650" name="Google Shape;650;p30"/>
          <p:cNvSpPr txBox="1"/>
          <p:nvPr/>
        </p:nvSpPr>
        <p:spPr>
          <a:xfrm>
            <a:off x="1519300" y="2020583"/>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651" name="Google Shape;651;p30"/>
          <p:cNvSpPr/>
          <p:nvPr/>
        </p:nvSpPr>
        <p:spPr>
          <a:xfrm>
            <a:off x="2141375" y="2003900"/>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Réorientation</a:t>
            </a:r>
            <a:endParaRPr sz="700">
              <a:solidFill>
                <a:schemeClr val="dk1"/>
              </a:solidFill>
              <a:latin typeface="Calibri"/>
              <a:ea typeface="Calibri"/>
              <a:cs typeface="Calibri"/>
              <a:sym typeface="Calibri"/>
            </a:endParaRPr>
          </a:p>
        </p:txBody>
      </p:sp>
      <p:sp>
        <p:nvSpPr>
          <p:cNvPr id="652" name="Google Shape;652;p30"/>
          <p:cNvSpPr/>
          <p:nvPr/>
        </p:nvSpPr>
        <p:spPr>
          <a:xfrm>
            <a:off x="3158999" y="2285555"/>
            <a:ext cx="1047900" cy="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653" name="Google Shape;653;p30"/>
          <p:cNvSpPr/>
          <p:nvPr/>
        </p:nvSpPr>
        <p:spPr>
          <a:xfrm>
            <a:off x="4578150" y="2204703"/>
            <a:ext cx="1047900" cy="478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“En cours” si concernée par la réorientation.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Sinon pas d’impact</a:t>
            </a:r>
            <a:endParaRPr sz="700">
              <a:solidFill>
                <a:schemeClr val="dk1"/>
              </a:solidFill>
              <a:latin typeface="Calibri"/>
              <a:ea typeface="Calibri"/>
              <a:cs typeface="Calibri"/>
              <a:sym typeface="Calibri"/>
            </a:endParaRPr>
          </a:p>
        </p:txBody>
      </p:sp>
      <p:sp>
        <p:nvSpPr>
          <p:cNvPr id="654" name="Google Shape;654;p30"/>
          <p:cNvSpPr/>
          <p:nvPr/>
        </p:nvSpPr>
        <p:spPr>
          <a:xfrm>
            <a:off x="5997299" y="2283393"/>
            <a:ext cx="10479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655" name="Google Shape;655;p30"/>
          <p:cNvSpPr/>
          <p:nvPr/>
        </p:nvSpPr>
        <p:spPr>
          <a:xfrm>
            <a:off x="4268249" y="2352736"/>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5689049" y="2352736"/>
            <a:ext cx="246900" cy="181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7" name="Google Shape;657;p30"/>
          <p:cNvCxnSpPr>
            <a:endCxn id="652" idx="1"/>
          </p:cNvCxnSpPr>
          <p:nvPr/>
        </p:nvCxnSpPr>
        <p:spPr>
          <a:xfrm flipH="1" rot="10800000">
            <a:off x="1934999" y="2424455"/>
            <a:ext cx="1224000" cy="5100"/>
          </a:xfrm>
          <a:prstGeom prst="straightConnector1">
            <a:avLst/>
          </a:prstGeom>
          <a:noFill/>
          <a:ln cap="flat" cmpd="sng" w="9525">
            <a:solidFill>
              <a:schemeClr val="dk1"/>
            </a:solidFill>
            <a:prstDash val="solid"/>
            <a:round/>
            <a:headEnd len="med" w="med" type="none"/>
            <a:tailEnd len="med" w="med" type="triangle"/>
          </a:ln>
        </p:spPr>
      </p:cxnSp>
      <p:cxnSp>
        <p:nvCxnSpPr>
          <p:cNvPr id="658" name="Google Shape;658;p30"/>
          <p:cNvCxnSpPr>
            <a:endCxn id="652" idx="0"/>
          </p:cNvCxnSpPr>
          <p:nvPr/>
        </p:nvCxnSpPr>
        <p:spPr>
          <a:xfrm flipH="1">
            <a:off x="3682949" y="2107055"/>
            <a:ext cx="4800" cy="178500"/>
          </a:xfrm>
          <a:prstGeom prst="straightConnector1">
            <a:avLst/>
          </a:prstGeom>
          <a:noFill/>
          <a:ln cap="flat" cmpd="sng" w="9525">
            <a:solidFill>
              <a:schemeClr val="dk1"/>
            </a:solidFill>
            <a:prstDash val="solid"/>
            <a:round/>
            <a:headEnd len="med" w="med" type="none"/>
            <a:tailEnd len="med" w="med" type="triangle"/>
          </a:ln>
        </p:spPr>
      </p:cxnSp>
      <p:cxnSp>
        <p:nvCxnSpPr>
          <p:cNvPr id="659" name="Google Shape;659;p30"/>
          <p:cNvCxnSpPr>
            <a:stCxn id="651" idx="3"/>
            <a:endCxn id="652" idx="0"/>
          </p:cNvCxnSpPr>
          <p:nvPr/>
        </p:nvCxnSpPr>
        <p:spPr>
          <a:xfrm>
            <a:off x="3162275" y="2104400"/>
            <a:ext cx="520800" cy="181200"/>
          </a:xfrm>
          <a:prstGeom prst="bentConnector2">
            <a:avLst/>
          </a:prstGeom>
          <a:noFill/>
          <a:ln cap="flat" cmpd="sng" w="9525">
            <a:solidFill>
              <a:schemeClr val="dk1"/>
            </a:solidFill>
            <a:prstDash val="solid"/>
            <a:round/>
            <a:headEnd len="med" w="med" type="none"/>
            <a:tailEnd len="med" w="med" type="none"/>
          </a:ln>
        </p:spPr>
      </p:cxnSp>
      <p:cxnSp>
        <p:nvCxnSpPr>
          <p:cNvPr id="660" name="Google Shape;660;p30"/>
          <p:cNvCxnSpPr>
            <a:stCxn id="615" idx="3"/>
            <a:endCxn id="652" idx="1"/>
          </p:cNvCxnSpPr>
          <p:nvPr/>
        </p:nvCxnSpPr>
        <p:spPr>
          <a:xfrm>
            <a:off x="1553825" y="1151019"/>
            <a:ext cx="1605300" cy="1273500"/>
          </a:xfrm>
          <a:prstGeom prst="bentConnector3">
            <a:avLst>
              <a:gd fmla="val 22656" name="adj1"/>
            </a:avLst>
          </a:prstGeom>
          <a:noFill/>
          <a:ln cap="flat" cmpd="sng" w="9525">
            <a:solidFill>
              <a:schemeClr val="dk1"/>
            </a:solidFill>
            <a:prstDash val="solid"/>
            <a:round/>
            <a:headEnd len="med" w="med" type="none"/>
            <a:tailEnd len="med" w="med" type="none"/>
          </a:ln>
        </p:spPr>
      </p:cxnSp>
      <p:cxnSp>
        <p:nvCxnSpPr>
          <p:cNvPr id="661" name="Google Shape;661;p30"/>
          <p:cNvCxnSpPr>
            <a:endCxn id="623" idx="0"/>
          </p:cNvCxnSpPr>
          <p:nvPr/>
        </p:nvCxnSpPr>
        <p:spPr>
          <a:xfrm flipH="1">
            <a:off x="3686250" y="1462755"/>
            <a:ext cx="4800" cy="213900"/>
          </a:xfrm>
          <a:prstGeom prst="straightConnector1">
            <a:avLst/>
          </a:prstGeom>
          <a:noFill/>
          <a:ln cap="flat" cmpd="sng" w="9525">
            <a:solidFill>
              <a:schemeClr val="dk1"/>
            </a:solidFill>
            <a:prstDash val="solid"/>
            <a:round/>
            <a:headEnd len="med" w="med" type="none"/>
            <a:tailEnd len="med" w="med" type="triangle"/>
          </a:ln>
        </p:spPr>
      </p:cxnSp>
      <p:sp>
        <p:nvSpPr>
          <p:cNvPr id="662" name="Google Shape;662;p30"/>
          <p:cNvSpPr/>
          <p:nvPr/>
        </p:nvSpPr>
        <p:spPr>
          <a:xfrm>
            <a:off x="120900" y="33288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Action commerciale ou estimation</a:t>
            </a:r>
            <a:endParaRPr sz="700">
              <a:latin typeface="Calibri"/>
              <a:ea typeface="Calibri"/>
              <a:cs typeface="Calibri"/>
              <a:sym typeface="Calibri"/>
            </a:endParaRPr>
          </a:p>
        </p:txBody>
      </p:sp>
      <p:sp>
        <p:nvSpPr>
          <p:cNvPr id="663" name="Google Shape;663;p30"/>
          <p:cNvSpPr/>
          <p:nvPr/>
        </p:nvSpPr>
        <p:spPr>
          <a:xfrm>
            <a:off x="120900" y="36170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Planifier RDV</a:t>
            </a:r>
            <a:endParaRPr sz="700">
              <a:latin typeface="Calibri"/>
              <a:ea typeface="Calibri"/>
              <a:cs typeface="Calibri"/>
              <a:sym typeface="Calibri"/>
            </a:endParaRPr>
          </a:p>
        </p:txBody>
      </p:sp>
      <p:sp>
        <p:nvSpPr>
          <p:cNvPr id="664" name="Google Shape;664;p30"/>
          <p:cNvSpPr/>
          <p:nvPr/>
        </p:nvSpPr>
        <p:spPr>
          <a:xfrm>
            <a:off x="120900" y="390532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Refus (hors décès) ou annulation</a:t>
            </a:r>
            <a:endParaRPr sz="700">
              <a:solidFill>
                <a:schemeClr val="dk1"/>
              </a:solidFill>
              <a:latin typeface="Calibri"/>
              <a:ea typeface="Calibri"/>
              <a:cs typeface="Calibri"/>
              <a:sym typeface="Calibri"/>
            </a:endParaRPr>
          </a:p>
        </p:txBody>
      </p:sp>
      <p:sp>
        <p:nvSpPr>
          <p:cNvPr id="665" name="Google Shape;665;p30"/>
          <p:cNvSpPr/>
          <p:nvPr/>
        </p:nvSpPr>
        <p:spPr>
          <a:xfrm>
            <a:off x="120900" y="4193575"/>
            <a:ext cx="1020900" cy="20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 autre résidence</a:t>
            </a:r>
            <a:endParaRPr sz="700">
              <a:solidFill>
                <a:schemeClr val="dk1"/>
              </a:solidFill>
              <a:latin typeface="Calibri"/>
              <a:ea typeface="Calibri"/>
              <a:cs typeface="Calibri"/>
              <a:sym typeface="Calibri"/>
            </a:endParaRPr>
          </a:p>
        </p:txBody>
      </p:sp>
      <p:cxnSp>
        <p:nvCxnSpPr>
          <p:cNvPr id="666" name="Google Shape;666;p30"/>
          <p:cNvCxnSpPr/>
          <p:nvPr/>
        </p:nvCxnSpPr>
        <p:spPr>
          <a:xfrm rot="10800000">
            <a:off x="192900" y="3199455"/>
            <a:ext cx="806100" cy="1296600"/>
          </a:xfrm>
          <a:prstGeom prst="straightConnector1">
            <a:avLst/>
          </a:prstGeom>
          <a:noFill/>
          <a:ln cap="flat" cmpd="sng" w="9525">
            <a:solidFill>
              <a:srgbClr val="E06666"/>
            </a:solidFill>
            <a:prstDash val="solid"/>
            <a:round/>
            <a:headEnd len="med" w="med" type="none"/>
            <a:tailEnd len="med" w="med" type="none"/>
          </a:ln>
        </p:spPr>
      </p:cxnSp>
      <p:cxnSp>
        <p:nvCxnSpPr>
          <p:cNvPr id="667" name="Google Shape;667;p30"/>
          <p:cNvCxnSpPr/>
          <p:nvPr/>
        </p:nvCxnSpPr>
        <p:spPr>
          <a:xfrm flipH="1">
            <a:off x="216679" y="3199200"/>
            <a:ext cx="752700" cy="1307400"/>
          </a:xfrm>
          <a:prstGeom prst="straightConnector1">
            <a:avLst/>
          </a:prstGeom>
          <a:noFill/>
          <a:ln cap="flat" cmpd="sng" w="9525">
            <a:solidFill>
              <a:srgbClr val="E06666"/>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1"/>
          <p:cNvSpPr txBox="1"/>
          <p:nvPr>
            <p:ph type="title"/>
          </p:nvPr>
        </p:nvSpPr>
        <p:spPr>
          <a:xfrm>
            <a:off x="457200" y="591938"/>
            <a:ext cx="8362800" cy="712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673" name="Google Shape;673;p31"/>
          <p:cNvSpPr txBox="1"/>
          <p:nvPr>
            <p:ph idx="1" type="body"/>
          </p:nvPr>
        </p:nvSpPr>
        <p:spPr>
          <a:xfrm>
            <a:off x="457200" y="1350000"/>
            <a:ext cx="8362800" cy="3375000"/>
          </a:xfrm>
          <a:prstGeom prst="rect">
            <a:avLst/>
          </a:prstGeom>
        </p:spPr>
        <p:txBody>
          <a:bodyPr anchorCtr="0" anchor="t" bIns="45700" lIns="91425" spcFirstLastPara="1" rIns="91425" wrap="square" tIns="45700">
            <a:normAutofit/>
          </a:bodyPr>
          <a:lstStyle/>
          <a:p>
            <a:pPr indent="0" lvl="0" marL="0" rtl="0" algn="l">
              <a:spcBef>
                <a:spcPts val="24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2"/>
          <p:cNvSpPr/>
          <p:nvPr/>
        </p:nvSpPr>
        <p:spPr>
          <a:xfrm>
            <a:off x="631025" y="1074918"/>
            <a:ext cx="922800" cy="31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“En cours”</a:t>
            </a:r>
            <a:endParaRPr sz="700">
              <a:latin typeface="Calibri"/>
              <a:ea typeface="Calibri"/>
              <a:cs typeface="Calibri"/>
              <a:sym typeface="Calibri"/>
            </a:endParaRPr>
          </a:p>
        </p:txBody>
      </p:sp>
      <p:sp>
        <p:nvSpPr>
          <p:cNvPr id="679" name="Google Shape;679;p32"/>
          <p:cNvSpPr/>
          <p:nvPr/>
        </p:nvSpPr>
        <p:spPr>
          <a:xfrm>
            <a:off x="2239500" y="740487"/>
            <a:ext cx="922800" cy="231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Action commerciale</a:t>
            </a:r>
            <a:endParaRPr sz="700">
              <a:latin typeface="Calibri"/>
              <a:ea typeface="Calibri"/>
              <a:cs typeface="Calibri"/>
              <a:sym typeface="Calibri"/>
            </a:endParaRPr>
          </a:p>
        </p:txBody>
      </p:sp>
      <p:sp>
        <p:nvSpPr>
          <p:cNvPr id="680" name="Google Shape;680;p32"/>
          <p:cNvSpPr/>
          <p:nvPr/>
        </p:nvSpPr>
        <p:spPr>
          <a:xfrm>
            <a:off x="3162299" y="1074918"/>
            <a:ext cx="1044600" cy="31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rtl="0" algn="ctr">
              <a:spcBef>
                <a:spcPts val="0"/>
              </a:spcBef>
              <a:spcAft>
                <a:spcPts val="0"/>
              </a:spcAft>
              <a:buNone/>
            </a:pPr>
            <a:r>
              <a:rPr lang="fr" sz="700">
                <a:latin typeface="Calibri"/>
                <a:ea typeface="Calibri"/>
                <a:cs typeface="Calibri"/>
                <a:sym typeface="Calibri"/>
              </a:rPr>
              <a:t>“En cours”</a:t>
            </a:r>
            <a:endParaRPr sz="700">
              <a:latin typeface="Calibri"/>
              <a:ea typeface="Calibri"/>
              <a:cs typeface="Calibri"/>
              <a:sym typeface="Calibri"/>
            </a:endParaRPr>
          </a:p>
        </p:txBody>
      </p:sp>
      <p:cxnSp>
        <p:nvCxnSpPr>
          <p:cNvPr id="681" name="Google Shape;681;p32"/>
          <p:cNvCxnSpPr>
            <a:stCxn id="679" idx="3"/>
            <a:endCxn id="680" idx="0"/>
          </p:cNvCxnSpPr>
          <p:nvPr/>
        </p:nvCxnSpPr>
        <p:spPr>
          <a:xfrm>
            <a:off x="3162300" y="856287"/>
            <a:ext cx="522300" cy="218700"/>
          </a:xfrm>
          <a:prstGeom prst="bentConnector2">
            <a:avLst/>
          </a:prstGeom>
          <a:noFill/>
          <a:ln cap="flat" cmpd="sng" w="9525">
            <a:solidFill>
              <a:schemeClr val="dk1"/>
            </a:solidFill>
            <a:prstDash val="solid"/>
            <a:round/>
            <a:headEnd len="med" w="med" type="none"/>
            <a:tailEnd len="med" w="med" type="none"/>
          </a:ln>
        </p:spPr>
      </p:cxnSp>
      <p:cxnSp>
        <p:nvCxnSpPr>
          <p:cNvPr id="682" name="Google Shape;682;p32"/>
          <p:cNvCxnSpPr>
            <a:endCxn id="680" idx="0"/>
          </p:cNvCxnSpPr>
          <p:nvPr/>
        </p:nvCxnSpPr>
        <p:spPr>
          <a:xfrm>
            <a:off x="3677999" y="863418"/>
            <a:ext cx="6600" cy="211500"/>
          </a:xfrm>
          <a:prstGeom prst="straightConnector1">
            <a:avLst/>
          </a:prstGeom>
          <a:noFill/>
          <a:ln cap="flat" cmpd="sng" w="9525">
            <a:solidFill>
              <a:schemeClr val="dk1"/>
            </a:solidFill>
            <a:prstDash val="solid"/>
            <a:round/>
            <a:headEnd len="med" w="med" type="none"/>
            <a:tailEnd len="med" w="med" type="triangle"/>
          </a:ln>
        </p:spPr>
      </p:cxnSp>
      <p:sp>
        <p:nvSpPr>
          <p:cNvPr id="683" name="Google Shape;683;p32"/>
          <p:cNvSpPr txBox="1"/>
          <p:nvPr/>
        </p:nvSpPr>
        <p:spPr>
          <a:xfrm>
            <a:off x="1483525" y="1456643"/>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684" name="Google Shape;684;p32"/>
          <p:cNvSpPr/>
          <p:nvPr/>
        </p:nvSpPr>
        <p:spPr>
          <a:xfrm>
            <a:off x="2239487" y="1451504"/>
            <a:ext cx="922800" cy="231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RDV planifié</a:t>
            </a:r>
            <a:endParaRPr sz="700">
              <a:latin typeface="Calibri"/>
              <a:ea typeface="Calibri"/>
              <a:cs typeface="Calibri"/>
              <a:sym typeface="Calibri"/>
            </a:endParaRPr>
          </a:p>
        </p:txBody>
      </p:sp>
      <p:sp>
        <p:nvSpPr>
          <p:cNvPr id="685" name="Google Shape;685;p32"/>
          <p:cNvSpPr/>
          <p:nvPr/>
        </p:nvSpPr>
        <p:spPr>
          <a:xfrm>
            <a:off x="3159001" y="1776357"/>
            <a:ext cx="1047900" cy="31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“Visite prévue”</a:t>
            </a:r>
            <a:endParaRPr sz="700">
              <a:solidFill>
                <a:schemeClr val="dk1"/>
              </a:solidFill>
              <a:latin typeface="Calibri"/>
              <a:ea typeface="Calibri"/>
              <a:cs typeface="Calibri"/>
              <a:sym typeface="Calibri"/>
            </a:endParaRPr>
          </a:p>
        </p:txBody>
      </p:sp>
      <p:cxnSp>
        <p:nvCxnSpPr>
          <p:cNvPr id="686" name="Google Shape;686;p32"/>
          <p:cNvCxnSpPr>
            <a:stCxn id="678" idx="3"/>
            <a:endCxn id="680" idx="1"/>
          </p:cNvCxnSpPr>
          <p:nvPr/>
        </p:nvCxnSpPr>
        <p:spPr>
          <a:xfrm>
            <a:off x="1553825" y="1234218"/>
            <a:ext cx="1608600" cy="0"/>
          </a:xfrm>
          <a:prstGeom prst="straightConnector1">
            <a:avLst/>
          </a:prstGeom>
          <a:noFill/>
          <a:ln cap="flat" cmpd="sng" w="9525">
            <a:solidFill>
              <a:schemeClr val="dk1"/>
            </a:solidFill>
            <a:prstDash val="solid"/>
            <a:round/>
            <a:headEnd len="med" w="med" type="none"/>
            <a:tailEnd len="med" w="med" type="triangle"/>
          </a:ln>
        </p:spPr>
      </p:cxnSp>
      <p:sp>
        <p:nvSpPr>
          <p:cNvPr id="687" name="Google Shape;687;p32"/>
          <p:cNvSpPr txBox="1"/>
          <p:nvPr/>
        </p:nvSpPr>
        <p:spPr>
          <a:xfrm>
            <a:off x="1483525" y="2114984"/>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688" name="Google Shape;688;p32"/>
          <p:cNvSpPr/>
          <p:nvPr/>
        </p:nvSpPr>
        <p:spPr>
          <a:xfrm>
            <a:off x="2235187" y="2084606"/>
            <a:ext cx="922800" cy="231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Décès du prospect </a:t>
            </a:r>
            <a:r>
              <a:rPr b="1" lang="fr" sz="800">
                <a:solidFill>
                  <a:schemeClr val="dk1"/>
                </a:solidFill>
                <a:latin typeface="Calibri"/>
                <a:ea typeface="Calibri"/>
                <a:cs typeface="Calibri"/>
                <a:sym typeface="Calibri"/>
              </a:rPr>
              <a:t>*</a:t>
            </a:r>
            <a:endParaRPr b="1" sz="800">
              <a:solidFill>
                <a:schemeClr val="dk1"/>
              </a:solidFill>
              <a:latin typeface="Calibri"/>
              <a:ea typeface="Calibri"/>
              <a:cs typeface="Calibri"/>
              <a:sym typeface="Calibri"/>
            </a:endParaRPr>
          </a:p>
        </p:txBody>
      </p:sp>
      <p:sp>
        <p:nvSpPr>
          <p:cNvPr id="689" name="Google Shape;689;p32"/>
          <p:cNvSpPr/>
          <p:nvPr/>
        </p:nvSpPr>
        <p:spPr>
          <a:xfrm>
            <a:off x="3162299" y="2410350"/>
            <a:ext cx="1047900" cy="4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ou “admis autre résidence”</a:t>
            </a:r>
            <a:endParaRPr sz="700">
              <a:solidFill>
                <a:schemeClr val="dk1"/>
              </a:solidFill>
              <a:latin typeface="Calibri"/>
              <a:ea typeface="Calibri"/>
              <a:cs typeface="Calibri"/>
              <a:sym typeface="Calibri"/>
            </a:endParaRPr>
          </a:p>
        </p:txBody>
      </p:sp>
      <p:sp>
        <p:nvSpPr>
          <p:cNvPr id="690" name="Google Shape;690;p32"/>
          <p:cNvSpPr txBox="1"/>
          <p:nvPr/>
        </p:nvSpPr>
        <p:spPr>
          <a:xfrm>
            <a:off x="1483525" y="2773303"/>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691" name="Google Shape;691;p32"/>
          <p:cNvSpPr/>
          <p:nvPr/>
        </p:nvSpPr>
        <p:spPr>
          <a:xfrm>
            <a:off x="2246412" y="2789065"/>
            <a:ext cx="922800" cy="231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Envoi de contrat</a:t>
            </a:r>
            <a:endParaRPr sz="700">
              <a:solidFill>
                <a:schemeClr val="dk1"/>
              </a:solidFill>
              <a:latin typeface="Calibri"/>
              <a:ea typeface="Calibri"/>
              <a:cs typeface="Calibri"/>
              <a:sym typeface="Calibri"/>
            </a:endParaRPr>
          </a:p>
        </p:txBody>
      </p:sp>
      <p:sp>
        <p:nvSpPr>
          <p:cNvPr id="692" name="Google Shape;692;p32"/>
          <p:cNvSpPr/>
          <p:nvPr/>
        </p:nvSpPr>
        <p:spPr>
          <a:xfrm>
            <a:off x="3165924" y="3113917"/>
            <a:ext cx="1047900" cy="363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strike="sngStrike">
                <a:solidFill>
                  <a:schemeClr val="dk1"/>
                </a:solidFill>
                <a:latin typeface="Calibri"/>
                <a:ea typeface="Calibri"/>
                <a:cs typeface="Calibri"/>
                <a:sym typeface="Calibri"/>
              </a:rPr>
              <a:t>Statut = </a:t>
            </a:r>
            <a:endParaRPr sz="700" strike="sngStrike">
              <a:solidFill>
                <a:schemeClr val="dk1"/>
              </a:solidFill>
              <a:latin typeface="Calibri"/>
              <a:ea typeface="Calibri"/>
              <a:cs typeface="Calibri"/>
              <a:sym typeface="Calibri"/>
            </a:endParaRPr>
          </a:p>
          <a:p>
            <a:pPr indent="0" lvl="0" marL="0" rtl="0" algn="ctr">
              <a:spcBef>
                <a:spcPts val="0"/>
              </a:spcBef>
              <a:spcAft>
                <a:spcPts val="0"/>
              </a:spcAft>
              <a:buNone/>
            </a:pPr>
            <a:r>
              <a:rPr lang="fr" sz="700" strike="sngStrike">
                <a:solidFill>
                  <a:schemeClr val="dk1"/>
                </a:solidFill>
                <a:latin typeface="Calibri"/>
                <a:ea typeface="Calibri"/>
                <a:cs typeface="Calibri"/>
                <a:sym typeface="Calibri"/>
              </a:rPr>
              <a:t>“Contrat en attente de signature”</a:t>
            </a:r>
            <a:endParaRPr sz="700" strike="sngStrike">
              <a:solidFill>
                <a:schemeClr val="dk1"/>
              </a:solidFill>
              <a:latin typeface="Calibri"/>
              <a:ea typeface="Calibri"/>
              <a:cs typeface="Calibri"/>
              <a:sym typeface="Calibri"/>
            </a:endParaRPr>
          </a:p>
        </p:txBody>
      </p:sp>
      <p:sp>
        <p:nvSpPr>
          <p:cNvPr id="693" name="Google Shape;693;p32"/>
          <p:cNvSpPr txBox="1"/>
          <p:nvPr/>
        </p:nvSpPr>
        <p:spPr>
          <a:xfrm>
            <a:off x="1483525" y="3498359"/>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694" name="Google Shape;694;p32"/>
          <p:cNvSpPr/>
          <p:nvPr/>
        </p:nvSpPr>
        <p:spPr>
          <a:xfrm>
            <a:off x="2242787" y="3514121"/>
            <a:ext cx="922800" cy="231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Admission</a:t>
            </a:r>
            <a:endParaRPr sz="700">
              <a:solidFill>
                <a:schemeClr val="dk1"/>
              </a:solidFill>
              <a:latin typeface="Calibri"/>
              <a:ea typeface="Calibri"/>
              <a:cs typeface="Calibri"/>
              <a:sym typeface="Calibri"/>
            </a:endParaRPr>
          </a:p>
        </p:txBody>
      </p:sp>
      <p:sp>
        <p:nvSpPr>
          <p:cNvPr id="695" name="Google Shape;695;p32"/>
          <p:cNvSpPr/>
          <p:nvPr/>
        </p:nvSpPr>
        <p:spPr>
          <a:xfrm>
            <a:off x="3162299" y="3838973"/>
            <a:ext cx="1047900" cy="36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“Entrée”</a:t>
            </a:r>
            <a:endParaRPr sz="700">
              <a:solidFill>
                <a:schemeClr val="dk1"/>
              </a:solidFill>
              <a:latin typeface="Calibri"/>
              <a:ea typeface="Calibri"/>
              <a:cs typeface="Calibri"/>
              <a:sym typeface="Calibri"/>
            </a:endParaRPr>
          </a:p>
        </p:txBody>
      </p:sp>
      <p:cxnSp>
        <p:nvCxnSpPr>
          <p:cNvPr id="696" name="Google Shape;696;p32"/>
          <p:cNvCxnSpPr>
            <a:stCxn id="678" idx="3"/>
            <a:endCxn id="685" idx="1"/>
          </p:cNvCxnSpPr>
          <p:nvPr/>
        </p:nvCxnSpPr>
        <p:spPr>
          <a:xfrm>
            <a:off x="1553825" y="1234218"/>
            <a:ext cx="1605300" cy="701400"/>
          </a:xfrm>
          <a:prstGeom prst="bentConnector3">
            <a:avLst>
              <a:gd fmla="val 24101" name="adj1"/>
            </a:avLst>
          </a:prstGeom>
          <a:noFill/>
          <a:ln cap="flat" cmpd="sng" w="9525">
            <a:solidFill>
              <a:schemeClr val="dk1"/>
            </a:solidFill>
            <a:prstDash val="solid"/>
            <a:round/>
            <a:headEnd len="med" w="med" type="none"/>
            <a:tailEnd len="med" w="med" type="none"/>
          </a:ln>
        </p:spPr>
      </p:cxnSp>
      <p:cxnSp>
        <p:nvCxnSpPr>
          <p:cNvPr id="697" name="Google Shape;697;p32"/>
          <p:cNvCxnSpPr>
            <a:stCxn id="678" idx="3"/>
            <a:endCxn id="689" idx="1"/>
          </p:cNvCxnSpPr>
          <p:nvPr/>
        </p:nvCxnSpPr>
        <p:spPr>
          <a:xfrm>
            <a:off x="1553825" y="1234218"/>
            <a:ext cx="1608600" cy="1390800"/>
          </a:xfrm>
          <a:prstGeom prst="bentConnector3">
            <a:avLst>
              <a:gd fmla="val 23741" name="adj1"/>
            </a:avLst>
          </a:prstGeom>
          <a:noFill/>
          <a:ln cap="flat" cmpd="sng" w="9525">
            <a:solidFill>
              <a:schemeClr val="dk1"/>
            </a:solidFill>
            <a:prstDash val="solid"/>
            <a:round/>
            <a:headEnd len="med" w="med" type="none"/>
            <a:tailEnd len="med" w="med" type="none"/>
          </a:ln>
        </p:spPr>
      </p:cxnSp>
      <p:cxnSp>
        <p:nvCxnSpPr>
          <p:cNvPr id="698" name="Google Shape;698;p32"/>
          <p:cNvCxnSpPr>
            <a:stCxn id="678" idx="3"/>
            <a:endCxn id="692" idx="1"/>
          </p:cNvCxnSpPr>
          <p:nvPr/>
        </p:nvCxnSpPr>
        <p:spPr>
          <a:xfrm>
            <a:off x="1553825" y="1234218"/>
            <a:ext cx="1612200" cy="2061600"/>
          </a:xfrm>
          <a:prstGeom prst="bentConnector3">
            <a:avLst>
              <a:gd fmla="val 23998" name="adj1"/>
            </a:avLst>
          </a:prstGeom>
          <a:noFill/>
          <a:ln cap="flat" cmpd="sng" w="9525">
            <a:solidFill>
              <a:schemeClr val="dk1"/>
            </a:solidFill>
            <a:prstDash val="solid"/>
            <a:round/>
            <a:headEnd len="med" w="med" type="none"/>
            <a:tailEnd len="med" w="med" type="none"/>
          </a:ln>
        </p:spPr>
      </p:cxnSp>
      <p:cxnSp>
        <p:nvCxnSpPr>
          <p:cNvPr id="699" name="Google Shape;699;p32"/>
          <p:cNvCxnSpPr>
            <a:stCxn id="678" idx="3"/>
            <a:endCxn id="695" idx="1"/>
          </p:cNvCxnSpPr>
          <p:nvPr/>
        </p:nvCxnSpPr>
        <p:spPr>
          <a:xfrm>
            <a:off x="1553825" y="1234218"/>
            <a:ext cx="1608600" cy="2786700"/>
          </a:xfrm>
          <a:prstGeom prst="bentConnector3">
            <a:avLst>
              <a:gd fmla="val 23682" name="adj1"/>
            </a:avLst>
          </a:prstGeom>
          <a:noFill/>
          <a:ln cap="flat" cmpd="sng" w="9525">
            <a:solidFill>
              <a:schemeClr val="dk1"/>
            </a:solidFill>
            <a:prstDash val="solid"/>
            <a:round/>
            <a:headEnd len="med" w="med" type="none"/>
            <a:tailEnd len="med" w="med" type="none"/>
          </a:ln>
        </p:spPr>
      </p:cxnSp>
      <p:cxnSp>
        <p:nvCxnSpPr>
          <p:cNvPr id="700" name="Google Shape;700;p32"/>
          <p:cNvCxnSpPr>
            <a:stCxn id="684" idx="3"/>
            <a:endCxn id="685" idx="0"/>
          </p:cNvCxnSpPr>
          <p:nvPr/>
        </p:nvCxnSpPr>
        <p:spPr>
          <a:xfrm>
            <a:off x="3162287" y="1567304"/>
            <a:ext cx="520800" cy="209100"/>
          </a:xfrm>
          <a:prstGeom prst="bentConnector2">
            <a:avLst/>
          </a:prstGeom>
          <a:noFill/>
          <a:ln cap="flat" cmpd="sng" w="9525">
            <a:solidFill>
              <a:schemeClr val="dk1"/>
            </a:solidFill>
            <a:prstDash val="solid"/>
            <a:round/>
            <a:headEnd len="med" w="med" type="none"/>
            <a:tailEnd len="med" w="med" type="none"/>
          </a:ln>
        </p:spPr>
      </p:cxnSp>
      <p:cxnSp>
        <p:nvCxnSpPr>
          <p:cNvPr id="701" name="Google Shape;701;p32"/>
          <p:cNvCxnSpPr>
            <a:stCxn id="688" idx="3"/>
            <a:endCxn id="689" idx="0"/>
          </p:cNvCxnSpPr>
          <p:nvPr/>
        </p:nvCxnSpPr>
        <p:spPr>
          <a:xfrm>
            <a:off x="3157987" y="2200406"/>
            <a:ext cx="528300" cy="210000"/>
          </a:xfrm>
          <a:prstGeom prst="bentConnector2">
            <a:avLst/>
          </a:prstGeom>
          <a:noFill/>
          <a:ln cap="flat" cmpd="sng" w="9525">
            <a:solidFill>
              <a:schemeClr val="dk1"/>
            </a:solidFill>
            <a:prstDash val="solid"/>
            <a:round/>
            <a:headEnd len="med" w="med" type="none"/>
            <a:tailEnd len="med" w="med" type="none"/>
          </a:ln>
        </p:spPr>
      </p:cxnSp>
      <p:cxnSp>
        <p:nvCxnSpPr>
          <p:cNvPr id="702" name="Google Shape;702;p32"/>
          <p:cNvCxnSpPr>
            <a:stCxn id="691" idx="3"/>
            <a:endCxn id="692" idx="0"/>
          </p:cNvCxnSpPr>
          <p:nvPr/>
        </p:nvCxnSpPr>
        <p:spPr>
          <a:xfrm>
            <a:off x="3169212" y="2904865"/>
            <a:ext cx="520800" cy="209100"/>
          </a:xfrm>
          <a:prstGeom prst="bentConnector2">
            <a:avLst/>
          </a:prstGeom>
          <a:noFill/>
          <a:ln cap="flat" cmpd="sng" w="9525">
            <a:solidFill>
              <a:schemeClr val="dk1"/>
            </a:solidFill>
            <a:prstDash val="solid"/>
            <a:round/>
            <a:headEnd len="med" w="med" type="none"/>
            <a:tailEnd len="med" w="med" type="none"/>
          </a:ln>
        </p:spPr>
      </p:cxnSp>
      <p:cxnSp>
        <p:nvCxnSpPr>
          <p:cNvPr id="703" name="Google Shape;703;p32"/>
          <p:cNvCxnSpPr>
            <a:stCxn id="694" idx="3"/>
            <a:endCxn id="695" idx="0"/>
          </p:cNvCxnSpPr>
          <p:nvPr/>
        </p:nvCxnSpPr>
        <p:spPr>
          <a:xfrm>
            <a:off x="3165587" y="3629921"/>
            <a:ext cx="520800" cy="209100"/>
          </a:xfrm>
          <a:prstGeom prst="bentConnector2">
            <a:avLst/>
          </a:prstGeom>
          <a:noFill/>
          <a:ln cap="flat" cmpd="sng" w="9525">
            <a:solidFill>
              <a:schemeClr val="dk1"/>
            </a:solidFill>
            <a:prstDash val="solid"/>
            <a:round/>
            <a:headEnd len="med" w="med" type="none"/>
            <a:tailEnd len="med" w="med" type="none"/>
          </a:ln>
        </p:spPr>
      </p:cxnSp>
      <p:sp>
        <p:nvSpPr>
          <p:cNvPr id="704" name="Google Shape;704;p32"/>
          <p:cNvSpPr/>
          <p:nvPr/>
        </p:nvSpPr>
        <p:spPr>
          <a:xfrm>
            <a:off x="4583099" y="1074918"/>
            <a:ext cx="1044600" cy="318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705" name="Google Shape;705;p32"/>
          <p:cNvSpPr/>
          <p:nvPr/>
        </p:nvSpPr>
        <p:spPr>
          <a:xfrm>
            <a:off x="4581451" y="1765308"/>
            <a:ext cx="1047900" cy="318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706" name="Google Shape;706;p32"/>
          <p:cNvSpPr/>
          <p:nvPr/>
        </p:nvSpPr>
        <p:spPr>
          <a:xfrm>
            <a:off x="4581451" y="2455699"/>
            <a:ext cx="1047900" cy="318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“Sortie définitive”</a:t>
            </a:r>
            <a:endParaRPr sz="700">
              <a:latin typeface="Calibri"/>
              <a:ea typeface="Calibri"/>
              <a:cs typeface="Calibri"/>
              <a:sym typeface="Calibri"/>
            </a:endParaRPr>
          </a:p>
        </p:txBody>
      </p:sp>
      <p:sp>
        <p:nvSpPr>
          <p:cNvPr id="707" name="Google Shape;707;p32"/>
          <p:cNvSpPr/>
          <p:nvPr/>
        </p:nvSpPr>
        <p:spPr>
          <a:xfrm>
            <a:off x="4581449" y="3108809"/>
            <a:ext cx="1047900" cy="363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strike="sngStrike">
                <a:solidFill>
                  <a:schemeClr val="dk1"/>
                </a:solidFill>
                <a:latin typeface="Calibri"/>
                <a:ea typeface="Calibri"/>
                <a:cs typeface="Calibri"/>
                <a:sym typeface="Calibri"/>
              </a:rPr>
              <a:t>??</a:t>
            </a:r>
            <a:endParaRPr sz="700" strike="sngStrike">
              <a:solidFill>
                <a:schemeClr val="dk1"/>
              </a:solidFill>
              <a:latin typeface="Calibri"/>
              <a:ea typeface="Calibri"/>
              <a:cs typeface="Calibri"/>
              <a:sym typeface="Calibri"/>
            </a:endParaRPr>
          </a:p>
        </p:txBody>
      </p:sp>
      <p:sp>
        <p:nvSpPr>
          <p:cNvPr id="708" name="Google Shape;708;p32"/>
          <p:cNvSpPr/>
          <p:nvPr/>
        </p:nvSpPr>
        <p:spPr>
          <a:xfrm>
            <a:off x="4581449" y="3836480"/>
            <a:ext cx="1047900" cy="363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“Admis autre résidence”</a:t>
            </a:r>
            <a:endParaRPr sz="700">
              <a:solidFill>
                <a:schemeClr val="dk1"/>
              </a:solidFill>
              <a:latin typeface="Calibri"/>
              <a:ea typeface="Calibri"/>
              <a:cs typeface="Calibri"/>
              <a:sym typeface="Calibri"/>
            </a:endParaRPr>
          </a:p>
        </p:txBody>
      </p:sp>
      <p:grpSp>
        <p:nvGrpSpPr>
          <p:cNvPr id="709" name="Google Shape;709;p32"/>
          <p:cNvGrpSpPr/>
          <p:nvPr/>
        </p:nvGrpSpPr>
        <p:grpSpPr>
          <a:xfrm>
            <a:off x="7410375" y="3914100"/>
            <a:ext cx="1810275" cy="1188700"/>
            <a:chOff x="7410375" y="3837900"/>
            <a:chExt cx="1810275" cy="1188700"/>
          </a:xfrm>
        </p:grpSpPr>
        <p:sp>
          <p:nvSpPr>
            <p:cNvPr id="710" name="Google Shape;710;p32"/>
            <p:cNvSpPr/>
            <p:nvPr/>
          </p:nvSpPr>
          <p:spPr>
            <a:xfrm>
              <a:off x="7410425" y="3882900"/>
              <a:ext cx="399000" cy="2025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alibri"/>
                <a:ea typeface="Calibri"/>
                <a:cs typeface="Calibri"/>
                <a:sym typeface="Calibri"/>
              </a:endParaRPr>
            </a:p>
          </p:txBody>
        </p:sp>
        <p:sp>
          <p:nvSpPr>
            <p:cNvPr id="711" name="Google Shape;711;p32"/>
            <p:cNvSpPr/>
            <p:nvPr/>
          </p:nvSpPr>
          <p:spPr>
            <a:xfrm>
              <a:off x="7410375" y="4133950"/>
              <a:ext cx="399000" cy="1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712" name="Google Shape;712;p32"/>
            <p:cNvSpPr txBox="1"/>
            <p:nvPr/>
          </p:nvSpPr>
          <p:spPr>
            <a:xfrm>
              <a:off x="7805850" y="3837900"/>
              <a:ext cx="14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event ou action de ma résidence</a:t>
              </a:r>
              <a:endParaRPr sz="700">
                <a:latin typeface="Calibri"/>
                <a:ea typeface="Calibri"/>
                <a:cs typeface="Calibri"/>
                <a:sym typeface="Calibri"/>
              </a:endParaRPr>
            </a:p>
          </p:txBody>
        </p:sp>
        <p:sp>
          <p:nvSpPr>
            <p:cNvPr id="713" name="Google Shape;713;p32"/>
            <p:cNvSpPr/>
            <p:nvPr/>
          </p:nvSpPr>
          <p:spPr>
            <a:xfrm>
              <a:off x="7410375" y="4358500"/>
              <a:ext cx="399000" cy="178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714" name="Google Shape;714;p32"/>
            <p:cNvSpPr/>
            <p:nvPr/>
          </p:nvSpPr>
          <p:spPr>
            <a:xfrm>
              <a:off x="7410375" y="4574800"/>
              <a:ext cx="399000" cy="178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715" name="Google Shape;715;p32"/>
            <p:cNvSpPr txBox="1"/>
            <p:nvPr/>
          </p:nvSpPr>
          <p:spPr>
            <a:xfrm>
              <a:off x="7805850" y="4076950"/>
              <a:ext cx="117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de </a:t>
              </a:r>
              <a:r>
                <a:rPr b="1" lang="fr" sz="700" u="sng">
                  <a:solidFill>
                    <a:schemeClr val="dk1"/>
                  </a:solidFill>
                  <a:latin typeface="Calibri"/>
                  <a:ea typeface="Calibri"/>
                  <a:cs typeface="Calibri"/>
                  <a:sym typeface="Calibri"/>
                </a:rPr>
                <a:t>ma résidence</a:t>
              </a:r>
              <a:endParaRPr b="1" sz="700" u="sng">
                <a:latin typeface="Calibri"/>
                <a:ea typeface="Calibri"/>
                <a:cs typeface="Calibri"/>
                <a:sym typeface="Calibri"/>
              </a:endParaRPr>
            </a:p>
          </p:txBody>
        </p:sp>
        <p:sp>
          <p:nvSpPr>
            <p:cNvPr id="716" name="Google Shape;716;p32"/>
            <p:cNvSpPr txBox="1"/>
            <p:nvPr/>
          </p:nvSpPr>
          <p:spPr>
            <a:xfrm>
              <a:off x="7805400" y="4301500"/>
              <a:ext cx="14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d’une autre résidence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
          <p:nvSpPr>
            <p:cNvPr id="717" name="Google Shape;717;p32"/>
            <p:cNvSpPr txBox="1"/>
            <p:nvPr/>
          </p:nvSpPr>
          <p:spPr>
            <a:xfrm>
              <a:off x="7805850" y="45178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nouveau statut à valider</a:t>
              </a:r>
              <a:endParaRPr sz="700">
                <a:latin typeface="Calibri"/>
                <a:ea typeface="Calibri"/>
                <a:cs typeface="Calibri"/>
                <a:sym typeface="Calibri"/>
              </a:endParaRPr>
            </a:p>
          </p:txBody>
        </p:sp>
        <p:sp>
          <p:nvSpPr>
            <p:cNvPr id="718" name="Google Shape;718;p32"/>
            <p:cNvSpPr/>
            <p:nvPr/>
          </p:nvSpPr>
          <p:spPr>
            <a:xfrm>
              <a:off x="7410425" y="4791100"/>
              <a:ext cx="399000" cy="17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719" name="Google Shape;719;p32"/>
            <p:cNvSpPr txBox="1"/>
            <p:nvPr/>
          </p:nvSpPr>
          <p:spPr>
            <a:xfrm>
              <a:off x="7805850" y="47341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statut d’une agence</a:t>
              </a:r>
              <a:endParaRPr sz="700">
                <a:latin typeface="Calibri"/>
                <a:ea typeface="Calibri"/>
                <a:cs typeface="Calibri"/>
                <a:sym typeface="Calibri"/>
              </a:endParaRPr>
            </a:p>
          </p:txBody>
        </p:sp>
      </p:grpSp>
      <p:sp>
        <p:nvSpPr>
          <p:cNvPr id="720" name="Google Shape;720;p32"/>
          <p:cNvSpPr/>
          <p:nvPr/>
        </p:nvSpPr>
        <p:spPr>
          <a:xfrm>
            <a:off x="6003899" y="1074918"/>
            <a:ext cx="1044600" cy="318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721" name="Google Shape;721;p32"/>
          <p:cNvSpPr/>
          <p:nvPr/>
        </p:nvSpPr>
        <p:spPr>
          <a:xfrm>
            <a:off x="6003900" y="1765308"/>
            <a:ext cx="1047900" cy="318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latin typeface="Calibri"/>
                <a:ea typeface="Calibri"/>
                <a:cs typeface="Calibri"/>
                <a:sym typeface="Calibri"/>
              </a:rPr>
              <a:t>Pas d’impact</a:t>
            </a:r>
            <a:endParaRPr sz="700">
              <a:latin typeface="Calibri"/>
              <a:ea typeface="Calibri"/>
              <a:cs typeface="Calibri"/>
              <a:sym typeface="Calibri"/>
            </a:endParaRPr>
          </a:p>
        </p:txBody>
      </p:sp>
      <p:sp>
        <p:nvSpPr>
          <p:cNvPr id="722" name="Google Shape;722;p32"/>
          <p:cNvSpPr/>
          <p:nvPr/>
        </p:nvSpPr>
        <p:spPr>
          <a:xfrm>
            <a:off x="6000600" y="2455699"/>
            <a:ext cx="1047900" cy="318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a:latin typeface="Calibri"/>
                <a:ea typeface="Calibri"/>
                <a:cs typeface="Calibri"/>
                <a:sym typeface="Calibri"/>
              </a:rPr>
              <a:t>Statut = </a:t>
            </a:r>
            <a:endParaRPr sz="700">
              <a:latin typeface="Calibri"/>
              <a:ea typeface="Calibri"/>
              <a:cs typeface="Calibri"/>
              <a:sym typeface="Calibri"/>
            </a:endParaRPr>
          </a:p>
          <a:p>
            <a:pPr indent="0" lvl="0" marL="0" marR="0" rtl="0" algn="ctr">
              <a:lnSpc>
                <a:spcPct val="100000"/>
              </a:lnSpc>
              <a:spcBef>
                <a:spcPts val="0"/>
              </a:spcBef>
              <a:spcAft>
                <a:spcPts val="0"/>
              </a:spcAft>
              <a:buNone/>
            </a:pPr>
            <a:r>
              <a:rPr lang="fr" sz="700">
                <a:latin typeface="Calibri"/>
                <a:ea typeface="Calibri"/>
                <a:cs typeface="Calibri"/>
                <a:sym typeface="Calibri"/>
              </a:rPr>
              <a:t>“Sortie définitive”</a:t>
            </a:r>
            <a:endParaRPr sz="700">
              <a:latin typeface="Calibri"/>
              <a:ea typeface="Calibri"/>
              <a:cs typeface="Calibri"/>
              <a:sym typeface="Calibri"/>
            </a:endParaRPr>
          </a:p>
        </p:txBody>
      </p:sp>
      <p:sp>
        <p:nvSpPr>
          <p:cNvPr id="723" name="Google Shape;723;p32"/>
          <p:cNvSpPr/>
          <p:nvPr/>
        </p:nvSpPr>
        <p:spPr>
          <a:xfrm>
            <a:off x="5996974" y="3108809"/>
            <a:ext cx="1047900" cy="363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700" strike="sngStrike">
                <a:latin typeface="Calibri"/>
                <a:ea typeface="Calibri"/>
                <a:cs typeface="Calibri"/>
                <a:sym typeface="Calibri"/>
              </a:rPr>
              <a:t>Pas d’impact</a:t>
            </a:r>
            <a:endParaRPr sz="700" strike="sngStrike">
              <a:latin typeface="Calibri"/>
              <a:ea typeface="Calibri"/>
              <a:cs typeface="Calibri"/>
              <a:sym typeface="Calibri"/>
            </a:endParaRPr>
          </a:p>
        </p:txBody>
      </p:sp>
      <p:sp>
        <p:nvSpPr>
          <p:cNvPr id="724" name="Google Shape;724;p32"/>
          <p:cNvSpPr/>
          <p:nvPr/>
        </p:nvSpPr>
        <p:spPr>
          <a:xfrm>
            <a:off x="6000599" y="3836480"/>
            <a:ext cx="1047900" cy="363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latin typeface="Calibri"/>
              <a:ea typeface="Calibri"/>
              <a:cs typeface="Calibri"/>
              <a:sym typeface="Calibri"/>
            </a:endParaRPr>
          </a:p>
        </p:txBody>
      </p:sp>
      <p:sp>
        <p:nvSpPr>
          <p:cNvPr id="725" name="Google Shape;725;p32"/>
          <p:cNvSpPr/>
          <p:nvPr/>
        </p:nvSpPr>
        <p:spPr>
          <a:xfrm>
            <a:off x="4271549" y="1129774"/>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5692349" y="1129774"/>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4271549" y="1820165"/>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5692349" y="1820165"/>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4271549" y="2510555"/>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5692349" y="2510555"/>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4271549" y="3200946"/>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5692349" y="3200946"/>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4271549" y="3916454"/>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5692349" y="3916454"/>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5" name="Google Shape;735;p32"/>
          <p:cNvCxnSpPr>
            <a:endCxn id="685" idx="1"/>
          </p:cNvCxnSpPr>
          <p:nvPr/>
        </p:nvCxnSpPr>
        <p:spPr>
          <a:xfrm flipH="1" rot="10800000">
            <a:off x="1943101" y="1935657"/>
            <a:ext cx="1215900" cy="6000"/>
          </a:xfrm>
          <a:prstGeom prst="straightConnector1">
            <a:avLst/>
          </a:prstGeom>
          <a:noFill/>
          <a:ln cap="flat" cmpd="sng" w="9525">
            <a:solidFill>
              <a:schemeClr val="dk1"/>
            </a:solidFill>
            <a:prstDash val="solid"/>
            <a:round/>
            <a:headEnd len="med" w="med" type="none"/>
            <a:tailEnd len="med" w="med" type="triangle"/>
          </a:ln>
        </p:spPr>
      </p:cxnSp>
      <p:cxnSp>
        <p:nvCxnSpPr>
          <p:cNvPr id="736" name="Google Shape;736;p32"/>
          <p:cNvCxnSpPr>
            <a:endCxn id="689" idx="1"/>
          </p:cNvCxnSpPr>
          <p:nvPr/>
        </p:nvCxnSpPr>
        <p:spPr>
          <a:xfrm flipH="1" rot="10800000">
            <a:off x="1947899" y="2625000"/>
            <a:ext cx="1214400" cy="2700"/>
          </a:xfrm>
          <a:prstGeom prst="straightConnector1">
            <a:avLst/>
          </a:prstGeom>
          <a:noFill/>
          <a:ln cap="flat" cmpd="sng" w="9525">
            <a:solidFill>
              <a:schemeClr val="dk1"/>
            </a:solidFill>
            <a:prstDash val="solid"/>
            <a:round/>
            <a:headEnd len="med" w="med" type="none"/>
            <a:tailEnd len="med" w="med" type="triangle"/>
          </a:ln>
        </p:spPr>
      </p:cxnSp>
      <p:cxnSp>
        <p:nvCxnSpPr>
          <p:cNvPr id="737" name="Google Shape;737;p32"/>
          <p:cNvCxnSpPr>
            <a:endCxn id="692" idx="1"/>
          </p:cNvCxnSpPr>
          <p:nvPr/>
        </p:nvCxnSpPr>
        <p:spPr>
          <a:xfrm flipH="1" rot="10800000">
            <a:off x="1943124" y="3295867"/>
            <a:ext cx="1222800" cy="1200"/>
          </a:xfrm>
          <a:prstGeom prst="straightConnector1">
            <a:avLst/>
          </a:prstGeom>
          <a:noFill/>
          <a:ln cap="flat" cmpd="sng" w="9525">
            <a:solidFill>
              <a:schemeClr val="dk1"/>
            </a:solidFill>
            <a:prstDash val="solid"/>
            <a:round/>
            <a:headEnd len="med" w="med" type="none"/>
            <a:tailEnd len="med" w="med" type="triangle"/>
          </a:ln>
        </p:spPr>
      </p:cxnSp>
      <p:cxnSp>
        <p:nvCxnSpPr>
          <p:cNvPr id="738" name="Google Shape;738;p32"/>
          <p:cNvCxnSpPr>
            <a:endCxn id="695" idx="1"/>
          </p:cNvCxnSpPr>
          <p:nvPr/>
        </p:nvCxnSpPr>
        <p:spPr>
          <a:xfrm flipH="1" rot="10800000">
            <a:off x="1938299" y="4020923"/>
            <a:ext cx="1224000" cy="6000"/>
          </a:xfrm>
          <a:prstGeom prst="straightConnector1">
            <a:avLst/>
          </a:prstGeom>
          <a:noFill/>
          <a:ln cap="flat" cmpd="sng" w="9525">
            <a:solidFill>
              <a:schemeClr val="dk1"/>
            </a:solidFill>
            <a:prstDash val="solid"/>
            <a:round/>
            <a:headEnd len="med" w="med" type="none"/>
            <a:tailEnd len="med" w="med" type="triangle"/>
          </a:ln>
        </p:spPr>
      </p:cxnSp>
      <p:cxnSp>
        <p:nvCxnSpPr>
          <p:cNvPr id="739" name="Google Shape;739;p32"/>
          <p:cNvCxnSpPr>
            <a:endCxn id="685" idx="0"/>
          </p:cNvCxnSpPr>
          <p:nvPr/>
        </p:nvCxnSpPr>
        <p:spPr>
          <a:xfrm flipH="1">
            <a:off x="3682951" y="1571157"/>
            <a:ext cx="3300" cy="205200"/>
          </a:xfrm>
          <a:prstGeom prst="straightConnector1">
            <a:avLst/>
          </a:prstGeom>
          <a:noFill/>
          <a:ln cap="flat" cmpd="sng" w="9525">
            <a:solidFill>
              <a:schemeClr val="dk1"/>
            </a:solidFill>
            <a:prstDash val="solid"/>
            <a:round/>
            <a:headEnd len="med" w="med" type="none"/>
            <a:tailEnd len="med" w="med" type="triangle"/>
          </a:ln>
        </p:spPr>
      </p:cxnSp>
      <p:cxnSp>
        <p:nvCxnSpPr>
          <p:cNvPr id="740" name="Google Shape;740;p32"/>
          <p:cNvCxnSpPr>
            <a:endCxn id="689" idx="0"/>
          </p:cNvCxnSpPr>
          <p:nvPr/>
        </p:nvCxnSpPr>
        <p:spPr>
          <a:xfrm flipH="1">
            <a:off x="3686249" y="2205150"/>
            <a:ext cx="4800" cy="205200"/>
          </a:xfrm>
          <a:prstGeom prst="straightConnector1">
            <a:avLst/>
          </a:prstGeom>
          <a:noFill/>
          <a:ln cap="flat" cmpd="sng" w="9525">
            <a:solidFill>
              <a:schemeClr val="dk1"/>
            </a:solidFill>
            <a:prstDash val="solid"/>
            <a:round/>
            <a:headEnd len="med" w="med" type="none"/>
            <a:tailEnd len="med" w="med" type="triangle"/>
          </a:ln>
        </p:spPr>
      </p:cxnSp>
      <p:cxnSp>
        <p:nvCxnSpPr>
          <p:cNvPr id="741" name="Google Shape;741;p32"/>
          <p:cNvCxnSpPr>
            <a:endCxn id="692" idx="0"/>
          </p:cNvCxnSpPr>
          <p:nvPr/>
        </p:nvCxnSpPr>
        <p:spPr>
          <a:xfrm flipH="1">
            <a:off x="3689874" y="2911117"/>
            <a:ext cx="1200" cy="202800"/>
          </a:xfrm>
          <a:prstGeom prst="straightConnector1">
            <a:avLst/>
          </a:prstGeom>
          <a:noFill/>
          <a:ln cap="flat" cmpd="sng" w="9525">
            <a:solidFill>
              <a:schemeClr val="dk1"/>
            </a:solidFill>
            <a:prstDash val="solid"/>
            <a:round/>
            <a:headEnd len="med" w="med" type="none"/>
            <a:tailEnd len="med" w="med" type="triangle"/>
          </a:ln>
        </p:spPr>
      </p:cxnSp>
      <p:cxnSp>
        <p:nvCxnSpPr>
          <p:cNvPr id="742" name="Google Shape;742;p32"/>
          <p:cNvCxnSpPr>
            <a:endCxn id="695" idx="0"/>
          </p:cNvCxnSpPr>
          <p:nvPr/>
        </p:nvCxnSpPr>
        <p:spPr>
          <a:xfrm flipH="1">
            <a:off x="3686249" y="3633173"/>
            <a:ext cx="4800" cy="205800"/>
          </a:xfrm>
          <a:prstGeom prst="straightConnector1">
            <a:avLst/>
          </a:prstGeom>
          <a:noFill/>
          <a:ln cap="flat" cmpd="sng" w="9525">
            <a:solidFill>
              <a:schemeClr val="dk1"/>
            </a:solidFill>
            <a:prstDash val="solid"/>
            <a:round/>
            <a:headEnd len="med" w="med" type="none"/>
            <a:tailEnd len="med" w="med" type="triangle"/>
          </a:ln>
        </p:spPr>
      </p:cxnSp>
      <p:sp>
        <p:nvSpPr>
          <p:cNvPr id="743" name="Google Shape;743;p32"/>
          <p:cNvSpPr/>
          <p:nvPr/>
        </p:nvSpPr>
        <p:spPr>
          <a:xfrm>
            <a:off x="76200" y="608150"/>
            <a:ext cx="922800" cy="231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latin typeface="Calibri"/>
                <a:ea typeface="Calibri"/>
                <a:cs typeface="Calibri"/>
                <a:sym typeface="Calibri"/>
              </a:rPr>
              <a:t>Nouveau prospect</a:t>
            </a:r>
            <a:endParaRPr sz="700">
              <a:latin typeface="Calibri"/>
              <a:ea typeface="Calibri"/>
              <a:cs typeface="Calibri"/>
              <a:sym typeface="Calibri"/>
            </a:endParaRPr>
          </a:p>
        </p:txBody>
      </p:sp>
      <p:cxnSp>
        <p:nvCxnSpPr>
          <p:cNvPr id="744" name="Google Shape;744;p32"/>
          <p:cNvCxnSpPr>
            <a:stCxn id="743" idx="3"/>
            <a:endCxn id="678" idx="0"/>
          </p:cNvCxnSpPr>
          <p:nvPr/>
        </p:nvCxnSpPr>
        <p:spPr>
          <a:xfrm>
            <a:off x="999000" y="723950"/>
            <a:ext cx="93300" cy="351000"/>
          </a:xfrm>
          <a:prstGeom prst="bentConnector2">
            <a:avLst/>
          </a:prstGeom>
          <a:noFill/>
          <a:ln cap="flat" cmpd="sng" w="9525">
            <a:solidFill>
              <a:schemeClr val="dk1"/>
            </a:solidFill>
            <a:prstDash val="solid"/>
            <a:round/>
            <a:headEnd len="med" w="med" type="none"/>
            <a:tailEnd len="med" w="med" type="none"/>
          </a:ln>
        </p:spPr>
      </p:cxnSp>
      <p:sp>
        <p:nvSpPr>
          <p:cNvPr id="745" name="Google Shape;745;p32"/>
          <p:cNvSpPr txBox="1"/>
          <p:nvPr/>
        </p:nvSpPr>
        <p:spPr>
          <a:xfrm>
            <a:off x="7272125" y="2224650"/>
            <a:ext cx="1749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100">
                <a:latin typeface="Calibri"/>
                <a:ea typeface="Calibri"/>
                <a:cs typeface="Calibri"/>
                <a:sym typeface="Calibri"/>
              </a:rPr>
              <a:t>*</a:t>
            </a:r>
            <a:r>
              <a:rPr lang="fr" sz="1000">
                <a:latin typeface="Calibri"/>
                <a:ea typeface="Calibri"/>
                <a:cs typeface="Calibri"/>
                <a:sym typeface="Calibri"/>
              </a:rPr>
              <a:t> Sortie définitive si non actif ailleurs et si actif ailleurs alors action = Refus avec motif = décès &gt;&gt; statut = admis autre résidence. </a:t>
            </a:r>
            <a:endParaRPr sz="1000">
              <a:latin typeface="Calibri"/>
              <a:ea typeface="Calibri"/>
              <a:cs typeface="Calibri"/>
              <a:sym typeface="Calibri"/>
            </a:endParaRPr>
          </a:p>
        </p:txBody>
      </p:sp>
      <p:cxnSp>
        <p:nvCxnSpPr>
          <p:cNvPr id="746" name="Google Shape;746;p32"/>
          <p:cNvCxnSpPr>
            <a:endCxn id="678" idx="0"/>
          </p:cNvCxnSpPr>
          <p:nvPr/>
        </p:nvCxnSpPr>
        <p:spPr>
          <a:xfrm>
            <a:off x="1092425" y="944718"/>
            <a:ext cx="0" cy="130200"/>
          </a:xfrm>
          <a:prstGeom prst="straightConnector1">
            <a:avLst/>
          </a:prstGeom>
          <a:noFill/>
          <a:ln cap="flat" cmpd="sng" w="9525">
            <a:solidFill>
              <a:schemeClr val="dk1"/>
            </a:solidFill>
            <a:prstDash val="solid"/>
            <a:round/>
            <a:headEnd len="med" w="med" type="none"/>
            <a:tailEnd len="med" w="med" type="triangle"/>
          </a:ln>
        </p:spPr>
      </p:cxnSp>
      <p:sp>
        <p:nvSpPr>
          <p:cNvPr id="747" name="Google Shape;747;p32"/>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Evolution du statut “En cours” avec IR inactif </a:t>
            </a:r>
            <a:endParaRPr sz="2400">
              <a:latin typeface="Calibri"/>
              <a:ea typeface="Calibri"/>
              <a:cs typeface="Calibri"/>
              <a:sym typeface="Calibri"/>
            </a:endParaRPr>
          </a:p>
        </p:txBody>
      </p:sp>
      <p:sp>
        <p:nvSpPr>
          <p:cNvPr id="748" name="Google Shape;748;p32"/>
          <p:cNvSpPr txBox="1"/>
          <p:nvPr/>
        </p:nvSpPr>
        <p:spPr>
          <a:xfrm>
            <a:off x="1483525" y="4223409"/>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749" name="Google Shape;749;p32"/>
          <p:cNvSpPr/>
          <p:nvPr/>
        </p:nvSpPr>
        <p:spPr>
          <a:xfrm>
            <a:off x="2239487" y="4239171"/>
            <a:ext cx="922800" cy="231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Refus ou annulation</a:t>
            </a:r>
            <a:endParaRPr sz="700">
              <a:solidFill>
                <a:schemeClr val="dk1"/>
              </a:solidFill>
              <a:latin typeface="Calibri"/>
              <a:ea typeface="Calibri"/>
              <a:cs typeface="Calibri"/>
              <a:sym typeface="Calibri"/>
            </a:endParaRPr>
          </a:p>
        </p:txBody>
      </p:sp>
      <p:sp>
        <p:nvSpPr>
          <p:cNvPr id="750" name="Google Shape;750;p32"/>
          <p:cNvSpPr/>
          <p:nvPr/>
        </p:nvSpPr>
        <p:spPr>
          <a:xfrm>
            <a:off x="3158999" y="4564023"/>
            <a:ext cx="1047900" cy="36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Statut = </a:t>
            </a:r>
            <a:endParaRPr sz="700">
              <a:solidFill>
                <a:schemeClr val="dk1"/>
              </a:solidFill>
              <a:latin typeface="Calibri"/>
              <a:ea typeface="Calibri"/>
              <a:cs typeface="Calibri"/>
              <a:sym typeface="Calibri"/>
            </a:endParaRPr>
          </a:p>
          <a:p>
            <a:pPr indent="0" lvl="0" marL="0" rtl="0" algn="ctr">
              <a:spcBef>
                <a:spcPts val="0"/>
              </a:spcBef>
              <a:spcAft>
                <a:spcPts val="0"/>
              </a:spcAft>
              <a:buNone/>
            </a:pPr>
            <a:r>
              <a:rPr lang="fr" sz="700">
                <a:solidFill>
                  <a:schemeClr val="dk1"/>
                </a:solidFill>
                <a:latin typeface="Calibri"/>
                <a:ea typeface="Calibri"/>
                <a:cs typeface="Calibri"/>
                <a:sym typeface="Calibri"/>
              </a:rPr>
              <a:t>“Refus”</a:t>
            </a:r>
            <a:endParaRPr sz="700">
              <a:solidFill>
                <a:schemeClr val="dk1"/>
              </a:solidFill>
              <a:latin typeface="Calibri"/>
              <a:ea typeface="Calibri"/>
              <a:cs typeface="Calibri"/>
              <a:sym typeface="Calibri"/>
            </a:endParaRPr>
          </a:p>
        </p:txBody>
      </p:sp>
      <p:sp>
        <p:nvSpPr>
          <p:cNvPr id="751" name="Google Shape;751;p32"/>
          <p:cNvSpPr/>
          <p:nvPr/>
        </p:nvSpPr>
        <p:spPr>
          <a:xfrm>
            <a:off x="4578149" y="4561530"/>
            <a:ext cx="1047900" cy="363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solidFill>
                <a:schemeClr val="dk1"/>
              </a:solidFill>
              <a:latin typeface="Calibri"/>
              <a:ea typeface="Calibri"/>
              <a:cs typeface="Calibri"/>
              <a:sym typeface="Calibri"/>
            </a:endParaRPr>
          </a:p>
        </p:txBody>
      </p:sp>
      <p:sp>
        <p:nvSpPr>
          <p:cNvPr id="752" name="Google Shape;752;p32"/>
          <p:cNvSpPr/>
          <p:nvPr/>
        </p:nvSpPr>
        <p:spPr>
          <a:xfrm>
            <a:off x="5997299" y="4561530"/>
            <a:ext cx="1047900" cy="363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700">
                <a:solidFill>
                  <a:schemeClr val="dk1"/>
                </a:solidFill>
                <a:latin typeface="Calibri"/>
                <a:ea typeface="Calibri"/>
                <a:cs typeface="Calibri"/>
                <a:sym typeface="Calibri"/>
              </a:rPr>
              <a:t>Pas d’impact</a:t>
            </a:r>
            <a:endParaRPr sz="700">
              <a:latin typeface="Calibri"/>
              <a:ea typeface="Calibri"/>
              <a:cs typeface="Calibri"/>
              <a:sym typeface="Calibri"/>
            </a:endParaRPr>
          </a:p>
        </p:txBody>
      </p:sp>
      <p:sp>
        <p:nvSpPr>
          <p:cNvPr id="753" name="Google Shape;753;p32"/>
          <p:cNvSpPr/>
          <p:nvPr/>
        </p:nvSpPr>
        <p:spPr>
          <a:xfrm>
            <a:off x="4268249" y="4641504"/>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5689049" y="4641504"/>
            <a:ext cx="246900" cy="209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5" name="Google Shape;755;p32"/>
          <p:cNvCxnSpPr>
            <a:endCxn id="750" idx="1"/>
          </p:cNvCxnSpPr>
          <p:nvPr/>
        </p:nvCxnSpPr>
        <p:spPr>
          <a:xfrm flipH="1" rot="10800000">
            <a:off x="1934999" y="4745973"/>
            <a:ext cx="1224000" cy="6000"/>
          </a:xfrm>
          <a:prstGeom prst="straightConnector1">
            <a:avLst/>
          </a:prstGeom>
          <a:noFill/>
          <a:ln cap="flat" cmpd="sng" w="9525">
            <a:solidFill>
              <a:schemeClr val="dk1"/>
            </a:solidFill>
            <a:prstDash val="solid"/>
            <a:round/>
            <a:headEnd len="med" w="med" type="none"/>
            <a:tailEnd len="med" w="med" type="triangle"/>
          </a:ln>
        </p:spPr>
      </p:cxnSp>
      <p:cxnSp>
        <p:nvCxnSpPr>
          <p:cNvPr id="756" name="Google Shape;756;p32"/>
          <p:cNvCxnSpPr>
            <a:endCxn id="750" idx="0"/>
          </p:cNvCxnSpPr>
          <p:nvPr/>
        </p:nvCxnSpPr>
        <p:spPr>
          <a:xfrm flipH="1">
            <a:off x="3682949" y="4358223"/>
            <a:ext cx="4800" cy="205800"/>
          </a:xfrm>
          <a:prstGeom prst="straightConnector1">
            <a:avLst/>
          </a:prstGeom>
          <a:noFill/>
          <a:ln cap="flat" cmpd="sng" w="9525">
            <a:solidFill>
              <a:schemeClr val="dk1"/>
            </a:solidFill>
            <a:prstDash val="solid"/>
            <a:round/>
            <a:headEnd len="med" w="med" type="none"/>
            <a:tailEnd len="med" w="med" type="triangle"/>
          </a:ln>
        </p:spPr>
      </p:cxnSp>
      <p:cxnSp>
        <p:nvCxnSpPr>
          <p:cNvPr id="757" name="Google Shape;757;p32"/>
          <p:cNvCxnSpPr>
            <a:stCxn id="749" idx="3"/>
            <a:endCxn id="750" idx="0"/>
          </p:cNvCxnSpPr>
          <p:nvPr/>
        </p:nvCxnSpPr>
        <p:spPr>
          <a:xfrm>
            <a:off x="3162287" y="4354971"/>
            <a:ext cx="520800" cy="209100"/>
          </a:xfrm>
          <a:prstGeom prst="bentConnector2">
            <a:avLst/>
          </a:prstGeom>
          <a:noFill/>
          <a:ln cap="flat" cmpd="sng" w="9525">
            <a:solidFill>
              <a:schemeClr val="dk1"/>
            </a:solidFill>
            <a:prstDash val="solid"/>
            <a:round/>
            <a:headEnd len="med" w="med" type="none"/>
            <a:tailEnd len="med" w="med" type="none"/>
          </a:ln>
        </p:spPr>
      </p:cxnSp>
      <p:cxnSp>
        <p:nvCxnSpPr>
          <p:cNvPr id="758" name="Google Shape;758;p32"/>
          <p:cNvCxnSpPr>
            <a:stCxn id="678" idx="3"/>
            <a:endCxn id="750" idx="1"/>
          </p:cNvCxnSpPr>
          <p:nvPr/>
        </p:nvCxnSpPr>
        <p:spPr>
          <a:xfrm>
            <a:off x="1553825" y="1234218"/>
            <a:ext cx="1605300" cy="3511800"/>
          </a:xfrm>
          <a:prstGeom prst="bentConnector3">
            <a:avLst>
              <a:gd fmla="val 23360"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33"/>
          <p:cNvSpPr txBox="1"/>
          <p:nvPr>
            <p:ph type="title"/>
          </p:nvPr>
        </p:nvSpPr>
        <p:spPr>
          <a:xfrm>
            <a:off x="450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400">
                <a:latin typeface="Calibri"/>
                <a:ea typeface="Calibri"/>
                <a:cs typeface="Calibri"/>
                <a:sym typeface="Calibri"/>
              </a:rPr>
              <a:t>Résidences - </a:t>
            </a:r>
            <a:r>
              <a:rPr lang="fr" sz="2400">
                <a:latin typeface="Calibri"/>
                <a:ea typeface="Calibri"/>
                <a:cs typeface="Calibri"/>
                <a:sym typeface="Calibri"/>
              </a:rPr>
              <a:t>Evolution du statut “Admis autre résidence” </a:t>
            </a:r>
            <a:endParaRPr sz="2400">
              <a:latin typeface="Calibri"/>
              <a:ea typeface="Calibri"/>
              <a:cs typeface="Calibri"/>
              <a:sym typeface="Calibri"/>
            </a:endParaRPr>
          </a:p>
        </p:txBody>
      </p:sp>
      <p:sp>
        <p:nvSpPr>
          <p:cNvPr id="764" name="Google Shape;764;p33"/>
          <p:cNvSpPr/>
          <p:nvPr/>
        </p:nvSpPr>
        <p:spPr>
          <a:xfrm>
            <a:off x="707225" y="1336175"/>
            <a:ext cx="922800" cy="39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latin typeface="Calibri"/>
                <a:ea typeface="Calibri"/>
                <a:cs typeface="Calibri"/>
                <a:sym typeface="Calibri"/>
              </a:rPr>
              <a:t>Statut = </a:t>
            </a:r>
            <a:endParaRPr sz="800">
              <a:latin typeface="Calibri"/>
              <a:ea typeface="Calibri"/>
              <a:cs typeface="Calibri"/>
              <a:sym typeface="Calibri"/>
            </a:endParaRPr>
          </a:p>
          <a:p>
            <a:pPr indent="0" lvl="0" marL="0" rtl="0" algn="ctr">
              <a:spcBef>
                <a:spcPts val="0"/>
              </a:spcBef>
              <a:spcAft>
                <a:spcPts val="0"/>
              </a:spcAft>
              <a:buNone/>
            </a:pPr>
            <a:r>
              <a:rPr lang="fr" sz="800">
                <a:latin typeface="Calibri"/>
                <a:ea typeface="Calibri"/>
                <a:cs typeface="Calibri"/>
                <a:sym typeface="Calibri"/>
              </a:rPr>
              <a:t>“Admis autre résidence”</a:t>
            </a:r>
            <a:endParaRPr sz="800">
              <a:latin typeface="Calibri"/>
              <a:ea typeface="Calibri"/>
              <a:cs typeface="Calibri"/>
              <a:sym typeface="Calibri"/>
            </a:endParaRPr>
          </a:p>
        </p:txBody>
      </p:sp>
      <p:sp>
        <p:nvSpPr>
          <p:cNvPr id="765" name="Google Shape;765;p33"/>
          <p:cNvSpPr/>
          <p:nvPr/>
        </p:nvSpPr>
        <p:spPr>
          <a:xfrm>
            <a:off x="2315700" y="923750"/>
            <a:ext cx="922800" cy="285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800">
                <a:latin typeface="Calibri"/>
                <a:ea typeface="Calibri"/>
                <a:cs typeface="Calibri"/>
                <a:sym typeface="Calibri"/>
              </a:rPr>
              <a:t>Réactivation</a:t>
            </a:r>
            <a:endParaRPr sz="800">
              <a:latin typeface="Calibri"/>
              <a:ea typeface="Calibri"/>
              <a:cs typeface="Calibri"/>
              <a:sym typeface="Calibri"/>
            </a:endParaRPr>
          </a:p>
        </p:txBody>
      </p:sp>
      <p:sp>
        <p:nvSpPr>
          <p:cNvPr id="766" name="Google Shape;766;p33"/>
          <p:cNvSpPr/>
          <p:nvPr/>
        </p:nvSpPr>
        <p:spPr>
          <a:xfrm>
            <a:off x="3238500" y="1336175"/>
            <a:ext cx="1044600" cy="39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latin typeface="Calibri"/>
                <a:ea typeface="Calibri"/>
                <a:cs typeface="Calibri"/>
                <a:sym typeface="Calibri"/>
              </a:rPr>
              <a:t>Statut = </a:t>
            </a:r>
            <a:endParaRPr sz="800">
              <a:latin typeface="Calibri"/>
              <a:ea typeface="Calibri"/>
              <a:cs typeface="Calibri"/>
              <a:sym typeface="Calibri"/>
            </a:endParaRPr>
          </a:p>
          <a:p>
            <a:pPr indent="0" lvl="0" marL="0" rtl="0" algn="ctr">
              <a:spcBef>
                <a:spcPts val="0"/>
              </a:spcBef>
              <a:spcAft>
                <a:spcPts val="0"/>
              </a:spcAft>
              <a:buNone/>
            </a:pPr>
            <a:r>
              <a:rPr lang="fr" sz="800">
                <a:latin typeface="Calibri"/>
                <a:ea typeface="Calibri"/>
                <a:cs typeface="Calibri"/>
                <a:sym typeface="Calibri"/>
              </a:rPr>
              <a:t>“En cours”</a:t>
            </a:r>
            <a:endParaRPr sz="800">
              <a:latin typeface="Calibri"/>
              <a:ea typeface="Calibri"/>
              <a:cs typeface="Calibri"/>
              <a:sym typeface="Calibri"/>
            </a:endParaRPr>
          </a:p>
        </p:txBody>
      </p:sp>
      <p:cxnSp>
        <p:nvCxnSpPr>
          <p:cNvPr id="767" name="Google Shape;767;p33"/>
          <p:cNvCxnSpPr>
            <a:stCxn id="765" idx="3"/>
            <a:endCxn id="766" idx="0"/>
          </p:cNvCxnSpPr>
          <p:nvPr/>
        </p:nvCxnSpPr>
        <p:spPr>
          <a:xfrm>
            <a:off x="3238500" y="1066550"/>
            <a:ext cx="522300" cy="269700"/>
          </a:xfrm>
          <a:prstGeom prst="bentConnector2">
            <a:avLst/>
          </a:prstGeom>
          <a:noFill/>
          <a:ln cap="flat" cmpd="sng" w="9525">
            <a:solidFill>
              <a:schemeClr val="dk1"/>
            </a:solidFill>
            <a:prstDash val="solid"/>
            <a:round/>
            <a:headEnd len="med" w="med" type="none"/>
            <a:tailEnd len="med" w="med" type="none"/>
          </a:ln>
        </p:spPr>
      </p:cxnSp>
      <p:cxnSp>
        <p:nvCxnSpPr>
          <p:cNvPr id="768" name="Google Shape;768;p33"/>
          <p:cNvCxnSpPr>
            <a:endCxn id="766" idx="0"/>
          </p:cNvCxnSpPr>
          <p:nvPr/>
        </p:nvCxnSpPr>
        <p:spPr>
          <a:xfrm>
            <a:off x="3754200" y="1075175"/>
            <a:ext cx="6600" cy="261000"/>
          </a:xfrm>
          <a:prstGeom prst="straightConnector1">
            <a:avLst/>
          </a:prstGeom>
          <a:noFill/>
          <a:ln cap="flat" cmpd="sng" w="9525">
            <a:solidFill>
              <a:schemeClr val="dk1"/>
            </a:solidFill>
            <a:prstDash val="solid"/>
            <a:round/>
            <a:headEnd len="med" w="med" type="none"/>
            <a:tailEnd len="med" w="med" type="triangle"/>
          </a:ln>
        </p:spPr>
      </p:cxnSp>
      <p:cxnSp>
        <p:nvCxnSpPr>
          <p:cNvPr id="769" name="Google Shape;769;p33"/>
          <p:cNvCxnSpPr>
            <a:stCxn id="764" idx="3"/>
            <a:endCxn id="766" idx="1"/>
          </p:cNvCxnSpPr>
          <p:nvPr/>
        </p:nvCxnSpPr>
        <p:spPr>
          <a:xfrm>
            <a:off x="1630025" y="1532675"/>
            <a:ext cx="1608600" cy="0"/>
          </a:xfrm>
          <a:prstGeom prst="straightConnector1">
            <a:avLst/>
          </a:prstGeom>
          <a:noFill/>
          <a:ln cap="flat" cmpd="sng" w="9525">
            <a:solidFill>
              <a:schemeClr val="dk1"/>
            </a:solidFill>
            <a:prstDash val="solid"/>
            <a:round/>
            <a:headEnd len="med" w="med" type="none"/>
            <a:tailEnd len="med" w="med" type="triangle"/>
          </a:ln>
        </p:spPr>
      </p:cxnSp>
      <p:sp>
        <p:nvSpPr>
          <p:cNvPr id="770" name="Google Shape;770;p33"/>
          <p:cNvSpPr/>
          <p:nvPr/>
        </p:nvSpPr>
        <p:spPr>
          <a:xfrm>
            <a:off x="4659300" y="1336175"/>
            <a:ext cx="1044600" cy="393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latin typeface="Calibri"/>
                <a:ea typeface="Calibri"/>
                <a:cs typeface="Calibri"/>
                <a:sym typeface="Calibri"/>
              </a:rPr>
              <a:t>Pas d’impact </a:t>
            </a:r>
            <a:endParaRPr sz="800">
              <a:latin typeface="Calibri"/>
              <a:ea typeface="Calibri"/>
              <a:cs typeface="Calibri"/>
              <a:sym typeface="Calibri"/>
            </a:endParaRPr>
          </a:p>
        </p:txBody>
      </p:sp>
      <p:grpSp>
        <p:nvGrpSpPr>
          <p:cNvPr id="771" name="Google Shape;771;p33"/>
          <p:cNvGrpSpPr/>
          <p:nvPr/>
        </p:nvGrpSpPr>
        <p:grpSpPr>
          <a:xfrm>
            <a:off x="7410375" y="3914100"/>
            <a:ext cx="1810275" cy="1188700"/>
            <a:chOff x="7410375" y="3837900"/>
            <a:chExt cx="1810275" cy="1188700"/>
          </a:xfrm>
        </p:grpSpPr>
        <p:sp>
          <p:nvSpPr>
            <p:cNvPr id="772" name="Google Shape;772;p33"/>
            <p:cNvSpPr/>
            <p:nvPr/>
          </p:nvSpPr>
          <p:spPr>
            <a:xfrm>
              <a:off x="7410425" y="3882900"/>
              <a:ext cx="399000" cy="2025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alibri"/>
                <a:ea typeface="Calibri"/>
                <a:cs typeface="Calibri"/>
                <a:sym typeface="Calibri"/>
              </a:endParaRPr>
            </a:p>
          </p:txBody>
        </p:sp>
        <p:sp>
          <p:nvSpPr>
            <p:cNvPr id="773" name="Google Shape;773;p33"/>
            <p:cNvSpPr/>
            <p:nvPr/>
          </p:nvSpPr>
          <p:spPr>
            <a:xfrm>
              <a:off x="7410375" y="4133950"/>
              <a:ext cx="399000" cy="1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774" name="Google Shape;774;p33"/>
            <p:cNvSpPr txBox="1"/>
            <p:nvPr/>
          </p:nvSpPr>
          <p:spPr>
            <a:xfrm>
              <a:off x="7805850" y="3837900"/>
              <a:ext cx="14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event ou action de ma résidence</a:t>
              </a:r>
              <a:endParaRPr sz="700">
                <a:latin typeface="Calibri"/>
                <a:ea typeface="Calibri"/>
                <a:cs typeface="Calibri"/>
                <a:sym typeface="Calibri"/>
              </a:endParaRPr>
            </a:p>
          </p:txBody>
        </p:sp>
        <p:sp>
          <p:nvSpPr>
            <p:cNvPr id="775" name="Google Shape;775;p33"/>
            <p:cNvSpPr/>
            <p:nvPr/>
          </p:nvSpPr>
          <p:spPr>
            <a:xfrm>
              <a:off x="7410375" y="4358500"/>
              <a:ext cx="399000" cy="178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776" name="Google Shape;776;p33"/>
            <p:cNvSpPr/>
            <p:nvPr/>
          </p:nvSpPr>
          <p:spPr>
            <a:xfrm>
              <a:off x="7410375" y="4574800"/>
              <a:ext cx="399000" cy="178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777" name="Google Shape;777;p33"/>
            <p:cNvSpPr txBox="1"/>
            <p:nvPr/>
          </p:nvSpPr>
          <p:spPr>
            <a:xfrm>
              <a:off x="7805850" y="4076950"/>
              <a:ext cx="117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de </a:t>
              </a:r>
              <a:r>
                <a:rPr b="1" lang="fr" sz="700" u="sng">
                  <a:solidFill>
                    <a:schemeClr val="dk1"/>
                  </a:solidFill>
                  <a:latin typeface="Calibri"/>
                  <a:ea typeface="Calibri"/>
                  <a:cs typeface="Calibri"/>
                  <a:sym typeface="Calibri"/>
                </a:rPr>
                <a:t>ma résidence</a:t>
              </a:r>
              <a:endParaRPr b="1" sz="700" u="sng">
                <a:latin typeface="Calibri"/>
                <a:ea typeface="Calibri"/>
                <a:cs typeface="Calibri"/>
                <a:sym typeface="Calibri"/>
              </a:endParaRPr>
            </a:p>
          </p:txBody>
        </p:sp>
        <p:sp>
          <p:nvSpPr>
            <p:cNvPr id="778" name="Google Shape;778;p33"/>
            <p:cNvSpPr txBox="1"/>
            <p:nvPr/>
          </p:nvSpPr>
          <p:spPr>
            <a:xfrm>
              <a:off x="7805400" y="4301500"/>
              <a:ext cx="14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700">
                  <a:solidFill>
                    <a:schemeClr val="dk1"/>
                  </a:solidFill>
                  <a:latin typeface="Calibri"/>
                  <a:ea typeface="Calibri"/>
                  <a:cs typeface="Calibri"/>
                  <a:sym typeface="Calibri"/>
                </a:rPr>
                <a:t>statut d’une autre résidence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
          <p:nvSpPr>
            <p:cNvPr id="779" name="Google Shape;779;p33"/>
            <p:cNvSpPr txBox="1"/>
            <p:nvPr/>
          </p:nvSpPr>
          <p:spPr>
            <a:xfrm>
              <a:off x="7805850" y="45178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nouveau statut à valider</a:t>
              </a:r>
              <a:endParaRPr sz="700">
                <a:latin typeface="Calibri"/>
                <a:ea typeface="Calibri"/>
                <a:cs typeface="Calibri"/>
                <a:sym typeface="Calibri"/>
              </a:endParaRPr>
            </a:p>
          </p:txBody>
        </p:sp>
        <p:sp>
          <p:nvSpPr>
            <p:cNvPr id="780" name="Google Shape;780;p33"/>
            <p:cNvSpPr/>
            <p:nvPr/>
          </p:nvSpPr>
          <p:spPr>
            <a:xfrm>
              <a:off x="7410425" y="4791100"/>
              <a:ext cx="399000" cy="17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781" name="Google Shape;781;p33"/>
            <p:cNvSpPr txBox="1"/>
            <p:nvPr/>
          </p:nvSpPr>
          <p:spPr>
            <a:xfrm>
              <a:off x="7805850" y="47341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statut d’une agence</a:t>
              </a:r>
              <a:endParaRPr sz="700">
                <a:latin typeface="Calibri"/>
                <a:ea typeface="Calibri"/>
                <a:cs typeface="Calibri"/>
                <a:sym typeface="Calibri"/>
              </a:endParaRPr>
            </a:p>
          </p:txBody>
        </p:sp>
      </p:grpSp>
      <p:sp>
        <p:nvSpPr>
          <p:cNvPr id="782" name="Google Shape;782;p33"/>
          <p:cNvSpPr/>
          <p:nvPr/>
        </p:nvSpPr>
        <p:spPr>
          <a:xfrm>
            <a:off x="6080100" y="1336175"/>
            <a:ext cx="1044600" cy="393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latin typeface="Calibri"/>
                <a:ea typeface="Calibri"/>
                <a:cs typeface="Calibri"/>
                <a:sym typeface="Calibri"/>
              </a:rPr>
              <a:t>Pas d’impact</a:t>
            </a:r>
            <a:endParaRPr sz="800">
              <a:latin typeface="Calibri"/>
              <a:ea typeface="Calibri"/>
              <a:cs typeface="Calibri"/>
              <a:sym typeface="Calibri"/>
            </a:endParaRPr>
          </a:p>
        </p:txBody>
      </p:sp>
      <p:sp>
        <p:nvSpPr>
          <p:cNvPr id="783" name="Google Shape;783;p33"/>
          <p:cNvSpPr/>
          <p:nvPr/>
        </p:nvSpPr>
        <p:spPr>
          <a:xfrm>
            <a:off x="4347750" y="14038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5768550" y="14038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152400" y="760550"/>
            <a:ext cx="922800" cy="4488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800">
                <a:latin typeface="Calibri"/>
                <a:ea typeface="Calibri"/>
                <a:cs typeface="Calibri"/>
                <a:sym typeface="Calibri"/>
              </a:rPr>
              <a:t>Admission autre résidence</a:t>
            </a:r>
            <a:endParaRPr sz="800">
              <a:latin typeface="Calibri"/>
              <a:ea typeface="Calibri"/>
              <a:cs typeface="Calibri"/>
              <a:sym typeface="Calibri"/>
            </a:endParaRPr>
          </a:p>
        </p:txBody>
      </p:sp>
      <p:cxnSp>
        <p:nvCxnSpPr>
          <p:cNvPr id="786" name="Google Shape;786;p33"/>
          <p:cNvCxnSpPr>
            <a:stCxn id="785" idx="3"/>
            <a:endCxn id="764" idx="0"/>
          </p:cNvCxnSpPr>
          <p:nvPr/>
        </p:nvCxnSpPr>
        <p:spPr>
          <a:xfrm>
            <a:off x="1075200" y="984950"/>
            <a:ext cx="93300" cy="351300"/>
          </a:xfrm>
          <a:prstGeom prst="bentConnector2">
            <a:avLst/>
          </a:prstGeom>
          <a:noFill/>
          <a:ln cap="flat" cmpd="sng" w="9525">
            <a:solidFill>
              <a:schemeClr val="dk1"/>
            </a:solidFill>
            <a:prstDash val="solid"/>
            <a:round/>
            <a:headEnd len="med" w="med" type="none"/>
            <a:tailEnd len="med" w="med" type="none"/>
          </a:ln>
        </p:spPr>
      </p:cxnSp>
      <p:sp>
        <p:nvSpPr>
          <p:cNvPr id="787" name="Google Shape;787;p33"/>
          <p:cNvSpPr/>
          <p:nvPr/>
        </p:nvSpPr>
        <p:spPr>
          <a:xfrm>
            <a:off x="4186800" y="2135125"/>
            <a:ext cx="1893300" cy="5310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800">
                <a:latin typeface="Calibri"/>
                <a:ea typeface="Calibri"/>
                <a:cs typeface="Calibri"/>
                <a:sym typeface="Calibri"/>
              </a:rPr>
              <a:t>Toutes les actions de prospection sont possibles sauf l’admission</a:t>
            </a:r>
            <a:endParaRPr sz="800">
              <a:latin typeface="Calibri"/>
              <a:ea typeface="Calibri"/>
              <a:cs typeface="Calibri"/>
              <a:sym typeface="Calibri"/>
            </a:endParaRPr>
          </a:p>
        </p:txBody>
      </p:sp>
      <p:cxnSp>
        <p:nvCxnSpPr>
          <p:cNvPr id="788" name="Google Shape;788;p33"/>
          <p:cNvCxnSpPr>
            <a:stCxn id="766" idx="2"/>
            <a:endCxn id="787" idx="1"/>
          </p:cNvCxnSpPr>
          <p:nvPr/>
        </p:nvCxnSpPr>
        <p:spPr>
          <a:xfrm flipH="1" rot="-5400000">
            <a:off x="3638100" y="1851875"/>
            <a:ext cx="671400" cy="426000"/>
          </a:xfrm>
          <a:prstGeom prst="bentConnector2">
            <a:avLst/>
          </a:prstGeom>
          <a:noFill/>
          <a:ln cap="flat" cmpd="sng" w="9525">
            <a:solidFill>
              <a:schemeClr val="dk1"/>
            </a:solidFill>
            <a:prstDash val="solid"/>
            <a:round/>
            <a:headEnd len="med" w="med" type="none"/>
            <a:tailEnd len="med" w="med" type="none"/>
          </a:ln>
        </p:spPr>
      </p:cxnSp>
      <p:cxnSp>
        <p:nvCxnSpPr>
          <p:cNvPr id="789" name="Google Shape;789;p33"/>
          <p:cNvCxnSpPr>
            <a:endCxn id="787" idx="1"/>
          </p:cNvCxnSpPr>
          <p:nvPr/>
        </p:nvCxnSpPr>
        <p:spPr>
          <a:xfrm>
            <a:off x="3765900" y="2392825"/>
            <a:ext cx="420900" cy="7800"/>
          </a:xfrm>
          <a:prstGeom prst="straightConnector1">
            <a:avLst/>
          </a:prstGeom>
          <a:noFill/>
          <a:ln cap="flat" cmpd="sng" w="9525">
            <a:solidFill>
              <a:schemeClr val="dk1"/>
            </a:solidFill>
            <a:prstDash val="solid"/>
            <a:round/>
            <a:headEnd len="med" w="med" type="none"/>
            <a:tailEnd len="med" w="med" type="triangle"/>
          </a:ln>
        </p:spPr>
      </p:cxnSp>
      <p:cxnSp>
        <p:nvCxnSpPr>
          <p:cNvPr id="790" name="Google Shape;790;p33"/>
          <p:cNvCxnSpPr>
            <a:endCxn id="764" idx="0"/>
          </p:cNvCxnSpPr>
          <p:nvPr/>
        </p:nvCxnSpPr>
        <p:spPr>
          <a:xfrm flipH="1">
            <a:off x="1168625" y="988175"/>
            <a:ext cx="4200" cy="348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4"/>
          <p:cNvSpPr txBox="1"/>
          <p:nvPr>
            <p:ph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Actions de prospection par ma résidence % statut</a:t>
            </a:r>
            <a:endParaRPr sz="2500">
              <a:latin typeface="Calibri"/>
              <a:ea typeface="Calibri"/>
              <a:cs typeface="Calibri"/>
              <a:sym typeface="Calibri"/>
            </a:endParaRPr>
          </a:p>
        </p:txBody>
      </p:sp>
      <p:graphicFrame>
        <p:nvGraphicFramePr>
          <p:cNvPr id="796" name="Google Shape;796;p34"/>
          <p:cNvGraphicFramePr/>
          <p:nvPr/>
        </p:nvGraphicFramePr>
        <p:xfrm>
          <a:off x="197475" y="700755"/>
          <a:ext cx="3000000" cy="3000000"/>
        </p:xfrm>
        <a:graphic>
          <a:graphicData uri="http://schemas.openxmlformats.org/drawingml/2006/table">
            <a:tbl>
              <a:tblPr>
                <a:noFill/>
                <a:tableStyleId>{EEE41347-F3EC-405F-8B14-C28BB46A0BA5}</a:tableStyleId>
              </a:tblPr>
              <a:tblGrid>
                <a:gridCol w="1235350"/>
                <a:gridCol w="890650"/>
                <a:gridCol w="520000"/>
                <a:gridCol w="586425"/>
                <a:gridCol w="530000"/>
                <a:gridCol w="515925"/>
                <a:gridCol w="538075"/>
                <a:gridCol w="459450"/>
                <a:gridCol w="544100"/>
                <a:gridCol w="594575"/>
                <a:gridCol w="588325"/>
                <a:gridCol w="589675"/>
                <a:gridCol w="509300"/>
                <a:gridCol w="522700"/>
              </a:tblGrid>
              <a:tr h="577725">
                <a:tc rowSpan="2">
                  <a:txBody>
                    <a:bodyPr/>
                    <a:lstStyle/>
                    <a:p>
                      <a:pPr indent="0" lvl="0" marL="0" rtl="0" algn="ctr">
                        <a:spcBef>
                          <a:spcPts val="0"/>
                        </a:spcBef>
                        <a:spcAft>
                          <a:spcPts val="0"/>
                        </a:spcAft>
                        <a:buNone/>
                      </a:pPr>
                      <a:r>
                        <a:rPr b="1" lang="fr" sz="900">
                          <a:latin typeface="Calibri"/>
                          <a:ea typeface="Calibri"/>
                          <a:cs typeface="Calibri"/>
                          <a:sym typeface="Calibri"/>
                        </a:rPr>
                        <a:t>Statut de </a:t>
                      </a:r>
                      <a:r>
                        <a:rPr b="1" lang="fr" sz="900" u="sng">
                          <a:latin typeface="Calibri"/>
                          <a:ea typeface="Calibri"/>
                          <a:cs typeface="Calibri"/>
                          <a:sym typeface="Calibri"/>
                        </a:rPr>
                        <a:t>ma résidence</a:t>
                      </a:r>
                      <a:endParaRPr b="1" sz="900" u="sng">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b="1" lang="fr" sz="900">
                          <a:latin typeface="Calibri"/>
                          <a:ea typeface="Calibri"/>
                          <a:cs typeface="Calibri"/>
                          <a:sym typeface="Calibri"/>
                        </a:rPr>
                        <a:t>Indicateur “Client résidence”</a:t>
                      </a:r>
                      <a:endParaRPr b="1" sz="900">
                        <a:latin typeface="Calibri"/>
                        <a:ea typeface="Calibri"/>
                        <a:cs typeface="Calibri"/>
                        <a:sym typeface="Calibri"/>
                      </a:endParaRPr>
                    </a:p>
                  </a:txBody>
                  <a:tcPr marT="91425" marB="91425" marR="91425" marL="91425" anchor="ctr"/>
                </a:tc>
                <a:tc gridSpan="2">
                  <a:txBody>
                    <a:bodyPr/>
                    <a:lstStyle/>
                    <a:p>
                      <a:pPr indent="0" lvl="0" marL="0" rtl="0" algn="ctr">
                        <a:spcBef>
                          <a:spcPts val="0"/>
                        </a:spcBef>
                        <a:spcAft>
                          <a:spcPts val="0"/>
                        </a:spcAft>
                        <a:buNone/>
                      </a:pPr>
                      <a:r>
                        <a:rPr b="1" lang="fr" sz="900">
                          <a:latin typeface="Calibri"/>
                          <a:ea typeface="Calibri"/>
                          <a:cs typeface="Calibri"/>
                          <a:sym typeface="Calibri"/>
                        </a:rPr>
                        <a:t>Admission</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Réactivation/ </a:t>
                      </a:r>
                      <a:r>
                        <a:rPr b="1" lang="fr" sz="800">
                          <a:latin typeface="Calibri"/>
                          <a:ea typeface="Calibri"/>
                          <a:cs typeface="Calibri"/>
                          <a:sym typeface="Calibri"/>
                        </a:rPr>
                        <a:t>C</a:t>
                      </a:r>
                      <a:r>
                        <a:rPr b="1" lang="fr" sz="800">
                          <a:latin typeface="Calibri"/>
                          <a:ea typeface="Calibri"/>
                          <a:cs typeface="Calibri"/>
                          <a:sym typeface="Calibri"/>
                        </a:rPr>
                        <a:t>réation action commerciale)</a:t>
                      </a:r>
                      <a:endParaRPr b="1" sz="8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Estimation</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Refus</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Planifier une visite</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Réorientation</a:t>
                      </a:r>
                      <a:endParaRPr b="1" sz="900">
                        <a:latin typeface="Calibri"/>
                        <a:ea typeface="Calibri"/>
                        <a:cs typeface="Calibri"/>
                        <a:sym typeface="Calibri"/>
                      </a:endParaRPr>
                    </a:p>
                  </a:txBody>
                  <a:tcPr marT="91425" marB="91425" marR="91425" marL="91425" anchor="ctr"/>
                </a:tc>
                <a:tc hMerge="1"/>
              </a:tr>
              <a:tr h="468425">
                <a:tc vMerge="1"/>
                <a:tc vMerge="1"/>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fr" sz="900">
                          <a:solidFill>
                            <a:schemeClr val="dk1"/>
                          </a:solidFill>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solidFill>
                          <a:schemeClr val="dk1"/>
                        </a:solidFill>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Lot 1</a:t>
                      </a:r>
                      <a:endParaRPr b="1" sz="900">
                        <a:solidFill>
                          <a:schemeClr val="dk1"/>
                        </a:solidFill>
                        <a:latin typeface="Calibri"/>
                        <a:ea typeface="Calibri"/>
                        <a:cs typeface="Calibri"/>
                        <a:sym typeface="Calibri"/>
                      </a:endParaRPr>
                    </a:p>
                  </a:txBody>
                  <a:tcPr marT="91425" marB="91425" marR="91425" marL="91425" anchor="ctr"/>
                </a:tc>
              </a:tr>
              <a:tr h="443050">
                <a:tc>
                  <a:txBody>
                    <a:bodyPr/>
                    <a:lstStyle/>
                    <a:p>
                      <a:pPr indent="0" lvl="0" marL="0" rtl="0" algn="ctr">
                        <a:spcBef>
                          <a:spcPts val="0"/>
                        </a:spcBef>
                        <a:spcAft>
                          <a:spcPts val="0"/>
                        </a:spcAft>
                        <a:buNone/>
                      </a:pPr>
                      <a:r>
                        <a:rPr lang="fr" sz="900">
                          <a:latin typeface="Calibri"/>
                          <a:ea typeface="Calibri"/>
                          <a:cs typeface="Calibri"/>
                          <a:sym typeface="Calibri"/>
                        </a:rPr>
                        <a:t>en cours</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 sauf décès</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r>
              <a:tr h="459000">
                <a:tc>
                  <a:txBody>
                    <a:bodyPr/>
                    <a:lstStyle/>
                    <a:p>
                      <a:pPr indent="0" lvl="0" marL="0" rtl="0" algn="ctr">
                        <a:spcBef>
                          <a:spcPts val="0"/>
                        </a:spcBef>
                        <a:spcAft>
                          <a:spcPts val="0"/>
                        </a:spcAft>
                        <a:buNone/>
                      </a:pPr>
                      <a:r>
                        <a:rPr lang="fr" sz="900">
                          <a:latin typeface="Calibri"/>
                          <a:ea typeface="Calibri"/>
                          <a:cs typeface="Calibri"/>
                          <a:sym typeface="Calibri"/>
                        </a:rPr>
                        <a:t>en cours</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r>
              <a:tr h="608950">
                <a:tc>
                  <a:txBody>
                    <a:bodyPr/>
                    <a:lstStyle/>
                    <a:p>
                      <a:pPr indent="0" lvl="0" marL="0" rtl="0" algn="ctr">
                        <a:spcBef>
                          <a:spcPts val="0"/>
                        </a:spcBef>
                        <a:spcAft>
                          <a:spcPts val="0"/>
                        </a:spcAft>
                        <a:buNone/>
                      </a:pPr>
                      <a:r>
                        <a:rPr lang="fr" sz="900">
                          <a:latin typeface="Calibri"/>
                          <a:ea typeface="Calibri"/>
                          <a:cs typeface="Calibri"/>
                          <a:sym typeface="Calibri"/>
                        </a:rPr>
                        <a:t>visite prévue</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 sauf décès</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r>
              <a:tr h="486425">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visite prévue</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r>
              <a:tr h="486425">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Refus</a:t>
                      </a:r>
                      <a:endParaRPr sz="900">
                        <a:solidFill>
                          <a:schemeClr val="dk1"/>
                        </a:solidFill>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r>
              <a:tr h="486425">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Refus</a:t>
                      </a:r>
                      <a:endParaRPr sz="900">
                        <a:solidFill>
                          <a:schemeClr val="dk1"/>
                        </a:solidFill>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solidFill>
                      <a:schemeClr val="lt1"/>
                    </a:solidFill>
                  </a:tcPr>
                </a:tc>
              </a:tr>
            </a:tbl>
          </a:graphicData>
        </a:graphic>
      </p:graphicFrame>
      <p:pic>
        <p:nvPicPr>
          <p:cNvPr descr="Utilisateur avec un remplissage uni" id="797" name="Google Shape;797;p34"/>
          <p:cNvPicPr preferRelativeResize="0"/>
          <p:nvPr/>
        </p:nvPicPr>
        <p:blipFill rotWithShape="1">
          <a:blip r:embed="rId3">
            <a:alphaModFix/>
          </a:blip>
          <a:srcRect b="0" l="0" r="0" t="0"/>
          <a:stretch/>
        </p:blipFill>
        <p:spPr>
          <a:xfrm>
            <a:off x="1694621" y="1829985"/>
            <a:ext cx="392416" cy="362781"/>
          </a:xfrm>
          <a:prstGeom prst="rect">
            <a:avLst/>
          </a:prstGeom>
          <a:noFill/>
          <a:ln>
            <a:noFill/>
          </a:ln>
        </p:spPr>
      </p:pic>
      <p:pic>
        <p:nvPicPr>
          <p:cNvPr descr="Utilisateur avec un remplissage uni" id="798" name="Google Shape;798;p34"/>
          <p:cNvPicPr preferRelativeResize="0"/>
          <p:nvPr/>
        </p:nvPicPr>
        <p:blipFill rotWithShape="1">
          <a:blip r:embed="rId4">
            <a:alphaModFix/>
          </a:blip>
          <a:srcRect b="7484" l="0" r="0" t="0"/>
          <a:stretch/>
        </p:blipFill>
        <p:spPr>
          <a:xfrm>
            <a:off x="1694325" y="2299475"/>
            <a:ext cx="393000" cy="363600"/>
          </a:xfrm>
          <a:prstGeom prst="rect">
            <a:avLst/>
          </a:prstGeom>
          <a:noFill/>
          <a:ln>
            <a:noFill/>
          </a:ln>
        </p:spPr>
      </p:pic>
      <p:pic>
        <p:nvPicPr>
          <p:cNvPr descr="Utilisateur avec un remplissage uni" id="799" name="Google Shape;799;p34"/>
          <p:cNvPicPr preferRelativeResize="0"/>
          <p:nvPr/>
        </p:nvPicPr>
        <p:blipFill rotWithShape="1">
          <a:blip r:embed="rId3">
            <a:alphaModFix/>
          </a:blip>
          <a:srcRect b="0" l="0" r="0" t="0"/>
          <a:stretch/>
        </p:blipFill>
        <p:spPr>
          <a:xfrm>
            <a:off x="1694621" y="2769773"/>
            <a:ext cx="392416" cy="362781"/>
          </a:xfrm>
          <a:prstGeom prst="rect">
            <a:avLst/>
          </a:prstGeom>
          <a:noFill/>
          <a:ln>
            <a:noFill/>
          </a:ln>
        </p:spPr>
      </p:pic>
      <p:pic>
        <p:nvPicPr>
          <p:cNvPr descr="Utilisateur avec un remplissage uni" id="800" name="Google Shape;800;p34"/>
          <p:cNvPicPr preferRelativeResize="0"/>
          <p:nvPr/>
        </p:nvPicPr>
        <p:blipFill rotWithShape="1">
          <a:blip r:embed="rId4">
            <a:alphaModFix/>
          </a:blip>
          <a:srcRect b="7484" l="0" r="0" t="0"/>
          <a:stretch/>
        </p:blipFill>
        <p:spPr>
          <a:xfrm>
            <a:off x="1694325" y="3339913"/>
            <a:ext cx="393000" cy="363600"/>
          </a:xfrm>
          <a:prstGeom prst="rect">
            <a:avLst/>
          </a:prstGeom>
          <a:noFill/>
          <a:ln>
            <a:noFill/>
          </a:ln>
        </p:spPr>
      </p:pic>
      <p:pic>
        <p:nvPicPr>
          <p:cNvPr descr="Utilisateur avec un remplissage uni" id="801" name="Google Shape;801;p34"/>
          <p:cNvPicPr preferRelativeResize="0"/>
          <p:nvPr/>
        </p:nvPicPr>
        <p:blipFill rotWithShape="1">
          <a:blip r:embed="rId3">
            <a:alphaModFix/>
          </a:blip>
          <a:srcRect b="0" l="0" r="0" t="0"/>
          <a:stretch/>
        </p:blipFill>
        <p:spPr>
          <a:xfrm>
            <a:off x="1694621" y="3837935"/>
            <a:ext cx="392416" cy="362781"/>
          </a:xfrm>
          <a:prstGeom prst="rect">
            <a:avLst/>
          </a:prstGeom>
          <a:noFill/>
          <a:ln>
            <a:noFill/>
          </a:ln>
        </p:spPr>
      </p:pic>
      <p:pic>
        <p:nvPicPr>
          <p:cNvPr descr="Utilisateur avec un remplissage uni" id="802" name="Google Shape;802;p34"/>
          <p:cNvPicPr preferRelativeResize="0"/>
          <p:nvPr/>
        </p:nvPicPr>
        <p:blipFill rotWithShape="1">
          <a:blip r:embed="rId4">
            <a:alphaModFix/>
          </a:blip>
          <a:srcRect b="7484" l="0" r="0" t="0"/>
          <a:stretch/>
        </p:blipFill>
        <p:spPr>
          <a:xfrm>
            <a:off x="1694325" y="4335125"/>
            <a:ext cx="393000" cy="363600"/>
          </a:xfrm>
          <a:prstGeom prst="rect">
            <a:avLst/>
          </a:prstGeom>
          <a:noFill/>
          <a:ln>
            <a:noFill/>
          </a:ln>
        </p:spPr>
      </p:pic>
      <p:sp>
        <p:nvSpPr>
          <p:cNvPr id="803" name="Google Shape;803;p34"/>
          <p:cNvSpPr txBox="1"/>
          <p:nvPr/>
        </p:nvSpPr>
        <p:spPr>
          <a:xfrm>
            <a:off x="2437800" y="3834675"/>
            <a:ext cx="435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Ce cas n'existe pas car (refus + actif) = admis autre résidence</a:t>
            </a:r>
            <a:endParaRPr b="1" sz="12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35"/>
          <p:cNvSpPr txBox="1"/>
          <p:nvPr>
            <p:ph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Actions de prospection par ma résidence % statut</a:t>
            </a:r>
            <a:endParaRPr sz="2500">
              <a:latin typeface="Calibri"/>
              <a:ea typeface="Calibri"/>
              <a:cs typeface="Calibri"/>
              <a:sym typeface="Calibri"/>
            </a:endParaRPr>
          </a:p>
        </p:txBody>
      </p:sp>
      <p:graphicFrame>
        <p:nvGraphicFramePr>
          <p:cNvPr id="809" name="Google Shape;809;p35"/>
          <p:cNvGraphicFramePr/>
          <p:nvPr/>
        </p:nvGraphicFramePr>
        <p:xfrm>
          <a:off x="197475" y="700755"/>
          <a:ext cx="3000000" cy="3000000"/>
        </p:xfrm>
        <a:graphic>
          <a:graphicData uri="http://schemas.openxmlformats.org/drawingml/2006/table">
            <a:tbl>
              <a:tblPr>
                <a:noFill/>
                <a:tableStyleId>{EEE41347-F3EC-405F-8B14-C28BB46A0BA5}</a:tableStyleId>
              </a:tblPr>
              <a:tblGrid>
                <a:gridCol w="1235350"/>
                <a:gridCol w="890650"/>
                <a:gridCol w="533375"/>
                <a:gridCol w="573050"/>
                <a:gridCol w="530000"/>
                <a:gridCol w="515925"/>
                <a:gridCol w="538075"/>
                <a:gridCol w="459450"/>
                <a:gridCol w="544100"/>
                <a:gridCol w="594575"/>
                <a:gridCol w="588325"/>
                <a:gridCol w="589675"/>
                <a:gridCol w="509300"/>
                <a:gridCol w="522700"/>
              </a:tblGrid>
              <a:tr h="577725">
                <a:tc rowSpan="2">
                  <a:txBody>
                    <a:bodyPr/>
                    <a:lstStyle/>
                    <a:p>
                      <a:pPr indent="0" lvl="0" marL="0" rtl="0" algn="ctr">
                        <a:spcBef>
                          <a:spcPts val="0"/>
                        </a:spcBef>
                        <a:spcAft>
                          <a:spcPts val="0"/>
                        </a:spcAft>
                        <a:buNone/>
                      </a:pPr>
                      <a:r>
                        <a:rPr b="1" lang="fr" sz="900">
                          <a:latin typeface="Calibri"/>
                          <a:ea typeface="Calibri"/>
                          <a:cs typeface="Calibri"/>
                          <a:sym typeface="Calibri"/>
                        </a:rPr>
                        <a:t>Statut de </a:t>
                      </a:r>
                      <a:r>
                        <a:rPr b="1" lang="fr" sz="900" u="sng">
                          <a:latin typeface="Calibri"/>
                          <a:ea typeface="Calibri"/>
                          <a:cs typeface="Calibri"/>
                          <a:sym typeface="Calibri"/>
                        </a:rPr>
                        <a:t>ma résidence</a:t>
                      </a:r>
                      <a:endParaRPr b="1" sz="900" u="sng">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b="1" lang="fr" sz="900">
                          <a:latin typeface="Calibri"/>
                          <a:ea typeface="Calibri"/>
                          <a:cs typeface="Calibri"/>
                          <a:sym typeface="Calibri"/>
                        </a:rPr>
                        <a:t>Indicateur “Client résidence”</a:t>
                      </a:r>
                      <a:endParaRPr b="1" sz="900">
                        <a:latin typeface="Calibri"/>
                        <a:ea typeface="Calibri"/>
                        <a:cs typeface="Calibri"/>
                        <a:sym typeface="Calibri"/>
                      </a:endParaRPr>
                    </a:p>
                  </a:txBody>
                  <a:tcPr marT="91425" marB="91425" marR="91425" marL="91425" anchor="ctr"/>
                </a:tc>
                <a:tc gridSpan="2">
                  <a:txBody>
                    <a:bodyPr/>
                    <a:lstStyle/>
                    <a:p>
                      <a:pPr indent="0" lvl="0" marL="0" rtl="0" algn="ctr">
                        <a:spcBef>
                          <a:spcPts val="0"/>
                        </a:spcBef>
                        <a:spcAft>
                          <a:spcPts val="0"/>
                        </a:spcAft>
                        <a:buNone/>
                      </a:pPr>
                      <a:r>
                        <a:rPr b="1" lang="fr" sz="900">
                          <a:latin typeface="Calibri"/>
                          <a:ea typeface="Calibri"/>
                          <a:cs typeface="Calibri"/>
                          <a:sym typeface="Calibri"/>
                        </a:rPr>
                        <a:t>Admission</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Réactivation </a:t>
                      </a:r>
                      <a:endParaRPr b="1" sz="900">
                        <a:latin typeface="Calibri"/>
                        <a:ea typeface="Calibri"/>
                        <a:cs typeface="Calibri"/>
                        <a:sym typeface="Calibri"/>
                      </a:endParaRPr>
                    </a:p>
                    <a:p>
                      <a:pPr indent="0" lvl="0" marL="0" rtl="0" algn="ctr">
                        <a:spcBef>
                          <a:spcPts val="0"/>
                        </a:spcBef>
                        <a:spcAft>
                          <a:spcPts val="0"/>
                        </a:spcAft>
                        <a:buNone/>
                      </a:pPr>
                      <a:r>
                        <a:rPr b="1" lang="fr" sz="800">
                          <a:latin typeface="Calibri"/>
                          <a:ea typeface="Calibri"/>
                          <a:cs typeface="Calibri"/>
                          <a:sym typeface="Calibri"/>
                        </a:rPr>
                        <a:t>(création action commerciale)</a:t>
                      </a:r>
                      <a:endParaRPr b="1" sz="8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Estimation</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Refus</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Planifier une visite</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Réorientation</a:t>
                      </a:r>
                      <a:endParaRPr b="1" sz="900">
                        <a:latin typeface="Calibri"/>
                        <a:ea typeface="Calibri"/>
                        <a:cs typeface="Calibri"/>
                        <a:sym typeface="Calibri"/>
                      </a:endParaRPr>
                    </a:p>
                  </a:txBody>
                  <a:tcPr marT="91425" marB="91425" marR="91425" marL="91425" anchor="ctr"/>
                </a:tc>
                <a:tc hMerge="1"/>
              </a:tr>
              <a:tr h="468425">
                <a:tc vMerge="1"/>
                <a:tc vMerge="1"/>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solidFill>
                          <a:schemeClr val="dk1"/>
                        </a:solidFill>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Lot 1</a:t>
                      </a:r>
                      <a:endParaRPr b="1" sz="900">
                        <a:solidFill>
                          <a:schemeClr val="dk1"/>
                        </a:solidFill>
                        <a:latin typeface="Calibri"/>
                        <a:ea typeface="Calibri"/>
                        <a:cs typeface="Calibri"/>
                        <a:sym typeface="Calibri"/>
                      </a:endParaRPr>
                    </a:p>
                  </a:txBody>
                  <a:tcPr marT="91425" marB="91425" marR="91425" marL="91425" anchor="ctr"/>
                </a:tc>
              </a:tr>
              <a:tr h="443050">
                <a:tc>
                  <a:txBody>
                    <a:bodyPr/>
                    <a:lstStyle/>
                    <a:p>
                      <a:pPr indent="0" lvl="0" marL="0" rtl="0" algn="ctr">
                        <a:spcBef>
                          <a:spcPts val="0"/>
                        </a:spcBef>
                        <a:spcAft>
                          <a:spcPts val="0"/>
                        </a:spcAft>
                        <a:buNone/>
                      </a:pPr>
                      <a:r>
                        <a:rPr lang="fr" sz="900">
                          <a:latin typeface="Calibri"/>
                          <a:ea typeface="Calibri"/>
                          <a:cs typeface="Calibri"/>
                          <a:sym typeface="Calibri"/>
                        </a:rPr>
                        <a:t>entrée</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r>
              <a:tr h="459000">
                <a:tc>
                  <a:txBody>
                    <a:bodyPr/>
                    <a:lstStyle/>
                    <a:p>
                      <a:pPr indent="0" lvl="0" marL="0" rtl="0" algn="ctr">
                        <a:spcBef>
                          <a:spcPts val="0"/>
                        </a:spcBef>
                        <a:spcAft>
                          <a:spcPts val="0"/>
                        </a:spcAft>
                        <a:buNone/>
                      </a:pPr>
                      <a:r>
                        <a:rPr lang="fr" sz="900">
                          <a:latin typeface="Calibri"/>
                          <a:ea typeface="Calibri"/>
                          <a:cs typeface="Calibri"/>
                          <a:sym typeface="Calibri"/>
                        </a:rPr>
                        <a:t>entrée</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r>
              <a:tr h="608950">
                <a:tc>
                  <a:txBody>
                    <a:bodyPr/>
                    <a:lstStyle/>
                    <a:p>
                      <a:pPr indent="0" lvl="0" marL="0" rtl="0" algn="ctr">
                        <a:spcBef>
                          <a:spcPts val="0"/>
                        </a:spcBef>
                        <a:spcAft>
                          <a:spcPts val="0"/>
                        </a:spcAft>
                        <a:buNone/>
                      </a:pPr>
                      <a:r>
                        <a:rPr lang="fr" sz="900">
                          <a:latin typeface="Calibri"/>
                          <a:ea typeface="Calibri"/>
                          <a:cs typeface="Calibri"/>
                          <a:sym typeface="Calibri"/>
                        </a:rPr>
                        <a:t>admis autre résidence</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 (!)</a:t>
                      </a:r>
                      <a:endParaRPr sz="900">
                        <a:latin typeface="Calibri"/>
                        <a:ea typeface="Calibri"/>
                        <a:cs typeface="Calibri"/>
                        <a:sym typeface="Calibri"/>
                      </a:endParaRPr>
                    </a:p>
                    <a:p>
                      <a:pPr indent="0" lvl="0" marL="0" marR="0" rtl="0" algn="ctr">
                        <a:lnSpc>
                          <a:spcPct val="100000"/>
                        </a:lnSpc>
                        <a:spcBef>
                          <a:spcPts val="0"/>
                        </a:spcBef>
                        <a:spcAft>
                          <a:spcPts val="0"/>
                        </a:spcAft>
                        <a:buNone/>
                      </a:pPr>
                      <a:r>
                        <a:rPr lang="fr" sz="900">
                          <a:latin typeface="Calibri"/>
                          <a:ea typeface="Calibri"/>
                          <a:cs typeface="Calibri"/>
                          <a:sym typeface="Calibri"/>
                        </a:rPr>
                        <a:t>bouton</a:t>
                      </a:r>
                      <a:endParaRPr sz="900">
                        <a:latin typeface="Calibri"/>
                        <a:ea typeface="Calibri"/>
                        <a:cs typeface="Calibri"/>
                        <a:sym typeface="Calibri"/>
                      </a:endParaRPr>
                    </a:p>
                  </a:txBody>
                  <a:tcPr marT="91425" marB="91425" marR="91425" marL="91425" anchor="ctr">
                    <a:solidFill>
                      <a:srgbClr val="9FC5E8"/>
                    </a:solidFil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r>
              <a:tr h="486425">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admis autre résidence</a:t>
                      </a:r>
                      <a:endParaRPr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solidFill>
                      <a:srgbClr val="B7B7B7"/>
                    </a:solidFill>
                  </a:tcPr>
                </a:tc>
              </a:tr>
              <a:tr h="486425">
                <a:tc>
                  <a:txBody>
                    <a:bodyPr/>
                    <a:lstStyle/>
                    <a:p>
                      <a:pPr indent="0" lvl="0" marL="0" rtl="0" algn="ctr">
                        <a:spcBef>
                          <a:spcPts val="0"/>
                        </a:spcBef>
                        <a:spcAft>
                          <a:spcPts val="0"/>
                        </a:spcAft>
                        <a:buNone/>
                      </a:pPr>
                      <a:r>
                        <a:rPr lang="fr" sz="900">
                          <a:latin typeface="Calibri"/>
                          <a:ea typeface="Calibri"/>
                          <a:cs typeface="Calibri"/>
                          <a:sym typeface="Calibri"/>
                        </a:rPr>
                        <a:t>visite réalisée</a:t>
                      </a:r>
                      <a:endParaRPr sz="900">
                        <a:solidFill>
                          <a:schemeClr val="dk1"/>
                        </a:solidFill>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 sauf décès</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6425">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visite réalisée</a:t>
                      </a:r>
                      <a:endParaRPr sz="900">
                        <a:solidFill>
                          <a:schemeClr val="dk1"/>
                        </a:solidFill>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descr="Utilisateur avec un remplissage uni" id="810" name="Google Shape;810;p35"/>
          <p:cNvPicPr preferRelativeResize="0"/>
          <p:nvPr/>
        </p:nvPicPr>
        <p:blipFill rotWithShape="1">
          <a:blip r:embed="rId3">
            <a:alphaModFix/>
          </a:blip>
          <a:srcRect b="0" l="0" r="0" t="0"/>
          <a:stretch/>
        </p:blipFill>
        <p:spPr>
          <a:xfrm>
            <a:off x="1694621" y="1829985"/>
            <a:ext cx="392416" cy="362781"/>
          </a:xfrm>
          <a:prstGeom prst="rect">
            <a:avLst/>
          </a:prstGeom>
          <a:noFill/>
          <a:ln>
            <a:noFill/>
          </a:ln>
        </p:spPr>
      </p:pic>
      <p:pic>
        <p:nvPicPr>
          <p:cNvPr descr="Utilisateur avec un remplissage uni" id="811" name="Google Shape;811;p35"/>
          <p:cNvPicPr preferRelativeResize="0"/>
          <p:nvPr/>
        </p:nvPicPr>
        <p:blipFill rotWithShape="1">
          <a:blip r:embed="rId4">
            <a:alphaModFix/>
          </a:blip>
          <a:srcRect b="7484" l="0" r="0" t="0"/>
          <a:stretch/>
        </p:blipFill>
        <p:spPr>
          <a:xfrm>
            <a:off x="1694325" y="2223275"/>
            <a:ext cx="393000" cy="363600"/>
          </a:xfrm>
          <a:prstGeom prst="rect">
            <a:avLst/>
          </a:prstGeom>
          <a:noFill/>
          <a:ln>
            <a:noFill/>
          </a:ln>
        </p:spPr>
      </p:pic>
      <p:pic>
        <p:nvPicPr>
          <p:cNvPr descr="Utilisateur avec un remplissage uni" id="812" name="Google Shape;812;p35"/>
          <p:cNvPicPr preferRelativeResize="0"/>
          <p:nvPr/>
        </p:nvPicPr>
        <p:blipFill rotWithShape="1">
          <a:blip r:embed="rId3">
            <a:alphaModFix/>
          </a:blip>
          <a:srcRect b="0" l="0" r="0" t="0"/>
          <a:stretch/>
        </p:blipFill>
        <p:spPr>
          <a:xfrm>
            <a:off x="1694621" y="2769773"/>
            <a:ext cx="392416" cy="362781"/>
          </a:xfrm>
          <a:prstGeom prst="rect">
            <a:avLst/>
          </a:prstGeom>
          <a:noFill/>
          <a:ln>
            <a:noFill/>
          </a:ln>
        </p:spPr>
      </p:pic>
      <p:pic>
        <p:nvPicPr>
          <p:cNvPr descr="Utilisateur avec un remplissage uni" id="813" name="Google Shape;813;p35"/>
          <p:cNvPicPr preferRelativeResize="0"/>
          <p:nvPr/>
        </p:nvPicPr>
        <p:blipFill rotWithShape="1">
          <a:blip r:embed="rId4">
            <a:alphaModFix/>
          </a:blip>
          <a:srcRect b="7484" l="0" r="0" t="0"/>
          <a:stretch/>
        </p:blipFill>
        <p:spPr>
          <a:xfrm>
            <a:off x="1694325" y="3339913"/>
            <a:ext cx="393000" cy="363600"/>
          </a:xfrm>
          <a:prstGeom prst="rect">
            <a:avLst/>
          </a:prstGeom>
          <a:noFill/>
          <a:ln>
            <a:noFill/>
          </a:ln>
        </p:spPr>
      </p:pic>
      <p:pic>
        <p:nvPicPr>
          <p:cNvPr descr="Utilisateur avec un remplissage uni" id="814" name="Google Shape;814;p35"/>
          <p:cNvPicPr preferRelativeResize="0"/>
          <p:nvPr/>
        </p:nvPicPr>
        <p:blipFill rotWithShape="1">
          <a:blip r:embed="rId3">
            <a:alphaModFix/>
          </a:blip>
          <a:srcRect b="0" l="0" r="0" t="0"/>
          <a:stretch/>
        </p:blipFill>
        <p:spPr>
          <a:xfrm>
            <a:off x="1694621" y="3837935"/>
            <a:ext cx="392416" cy="362781"/>
          </a:xfrm>
          <a:prstGeom prst="rect">
            <a:avLst/>
          </a:prstGeom>
          <a:noFill/>
          <a:ln>
            <a:noFill/>
          </a:ln>
        </p:spPr>
      </p:pic>
      <p:pic>
        <p:nvPicPr>
          <p:cNvPr descr="Utilisateur avec un remplissage uni" id="815" name="Google Shape;815;p35"/>
          <p:cNvPicPr preferRelativeResize="0"/>
          <p:nvPr/>
        </p:nvPicPr>
        <p:blipFill rotWithShape="1">
          <a:blip r:embed="rId4">
            <a:alphaModFix/>
          </a:blip>
          <a:srcRect b="7484" l="0" r="0" t="0"/>
          <a:stretch/>
        </p:blipFill>
        <p:spPr>
          <a:xfrm>
            <a:off x="1694325" y="4335125"/>
            <a:ext cx="393000" cy="363600"/>
          </a:xfrm>
          <a:prstGeom prst="rect">
            <a:avLst/>
          </a:prstGeom>
          <a:noFill/>
          <a:ln>
            <a:noFill/>
          </a:ln>
        </p:spPr>
      </p:pic>
      <p:sp>
        <p:nvSpPr>
          <p:cNvPr id="816" name="Google Shape;816;p35"/>
          <p:cNvSpPr txBox="1"/>
          <p:nvPr/>
        </p:nvSpPr>
        <p:spPr>
          <a:xfrm>
            <a:off x="2487200" y="2234700"/>
            <a:ext cx="435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Ce cas n'existe pas</a:t>
            </a:r>
            <a:endParaRPr b="1" sz="1200">
              <a:solidFill>
                <a:schemeClr val="lt1"/>
              </a:solidFill>
            </a:endParaRPr>
          </a:p>
        </p:txBody>
      </p:sp>
      <p:sp>
        <p:nvSpPr>
          <p:cNvPr id="817" name="Google Shape;817;p35"/>
          <p:cNvSpPr txBox="1"/>
          <p:nvPr/>
        </p:nvSpPr>
        <p:spPr>
          <a:xfrm>
            <a:off x="508975" y="4773400"/>
            <a:ext cx="7641900" cy="323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fr" sz="900">
                <a:solidFill>
                  <a:schemeClr val="dk1"/>
                </a:solidFill>
                <a:latin typeface="Calibri"/>
                <a:ea typeface="Calibri"/>
                <a:cs typeface="Calibri"/>
                <a:sym typeface="Calibri"/>
              </a:rPr>
              <a:t>*</a:t>
            </a:r>
            <a:r>
              <a:rPr lang="fr" sz="900">
                <a:solidFill>
                  <a:schemeClr val="dk1"/>
                </a:solidFill>
                <a:latin typeface="Calibri"/>
                <a:ea typeface="Calibri"/>
                <a:cs typeface="Calibri"/>
                <a:sym typeface="Calibri"/>
              </a:rPr>
              <a:t> avec action de type relance et statut admis autre résidence. Demain : statut = en cours et l’info admis ailleurs doit être portée par l’indicateur </a:t>
            </a:r>
            <a:endParaRPr sz="900">
              <a:solidFill>
                <a:schemeClr val="dk1"/>
              </a:solidFill>
              <a:latin typeface="Calibri"/>
              <a:ea typeface="Calibri"/>
              <a:cs typeface="Calibri"/>
              <a:sym typeface="Calibri"/>
            </a:endParaRPr>
          </a:p>
        </p:txBody>
      </p:sp>
      <p:sp>
        <p:nvSpPr>
          <p:cNvPr id="818" name="Google Shape;818;p35"/>
          <p:cNvSpPr txBox="1"/>
          <p:nvPr/>
        </p:nvSpPr>
        <p:spPr>
          <a:xfrm>
            <a:off x="2509825" y="3337075"/>
            <a:ext cx="435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Ce cas n'existe pas</a:t>
            </a:r>
            <a:endParaRPr b="1" sz="1200">
              <a:solidFill>
                <a:schemeClr val="lt1"/>
              </a:solidFill>
            </a:endParaRPr>
          </a:p>
        </p:txBody>
      </p:sp>
      <p:sp>
        <p:nvSpPr>
          <p:cNvPr id="819" name="Google Shape;819;p35"/>
          <p:cNvSpPr txBox="1"/>
          <p:nvPr/>
        </p:nvSpPr>
        <p:spPr>
          <a:xfrm>
            <a:off x="44625" y="395150"/>
            <a:ext cx="83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ajouter RG sur les modifs possibles ou non. Par exemple : pas de modif de nom si contrat existe déjà</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6"/>
          <p:cNvSpPr txBox="1"/>
          <p:nvPr>
            <p:ph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Actions de prospection par ma résidence % statut</a:t>
            </a:r>
            <a:endParaRPr sz="2500">
              <a:latin typeface="Calibri"/>
              <a:ea typeface="Calibri"/>
              <a:cs typeface="Calibri"/>
              <a:sym typeface="Calibri"/>
            </a:endParaRPr>
          </a:p>
        </p:txBody>
      </p:sp>
      <p:graphicFrame>
        <p:nvGraphicFramePr>
          <p:cNvPr id="825" name="Google Shape;825;p36"/>
          <p:cNvGraphicFramePr/>
          <p:nvPr/>
        </p:nvGraphicFramePr>
        <p:xfrm>
          <a:off x="197475" y="700755"/>
          <a:ext cx="3000000" cy="3000000"/>
        </p:xfrm>
        <a:graphic>
          <a:graphicData uri="http://schemas.openxmlformats.org/drawingml/2006/table">
            <a:tbl>
              <a:tblPr>
                <a:noFill/>
                <a:tableStyleId>{EEE41347-F3EC-405F-8B14-C28BB46A0BA5}</a:tableStyleId>
              </a:tblPr>
              <a:tblGrid>
                <a:gridCol w="1235350"/>
                <a:gridCol w="890650"/>
                <a:gridCol w="520000"/>
                <a:gridCol w="586425"/>
                <a:gridCol w="530000"/>
                <a:gridCol w="515925"/>
                <a:gridCol w="538075"/>
                <a:gridCol w="459450"/>
                <a:gridCol w="544100"/>
                <a:gridCol w="594575"/>
                <a:gridCol w="588325"/>
                <a:gridCol w="589675"/>
                <a:gridCol w="509300"/>
                <a:gridCol w="522700"/>
              </a:tblGrid>
              <a:tr h="577725">
                <a:tc rowSpan="2">
                  <a:txBody>
                    <a:bodyPr/>
                    <a:lstStyle/>
                    <a:p>
                      <a:pPr indent="0" lvl="0" marL="0" rtl="0" algn="ctr">
                        <a:spcBef>
                          <a:spcPts val="0"/>
                        </a:spcBef>
                        <a:spcAft>
                          <a:spcPts val="0"/>
                        </a:spcAft>
                        <a:buNone/>
                      </a:pPr>
                      <a:r>
                        <a:rPr b="1" lang="fr" sz="900">
                          <a:latin typeface="Calibri"/>
                          <a:ea typeface="Calibri"/>
                          <a:cs typeface="Calibri"/>
                          <a:sym typeface="Calibri"/>
                        </a:rPr>
                        <a:t>Statut de </a:t>
                      </a:r>
                      <a:r>
                        <a:rPr b="1" lang="fr" sz="900" u="sng">
                          <a:latin typeface="Calibri"/>
                          <a:ea typeface="Calibri"/>
                          <a:cs typeface="Calibri"/>
                          <a:sym typeface="Calibri"/>
                        </a:rPr>
                        <a:t>ma résidence</a:t>
                      </a:r>
                      <a:endParaRPr b="1" sz="900" u="sng">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b="1" lang="fr" sz="900">
                          <a:latin typeface="Calibri"/>
                          <a:ea typeface="Calibri"/>
                          <a:cs typeface="Calibri"/>
                          <a:sym typeface="Calibri"/>
                        </a:rPr>
                        <a:t>Indicateur “Client résidence”</a:t>
                      </a:r>
                      <a:endParaRPr b="1" sz="900">
                        <a:latin typeface="Calibri"/>
                        <a:ea typeface="Calibri"/>
                        <a:cs typeface="Calibri"/>
                        <a:sym typeface="Calibri"/>
                      </a:endParaRPr>
                    </a:p>
                  </a:txBody>
                  <a:tcPr marT="91425" marB="91425" marR="91425" marL="91425" anchor="ctr"/>
                </a:tc>
                <a:tc gridSpan="2">
                  <a:txBody>
                    <a:bodyPr/>
                    <a:lstStyle/>
                    <a:p>
                      <a:pPr indent="0" lvl="0" marL="0" rtl="0" algn="ctr">
                        <a:spcBef>
                          <a:spcPts val="0"/>
                        </a:spcBef>
                        <a:spcAft>
                          <a:spcPts val="0"/>
                        </a:spcAft>
                        <a:buNone/>
                      </a:pPr>
                      <a:r>
                        <a:rPr b="1" lang="fr" sz="900">
                          <a:latin typeface="Calibri"/>
                          <a:ea typeface="Calibri"/>
                          <a:cs typeface="Calibri"/>
                          <a:sym typeface="Calibri"/>
                        </a:rPr>
                        <a:t>Admission</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Réactivation </a:t>
                      </a:r>
                      <a:endParaRPr b="1" sz="900">
                        <a:latin typeface="Calibri"/>
                        <a:ea typeface="Calibri"/>
                        <a:cs typeface="Calibri"/>
                        <a:sym typeface="Calibri"/>
                      </a:endParaRPr>
                    </a:p>
                    <a:p>
                      <a:pPr indent="0" lvl="0" marL="0" rtl="0" algn="ctr">
                        <a:spcBef>
                          <a:spcPts val="0"/>
                        </a:spcBef>
                        <a:spcAft>
                          <a:spcPts val="0"/>
                        </a:spcAft>
                        <a:buNone/>
                      </a:pPr>
                      <a:r>
                        <a:rPr b="1" lang="fr" sz="800">
                          <a:latin typeface="Calibri"/>
                          <a:ea typeface="Calibri"/>
                          <a:cs typeface="Calibri"/>
                          <a:sym typeface="Calibri"/>
                        </a:rPr>
                        <a:t>(création action commerciale)</a:t>
                      </a:r>
                      <a:endParaRPr b="1" sz="8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Estimation</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Refus</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Planifier une visite</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Réorientation</a:t>
                      </a:r>
                      <a:endParaRPr b="1" sz="900">
                        <a:latin typeface="Calibri"/>
                        <a:ea typeface="Calibri"/>
                        <a:cs typeface="Calibri"/>
                        <a:sym typeface="Calibri"/>
                      </a:endParaRPr>
                    </a:p>
                  </a:txBody>
                  <a:tcPr marT="91425" marB="91425" marR="91425" marL="91425" anchor="ctr"/>
                </a:tc>
                <a:tc hMerge="1"/>
              </a:tr>
              <a:tr h="468425">
                <a:tc vMerge="1"/>
                <a:tc vMerge="1"/>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solidFill>
                          <a:schemeClr val="dk1"/>
                        </a:solidFill>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Lot 1</a:t>
                      </a:r>
                      <a:endParaRPr b="1" sz="900">
                        <a:solidFill>
                          <a:schemeClr val="dk1"/>
                        </a:solidFill>
                        <a:latin typeface="Calibri"/>
                        <a:ea typeface="Calibri"/>
                        <a:cs typeface="Calibri"/>
                        <a:sym typeface="Calibri"/>
                      </a:endParaRPr>
                    </a:p>
                  </a:txBody>
                  <a:tcPr marT="91425" marB="91425" marR="91425" marL="91425" anchor="ctr"/>
                </a:tc>
              </a:tr>
              <a:tr h="443050">
                <a:tc>
                  <a:txBody>
                    <a:bodyPr/>
                    <a:lstStyle/>
                    <a:p>
                      <a:pPr indent="0" lvl="0" marL="0" rtl="0" algn="ctr">
                        <a:spcBef>
                          <a:spcPts val="0"/>
                        </a:spcBef>
                        <a:spcAft>
                          <a:spcPts val="0"/>
                        </a:spcAft>
                        <a:buNone/>
                      </a:pPr>
                      <a:r>
                        <a:rPr lang="fr" sz="900">
                          <a:latin typeface="Calibri"/>
                          <a:ea typeface="Calibri"/>
                          <a:cs typeface="Calibri"/>
                          <a:sym typeface="Calibri"/>
                        </a:rPr>
                        <a:t>sortie</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lnR cap="flat" cmpd="sng" w="9525">
                      <a:solidFill>
                        <a:srgbClr val="9E9E9E"/>
                      </a:solidFill>
                      <a:prstDash val="solid"/>
                      <a:round/>
                      <a:headEnd len="sm" w="sm" type="none"/>
                      <a:tailEnd len="sm" w="sm" type="none"/>
                    </a:ln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r>
              <a:tr h="459000">
                <a:tc>
                  <a:txBody>
                    <a:bodyPr/>
                    <a:lstStyle/>
                    <a:p>
                      <a:pPr indent="0" lvl="0" marL="0" rtl="0" algn="ctr">
                        <a:spcBef>
                          <a:spcPts val="0"/>
                        </a:spcBef>
                        <a:spcAft>
                          <a:spcPts val="0"/>
                        </a:spcAft>
                        <a:buNone/>
                      </a:pPr>
                      <a:r>
                        <a:rPr lang="fr" sz="900">
                          <a:latin typeface="Calibri"/>
                          <a:ea typeface="Calibri"/>
                          <a:cs typeface="Calibri"/>
                          <a:sym typeface="Calibri"/>
                        </a:rPr>
                        <a:t>sortie</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lnT cap="flat" cmpd="sng" w="9525">
                      <a:solidFill>
                        <a:srgbClr val="9E9E9E"/>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r>
              <a:tr h="526450">
                <a:tc>
                  <a:txBody>
                    <a:bodyPr/>
                    <a:lstStyle/>
                    <a:p>
                      <a:pPr indent="0" lvl="0" marL="0" rtl="0" algn="ctr">
                        <a:spcBef>
                          <a:spcPts val="0"/>
                        </a:spcBef>
                        <a:spcAft>
                          <a:spcPts val="0"/>
                        </a:spcAft>
                        <a:buNone/>
                      </a:pPr>
                      <a:r>
                        <a:rPr lang="fr" sz="900">
                          <a:latin typeface="Calibri"/>
                          <a:ea typeface="Calibri"/>
                          <a:cs typeface="Calibri"/>
                          <a:sym typeface="Calibri"/>
                        </a:rPr>
                        <a:t>sortie autre résidence</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marR="0" rtl="0" algn="ctr">
                        <a:lnSpc>
                          <a:spcPct val="100000"/>
                        </a:lnSpc>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r>
              <a:tr h="486425">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sortie autre résidence</a:t>
                      </a:r>
                      <a:endParaRPr sz="900">
                        <a:solidFill>
                          <a:schemeClr val="dk1"/>
                        </a:solidFill>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 (!)</a:t>
                      </a:r>
                      <a:endParaRPr sz="900">
                        <a:latin typeface="Calibri"/>
                        <a:ea typeface="Calibri"/>
                        <a:cs typeface="Calibri"/>
                        <a:sym typeface="Calibri"/>
                      </a:endParaRPr>
                    </a:p>
                    <a:p>
                      <a:pPr indent="0" lvl="0" marL="0" marR="0" rtl="0" algn="ctr">
                        <a:lnSpc>
                          <a:spcPct val="100000"/>
                        </a:lnSpc>
                        <a:spcBef>
                          <a:spcPts val="0"/>
                        </a:spcBef>
                        <a:spcAft>
                          <a:spcPts val="0"/>
                        </a:spcAft>
                        <a:buNone/>
                      </a:pPr>
                      <a:r>
                        <a:rPr lang="fr" sz="900">
                          <a:latin typeface="Calibri"/>
                          <a:ea typeface="Calibri"/>
                          <a:cs typeface="Calibri"/>
                          <a:sym typeface="Calibri"/>
                        </a:rPr>
                        <a:t>bouton visible</a:t>
                      </a:r>
                      <a:endParaRPr sz="900">
                        <a:latin typeface="Calibri"/>
                        <a:ea typeface="Calibri"/>
                        <a:cs typeface="Calibri"/>
                        <a:sym typeface="Calibri"/>
                      </a:endParaRPr>
                    </a:p>
                  </a:txBody>
                  <a:tcPr marT="91425" marB="91425" marR="91425" marL="91425" anchor="ctr">
                    <a:solidFill>
                      <a:srgbClr val="A4C2F4"/>
                    </a:solidFil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oui</a:t>
                      </a:r>
                      <a:endParaRPr sz="900">
                        <a:latin typeface="Calibri"/>
                        <a:ea typeface="Calibri"/>
                        <a:cs typeface="Calibri"/>
                        <a:sym typeface="Calibri"/>
                      </a:endParaRPr>
                    </a:p>
                  </a:txBody>
                  <a:tcPr marT="91425" marB="91425" marR="91425" marL="91425" anchor="ctr"/>
                </a:tc>
              </a:tr>
              <a:tr h="486425">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sortie définitive</a:t>
                      </a:r>
                      <a:endParaRPr sz="900">
                        <a:solidFill>
                          <a:schemeClr val="dk1"/>
                        </a:solidFill>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r>
              <a:tr h="486425">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sortie définitive</a:t>
                      </a:r>
                      <a:endParaRPr sz="900">
                        <a:solidFill>
                          <a:schemeClr val="dk1"/>
                        </a:solidFill>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tc>
              </a:tr>
            </a:tbl>
          </a:graphicData>
        </a:graphic>
      </p:graphicFrame>
      <p:pic>
        <p:nvPicPr>
          <p:cNvPr descr="Utilisateur avec un remplissage uni" id="826" name="Google Shape;826;p36"/>
          <p:cNvPicPr preferRelativeResize="0"/>
          <p:nvPr/>
        </p:nvPicPr>
        <p:blipFill rotWithShape="1">
          <a:blip r:embed="rId3">
            <a:alphaModFix/>
          </a:blip>
          <a:srcRect b="0" l="0" r="0" t="0"/>
          <a:stretch/>
        </p:blipFill>
        <p:spPr>
          <a:xfrm>
            <a:off x="1694621" y="1829985"/>
            <a:ext cx="392416" cy="362781"/>
          </a:xfrm>
          <a:prstGeom prst="rect">
            <a:avLst/>
          </a:prstGeom>
          <a:noFill/>
          <a:ln>
            <a:noFill/>
          </a:ln>
        </p:spPr>
      </p:pic>
      <p:pic>
        <p:nvPicPr>
          <p:cNvPr descr="Utilisateur avec un remplissage uni" id="827" name="Google Shape;827;p36"/>
          <p:cNvPicPr preferRelativeResize="0"/>
          <p:nvPr/>
        </p:nvPicPr>
        <p:blipFill rotWithShape="1">
          <a:blip r:embed="rId4">
            <a:alphaModFix/>
          </a:blip>
          <a:srcRect b="7484" l="0" r="0" t="0"/>
          <a:stretch/>
        </p:blipFill>
        <p:spPr>
          <a:xfrm>
            <a:off x="1694325" y="2223275"/>
            <a:ext cx="393000" cy="363600"/>
          </a:xfrm>
          <a:prstGeom prst="rect">
            <a:avLst/>
          </a:prstGeom>
          <a:noFill/>
          <a:ln>
            <a:noFill/>
          </a:ln>
        </p:spPr>
      </p:pic>
      <p:pic>
        <p:nvPicPr>
          <p:cNvPr descr="Utilisateur avec un remplissage uni" id="828" name="Google Shape;828;p36"/>
          <p:cNvPicPr preferRelativeResize="0"/>
          <p:nvPr/>
        </p:nvPicPr>
        <p:blipFill rotWithShape="1">
          <a:blip r:embed="rId3">
            <a:alphaModFix/>
          </a:blip>
          <a:srcRect b="0" l="0" r="0" t="0"/>
          <a:stretch/>
        </p:blipFill>
        <p:spPr>
          <a:xfrm>
            <a:off x="1694621" y="2769773"/>
            <a:ext cx="392416" cy="362781"/>
          </a:xfrm>
          <a:prstGeom prst="rect">
            <a:avLst/>
          </a:prstGeom>
          <a:noFill/>
          <a:ln>
            <a:noFill/>
          </a:ln>
        </p:spPr>
      </p:pic>
      <p:pic>
        <p:nvPicPr>
          <p:cNvPr descr="Utilisateur avec un remplissage uni" id="829" name="Google Shape;829;p36"/>
          <p:cNvPicPr preferRelativeResize="0"/>
          <p:nvPr/>
        </p:nvPicPr>
        <p:blipFill rotWithShape="1">
          <a:blip r:embed="rId4">
            <a:alphaModFix/>
          </a:blip>
          <a:srcRect b="7484" l="0" r="0" t="0"/>
          <a:stretch/>
        </p:blipFill>
        <p:spPr>
          <a:xfrm>
            <a:off x="1694325" y="3339913"/>
            <a:ext cx="393000" cy="363600"/>
          </a:xfrm>
          <a:prstGeom prst="rect">
            <a:avLst/>
          </a:prstGeom>
          <a:noFill/>
          <a:ln>
            <a:noFill/>
          </a:ln>
        </p:spPr>
      </p:pic>
      <p:pic>
        <p:nvPicPr>
          <p:cNvPr descr="Utilisateur avec un remplissage uni" id="830" name="Google Shape;830;p36"/>
          <p:cNvPicPr preferRelativeResize="0"/>
          <p:nvPr/>
        </p:nvPicPr>
        <p:blipFill rotWithShape="1">
          <a:blip r:embed="rId3">
            <a:alphaModFix/>
          </a:blip>
          <a:srcRect b="0" l="0" r="0" t="0"/>
          <a:stretch/>
        </p:blipFill>
        <p:spPr>
          <a:xfrm>
            <a:off x="1694621" y="3837935"/>
            <a:ext cx="392416" cy="362781"/>
          </a:xfrm>
          <a:prstGeom prst="rect">
            <a:avLst/>
          </a:prstGeom>
          <a:noFill/>
          <a:ln>
            <a:noFill/>
          </a:ln>
        </p:spPr>
      </p:pic>
      <p:pic>
        <p:nvPicPr>
          <p:cNvPr descr="Utilisateur avec un remplissage uni" id="831" name="Google Shape;831;p36"/>
          <p:cNvPicPr preferRelativeResize="0"/>
          <p:nvPr/>
        </p:nvPicPr>
        <p:blipFill rotWithShape="1">
          <a:blip r:embed="rId4">
            <a:alphaModFix/>
          </a:blip>
          <a:srcRect b="7484" l="0" r="0" t="0"/>
          <a:stretch/>
        </p:blipFill>
        <p:spPr>
          <a:xfrm>
            <a:off x="1694325" y="4335125"/>
            <a:ext cx="393000" cy="363600"/>
          </a:xfrm>
          <a:prstGeom prst="rect">
            <a:avLst/>
          </a:prstGeom>
          <a:noFill/>
          <a:ln>
            <a:noFill/>
          </a:ln>
        </p:spPr>
      </p:pic>
      <p:sp>
        <p:nvSpPr>
          <p:cNvPr id="832" name="Google Shape;832;p36"/>
          <p:cNvSpPr txBox="1"/>
          <p:nvPr/>
        </p:nvSpPr>
        <p:spPr>
          <a:xfrm>
            <a:off x="2514000" y="3834675"/>
            <a:ext cx="435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Ce cas n'existe pas</a:t>
            </a:r>
            <a:endParaRPr b="1" sz="1200">
              <a:solidFill>
                <a:schemeClr val="lt1"/>
              </a:solidFill>
            </a:endParaRPr>
          </a:p>
        </p:txBody>
      </p:sp>
      <p:sp>
        <p:nvSpPr>
          <p:cNvPr id="833" name="Google Shape;833;p36"/>
          <p:cNvSpPr txBox="1"/>
          <p:nvPr/>
        </p:nvSpPr>
        <p:spPr>
          <a:xfrm>
            <a:off x="2487200" y="1777500"/>
            <a:ext cx="435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Ce cas n'existe pas car (sortie + actif) = admis autre résidence</a:t>
            </a:r>
            <a:endParaRPr b="1" sz="1200">
              <a:solidFill>
                <a:schemeClr val="lt1"/>
              </a:solidFill>
            </a:endParaRPr>
          </a:p>
        </p:txBody>
      </p:sp>
      <p:sp>
        <p:nvSpPr>
          <p:cNvPr id="834" name="Google Shape;834;p36"/>
          <p:cNvSpPr txBox="1"/>
          <p:nvPr/>
        </p:nvSpPr>
        <p:spPr>
          <a:xfrm>
            <a:off x="2514000" y="2769775"/>
            <a:ext cx="597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Ce cas n'existe pas car (sortie autre résidence + actif) = admis autre résidence ou entrée</a:t>
            </a:r>
            <a:endParaRPr b="1"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0"/>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94" name="Google Shape;94;p10"/>
          <p:cNvGraphicFramePr/>
          <p:nvPr/>
        </p:nvGraphicFramePr>
        <p:xfrm>
          <a:off x="215825" y="803075"/>
          <a:ext cx="3000000" cy="3000000"/>
        </p:xfrm>
        <a:graphic>
          <a:graphicData uri="http://schemas.openxmlformats.org/drawingml/2006/table">
            <a:tbl>
              <a:tblPr>
                <a:noFill/>
                <a:tableStyleId>{EEE41347-F3EC-405F-8B14-C28BB46A0BA5}</a:tableStyleId>
              </a:tblPr>
              <a:tblGrid>
                <a:gridCol w="3401375"/>
                <a:gridCol w="5290925"/>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Adresse secondaire</a:t>
                      </a:r>
                      <a:r>
                        <a:rPr lang="fr">
                          <a:latin typeface="Calibri"/>
                          <a:ea typeface="Calibri"/>
                          <a:cs typeface="Calibri"/>
                          <a:sym typeface="Calibri"/>
                        </a:rPr>
                        <a:t> : un client d’agence peut avoir deux adresses. Ajouter un champ “deuxième adresse” sur la fiche prospect ? Comment gérer le/les contrats ?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hors scope lot 1.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ID réconciliation </a:t>
                      </a:r>
                      <a:r>
                        <a:rPr lang="fr">
                          <a:latin typeface="Calibri"/>
                          <a:ea typeface="Calibri"/>
                          <a:cs typeface="Calibri"/>
                          <a:sym typeface="Calibri"/>
                        </a:rPr>
                        <a:t>: quel ID utiliser pour la réconciliation client entre le CRM et Perceval ? l'ID compagnon ? Si oui, comment sera-t-il généré ? Champ visible sur la fiche ? Si oui, en lecture seule ? type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ID compagnon = ID Portail. Spécifié dans un autre lot (flux CRM - Perceval)</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Origines et sous-origines</a:t>
                      </a:r>
                      <a:r>
                        <a:rPr lang="fr">
                          <a:latin typeface="Calibri"/>
                          <a:ea typeface="Calibri"/>
                          <a:cs typeface="Calibri"/>
                          <a:sym typeface="Calibri"/>
                        </a:rPr>
                        <a:t> : validation à effectuer pour les agences</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7"/>
          <p:cNvSpPr txBox="1"/>
          <p:nvPr>
            <p:ph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Actions de prospection par mon agence % statut</a:t>
            </a:r>
            <a:endParaRPr sz="2500">
              <a:latin typeface="Calibri"/>
              <a:ea typeface="Calibri"/>
              <a:cs typeface="Calibri"/>
              <a:sym typeface="Calibri"/>
            </a:endParaRPr>
          </a:p>
        </p:txBody>
      </p:sp>
      <p:graphicFrame>
        <p:nvGraphicFramePr>
          <p:cNvPr id="840" name="Google Shape;840;p37"/>
          <p:cNvGraphicFramePr/>
          <p:nvPr/>
        </p:nvGraphicFramePr>
        <p:xfrm>
          <a:off x="197475" y="700755"/>
          <a:ext cx="3000000" cy="3000000"/>
        </p:xfrm>
        <a:graphic>
          <a:graphicData uri="http://schemas.openxmlformats.org/drawingml/2006/table">
            <a:tbl>
              <a:tblPr>
                <a:noFill/>
                <a:tableStyleId>{EEE41347-F3EC-405F-8B14-C28BB46A0BA5}</a:tableStyleId>
              </a:tblPr>
              <a:tblGrid>
                <a:gridCol w="1235350"/>
                <a:gridCol w="890650"/>
                <a:gridCol w="520000"/>
                <a:gridCol w="586425"/>
                <a:gridCol w="530000"/>
                <a:gridCol w="515925"/>
                <a:gridCol w="538075"/>
                <a:gridCol w="459450"/>
                <a:gridCol w="544100"/>
                <a:gridCol w="594575"/>
                <a:gridCol w="588325"/>
                <a:gridCol w="589675"/>
                <a:gridCol w="509300"/>
                <a:gridCol w="522700"/>
              </a:tblGrid>
              <a:tr h="577725">
                <a:tc rowSpan="2">
                  <a:txBody>
                    <a:bodyPr/>
                    <a:lstStyle/>
                    <a:p>
                      <a:pPr indent="0" lvl="0" marL="0" rtl="0" algn="ctr">
                        <a:spcBef>
                          <a:spcPts val="0"/>
                        </a:spcBef>
                        <a:spcAft>
                          <a:spcPts val="0"/>
                        </a:spcAft>
                        <a:buNone/>
                      </a:pPr>
                      <a:r>
                        <a:rPr b="1" lang="fr" sz="900">
                          <a:latin typeface="Calibri"/>
                          <a:ea typeface="Calibri"/>
                          <a:cs typeface="Calibri"/>
                          <a:sym typeface="Calibri"/>
                        </a:rPr>
                        <a:t>Statut de </a:t>
                      </a:r>
                      <a:r>
                        <a:rPr b="1" lang="fr" sz="900" u="sng">
                          <a:latin typeface="Calibri"/>
                          <a:ea typeface="Calibri"/>
                          <a:cs typeface="Calibri"/>
                          <a:sym typeface="Calibri"/>
                        </a:rPr>
                        <a:t>mon agence</a:t>
                      </a:r>
                      <a:endParaRPr b="1" sz="900" u="sng">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b="1" lang="fr" sz="900">
                          <a:latin typeface="Calibri"/>
                          <a:ea typeface="Calibri"/>
                          <a:cs typeface="Calibri"/>
                          <a:sym typeface="Calibri"/>
                        </a:rPr>
                        <a:t>Indicateur “Client agence”</a:t>
                      </a:r>
                      <a:endParaRPr b="1" sz="900">
                        <a:latin typeface="Calibri"/>
                        <a:ea typeface="Calibri"/>
                        <a:cs typeface="Calibri"/>
                        <a:sym typeface="Calibri"/>
                      </a:endParaRPr>
                    </a:p>
                  </a:txBody>
                  <a:tcPr marT="91425" marB="91425" marR="91425" marL="91425" anchor="ctr"/>
                </a:tc>
                <a:tc gridSpan="2">
                  <a:txBody>
                    <a:bodyPr/>
                    <a:lstStyle/>
                    <a:p>
                      <a:pPr indent="0" lvl="0" marL="0" rtl="0" algn="ctr">
                        <a:spcBef>
                          <a:spcPts val="0"/>
                        </a:spcBef>
                        <a:spcAft>
                          <a:spcPts val="0"/>
                        </a:spcAft>
                        <a:buNone/>
                      </a:pPr>
                      <a:r>
                        <a:rPr b="1" lang="fr" sz="900">
                          <a:latin typeface="Calibri"/>
                          <a:ea typeface="Calibri"/>
                          <a:cs typeface="Calibri"/>
                          <a:sym typeface="Calibri"/>
                        </a:rPr>
                        <a:t>Admission</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Réactivation </a:t>
                      </a:r>
                      <a:endParaRPr b="1" sz="900">
                        <a:latin typeface="Calibri"/>
                        <a:ea typeface="Calibri"/>
                        <a:cs typeface="Calibri"/>
                        <a:sym typeface="Calibri"/>
                      </a:endParaRPr>
                    </a:p>
                    <a:p>
                      <a:pPr indent="0" lvl="0" marL="0" rtl="0" algn="ctr">
                        <a:spcBef>
                          <a:spcPts val="0"/>
                        </a:spcBef>
                        <a:spcAft>
                          <a:spcPts val="0"/>
                        </a:spcAft>
                        <a:buNone/>
                      </a:pPr>
                      <a:r>
                        <a:rPr b="1" lang="fr" sz="800">
                          <a:latin typeface="Calibri"/>
                          <a:ea typeface="Calibri"/>
                          <a:cs typeface="Calibri"/>
                          <a:sym typeface="Calibri"/>
                        </a:rPr>
                        <a:t>(création action commerciale)</a:t>
                      </a:r>
                      <a:endParaRPr b="1" sz="8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strike="sngStrike">
                          <a:latin typeface="Calibri"/>
                          <a:ea typeface="Calibri"/>
                          <a:cs typeface="Calibri"/>
                          <a:sym typeface="Calibri"/>
                        </a:rPr>
                        <a:t>Estimation</a:t>
                      </a:r>
                      <a:endParaRPr b="1" sz="900" strike="sngStrike">
                        <a:latin typeface="Calibri"/>
                        <a:ea typeface="Calibri"/>
                        <a:cs typeface="Calibri"/>
                        <a:sym typeface="Calibri"/>
                      </a:endParaRPr>
                    </a:p>
                  </a:txBody>
                  <a:tcPr marT="91425" marB="91425" marR="91425" marL="91425" anchor="ctr">
                    <a:solidFill>
                      <a:srgbClr val="B7B7B7"/>
                    </a:solidFill>
                  </a:tcP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Refus</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Planifier une visite</a:t>
                      </a:r>
                      <a:endParaRPr b="1" sz="900">
                        <a:latin typeface="Calibri"/>
                        <a:ea typeface="Calibri"/>
                        <a:cs typeface="Calibri"/>
                        <a:sym typeface="Calibri"/>
                      </a:endParaRPr>
                    </a:p>
                  </a:txBody>
                  <a:tcPr marT="91425" marB="91425" marR="91425" marL="91425" anchor="ctr"/>
                </a:tc>
                <a:tc hMerge="1"/>
                <a:tc gridSpan="2">
                  <a:txBody>
                    <a:bodyPr/>
                    <a:lstStyle/>
                    <a:p>
                      <a:pPr indent="0" lvl="0" marL="0" rtl="0" algn="ctr">
                        <a:spcBef>
                          <a:spcPts val="0"/>
                        </a:spcBef>
                        <a:spcAft>
                          <a:spcPts val="0"/>
                        </a:spcAft>
                        <a:buNone/>
                      </a:pPr>
                      <a:r>
                        <a:rPr b="1" lang="fr" sz="900">
                          <a:latin typeface="Calibri"/>
                          <a:ea typeface="Calibri"/>
                          <a:cs typeface="Calibri"/>
                          <a:sym typeface="Calibri"/>
                        </a:rPr>
                        <a:t>Réorientation</a:t>
                      </a:r>
                      <a:endParaRPr b="1" sz="900">
                        <a:latin typeface="Calibri"/>
                        <a:ea typeface="Calibri"/>
                        <a:cs typeface="Calibri"/>
                        <a:sym typeface="Calibri"/>
                      </a:endParaRPr>
                    </a:p>
                  </a:txBody>
                  <a:tcPr marT="91425" marB="91425" marR="91425" marL="91425" anchor="ctr"/>
                </a:tc>
                <a:tc hMerge="1"/>
              </a:tr>
              <a:tr h="468425">
                <a:tc vMerge="1"/>
                <a:tc vMerge="1"/>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rPr b="1" lang="fr" sz="900">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Lot 1</a:t>
                      </a:r>
                      <a:endParaRPr b="1"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Actuel</a:t>
                      </a:r>
                      <a:endParaRPr b="1" sz="900">
                        <a:solidFill>
                          <a:schemeClr val="dk1"/>
                        </a:solidFill>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fr" sz="900">
                          <a:solidFill>
                            <a:schemeClr val="dk1"/>
                          </a:solidFill>
                          <a:latin typeface="Calibri"/>
                          <a:ea typeface="Calibri"/>
                          <a:cs typeface="Calibri"/>
                          <a:sym typeface="Calibri"/>
                        </a:rPr>
                        <a:t>Lot 1</a:t>
                      </a:r>
                      <a:endParaRPr b="1" sz="900">
                        <a:solidFill>
                          <a:schemeClr val="dk1"/>
                        </a:solidFill>
                        <a:latin typeface="Calibri"/>
                        <a:ea typeface="Calibri"/>
                        <a:cs typeface="Calibri"/>
                        <a:sym typeface="Calibri"/>
                      </a:endParaRPr>
                    </a:p>
                  </a:txBody>
                  <a:tcPr marT="91425" marB="91425" marR="91425" marL="91425" anchor="ctr"/>
                </a:tc>
              </a:tr>
              <a:tr h="443050">
                <a:tc>
                  <a:txBody>
                    <a:bodyPr/>
                    <a:lstStyle/>
                    <a:p>
                      <a:pPr indent="0" lvl="0" marL="0" rtl="0" algn="ctr">
                        <a:spcBef>
                          <a:spcPts val="0"/>
                        </a:spcBef>
                        <a:spcAft>
                          <a:spcPts val="0"/>
                        </a:spcAft>
                        <a:buNone/>
                      </a:pPr>
                      <a:r>
                        <a:rPr lang="fr" sz="900">
                          <a:latin typeface="Calibri"/>
                          <a:ea typeface="Calibri"/>
                          <a:cs typeface="Calibri"/>
                          <a:sym typeface="Calibri"/>
                        </a:rPr>
                        <a:t>Contrat en attente de signature</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a:p>
                  </a:txBody>
                  <a:tcPr marT="91425" marB="91425" marR="91425" marL="91425" anchor="ctr">
                    <a:solidFill>
                      <a:srgbClr val="B7B7B7"/>
                    </a:solidFill>
                  </a:tcPr>
                </a:tc>
              </a:tr>
              <a:tr h="459000">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Contrat en attente de signature</a:t>
                      </a:r>
                      <a:endParaRPr sz="900">
                        <a:latin typeface="Calibri"/>
                        <a:ea typeface="Calibri"/>
                        <a:cs typeface="Calibri"/>
                        <a:sym typeface="Calibri"/>
                      </a:endParaRPr>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marR="0" rtl="0" algn="ctr">
                        <a:lnSpc>
                          <a:spcPct val="100000"/>
                        </a:lnSpc>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rgbClr val="FFF2CC"/>
                    </a:solidFill>
                  </a:tcPr>
                </a:tc>
                <a:tc>
                  <a:txBody>
                    <a:bodyPr/>
                    <a:lstStyle/>
                    <a:p>
                      <a:pPr indent="0" lvl="0" marL="0" marR="0" rtl="0" algn="ctr">
                        <a:lnSpc>
                          <a:spcPct val="100000"/>
                        </a:lnSpc>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l">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oui motif annulation ou décès</a:t>
                      </a:r>
                      <a:endParaRPr sz="900">
                        <a:latin typeface="Calibri"/>
                        <a:ea typeface="Calibri"/>
                        <a:cs typeface="Calibri"/>
                        <a:sym typeface="Calibri"/>
                      </a:endParaRPr>
                    </a:p>
                  </a:txBody>
                  <a:tcPr marT="91425" marB="91425" marR="91425" marL="91425" anchor="ctr">
                    <a:solidFill>
                      <a:srgbClr val="FFFF00"/>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r>
              <a:tr h="459000">
                <a:tc>
                  <a:txBody>
                    <a:bodyPr/>
                    <a:lstStyle/>
                    <a:p>
                      <a:pPr indent="0" lvl="0" marL="0" rtl="0" algn="ctr">
                        <a:spcBef>
                          <a:spcPts val="0"/>
                        </a:spcBef>
                        <a:spcAft>
                          <a:spcPts val="0"/>
                        </a:spcAft>
                        <a:buClr>
                          <a:schemeClr val="dk1"/>
                        </a:buClr>
                        <a:buSzPts val="1100"/>
                        <a:buFont typeface="Arial"/>
                        <a:buNone/>
                      </a:pPr>
                      <a:r>
                        <a:rPr lang="fr" sz="900">
                          <a:solidFill>
                            <a:schemeClr val="dk1"/>
                          </a:solidFill>
                          <a:latin typeface="Calibri"/>
                          <a:ea typeface="Calibri"/>
                          <a:cs typeface="Calibri"/>
                          <a:sym typeface="Calibri"/>
                        </a:rPr>
                        <a:t>Contrat en attente de signature dans une autre agence</a:t>
                      </a:r>
                      <a:endParaRPr sz="900">
                        <a:solidFill>
                          <a:schemeClr val="dk1"/>
                        </a:solidFill>
                        <a:latin typeface="Calibri"/>
                        <a:ea typeface="Calibri"/>
                        <a:cs typeface="Calibri"/>
                        <a:sym typeface="Calibri"/>
                      </a:endParaRPr>
                    </a:p>
                  </a:txBody>
                  <a:tcPr marT="91425" marB="91425" marR="91425" marL="91425" anchor="ctr">
                    <a:solidFill>
                      <a:srgbClr val="B7B7B7"/>
                    </a:solidFill>
                  </a:tcPr>
                </a:tc>
                <a:tc>
                  <a:txBody>
                    <a:bodyPr/>
                    <a:lstStyle/>
                    <a:p>
                      <a:pPr indent="0" lvl="0" marL="0" marR="0" rtl="0" algn="ctr">
                        <a:lnSpc>
                          <a:spcPct val="100000"/>
                        </a:lnSpc>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marR="0" rtl="0" algn="ctr">
                        <a:lnSpc>
                          <a:spcPct val="100000"/>
                        </a:lnSpc>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marR="0" rtl="0" algn="ctr">
                        <a:lnSpc>
                          <a:spcPct val="100000"/>
                        </a:lnSpc>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r>
              <a:tr h="459000">
                <a:tc>
                  <a:txBody>
                    <a:bodyPr/>
                    <a:lstStyle/>
                    <a:p>
                      <a:pPr indent="0" lvl="0" marL="0" rtl="0" algn="ctr">
                        <a:spcBef>
                          <a:spcPts val="0"/>
                        </a:spcBef>
                        <a:spcAft>
                          <a:spcPts val="0"/>
                        </a:spcAft>
                        <a:buNone/>
                      </a:pPr>
                      <a:r>
                        <a:rPr lang="fr" sz="900">
                          <a:solidFill>
                            <a:schemeClr val="dk1"/>
                          </a:solidFill>
                          <a:latin typeface="Calibri"/>
                          <a:ea typeface="Calibri"/>
                          <a:cs typeface="Calibri"/>
                          <a:sym typeface="Calibri"/>
                        </a:rPr>
                        <a:t>Contrat en attente de signature dans une autre agence</a:t>
                      </a:r>
                      <a:endParaRPr sz="900">
                        <a:solidFill>
                          <a:schemeClr val="dk1"/>
                        </a:solidFill>
                        <a:latin typeface="Calibri"/>
                        <a:ea typeface="Calibri"/>
                        <a:cs typeface="Calibri"/>
                        <a:sym typeface="Calibri"/>
                      </a:endParaRPr>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fr" sz="900">
                          <a:solidFill>
                            <a:schemeClr val="dk1"/>
                          </a:solidFill>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rgbClr val="FFF2CC"/>
                    </a:solidFill>
                  </a:tcPr>
                </a:tc>
                <a:tc>
                  <a:txBody>
                    <a:bodyPr/>
                    <a:lstStyle/>
                    <a:p>
                      <a:pPr indent="0" lvl="0" marL="0" marR="0" rtl="0" algn="ctr">
                        <a:lnSpc>
                          <a:spcPct val="100000"/>
                        </a:lnSpc>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t/>
                      </a:r>
                      <a:endParaRPr sz="900">
                        <a:latin typeface="Calibri"/>
                        <a:ea typeface="Calibri"/>
                        <a:cs typeface="Calibri"/>
                        <a:sym typeface="Calibri"/>
                      </a:endParaRPr>
                    </a:p>
                  </a:txBody>
                  <a:tcPr marT="91425" marB="91425" marR="91425" marL="91425" anchor="ctr">
                    <a:solidFill>
                      <a:srgbClr val="B7B7B7"/>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fr" sz="900">
                          <a:solidFill>
                            <a:schemeClr val="dk1"/>
                          </a:solidFill>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X</a:t>
                      </a:r>
                      <a:endParaRPr sz="900">
                        <a:latin typeface="Calibri"/>
                        <a:ea typeface="Calibri"/>
                        <a:cs typeface="Calibri"/>
                        <a:sym typeface="Calibri"/>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fr" sz="900">
                          <a:latin typeface="Calibri"/>
                          <a:ea typeface="Calibri"/>
                          <a:cs typeface="Calibri"/>
                          <a:sym typeface="Calibri"/>
                        </a:rPr>
                        <a:t>non</a:t>
                      </a:r>
                      <a:endParaRPr sz="900">
                        <a:latin typeface="Calibri"/>
                        <a:ea typeface="Calibri"/>
                        <a:cs typeface="Calibri"/>
                        <a:sym typeface="Calibri"/>
                      </a:endParaRPr>
                    </a:p>
                  </a:txBody>
                  <a:tcPr marT="91425" marB="91425" marR="91425" marL="91425" anchor="ctr">
                    <a:solidFill>
                      <a:schemeClr val="lt1"/>
                    </a:solidFill>
                  </a:tcPr>
                </a:tc>
              </a:tr>
            </a:tbl>
          </a:graphicData>
        </a:graphic>
      </p:graphicFrame>
      <p:pic>
        <p:nvPicPr>
          <p:cNvPr descr="Utilisateur avec un remplissage uni" id="841" name="Google Shape;841;p37"/>
          <p:cNvPicPr preferRelativeResize="0"/>
          <p:nvPr/>
        </p:nvPicPr>
        <p:blipFill rotWithShape="1">
          <a:blip r:embed="rId3">
            <a:alphaModFix/>
          </a:blip>
          <a:srcRect b="0" l="0" r="0" t="0"/>
          <a:stretch/>
        </p:blipFill>
        <p:spPr>
          <a:xfrm>
            <a:off x="1694621" y="1829985"/>
            <a:ext cx="392416" cy="362781"/>
          </a:xfrm>
          <a:prstGeom prst="rect">
            <a:avLst/>
          </a:prstGeom>
          <a:noFill/>
          <a:ln>
            <a:noFill/>
          </a:ln>
        </p:spPr>
      </p:pic>
      <p:pic>
        <p:nvPicPr>
          <p:cNvPr descr="Utilisateur avec un remplissage uni" id="842" name="Google Shape;842;p37"/>
          <p:cNvPicPr preferRelativeResize="0"/>
          <p:nvPr/>
        </p:nvPicPr>
        <p:blipFill rotWithShape="1">
          <a:blip r:embed="rId4">
            <a:alphaModFix/>
          </a:blip>
          <a:srcRect b="7484" l="0" r="0" t="0"/>
          <a:stretch/>
        </p:blipFill>
        <p:spPr>
          <a:xfrm>
            <a:off x="1694325" y="2412863"/>
            <a:ext cx="393000" cy="363600"/>
          </a:xfrm>
          <a:prstGeom prst="rect">
            <a:avLst/>
          </a:prstGeom>
          <a:noFill/>
          <a:ln>
            <a:noFill/>
          </a:ln>
        </p:spPr>
      </p:pic>
      <p:sp>
        <p:nvSpPr>
          <p:cNvPr id="843" name="Google Shape;843;p37"/>
          <p:cNvSpPr txBox="1"/>
          <p:nvPr/>
        </p:nvSpPr>
        <p:spPr>
          <a:xfrm>
            <a:off x="2647950" y="1826725"/>
            <a:ext cx="597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Ce cas n'existe pas car on ne peut pas proposer un autre contrat à un client déjà actif</a:t>
            </a:r>
            <a:endParaRPr b="1" sz="1200">
              <a:solidFill>
                <a:schemeClr val="lt1"/>
              </a:solidFill>
            </a:endParaRPr>
          </a:p>
        </p:txBody>
      </p:sp>
      <p:sp>
        <p:nvSpPr>
          <p:cNvPr id="844" name="Google Shape;844;p37"/>
          <p:cNvSpPr txBox="1"/>
          <p:nvPr/>
        </p:nvSpPr>
        <p:spPr>
          <a:xfrm>
            <a:off x="197475" y="4621000"/>
            <a:ext cx="85119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fr" sz="900">
                <a:solidFill>
                  <a:schemeClr val="dk1"/>
                </a:solidFill>
                <a:latin typeface="Calibri"/>
                <a:ea typeface="Calibri"/>
                <a:cs typeface="Calibri"/>
                <a:sym typeface="Calibri"/>
              </a:rPr>
              <a:t>* non. Proposition : Toute action commerciale de relance est à faire côté Perceval. Si refus, double saisie manuelle du refus (Portail + Perceval)</a:t>
            </a:r>
            <a:endParaRPr sz="900">
              <a:solidFill>
                <a:schemeClr val="dk1"/>
              </a:solidFill>
              <a:latin typeface="Calibri"/>
              <a:ea typeface="Calibri"/>
              <a:cs typeface="Calibri"/>
              <a:sym typeface="Calibri"/>
            </a:endParaRPr>
          </a:p>
          <a:p>
            <a:pPr indent="0" lvl="0" marL="457200" rtl="0" algn="l">
              <a:spcBef>
                <a:spcPts val="0"/>
              </a:spcBef>
              <a:spcAft>
                <a:spcPts val="0"/>
              </a:spcAft>
              <a:buNone/>
            </a:pPr>
            <a:r>
              <a:rPr lang="fr" sz="900">
                <a:solidFill>
                  <a:schemeClr val="dk1"/>
                </a:solidFill>
                <a:latin typeface="Calibri"/>
                <a:ea typeface="Calibri"/>
                <a:cs typeface="Calibri"/>
                <a:sym typeface="Calibri"/>
              </a:rPr>
              <a:t>Estimation : intérêt ? </a:t>
            </a:r>
            <a:endParaRPr sz="900">
              <a:solidFill>
                <a:schemeClr val="dk1"/>
              </a:solidFill>
              <a:latin typeface="Calibri"/>
              <a:ea typeface="Calibri"/>
              <a:cs typeface="Calibri"/>
              <a:sym typeface="Calibri"/>
            </a:endParaRPr>
          </a:p>
        </p:txBody>
      </p:sp>
      <p:sp>
        <p:nvSpPr>
          <p:cNvPr id="845" name="Google Shape;845;p37"/>
          <p:cNvSpPr txBox="1"/>
          <p:nvPr/>
        </p:nvSpPr>
        <p:spPr>
          <a:xfrm>
            <a:off x="197475" y="4332875"/>
            <a:ext cx="880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1"/>
                </a:solidFill>
                <a:latin typeface="Calibri"/>
                <a:ea typeface="Calibri"/>
                <a:cs typeface="Calibri"/>
                <a:sym typeface="Calibri"/>
              </a:rPr>
              <a:t>Si statut = “contrat en attente de signature” par une agence, ça bloque la prospection pour une autre agence mais pas pour une résidence.</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p:txBody>
      </p:sp>
      <p:pic>
        <p:nvPicPr>
          <p:cNvPr descr="Utilisateur avec un remplissage uni" id="846" name="Google Shape;846;p37"/>
          <p:cNvPicPr preferRelativeResize="0"/>
          <p:nvPr/>
        </p:nvPicPr>
        <p:blipFill rotWithShape="1">
          <a:blip r:embed="rId3">
            <a:alphaModFix/>
          </a:blip>
          <a:srcRect b="0" l="0" r="0" t="0"/>
          <a:stretch/>
        </p:blipFill>
        <p:spPr>
          <a:xfrm>
            <a:off x="1694621" y="3156010"/>
            <a:ext cx="392416" cy="362781"/>
          </a:xfrm>
          <a:prstGeom prst="rect">
            <a:avLst/>
          </a:prstGeom>
          <a:noFill/>
          <a:ln>
            <a:noFill/>
          </a:ln>
        </p:spPr>
      </p:pic>
      <p:pic>
        <p:nvPicPr>
          <p:cNvPr descr="Utilisateur avec un remplissage uni" id="847" name="Google Shape;847;p37"/>
          <p:cNvPicPr preferRelativeResize="0"/>
          <p:nvPr/>
        </p:nvPicPr>
        <p:blipFill rotWithShape="1">
          <a:blip r:embed="rId4">
            <a:alphaModFix/>
          </a:blip>
          <a:srcRect b="7484" l="0" r="0" t="0"/>
          <a:stretch/>
        </p:blipFill>
        <p:spPr>
          <a:xfrm>
            <a:off x="1694325" y="3773788"/>
            <a:ext cx="393000" cy="363600"/>
          </a:xfrm>
          <a:prstGeom prst="rect">
            <a:avLst/>
          </a:prstGeom>
          <a:noFill/>
          <a:ln>
            <a:noFill/>
          </a:ln>
        </p:spPr>
      </p:pic>
      <p:sp>
        <p:nvSpPr>
          <p:cNvPr id="848" name="Google Shape;848;p37"/>
          <p:cNvSpPr txBox="1"/>
          <p:nvPr/>
        </p:nvSpPr>
        <p:spPr>
          <a:xfrm>
            <a:off x="2684925" y="3185763"/>
            <a:ext cx="597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lt1"/>
                </a:solidFill>
                <a:latin typeface="Calibri"/>
                <a:ea typeface="Calibri"/>
                <a:cs typeface="Calibri"/>
                <a:sym typeface="Calibri"/>
              </a:rPr>
              <a:t>Ce cas n'existe pas car on doit finir l’action côté PERCEVAL </a:t>
            </a:r>
            <a:endParaRPr b="1" sz="12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pic>
        <p:nvPicPr>
          <p:cNvPr id="853" name="Google Shape;853;p38"/>
          <p:cNvPicPr preferRelativeResize="0"/>
          <p:nvPr/>
        </p:nvPicPr>
        <p:blipFill rotWithShape="1">
          <a:blip r:embed="rId3">
            <a:alphaModFix/>
          </a:blip>
          <a:srcRect b="0" l="0" r="0" t="0"/>
          <a:stretch/>
        </p:blipFill>
        <p:spPr>
          <a:xfrm>
            <a:off x="357809" y="712048"/>
            <a:ext cx="5915771" cy="1812687"/>
          </a:xfrm>
          <a:prstGeom prst="rect">
            <a:avLst/>
          </a:prstGeom>
          <a:noFill/>
          <a:ln cap="flat" cmpd="sng" w="9525">
            <a:solidFill>
              <a:srgbClr val="9E9E9E"/>
            </a:solidFill>
            <a:prstDash val="solid"/>
            <a:round/>
            <a:headEnd len="sm" w="sm" type="none"/>
            <a:tailEnd len="sm" w="sm" type="none"/>
          </a:ln>
        </p:spPr>
      </p:pic>
      <p:sp>
        <p:nvSpPr>
          <p:cNvPr id="854" name="Google Shape;854;p38"/>
          <p:cNvSpPr txBox="1"/>
          <p:nvPr/>
        </p:nvSpPr>
        <p:spPr>
          <a:xfrm>
            <a:off x="357795" y="149075"/>
            <a:ext cx="13701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400">
                <a:solidFill>
                  <a:schemeClr val="dk1"/>
                </a:solidFill>
                <a:latin typeface="Calibri"/>
                <a:ea typeface="Calibri"/>
                <a:cs typeface="Calibri"/>
                <a:sym typeface="Calibri"/>
              </a:rPr>
              <a:t>Les visites</a:t>
            </a:r>
            <a:endParaRPr sz="1100"/>
          </a:p>
        </p:txBody>
      </p:sp>
      <p:sp>
        <p:nvSpPr>
          <p:cNvPr id="855" name="Google Shape;855;p38"/>
          <p:cNvSpPr txBox="1"/>
          <p:nvPr/>
        </p:nvSpPr>
        <p:spPr>
          <a:xfrm>
            <a:off x="357808" y="515841"/>
            <a:ext cx="3596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800">
                <a:solidFill>
                  <a:schemeClr val="dk1"/>
                </a:solidFill>
                <a:latin typeface="Calibri"/>
                <a:ea typeface="Calibri"/>
                <a:cs typeface="Calibri"/>
                <a:sym typeface="Calibri"/>
              </a:rPr>
              <a:t>Si pas de client actif dans la filière -&gt; fonctionnement normal (admission possible)</a:t>
            </a:r>
            <a:endParaRPr sz="1100"/>
          </a:p>
        </p:txBody>
      </p:sp>
      <p:sp>
        <p:nvSpPr>
          <p:cNvPr id="856" name="Google Shape;856;p38"/>
          <p:cNvSpPr txBox="1"/>
          <p:nvPr/>
        </p:nvSpPr>
        <p:spPr>
          <a:xfrm>
            <a:off x="357808" y="2858766"/>
            <a:ext cx="27690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800">
                <a:solidFill>
                  <a:schemeClr val="dk1"/>
                </a:solidFill>
                <a:latin typeface="Calibri"/>
                <a:ea typeface="Calibri"/>
                <a:cs typeface="Calibri"/>
                <a:sym typeface="Calibri"/>
              </a:rPr>
              <a:t>Si pas de client actif dans la filière -&gt; pas d’admission possible</a:t>
            </a:r>
            <a:endParaRPr sz="1100"/>
          </a:p>
        </p:txBody>
      </p:sp>
      <p:grpSp>
        <p:nvGrpSpPr>
          <p:cNvPr id="857" name="Google Shape;857;p38"/>
          <p:cNvGrpSpPr/>
          <p:nvPr/>
        </p:nvGrpSpPr>
        <p:grpSpPr>
          <a:xfrm>
            <a:off x="382524" y="3054974"/>
            <a:ext cx="5474474" cy="1677466"/>
            <a:chOff x="510032" y="4073298"/>
            <a:chExt cx="7299298" cy="2236621"/>
          </a:xfrm>
        </p:grpSpPr>
        <p:grpSp>
          <p:nvGrpSpPr>
            <p:cNvPr id="858" name="Google Shape;858;p38"/>
            <p:cNvGrpSpPr/>
            <p:nvPr/>
          </p:nvGrpSpPr>
          <p:grpSpPr>
            <a:xfrm>
              <a:off x="510032" y="4073298"/>
              <a:ext cx="7299298" cy="2236621"/>
              <a:chOff x="510032" y="4073298"/>
              <a:chExt cx="7299298" cy="2236621"/>
            </a:xfrm>
          </p:grpSpPr>
          <p:pic>
            <p:nvPicPr>
              <p:cNvPr id="859" name="Google Shape;859;p38"/>
              <p:cNvPicPr preferRelativeResize="0"/>
              <p:nvPr/>
            </p:nvPicPr>
            <p:blipFill rotWithShape="1">
              <a:blip r:embed="rId3">
                <a:alphaModFix/>
              </a:blip>
              <a:srcRect b="0" l="0" r="0" t="0"/>
              <a:stretch/>
            </p:blipFill>
            <p:spPr>
              <a:xfrm>
                <a:off x="510032" y="4073298"/>
                <a:ext cx="7299298" cy="2236621"/>
              </a:xfrm>
              <a:prstGeom prst="rect">
                <a:avLst/>
              </a:prstGeom>
              <a:noFill/>
              <a:ln cap="flat" cmpd="sng" w="9525">
                <a:solidFill>
                  <a:srgbClr val="9E9E9E"/>
                </a:solidFill>
                <a:prstDash val="solid"/>
                <a:round/>
                <a:headEnd len="sm" w="sm" type="none"/>
                <a:tailEnd len="sm" w="sm" type="none"/>
              </a:ln>
            </p:spPr>
          </p:pic>
          <p:sp>
            <p:nvSpPr>
              <p:cNvPr id="860" name="Google Shape;860;p38"/>
              <p:cNvSpPr/>
              <p:nvPr/>
            </p:nvSpPr>
            <p:spPr>
              <a:xfrm>
                <a:off x="6418729" y="4751294"/>
                <a:ext cx="436200" cy="286800"/>
              </a:xfrm>
              <a:prstGeom prst="rect">
                <a:avLst/>
              </a:prstGeom>
              <a:solidFill>
                <a:schemeClr val="lt1"/>
              </a:solidFill>
              <a:ln cap="flat" cmpd="sng" w="12700">
                <a:solidFill>
                  <a:srgbClr val="9E9E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861" name="Google Shape;861;p38"/>
            <p:cNvSpPr/>
            <p:nvPr/>
          </p:nvSpPr>
          <p:spPr>
            <a:xfrm>
              <a:off x="6753412" y="5617882"/>
              <a:ext cx="167400" cy="143400"/>
            </a:xfrm>
            <a:prstGeom prst="rect">
              <a:avLst/>
            </a:prstGeom>
            <a:solidFill>
              <a:schemeClr val="lt1"/>
            </a:solidFill>
            <a:ln cap="flat" cmpd="sng" w="12700">
              <a:solidFill>
                <a:srgbClr val="9E9E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9"/>
          <p:cNvSpPr txBox="1"/>
          <p:nvPr/>
        </p:nvSpPr>
        <p:spPr>
          <a:xfrm>
            <a:off x="307170" y="221450"/>
            <a:ext cx="38853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200">
                <a:solidFill>
                  <a:schemeClr val="dk1"/>
                </a:solidFill>
                <a:latin typeface="Calibri"/>
                <a:ea typeface="Calibri"/>
                <a:cs typeface="Calibri"/>
                <a:sym typeface="Calibri"/>
              </a:rPr>
              <a:t>Cas entré Paris Tiers Temps et réactivé sur Paris</a:t>
            </a:r>
            <a:endParaRPr sz="1500"/>
          </a:p>
        </p:txBody>
      </p:sp>
      <p:grpSp>
        <p:nvGrpSpPr>
          <p:cNvPr id="867" name="Google Shape;867;p39"/>
          <p:cNvGrpSpPr/>
          <p:nvPr/>
        </p:nvGrpSpPr>
        <p:grpSpPr>
          <a:xfrm>
            <a:off x="432429" y="681809"/>
            <a:ext cx="7001583" cy="3057979"/>
            <a:chOff x="409575" y="869300"/>
            <a:chExt cx="7896225" cy="3373019"/>
          </a:xfrm>
        </p:grpSpPr>
        <p:grpSp>
          <p:nvGrpSpPr>
            <p:cNvPr id="868" name="Google Shape;868;p39"/>
            <p:cNvGrpSpPr/>
            <p:nvPr/>
          </p:nvGrpSpPr>
          <p:grpSpPr>
            <a:xfrm>
              <a:off x="409575" y="869300"/>
              <a:ext cx="7896225" cy="3373019"/>
              <a:chOff x="409575" y="869300"/>
              <a:chExt cx="7896225" cy="3373019"/>
            </a:xfrm>
          </p:grpSpPr>
          <p:pic>
            <p:nvPicPr>
              <p:cNvPr id="869" name="Google Shape;869;p39"/>
              <p:cNvPicPr preferRelativeResize="0"/>
              <p:nvPr/>
            </p:nvPicPr>
            <p:blipFill rotWithShape="1">
              <a:blip r:embed="rId3">
                <a:alphaModFix/>
              </a:blip>
              <a:srcRect b="0" l="0" r="0" t="0"/>
              <a:stretch/>
            </p:blipFill>
            <p:spPr>
              <a:xfrm>
                <a:off x="409575" y="869300"/>
                <a:ext cx="7896225" cy="3373019"/>
              </a:xfrm>
              <a:prstGeom prst="rect">
                <a:avLst/>
              </a:prstGeom>
              <a:noFill/>
              <a:ln cap="flat" cmpd="sng" w="9525">
                <a:solidFill>
                  <a:srgbClr val="9E9E9E"/>
                </a:solidFill>
                <a:prstDash val="solid"/>
                <a:round/>
                <a:headEnd len="sm" w="sm" type="none"/>
                <a:tailEnd len="sm" w="sm" type="none"/>
              </a:ln>
            </p:spPr>
          </p:pic>
          <p:grpSp>
            <p:nvGrpSpPr>
              <p:cNvPr id="870" name="Google Shape;870;p39"/>
              <p:cNvGrpSpPr/>
              <p:nvPr/>
            </p:nvGrpSpPr>
            <p:grpSpPr>
              <a:xfrm>
                <a:off x="4521227" y="978881"/>
                <a:ext cx="1181898" cy="531773"/>
                <a:chOff x="5033176" y="1031824"/>
                <a:chExt cx="1363519" cy="606562"/>
              </a:xfrm>
            </p:grpSpPr>
            <p:pic>
              <p:nvPicPr>
                <p:cNvPr descr="Utilisateur avec un remplissage uni" id="871" name="Google Shape;871;p39"/>
                <p:cNvPicPr preferRelativeResize="0"/>
                <p:nvPr/>
              </p:nvPicPr>
              <p:blipFill rotWithShape="1">
                <a:blip r:embed="rId4">
                  <a:alphaModFix/>
                </a:blip>
                <a:srcRect b="0" l="0" r="0" t="0"/>
                <a:stretch/>
              </p:blipFill>
              <p:spPr>
                <a:xfrm>
                  <a:off x="5123546" y="1154936"/>
                  <a:ext cx="483450" cy="483450"/>
                </a:xfrm>
                <a:prstGeom prst="rect">
                  <a:avLst/>
                </a:prstGeom>
                <a:noFill/>
                <a:ln>
                  <a:noFill/>
                </a:ln>
              </p:spPr>
            </p:pic>
            <p:pic>
              <p:nvPicPr>
                <p:cNvPr descr="Utilisateur avec un remplissage uni" id="872" name="Google Shape;872;p39"/>
                <p:cNvPicPr preferRelativeResize="0"/>
                <p:nvPr/>
              </p:nvPicPr>
              <p:blipFill rotWithShape="1">
                <a:blip r:embed="rId5">
                  <a:alphaModFix/>
                </a:blip>
                <a:srcRect b="0" l="0" r="0" t="0"/>
                <a:stretch/>
              </p:blipFill>
              <p:spPr>
                <a:xfrm>
                  <a:off x="5723592" y="1154936"/>
                  <a:ext cx="483450" cy="483450"/>
                </a:xfrm>
                <a:prstGeom prst="rect">
                  <a:avLst/>
                </a:prstGeom>
                <a:noFill/>
                <a:ln>
                  <a:noFill/>
                </a:ln>
              </p:spPr>
            </p:pic>
            <p:sp>
              <p:nvSpPr>
                <p:cNvPr id="873" name="Google Shape;873;p39"/>
                <p:cNvSpPr txBox="1"/>
                <p:nvPr/>
              </p:nvSpPr>
              <p:spPr>
                <a:xfrm>
                  <a:off x="5033176" y="1031825"/>
                  <a:ext cx="711000" cy="18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Résidence</a:t>
                  </a:r>
                  <a:endParaRPr sz="1100"/>
                </a:p>
              </p:txBody>
            </p:sp>
            <p:sp>
              <p:nvSpPr>
                <p:cNvPr id="874" name="Google Shape;874;p39"/>
                <p:cNvSpPr txBox="1"/>
                <p:nvPr/>
              </p:nvSpPr>
              <p:spPr>
                <a:xfrm>
                  <a:off x="5685695" y="1031824"/>
                  <a:ext cx="711000" cy="18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Agence</a:t>
                  </a:r>
                  <a:endParaRPr sz="1100"/>
                </a:p>
              </p:txBody>
            </p:sp>
          </p:grpSp>
        </p:grpSp>
        <p:sp>
          <p:nvSpPr>
            <p:cNvPr id="875" name="Google Shape;875;p39"/>
            <p:cNvSpPr/>
            <p:nvPr/>
          </p:nvSpPr>
          <p:spPr>
            <a:xfrm>
              <a:off x="5087027" y="1799593"/>
              <a:ext cx="535800" cy="8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fr" sz="500">
                  <a:solidFill>
                    <a:schemeClr val="dk1"/>
                  </a:solidFill>
                  <a:latin typeface="Calibri"/>
                  <a:ea typeface="Calibri"/>
                  <a:cs typeface="Calibri"/>
                  <a:sym typeface="Calibri"/>
                </a:rPr>
                <a:t>Entrée</a:t>
              </a:r>
              <a:endParaRPr sz="1100"/>
            </a:p>
          </p:txBody>
        </p:sp>
        <p:sp>
          <p:nvSpPr>
            <p:cNvPr id="876" name="Google Shape;876;p39"/>
            <p:cNvSpPr/>
            <p:nvPr/>
          </p:nvSpPr>
          <p:spPr>
            <a:xfrm>
              <a:off x="5227812" y="1997075"/>
              <a:ext cx="203100" cy="8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77" name="Google Shape;877;p39"/>
            <p:cNvSpPr/>
            <p:nvPr/>
          </p:nvSpPr>
          <p:spPr>
            <a:xfrm>
              <a:off x="5227812" y="2172926"/>
              <a:ext cx="203100" cy="8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78" name="Google Shape;878;p39"/>
            <p:cNvSpPr/>
            <p:nvPr/>
          </p:nvSpPr>
          <p:spPr>
            <a:xfrm>
              <a:off x="5034461" y="1975444"/>
              <a:ext cx="1008900" cy="104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fr" sz="500">
                  <a:solidFill>
                    <a:schemeClr val="dk1"/>
                  </a:solidFill>
                  <a:latin typeface="Calibri"/>
                  <a:ea typeface="Calibri"/>
                  <a:cs typeface="Calibri"/>
                  <a:sym typeface="Calibri"/>
                </a:rPr>
                <a:t>Admis autre résidence</a:t>
              </a:r>
              <a:endParaRPr sz="1100"/>
            </a:p>
          </p:txBody>
        </p:sp>
        <p:sp>
          <p:nvSpPr>
            <p:cNvPr id="879" name="Google Shape;879;p39"/>
            <p:cNvSpPr/>
            <p:nvPr/>
          </p:nvSpPr>
          <p:spPr>
            <a:xfrm>
              <a:off x="5034461" y="2151295"/>
              <a:ext cx="1008900" cy="104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fr" sz="500">
                  <a:solidFill>
                    <a:schemeClr val="dk1"/>
                  </a:solidFill>
                  <a:latin typeface="Calibri"/>
                  <a:ea typeface="Calibri"/>
                  <a:cs typeface="Calibri"/>
                  <a:sym typeface="Calibri"/>
                </a:rPr>
                <a:t>Admis autre résidence</a:t>
              </a:r>
              <a:endParaRPr sz="1100"/>
            </a:p>
          </p:txBody>
        </p:sp>
        <p:sp>
          <p:nvSpPr>
            <p:cNvPr id="880" name="Google Shape;880;p39"/>
            <p:cNvSpPr/>
            <p:nvPr/>
          </p:nvSpPr>
          <p:spPr>
            <a:xfrm>
              <a:off x="6043435" y="3200400"/>
              <a:ext cx="468900" cy="2763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881" name="Google Shape;881;p39"/>
          <p:cNvSpPr txBox="1"/>
          <p:nvPr/>
        </p:nvSpPr>
        <p:spPr>
          <a:xfrm>
            <a:off x="432421" y="3989150"/>
            <a:ext cx="43494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1100">
                <a:solidFill>
                  <a:schemeClr val="dk1"/>
                </a:solidFill>
                <a:latin typeface="Calibri"/>
                <a:ea typeface="Calibri"/>
                <a:cs typeface="Calibri"/>
                <a:sym typeface="Calibri"/>
              </a:rPr>
              <a:t>Sur Paris Gobelin : On peut tout faire sauf Admission</a:t>
            </a:r>
            <a:br>
              <a:rPr lang="fr" sz="1100">
                <a:solidFill>
                  <a:schemeClr val="dk1"/>
                </a:solidFill>
                <a:latin typeface="Calibri"/>
                <a:ea typeface="Calibri"/>
                <a:cs typeface="Calibri"/>
                <a:sym typeface="Calibri"/>
              </a:rPr>
            </a:br>
            <a:r>
              <a:rPr lang="fr" sz="1100">
                <a:solidFill>
                  <a:schemeClr val="dk1"/>
                </a:solidFill>
                <a:latin typeface="Calibri"/>
                <a:ea typeface="Calibri"/>
                <a:cs typeface="Calibri"/>
                <a:sym typeface="Calibri"/>
              </a:rPr>
              <a:t>EN cas de visite il faut aussi interdire l’admission (Cf Slide suivant)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grpSp>
        <p:nvGrpSpPr>
          <p:cNvPr id="886" name="Google Shape;886;p40"/>
          <p:cNvGrpSpPr/>
          <p:nvPr/>
        </p:nvGrpSpPr>
        <p:grpSpPr>
          <a:xfrm>
            <a:off x="539339" y="770442"/>
            <a:ext cx="6773830" cy="3602612"/>
            <a:chOff x="361947" y="393678"/>
            <a:chExt cx="8356562" cy="4386475"/>
          </a:xfrm>
        </p:grpSpPr>
        <p:grpSp>
          <p:nvGrpSpPr>
            <p:cNvPr id="887" name="Google Shape;887;p40"/>
            <p:cNvGrpSpPr/>
            <p:nvPr/>
          </p:nvGrpSpPr>
          <p:grpSpPr>
            <a:xfrm>
              <a:off x="361947" y="393678"/>
              <a:ext cx="8356562" cy="4386475"/>
              <a:chOff x="571500" y="933160"/>
              <a:chExt cx="7861301" cy="3847111"/>
            </a:xfrm>
          </p:grpSpPr>
          <p:pic>
            <p:nvPicPr>
              <p:cNvPr id="888" name="Google Shape;888;p40"/>
              <p:cNvPicPr preferRelativeResize="0"/>
              <p:nvPr/>
            </p:nvPicPr>
            <p:blipFill rotWithShape="1">
              <a:blip r:embed="rId3">
                <a:alphaModFix/>
              </a:blip>
              <a:srcRect b="0" l="0" r="0" t="0"/>
              <a:stretch/>
            </p:blipFill>
            <p:spPr>
              <a:xfrm>
                <a:off x="571500" y="933160"/>
                <a:ext cx="7861301" cy="3847111"/>
              </a:xfrm>
              <a:prstGeom prst="rect">
                <a:avLst/>
              </a:prstGeom>
              <a:noFill/>
              <a:ln cap="flat" cmpd="sng" w="9525">
                <a:solidFill>
                  <a:srgbClr val="9E9E9E"/>
                </a:solidFill>
                <a:prstDash val="solid"/>
                <a:round/>
                <a:headEnd len="sm" w="sm" type="none"/>
                <a:tailEnd len="sm" w="sm" type="none"/>
              </a:ln>
            </p:spPr>
          </p:pic>
          <p:pic>
            <p:nvPicPr>
              <p:cNvPr descr="Utilisateur avec un remplissage uni" id="889" name="Google Shape;889;p40"/>
              <p:cNvPicPr preferRelativeResize="0"/>
              <p:nvPr/>
            </p:nvPicPr>
            <p:blipFill rotWithShape="1">
              <a:blip r:embed="rId4">
                <a:alphaModFix/>
              </a:blip>
              <a:srcRect b="0" l="0" r="0" t="0"/>
              <a:stretch/>
            </p:blipFill>
            <p:spPr>
              <a:xfrm>
                <a:off x="4061864" y="1482194"/>
                <a:ext cx="419071" cy="423850"/>
              </a:xfrm>
              <a:prstGeom prst="rect">
                <a:avLst/>
              </a:prstGeom>
              <a:noFill/>
              <a:ln cap="flat" cmpd="sng" w="9525">
                <a:solidFill>
                  <a:srgbClr val="9E9E9E"/>
                </a:solidFill>
                <a:prstDash val="solid"/>
                <a:round/>
                <a:headEnd len="sm" w="sm" type="none"/>
                <a:tailEnd len="sm" w="sm" type="none"/>
              </a:ln>
            </p:spPr>
          </p:pic>
          <p:pic>
            <p:nvPicPr>
              <p:cNvPr descr="Utilisateur avec un remplissage uni" id="890" name="Google Shape;890;p40"/>
              <p:cNvPicPr preferRelativeResize="0"/>
              <p:nvPr/>
            </p:nvPicPr>
            <p:blipFill rotWithShape="1">
              <a:blip r:embed="rId5">
                <a:alphaModFix/>
              </a:blip>
              <a:srcRect b="0" l="0" r="0" t="0"/>
              <a:stretch/>
            </p:blipFill>
            <p:spPr>
              <a:xfrm>
                <a:off x="4582004" y="1482194"/>
                <a:ext cx="419071" cy="423850"/>
              </a:xfrm>
              <a:prstGeom prst="rect">
                <a:avLst/>
              </a:prstGeom>
              <a:noFill/>
              <a:ln cap="flat" cmpd="sng" w="9525">
                <a:solidFill>
                  <a:srgbClr val="9E9E9E"/>
                </a:solidFill>
                <a:prstDash val="solid"/>
                <a:round/>
                <a:headEnd len="sm" w="sm" type="none"/>
                <a:tailEnd len="sm" w="sm" type="none"/>
              </a:ln>
            </p:spPr>
          </p:pic>
          <p:sp>
            <p:nvSpPr>
              <p:cNvPr id="891" name="Google Shape;891;p40"/>
              <p:cNvSpPr txBox="1"/>
              <p:nvPr/>
            </p:nvSpPr>
            <p:spPr>
              <a:xfrm>
                <a:off x="3983528" y="1374260"/>
                <a:ext cx="616200" cy="156000"/>
              </a:xfrm>
              <a:prstGeom prst="rect">
                <a:avLst/>
              </a:prstGeom>
              <a:noFill/>
              <a:ln cap="flat" cmpd="sng" w="9525">
                <a:solidFill>
                  <a:srgbClr val="9E9E9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Résidence</a:t>
                </a:r>
                <a:endParaRPr sz="1100"/>
              </a:p>
            </p:txBody>
          </p:sp>
          <p:sp>
            <p:nvSpPr>
              <p:cNvPr id="892" name="Google Shape;892;p40"/>
              <p:cNvSpPr txBox="1"/>
              <p:nvPr/>
            </p:nvSpPr>
            <p:spPr>
              <a:xfrm>
                <a:off x="4549154" y="1374259"/>
                <a:ext cx="616200" cy="156000"/>
              </a:xfrm>
              <a:prstGeom prst="rect">
                <a:avLst/>
              </a:prstGeom>
              <a:noFill/>
              <a:ln cap="flat" cmpd="sng" w="9525">
                <a:solidFill>
                  <a:srgbClr val="9E9E9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fr" sz="500">
                    <a:solidFill>
                      <a:schemeClr val="dk1"/>
                    </a:solidFill>
                    <a:latin typeface="Calibri"/>
                    <a:ea typeface="Calibri"/>
                    <a:cs typeface="Calibri"/>
                    <a:sym typeface="Calibri"/>
                  </a:rPr>
                  <a:t>Agence</a:t>
                </a:r>
                <a:endParaRPr sz="1100"/>
              </a:p>
            </p:txBody>
          </p:sp>
        </p:grpSp>
        <p:sp>
          <p:nvSpPr>
            <p:cNvPr id="893" name="Google Shape;893;p40"/>
            <p:cNvSpPr/>
            <p:nvPr/>
          </p:nvSpPr>
          <p:spPr>
            <a:xfrm>
              <a:off x="4338816" y="2583546"/>
              <a:ext cx="535800" cy="82500"/>
            </a:xfrm>
            <a:prstGeom prst="rect">
              <a:avLst/>
            </a:prstGeom>
            <a:solidFill>
              <a:schemeClr val="lt1"/>
            </a:solidFill>
            <a:ln cap="flat" cmpd="sng" w="12700">
              <a:solidFill>
                <a:srgbClr val="9E9E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fr" sz="500">
                  <a:solidFill>
                    <a:schemeClr val="dk1"/>
                  </a:solidFill>
                  <a:latin typeface="Calibri"/>
                  <a:ea typeface="Calibri"/>
                  <a:cs typeface="Calibri"/>
                  <a:sym typeface="Calibri"/>
                </a:rPr>
                <a:t>Entrée</a:t>
              </a:r>
              <a:endParaRPr sz="1100"/>
            </a:p>
          </p:txBody>
        </p:sp>
        <p:sp>
          <p:nvSpPr>
            <p:cNvPr id="894" name="Google Shape;894;p40"/>
            <p:cNvSpPr/>
            <p:nvPr/>
          </p:nvSpPr>
          <p:spPr>
            <a:xfrm>
              <a:off x="4286250" y="2759397"/>
              <a:ext cx="1008900" cy="104100"/>
            </a:xfrm>
            <a:prstGeom prst="rect">
              <a:avLst/>
            </a:prstGeom>
            <a:solidFill>
              <a:schemeClr val="lt1"/>
            </a:solidFill>
            <a:ln cap="flat" cmpd="sng" w="12700">
              <a:solidFill>
                <a:srgbClr val="9E9E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fr" sz="500">
                  <a:solidFill>
                    <a:schemeClr val="dk1"/>
                  </a:solidFill>
                  <a:latin typeface="Calibri"/>
                  <a:ea typeface="Calibri"/>
                  <a:cs typeface="Calibri"/>
                  <a:sym typeface="Calibri"/>
                </a:rPr>
                <a:t>Admis autre résidence</a:t>
              </a:r>
              <a:endParaRPr sz="1100"/>
            </a:p>
          </p:txBody>
        </p:sp>
        <p:sp>
          <p:nvSpPr>
            <p:cNvPr id="895" name="Google Shape;895;p40"/>
            <p:cNvSpPr/>
            <p:nvPr/>
          </p:nvSpPr>
          <p:spPr>
            <a:xfrm>
              <a:off x="4286250" y="2935248"/>
              <a:ext cx="1008900" cy="104100"/>
            </a:xfrm>
            <a:prstGeom prst="rect">
              <a:avLst/>
            </a:prstGeom>
            <a:solidFill>
              <a:schemeClr val="lt1"/>
            </a:solidFill>
            <a:ln cap="flat" cmpd="sng" w="12700">
              <a:solidFill>
                <a:srgbClr val="9E9E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fr" sz="500">
                  <a:solidFill>
                    <a:schemeClr val="dk1"/>
                  </a:solidFill>
                  <a:latin typeface="Calibri"/>
                  <a:ea typeface="Calibri"/>
                  <a:cs typeface="Calibri"/>
                  <a:sym typeface="Calibri"/>
                </a:rPr>
                <a:t>Admis autre résidence</a:t>
              </a:r>
              <a:endParaRPr sz="1100"/>
            </a:p>
          </p:txBody>
        </p:sp>
        <p:sp>
          <p:nvSpPr>
            <p:cNvPr id="896" name="Google Shape;896;p40"/>
            <p:cNvSpPr/>
            <p:nvPr/>
          </p:nvSpPr>
          <p:spPr>
            <a:xfrm>
              <a:off x="7194662" y="3875157"/>
              <a:ext cx="468900" cy="2763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41"/>
          <p:cNvSpPr txBox="1"/>
          <p:nvPr>
            <p:ph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Parcours prospect dans le CRM</a:t>
            </a:r>
            <a:endParaRPr sz="2500">
              <a:latin typeface="Calibri"/>
              <a:ea typeface="Calibri"/>
              <a:cs typeface="Calibri"/>
              <a:sym typeface="Calibri"/>
            </a:endParaRPr>
          </a:p>
        </p:txBody>
      </p:sp>
      <p:sp>
        <p:nvSpPr>
          <p:cNvPr id="902" name="Google Shape;902;p41"/>
          <p:cNvSpPr/>
          <p:nvPr/>
        </p:nvSpPr>
        <p:spPr>
          <a:xfrm>
            <a:off x="631025" y="1183775"/>
            <a:ext cx="922800" cy="39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latin typeface="Calibri"/>
                <a:ea typeface="Calibri"/>
                <a:cs typeface="Calibri"/>
                <a:sym typeface="Calibri"/>
              </a:rPr>
              <a:t>Statut = </a:t>
            </a:r>
            <a:endParaRPr sz="800">
              <a:latin typeface="Calibri"/>
              <a:ea typeface="Calibri"/>
              <a:cs typeface="Calibri"/>
              <a:sym typeface="Calibri"/>
            </a:endParaRPr>
          </a:p>
          <a:p>
            <a:pPr indent="0" lvl="0" marL="0" rtl="0" algn="ctr">
              <a:spcBef>
                <a:spcPts val="0"/>
              </a:spcBef>
              <a:spcAft>
                <a:spcPts val="0"/>
              </a:spcAft>
              <a:buNone/>
            </a:pPr>
            <a:r>
              <a:rPr lang="fr" sz="800">
                <a:latin typeface="Calibri"/>
                <a:ea typeface="Calibri"/>
                <a:cs typeface="Calibri"/>
                <a:sym typeface="Calibri"/>
              </a:rPr>
              <a:t>“Visite prévue”</a:t>
            </a:r>
            <a:endParaRPr sz="800">
              <a:latin typeface="Calibri"/>
              <a:ea typeface="Calibri"/>
              <a:cs typeface="Calibri"/>
              <a:sym typeface="Calibri"/>
            </a:endParaRPr>
          </a:p>
        </p:txBody>
      </p:sp>
      <p:sp>
        <p:nvSpPr>
          <p:cNvPr id="903" name="Google Shape;903;p41"/>
          <p:cNvSpPr/>
          <p:nvPr/>
        </p:nvSpPr>
        <p:spPr>
          <a:xfrm>
            <a:off x="2239500" y="771350"/>
            <a:ext cx="922800" cy="285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800">
                <a:latin typeface="Calibri"/>
                <a:ea typeface="Calibri"/>
                <a:cs typeface="Calibri"/>
                <a:sym typeface="Calibri"/>
              </a:rPr>
              <a:t>RDV effectué</a:t>
            </a:r>
            <a:endParaRPr sz="800">
              <a:latin typeface="Calibri"/>
              <a:ea typeface="Calibri"/>
              <a:cs typeface="Calibri"/>
              <a:sym typeface="Calibri"/>
            </a:endParaRPr>
          </a:p>
        </p:txBody>
      </p:sp>
      <p:sp>
        <p:nvSpPr>
          <p:cNvPr id="904" name="Google Shape;904;p41"/>
          <p:cNvSpPr/>
          <p:nvPr/>
        </p:nvSpPr>
        <p:spPr>
          <a:xfrm>
            <a:off x="3162300" y="1183775"/>
            <a:ext cx="1044600" cy="39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latin typeface="Calibri"/>
                <a:ea typeface="Calibri"/>
                <a:cs typeface="Calibri"/>
                <a:sym typeface="Calibri"/>
              </a:rPr>
              <a:t>Statut = </a:t>
            </a:r>
            <a:endParaRPr sz="800">
              <a:latin typeface="Calibri"/>
              <a:ea typeface="Calibri"/>
              <a:cs typeface="Calibri"/>
              <a:sym typeface="Calibri"/>
            </a:endParaRPr>
          </a:p>
          <a:p>
            <a:pPr indent="0" lvl="0" marL="0" rtl="0" algn="ctr">
              <a:spcBef>
                <a:spcPts val="0"/>
              </a:spcBef>
              <a:spcAft>
                <a:spcPts val="0"/>
              </a:spcAft>
              <a:buNone/>
            </a:pPr>
            <a:r>
              <a:rPr lang="fr" sz="800">
                <a:latin typeface="Calibri"/>
                <a:ea typeface="Calibri"/>
                <a:cs typeface="Calibri"/>
                <a:sym typeface="Calibri"/>
              </a:rPr>
              <a:t>“Visite réalisée”</a:t>
            </a:r>
            <a:endParaRPr sz="800">
              <a:latin typeface="Calibri"/>
              <a:ea typeface="Calibri"/>
              <a:cs typeface="Calibri"/>
              <a:sym typeface="Calibri"/>
            </a:endParaRPr>
          </a:p>
        </p:txBody>
      </p:sp>
      <p:cxnSp>
        <p:nvCxnSpPr>
          <p:cNvPr id="905" name="Google Shape;905;p41"/>
          <p:cNvCxnSpPr>
            <a:stCxn id="903" idx="3"/>
            <a:endCxn id="904" idx="0"/>
          </p:cNvCxnSpPr>
          <p:nvPr/>
        </p:nvCxnSpPr>
        <p:spPr>
          <a:xfrm>
            <a:off x="3162300" y="914150"/>
            <a:ext cx="522300" cy="269700"/>
          </a:xfrm>
          <a:prstGeom prst="bentConnector2">
            <a:avLst/>
          </a:prstGeom>
          <a:noFill/>
          <a:ln cap="flat" cmpd="sng" w="9525">
            <a:solidFill>
              <a:schemeClr val="dk1"/>
            </a:solidFill>
            <a:prstDash val="solid"/>
            <a:round/>
            <a:headEnd len="med" w="med" type="none"/>
            <a:tailEnd len="med" w="med" type="none"/>
          </a:ln>
        </p:spPr>
      </p:cxnSp>
      <p:cxnSp>
        <p:nvCxnSpPr>
          <p:cNvPr id="906" name="Google Shape;906;p41"/>
          <p:cNvCxnSpPr>
            <a:endCxn id="904" idx="0"/>
          </p:cNvCxnSpPr>
          <p:nvPr/>
        </p:nvCxnSpPr>
        <p:spPr>
          <a:xfrm>
            <a:off x="3678000" y="922775"/>
            <a:ext cx="6600" cy="261000"/>
          </a:xfrm>
          <a:prstGeom prst="straightConnector1">
            <a:avLst/>
          </a:prstGeom>
          <a:noFill/>
          <a:ln cap="flat" cmpd="sng" w="9525">
            <a:solidFill>
              <a:schemeClr val="dk1"/>
            </a:solidFill>
            <a:prstDash val="solid"/>
            <a:round/>
            <a:headEnd len="med" w="med" type="none"/>
            <a:tailEnd len="med" w="med" type="triangle"/>
          </a:ln>
        </p:spPr>
      </p:cxnSp>
      <p:sp>
        <p:nvSpPr>
          <p:cNvPr id="907" name="Google Shape;907;p41"/>
          <p:cNvSpPr txBox="1"/>
          <p:nvPr/>
        </p:nvSpPr>
        <p:spPr>
          <a:xfrm>
            <a:off x="1376350" y="1628750"/>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908" name="Google Shape;908;p41"/>
          <p:cNvSpPr/>
          <p:nvPr/>
        </p:nvSpPr>
        <p:spPr>
          <a:xfrm>
            <a:off x="2239488" y="1648188"/>
            <a:ext cx="922800" cy="285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1"/>
                </a:solidFill>
                <a:latin typeface="Calibri"/>
                <a:ea typeface="Calibri"/>
                <a:cs typeface="Calibri"/>
                <a:sym typeface="Calibri"/>
              </a:rPr>
              <a:t>Annulation sans clôture</a:t>
            </a:r>
            <a:endParaRPr sz="800">
              <a:latin typeface="Calibri"/>
              <a:ea typeface="Calibri"/>
              <a:cs typeface="Calibri"/>
              <a:sym typeface="Calibri"/>
            </a:endParaRPr>
          </a:p>
        </p:txBody>
      </p:sp>
      <p:sp>
        <p:nvSpPr>
          <p:cNvPr id="909" name="Google Shape;909;p41"/>
          <p:cNvSpPr/>
          <p:nvPr/>
        </p:nvSpPr>
        <p:spPr>
          <a:xfrm>
            <a:off x="3159001" y="2048800"/>
            <a:ext cx="1047900" cy="39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chemeClr val="dk1"/>
                </a:solidFill>
                <a:latin typeface="Calibri"/>
                <a:ea typeface="Calibri"/>
                <a:cs typeface="Calibri"/>
                <a:sym typeface="Calibri"/>
              </a:rPr>
              <a:t>Statut = </a:t>
            </a:r>
            <a:endParaRPr sz="800">
              <a:solidFill>
                <a:schemeClr val="dk1"/>
              </a:solidFill>
              <a:latin typeface="Calibri"/>
              <a:ea typeface="Calibri"/>
              <a:cs typeface="Calibri"/>
              <a:sym typeface="Calibri"/>
            </a:endParaRPr>
          </a:p>
          <a:p>
            <a:pPr indent="0" lvl="0" marL="0" rtl="0" algn="ctr">
              <a:spcBef>
                <a:spcPts val="0"/>
              </a:spcBef>
              <a:spcAft>
                <a:spcPts val="0"/>
              </a:spcAft>
              <a:buNone/>
            </a:pPr>
            <a:r>
              <a:rPr lang="fr" sz="800">
                <a:solidFill>
                  <a:schemeClr val="dk1"/>
                </a:solidFill>
                <a:latin typeface="Calibri"/>
                <a:ea typeface="Calibri"/>
                <a:cs typeface="Calibri"/>
                <a:sym typeface="Calibri"/>
              </a:rPr>
              <a:t>“En cours”</a:t>
            </a:r>
            <a:endParaRPr sz="800">
              <a:latin typeface="Calibri"/>
              <a:ea typeface="Calibri"/>
              <a:cs typeface="Calibri"/>
              <a:sym typeface="Calibri"/>
            </a:endParaRPr>
          </a:p>
        </p:txBody>
      </p:sp>
      <p:cxnSp>
        <p:nvCxnSpPr>
          <p:cNvPr id="910" name="Google Shape;910;p41"/>
          <p:cNvCxnSpPr>
            <a:stCxn id="902" idx="3"/>
            <a:endCxn id="904" idx="1"/>
          </p:cNvCxnSpPr>
          <p:nvPr/>
        </p:nvCxnSpPr>
        <p:spPr>
          <a:xfrm>
            <a:off x="1553825" y="1380275"/>
            <a:ext cx="1608600" cy="0"/>
          </a:xfrm>
          <a:prstGeom prst="straightConnector1">
            <a:avLst/>
          </a:prstGeom>
          <a:noFill/>
          <a:ln cap="flat" cmpd="sng" w="9525">
            <a:solidFill>
              <a:schemeClr val="dk1"/>
            </a:solidFill>
            <a:prstDash val="solid"/>
            <a:round/>
            <a:headEnd len="med" w="med" type="none"/>
            <a:tailEnd len="med" w="med" type="triangle"/>
          </a:ln>
        </p:spPr>
      </p:cxnSp>
      <p:sp>
        <p:nvSpPr>
          <p:cNvPr id="911" name="Google Shape;911;p41"/>
          <p:cNvSpPr txBox="1"/>
          <p:nvPr/>
        </p:nvSpPr>
        <p:spPr>
          <a:xfrm>
            <a:off x="1379650" y="2466400"/>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912" name="Google Shape;912;p41"/>
          <p:cNvSpPr/>
          <p:nvPr/>
        </p:nvSpPr>
        <p:spPr>
          <a:xfrm>
            <a:off x="2242788" y="2485838"/>
            <a:ext cx="922800" cy="285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1"/>
                </a:solidFill>
                <a:latin typeface="Calibri"/>
                <a:ea typeface="Calibri"/>
                <a:cs typeface="Calibri"/>
                <a:sym typeface="Calibri"/>
              </a:rPr>
              <a:t>Annulation avec clôture</a:t>
            </a:r>
            <a:endParaRPr sz="800">
              <a:solidFill>
                <a:schemeClr val="dk1"/>
              </a:solidFill>
              <a:latin typeface="Calibri"/>
              <a:ea typeface="Calibri"/>
              <a:cs typeface="Calibri"/>
              <a:sym typeface="Calibri"/>
            </a:endParaRPr>
          </a:p>
        </p:txBody>
      </p:sp>
      <p:sp>
        <p:nvSpPr>
          <p:cNvPr id="913" name="Google Shape;913;p41"/>
          <p:cNvSpPr/>
          <p:nvPr/>
        </p:nvSpPr>
        <p:spPr>
          <a:xfrm>
            <a:off x="3162300" y="2886450"/>
            <a:ext cx="1047900" cy="39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chemeClr val="dk1"/>
                </a:solidFill>
                <a:latin typeface="Calibri"/>
                <a:ea typeface="Calibri"/>
                <a:cs typeface="Calibri"/>
                <a:sym typeface="Calibri"/>
              </a:rPr>
              <a:t>Statut = </a:t>
            </a:r>
            <a:endParaRPr sz="800">
              <a:solidFill>
                <a:schemeClr val="dk1"/>
              </a:solidFill>
              <a:latin typeface="Calibri"/>
              <a:ea typeface="Calibri"/>
              <a:cs typeface="Calibri"/>
              <a:sym typeface="Calibri"/>
            </a:endParaRPr>
          </a:p>
          <a:p>
            <a:pPr indent="0" lvl="0" marL="0" rtl="0" algn="ctr">
              <a:spcBef>
                <a:spcPts val="0"/>
              </a:spcBef>
              <a:spcAft>
                <a:spcPts val="0"/>
              </a:spcAft>
              <a:buNone/>
            </a:pPr>
            <a:r>
              <a:rPr lang="fr" sz="800">
                <a:solidFill>
                  <a:schemeClr val="dk1"/>
                </a:solidFill>
                <a:latin typeface="Calibri"/>
                <a:ea typeface="Calibri"/>
                <a:cs typeface="Calibri"/>
                <a:sym typeface="Calibri"/>
              </a:rPr>
              <a:t>“Refus” ou “Sortie définitive”</a:t>
            </a:r>
            <a:endParaRPr sz="800">
              <a:latin typeface="Calibri"/>
              <a:ea typeface="Calibri"/>
              <a:cs typeface="Calibri"/>
              <a:sym typeface="Calibri"/>
            </a:endParaRPr>
          </a:p>
        </p:txBody>
      </p:sp>
      <p:sp>
        <p:nvSpPr>
          <p:cNvPr id="914" name="Google Shape;914;p41"/>
          <p:cNvSpPr txBox="1"/>
          <p:nvPr/>
        </p:nvSpPr>
        <p:spPr>
          <a:xfrm>
            <a:off x="1383275" y="3278250"/>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915" name="Google Shape;915;p41"/>
          <p:cNvSpPr/>
          <p:nvPr/>
        </p:nvSpPr>
        <p:spPr>
          <a:xfrm>
            <a:off x="2246413" y="3297688"/>
            <a:ext cx="922800" cy="285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1"/>
                </a:solidFill>
                <a:latin typeface="Calibri"/>
                <a:ea typeface="Calibri"/>
                <a:cs typeface="Calibri"/>
                <a:sym typeface="Calibri"/>
              </a:rPr>
              <a:t>Envoi de contrat</a:t>
            </a:r>
            <a:endParaRPr sz="800">
              <a:solidFill>
                <a:schemeClr val="dk1"/>
              </a:solidFill>
              <a:latin typeface="Calibri"/>
              <a:ea typeface="Calibri"/>
              <a:cs typeface="Calibri"/>
              <a:sym typeface="Calibri"/>
            </a:endParaRPr>
          </a:p>
        </p:txBody>
      </p:sp>
      <p:sp>
        <p:nvSpPr>
          <p:cNvPr id="916" name="Google Shape;916;p41"/>
          <p:cNvSpPr/>
          <p:nvPr/>
        </p:nvSpPr>
        <p:spPr>
          <a:xfrm>
            <a:off x="3165925" y="3698300"/>
            <a:ext cx="1047900" cy="448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chemeClr val="dk1"/>
                </a:solidFill>
                <a:latin typeface="Calibri"/>
                <a:ea typeface="Calibri"/>
                <a:cs typeface="Calibri"/>
                <a:sym typeface="Calibri"/>
              </a:rPr>
              <a:t>Statut = </a:t>
            </a:r>
            <a:endParaRPr sz="800">
              <a:solidFill>
                <a:schemeClr val="dk1"/>
              </a:solidFill>
              <a:latin typeface="Calibri"/>
              <a:ea typeface="Calibri"/>
              <a:cs typeface="Calibri"/>
              <a:sym typeface="Calibri"/>
            </a:endParaRPr>
          </a:p>
          <a:p>
            <a:pPr indent="0" lvl="0" marL="0" rtl="0" algn="ctr">
              <a:spcBef>
                <a:spcPts val="0"/>
              </a:spcBef>
              <a:spcAft>
                <a:spcPts val="0"/>
              </a:spcAft>
              <a:buNone/>
            </a:pPr>
            <a:r>
              <a:rPr lang="fr" sz="800">
                <a:solidFill>
                  <a:schemeClr val="dk1"/>
                </a:solidFill>
                <a:latin typeface="Calibri"/>
                <a:ea typeface="Calibri"/>
                <a:cs typeface="Calibri"/>
                <a:sym typeface="Calibri"/>
              </a:rPr>
              <a:t>“Contrat en attente de signature”</a:t>
            </a:r>
            <a:endParaRPr sz="800">
              <a:solidFill>
                <a:schemeClr val="dk1"/>
              </a:solidFill>
              <a:latin typeface="Calibri"/>
              <a:ea typeface="Calibri"/>
              <a:cs typeface="Calibri"/>
              <a:sym typeface="Calibri"/>
            </a:endParaRPr>
          </a:p>
        </p:txBody>
      </p:sp>
      <p:sp>
        <p:nvSpPr>
          <p:cNvPr id="917" name="Google Shape;917;p41"/>
          <p:cNvSpPr txBox="1"/>
          <p:nvPr/>
        </p:nvSpPr>
        <p:spPr>
          <a:xfrm>
            <a:off x="1379650" y="4172400"/>
            <a:ext cx="327300" cy="307800"/>
          </a:xfrm>
          <a:prstGeom prst="rect">
            <a:avLst/>
          </a:prstGeom>
          <a:noFill/>
          <a:ln cap="flat" cmpd="sng" w="9525">
            <a:solidFill>
              <a:srgbClr val="D4074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800">
                <a:latin typeface="Calibri"/>
                <a:ea typeface="Calibri"/>
                <a:cs typeface="Calibri"/>
                <a:sym typeface="Calibri"/>
              </a:rPr>
              <a:t>OU</a:t>
            </a:r>
            <a:endParaRPr b="1" sz="800">
              <a:latin typeface="Calibri"/>
              <a:ea typeface="Calibri"/>
              <a:cs typeface="Calibri"/>
              <a:sym typeface="Calibri"/>
            </a:endParaRPr>
          </a:p>
        </p:txBody>
      </p:sp>
      <p:sp>
        <p:nvSpPr>
          <p:cNvPr id="918" name="Google Shape;918;p41"/>
          <p:cNvSpPr/>
          <p:nvPr/>
        </p:nvSpPr>
        <p:spPr>
          <a:xfrm>
            <a:off x="2242788" y="4191838"/>
            <a:ext cx="922800" cy="2856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1"/>
                </a:solidFill>
                <a:latin typeface="Calibri"/>
                <a:ea typeface="Calibri"/>
                <a:cs typeface="Calibri"/>
                <a:sym typeface="Calibri"/>
              </a:rPr>
              <a:t>Admission</a:t>
            </a:r>
            <a:endParaRPr sz="800">
              <a:solidFill>
                <a:schemeClr val="dk1"/>
              </a:solidFill>
              <a:latin typeface="Calibri"/>
              <a:ea typeface="Calibri"/>
              <a:cs typeface="Calibri"/>
              <a:sym typeface="Calibri"/>
            </a:endParaRPr>
          </a:p>
        </p:txBody>
      </p:sp>
      <p:sp>
        <p:nvSpPr>
          <p:cNvPr id="919" name="Google Shape;919;p41"/>
          <p:cNvSpPr/>
          <p:nvPr/>
        </p:nvSpPr>
        <p:spPr>
          <a:xfrm>
            <a:off x="3162300" y="4592450"/>
            <a:ext cx="1047900" cy="4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chemeClr val="dk1"/>
                </a:solidFill>
                <a:latin typeface="Calibri"/>
                <a:ea typeface="Calibri"/>
                <a:cs typeface="Calibri"/>
                <a:sym typeface="Calibri"/>
              </a:rPr>
              <a:t>Statut = </a:t>
            </a:r>
            <a:endParaRPr sz="800">
              <a:solidFill>
                <a:schemeClr val="dk1"/>
              </a:solidFill>
              <a:latin typeface="Calibri"/>
              <a:ea typeface="Calibri"/>
              <a:cs typeface="Calibri"/>
              <a:sym typeface="Calibri"/>
            </a:endParaRPr>
          </a:p>
          <a:p>
            <a:pPr indent="0" lvl="0" marL="0" rtl="0" algn="ctr">
              <a:spcBef>
                <a:spcPts val="0"/>
              </a:spcBef>
              <a:spcAft>
                <a:spcPts val="0"/>
              </a:spcAft>
              <a:buNone/>
            </a:pPr>
            <a:r>
              <a:rPr lang="fr" sz="800">
                <a:solidFill>
                  <a:schemeClr val="dk1"/>
                </a:solidFill>
                <a:latin typeface="Calibri"/>
                <a:ea typeface="Calibri"/>
                <a:cs typeface="Calibri"/>
                <a:sym typeface="Calibri"/>
              </a:rPr>
              <a:t>“Entrée”</a:t>
            </a:r>
            <a:endParaRPr sz="800">
              <a:solidFill>
                <a:schemeClr val="dk1"/>
              </a:solidFill>
              <a:latin typeface="Calibri"/>
              <a:ea typeface="Calibri"/>
              <a:cs typeface="Calibri"/>
              <a:sym typeface="Calibri"/>
            </a:endParaRPr>
          </a:p>
        </p:txBody>
      </p:sp>
      <p:cxnSp>
        <p:nvCxnSpPr>
          <p:cNvPr id="920" name="Google Shape;920;p41"/>
          <p:cNvCxnSpPr>
            <a:stCxn id="902" idx="3"/>
            <a:endCxn id="909" idx="1"/>
          </p:cNvCxnSpPr>
          <p:nvPr/>
        </p:nvCxnSpPr>
        <p:spPr>
          <a:xfrm>
            <a:off x="1553825" y="1380275"/>
            <a:ext cx="1605300" cy="864900"/>
          </a:xfrm>
          <a:prstGeom prst="bentConnector3">
            <a:avLst>
              <a:gd fmla="val 24101" name="adj1"/>
            </a:avLst>
          </a:prstGeom>
          <a:noFill/>
          <a:ln cap="flat" cmpd="sng" w="9525">
            <a:solidFill>
              <a:schemeClr val="dk1"/>
            </a:solidFill>
            <a:prstDash val="solid"/>
            <a:round/>
            <a:headEnd len="med" w="med" type="none"/>
            <a:tailEnd len="med" w="med" type="none"/>
          </a:ln>
        </p:spPr>
      </p:cxnSp>
      <p:cxnSp>
        <p:nvCxnSpPr>
          <p:cNvPr id="921" name="Google Shape;921;p41"/>
          <p:cNvCxnSpPr>
            <a:stCxn id="902" idx="3"/>
            <a:endCxn id="913" idx="1"/>
          </p:cNvCxnSpPr>
          <p:nvPr/>
        </p:nvCxnSpPr>
        <p:spPr>
          <a:xfrm>
            <a:off x="1553825" y="1380275"/>
            <a:ext cx="1608600" cy="1702800"/>
          </a:xfrm>
          <a:prstGeom prst="bentConnector3">
            <a:avLst>
              <a:gd fmla="val 24052" name="adj1"/>
            </a:avLst>
          </a:prstGeom>
          <a:noFill/>
          <a:ln cap="flat" cmpd="sng" w="9525">
            <a:solidFill>
              <a:schemeClr val="dk1"/>
            </a:solidFill>
            <a:prstDash val="solid"/>
            <a:round/>
            <a:headEnd len="med" w="med" type="none"/>
            <a:tailEnd len="med" w="med" type="none"/>
          </a:ln>
        </p:spPr>
      </p:cxnSp>
      <p:cxnSp>
        <p:nvCxnSpPr>
          <p:cNvPr id="922" name="Google Shape;922;p41"/>
          <p:cNvCxnSpPr>
            <a:stCxn id="902" idx="3"/>
            <a:endCxn id="916" idx="1"/>
          </p:cNvCxnSpPr>
          <p:nvPr/>
        </p:nvCxnSpPr>
        <p:spPr>
          <a:xfrm>
            <a:off x="1553825" y="1380275"/>
            <a:ext cx="1612200" cy="2542500"/>
          </a:xfrm>
          <a:prstGeom prst="bentConnector3">
            <a:avLst>
              <a:gd fmla="val 23998" name="adj1"/>
            </a:avLst>
          </a:prstGeom>
          <a:noFill/>
          <a:ln cap="flat" cmpd="sng" w="9525">
            <a:solidFill>
              <a:schemeClr val="dk1"/>
            </a:solidFill>
            <a:prstDash val="solid"/>
            <a:round/>
            <a:headEnd len="med" w="med" type="none"/>
            <a:tailEnd len="med" w="med" type="none"/>
          </a:ln>
        </p:spPr>
      </p:cxnSp>
      <p:cxnSp>
        <p:nvCxnSpPr>
          <p:cNvPr id="923" name="Google Shape;923;p41"/>
          <p:cNvCxnSpPr>
            <a:stCxn id="902" idx="3"/>
            <a:endCxn id="919" idx="1"/>
          </p:cNvCxnSpPr>
          <p:nvPr/>
        </p:nvCxnSpPr>
        <p:spPr>
          <a:xfrm>
            <a:off x="1553825" y="1380275"/>
            <a:ext cx="1608600" cy="3436500"/>
          </a:xfrm>
          <a:prstGeom prst="bentConnector3">
            <a:avLst>
              <a:gd fmla="val 23682" name="adj1"/>
            </a:avLst>
          </a:prstGeom>
          <a:noFill/>
          <a:ln cap="flat" cmpd="sng" w="9525">
            <a:solidFill>
              <a:schemeClr val="dk1"/>
            </a:solidFill>
            <a:prstDash val="solid"/>
            <a:round/>
            <a:headEnd len="med" w="med" type="none"/>
            <a:tailEnd len="med" w="med" type="none"/>
          </a:ln>
        </p:spPr>
      </p:cxnSp>
      <p:cxnSp>
        <p:nvCxnSpPr>
          <p:cNvPr id="924" name="Google Shape;924;p41"/>
          <p:cNvCxnSpPr>
            <a:stCxn id="908" idx="3"/>
            <a:endCxn id="909" idx="0"/>
          </p:cNvCxnSpPr>
          <p:nvPr/>
        </p:nvCxnSpPr>
        <p:spPr>
          <a:xfrm>
            <a:off x="3162288" y="1790988"/>
            <a:ext cx="520800" cy="257700"/>
          </a:xfrm>
          <a:prstGeom prst="bentConnector2">
            <a:avLst/>
          </a:prstGeom>
          <a:noFill/>
          <a:ln cap="flat" cmpd="sng" w="9525">
            <a:solidFill>
              <a:schemeClr val="dk1"/>
            </a:solidFill>
            <a:prstDash val="solid"/>
            <a:round/>
            <a:headEnd len="med" w="med" type="none"/>
            <a:tailEnd len="med" w="med" type="none"/>
          </a:ln>
        </p:spPr>
      </p:cxnSp>
      <p:cxnSp>
        <p:nvCxnSpPr>
          <p:cNvPr id="925" name="Google Shape;925;p41"/>
          <p:cNvCxnSpPr>
            <a:endCxn id="913" idx="0"/>
          </p:cNvCxnSpPr>
          <p:nvPr/>
        </p:nvCxnSpPr>
        <p:spPr>
          <a:xfrm>
            <a:off x="3165450" y="2628750"/>
            <a:ext cx="520800" cy="257700"/>
          </a:xfrm>
          <a:prstGeom prst="bentConnector2">
            <a:avLst/>
          </a:prstGeom>
          <a:noFill/>
          <a:ln cap="flat" cmpd="sng" w="9525">
            <a:solidFill>
              <a:schemeClr val="dk1"/>
            </a:solidFill>
            <a:prstDash val="solid"/>
            <a:round/>
            <a:headEnd len="med" w="med" type="none"/>
            <a:tailEnd len="med" w="med" type="none"/>
          </a:ln>
        </p:spPr>
      </p:cxnSp>
      <p:cxnSp>
        <p:nvCxnSpPr>
          <p:cNvPr id="926" name="Google Shape;926;p41"/>
          <p:cNvCxnSpPr>
            <a:stCxn id="915" idx="3"/>
            <a:endCxn id="916" idx="0"/>
          </p:cNvCxnSpPr>
          <p:nvPr/>
        </p:nvCxnSpPr>
        <p:spPr>
          <a:xfrm>
            <a:off x="3169213" y="3440488"/>
            <a:ext cx="520800" cy="257700"/>
          </a:xfrm>
          <a:prstGeom prst="bentConnector2">
            <a:avLst/>
          </a:prstGeom>
          <a:noFill/>
          <a:ln cap="flat" cmpd="sng" w="9525">
            <a:solidFill>
              <a:schemeClr val="dk1"/>
            </a:solidFill>
            <a:prstDash val="solid"/>
            <a:round/>
            <a:headEnd len="med" w="med" type="none"/>
            <a:tailEnd len="med" w="med" type="none"/>
          </a:ln>
        </p:spPr>
      </p:cxnSp>
      <p:cxnSp>
        <p:nvCxnSpPr>
          <p:cNvPr id="927" name="Google Shape;927;p41"/>
          <p:cNvCxnSpPr>
            <a:stCxn id="918" idx="3"/>
            <a:endCxn id="919" idx="0"/>
          </p:cNvCxnSpPr>
          <p:nvPr/>
        </p:nvCxnSpPr>
        <p:spPr>
          <a:xfrm>
            <a:off x="3165588" y="4334638"/>
            <a:ext cx="520800" cy="257700"/>
          </a:xfrm>
          <a:prstGeom prst="bentConnector2">
            <a:avLst/>
          </a:prstGeom>
          <a:noFill/>
          <a:ln cap="flat" cmpd="sng" w="9525">
            <a:solidFill>
              <a:schemeClr val="dk1"/>
            </a:solidFill>
            <a:prstDash val="solid"/>
            <a:round/>
            <a:headEnd len="med" w="med" type="none"/>
            <a:tailEnd len="med" w="med" type="none"/>
          </a:ln>
        </p:spPr>
      </p:cxnSp>
      <p:sp>
        <p:nvSpPr>
          <p:cNvPr id="928" name="Google Shape;928;p41"/>
          <p:cNvSpPr/>
          <p:nvPr/>
        </p:nvSpPr>
        <p:spPr>
          <a:xfrm>
            <a:off x="4583100" y="1183775"/>
            <a:ext cx="1044600" cy="393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latin typeface="Calibri"/>
                <a:ea typeface="Calibri"/>
                <a:cs typeface="Calibri"/>
                <a:sym typeface="Calibri"/>
              </a:rPr>
              <a:t>Pas d’impact</a:t>
            </a:r>
            <a:endParaRPr sz="800">
              <a:latin typeface="Calibri"/>
              <a:ea typeface="Calibri"/>
              <a:cs typeface="Calibri"/>
              <a:sym typeface="Calibri"/>
            </a:endParaRPr>
          </a:p>
        </p:txBody>
      </p:sp>
      <p:sp>
        <p:nvSpPr>
          <p:cNvPr id="929" name="Google Shape;929;p41"/>
          <p:cNvSpPr/>
          <p:nvPr/>
        </p:nvSpPr>
        <p:spPr>
          <a:xfrm>
            <a:off x="4581451" y="2035175"/>
            <a:ext cx="1047900" cy="393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chemeClr val="dk1"/>
                </a:solidFill>
                <a:latin typeface="Calibri"/>
                <a:ea typeface="Calibri"/>
                <a:cs typeface="Calibri"/>
                <a:sym typeface="Calibri"/>
              </a:rPr>
              <a:t>Pas d’impact</a:t>
            </a:r>
            <a:endParaRPr sz="800">
              <a:solidFill>
                <a:schemeClr val="dk1"/>
              </a:solidFill>
              <a:latin typeface="Calibri"/>
              <a:ea typeface="Calibri"/>
              <a:cs typeface="Calibri"/>
              <a:sym typeface="Calibri"/>
            </a:endParaRPr>
          </a:p>
        </p:txBody>
      </p:sp>
      <p:sp>
        <p:nvSpPr>
          <p:cNvPr id="930" name="Google Shape;930;p41"/>
          <p:cNvSpPr/>
          <p:nvPr/>
        </p:nvSpPr>
        <p:spPr>
          <a:xfrm>
            <a:off x="4581451" y="2886575"/>
            <a:ext cx="1047900" cy="393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chemeClr val="dk1"/>
                </a:solidFill>
                <a:latin typeface="Calibri"/>
                <a:ea typeface="Calibri"/>
                <a:cs typeface="Calibri"/>
                <a:sym typeface="Calibri"/>
              </a:rPr>
              <a:t>Pas d’impact ou </a:t>
            </a:r>
            <a:r>
              <a:rPr lang="fr" sz="800">
                <a:solidFill>
                  <a:schemeClr val="dk1"/>
                </a:solidFill>
                <a:latin typeface="Calibri"/>
                <a:ea typeface="Calibri"/>
                <a:cs typeface="Calibri"/>
                <a:sym typeface="Calibri"/>
              </a:rPr>
              <a:t>Statut = </a:t>
            </a:r>
            <a:endParaRPr sz="800">
              <a:solidFill>
                <a:schemeClr val="dk1"/>
              </a:solidFill>
              <a:latin typeface="Calibri"/>
              <a:ea typeface="Calibri"/>
              <a:cs typeface="Calibri"/>
              <a:sym typeface="Calibri"/>
            </a:endParaRPr>
          </a:p>
          <a:p>
            <a:pPr indent="0" lvl="0" marL="0" rtl="0" algn="ctr">
              <a:spcBef>
                <a:spcPts val="0"/>
              </a:spcBef>
              <a:spcAft>
                <a:spcPts val="0"/>
              </a:spcAft>
              <a:buNone/>
            </a:pPr>
            <a:r>
              <a:rPr lang="fr" sz="800">
                <a:solidFill>
                  <a:schemeClr val="dk1"/>
                </a:solidFill>
                <a:latin typeface="Calibri"/>
                <a:ea typeface="Calibri"/>
                <a:cs typeface="Calibri"/>
                <a:sym typeface="Calibri"/>
              </a:rPr>
              <a:t>“Sortie définitive”</a:t>
            </a:r>
            <a:endParaRPr sz="800">
              <a:latin typeface="Calibri"/>
              <a:ea typeface="Calibri"/>
              <a:cs typeface="Calibri"/>
              <a:sym typeface="Calibri"/>
            </a:endParaRPr>
          </a:p>
        </p:txBody>
      </p:sp>
      <p:sp>
        <p:nvSpPr>
          <p:cNvPr id="931" name="Google Shape;931;p41"/>
          <p:cNvSpPr/>
          <p:nvPr/>
        </p:nvSpPr>
        <p:spPr>
          <a:xfrm>
            <a:off x="4581450" y="3692000"/>
            <a:ext cx="1047900" cy="448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chemeClr val="dk1"/>
                </a:solidFill>
                <a:latin typeface="Calibri"/>
                <a:ea typeface="Calibri"/>
                <a:cs typeface="Calibri"/>
                <a:sym typeface="Calibri"/>
              </a:rPr>
              <a:t>??</a:t>
            </a:r>
            <a:endParaRPr sz="800">
              <a:solidFill>
                <a:schemeClr val="dk1"/>
              </a:solidFill>
              <a:latin typeface="Calibri"/>
              <a:ea typeface="Calibri"/>
              <a:cs typeface="Calibri"/>
              <a:sym typeface="Calibri"/>
            </a:endParaRPr>
          </a:p>
        </p:txBody>
      </p:sp>
      <p:sp>
        <p:nvSpPr>
          <p:cNvPr id="932" name="Google Shape;932;p41"/>
          <p:cNvSpPr/>
          <p:nvPr/>
        </p:nvSpPr>
        <p:spPr>
          <a:xfrm>
            <a:off x="4581450" y="4589375"/>
            <a:ext cx="1047900" cy="4488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chemeClr val="dk1"/>
                </a:solidFill>
                <a:latin typeface="Calibri"/>
                <a:ea typeface="Calibri"/>
                <a:cs typeface="Calibri"/>
                <a:sym typeface="Calibri"/>
              </a:rPr>
              <a:t>Statut = </a:t>
            </a:r>
            <a:endParaRPr sz="800">
              <a:solidFill>
                <a:schemeClr val="dk1"/>
              </a:solidFill>
              <a:latin typeface="Calibri"/>
              <a:ea typeface="Calibri"/>
              <a:cs typeface="Calibri"/>
              <a:sym typeface="Calibri"/>
            </a:endParaRPr>
          </a:p>
          <a:p>
            <a:pPr indent="0" lvl="0" marL="0" rtl="0" algn="ctr">
              <a:spcBef>
                <a:spcPts val="0"/>
              </a:spcBef>
              <a:spcAft>
                <a:spcPts val="0"/>
              </a:spcAft>
              <a:buNone/>
            </a:pPr>
            <a:r>
              <a:rPr lang="fr" sz="800">
                <a:solidFill>
                  <a:schemeClr val="dk1"/>
                </a:solidFill>
                <a:latin typeface="Calibri"/>
                <a:ea typeface="Calibri"/>
                <a:cs typeface="Calibri"/>
                <a:sym typeface="Calibri"/>
              </a:rPr>
              <a:t>“Admis autre résidence”</a:t>
            </a:r>
            <a:endParaRPr sz="800">
              <a:solidFill>
                <a:schemeClr val="dk1"/>
              </a:solidFill>
              <a:latin typeface="Calibri"/>
              <a:ea typeface="Calibri"/>
              <a:cs typeface="Calibri"/>
              <a:sym typeface="Calibri"/>
            </a:endParaRPr>
          </a:p>
        </p:txBody>
      </p:sp>
      <p:grpSp>
        <p:nvGrpSpPr>
          <p:cNvPr id="933" name="Google Shape;933;p41"/>
          <p:cNvGrpSpPr/>
          <p:nvPr/>
        </p:nvGrpSpPr>
        <p:grpSpPr>
          <a:xfrm>
            <a:off x="7410375" y="3914100"/>
            <a:ext cx="1885575" cy="1188700"/>
            <a:chOff x="7410375" y="3837900"/>
            <a:chExt cx="1885575" cy="1188700"/>
          </a:xfrm>
        </p:grpSpPr>
        <p:sp>
          <p:nvSpPr>
            <p:cNvPr id="934" name="Google Shape;934;p41"/>
            <p:cNvSpPr/>
            <p:nvPr/>
          </p:nvSpPr>
          <p:spPr>
            <a:xfrm>
              <a:off x="7410425" y="3882900"/>
              <a:ext cx="399000" cy="2025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alibri"/>
                <a:ea typeface="Calibri"/>
                <a:cs typeface="Calibri"/>
                <a:sym typeface="Calibri"/>
              </a:endParaRPr>
            </a:p>
          </p:txBody>
        </p:sp>
        <p:sp>
          <p:nvSpPr>
            <p:cNvPr id="935" name="Google Shape;935;p41"/>
            <p:cNvSpPr/>
            <p:nvPr/>
          </p:nvSpPr>
          <p:spPr>
            <a:xfrm>
              <a:off x="7410375" y="4133950"/>
              <a:ext cx="399000" cy="1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936" name="Google Shape;936;p41"/>
            <p:cNvSpPr txBox="1"/>
            <p:nvPr/>
          </p:nvSpPr>
          <p:spPr>
            <a:xfrm>
              <a:off x="7805850" y="3837900"/>
              <a:ext cx="1490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event ou action de ma résidence</a:t>
              </a:r>
              <a:endParaRPr sz="700">
                <a:latin typeface="Calibri"/>
                <a:ea typeface="Calibri"/>
                <a:cs typeface="Calibri"/>
                <a:sym typeface="Calibri"/>
              </a:endParaRPr>
            </a:p>
          </p:txBody>
        </p:sp>
        <p:sp>
          <p:nvSpPr>
            <p:cNvPr id="937" name="Google Shape;937;p41"/>
            <p:cNvSpPr/>
            <p:nvPr/>
          </p:nvSpPr>
          <p:spPr>
            <a:xfrm>
              <a:off x="7410375" y="4358500"/>
              <a:ext cx="399000" cy="178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938" name="Google Shape;938;p41"/>
            <p:cNvSpPr/>
            <p:nvPr/>
          </p:nvSpPr>
          <p:spPr>
            <a:xfrm>
              <a:off x="7410375" y="4574800"/>
              <a:ext cx="399000" cy="178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939" name="Google Shape;939;p41"/>
            <p:cNvSpPr txBox="1"/>
            <p:nvPr/>
          </p:nvSpPr>
          <p:spPr>
            <a:xfrm>
              <a:off x="7805850" y="4076950"/>
              <a:ext cx="117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de </a:t>
              </a:r>
              <a:r>
                <a:rPr b="1" lang="fr" sz="700" u="sng">
                  <a:solidFill>
                    <a:schemeClr val="dk1"/>
                  </a:solidFill>
                  <a:latin typeface="Calibri"/>
                  <a:ea typeface="Calibri"/>
                  <a:cs typeface="Calibri"/>
                  <a:sym typeface="Calibri"/>
                </a:rPr>
                <a:t>ma résidence</a:t>
              </a:r>
              <a:endParaRPr b="1" sz="700" u="sng">
                <a:latin typeface="Calibri"/>
                <a:ea typeface="Calibri"/>
                <a:cs typeface="Calibri"/>
                <a:sym typeface="Calibri"/>
              </a:endParaRPr>
            </a:p>
          </p:txBody>
        </p:sp>
        <p:sp>
          <p:nvSpPr>
            <p:cNvPr id="940" name="Google Shape;940;p41"/>
            <p:cNvSpPr txBox="1"/>
            <p:nvPr/>
          </p:nvSpPr>
          <p:spPr>
            <a:xfrm>
              <a:off x="7805400" y="4301500"/>
              <a:ext cx="14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1"/>
                  </a:solidFill>
                  <a:latin typeface="Calibri"/>
                  <a:ea typeface="Calibri"/>
                  <a:cs typeface="Calibri"/>
                  <a:sym typeface="Calibri"/>
                </a:rPr>
                <a:t>statut d’une autre résidence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
          <p:nvSpPr>
            <p:cNvPr id="941" name="Google Shape;941;p41"/>
            <p:cNvSpPr txBox="1"/>
            <p:nvPr/>
          </p:nvSpPr>
          <p:spPr>
            <a:xfrm>
              <a:off x="7805850" y="45178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nouveau statut à valider</a:t>
              </a:r>
              <a:endParaRPr sz="700">
                <a:latin typeface="Calibri"/>
                <a:ea typeface="Calibri"/>
                <a:cs typeface="Calibri"/>
                <a:sym typeface="Calibri"/>
              </a:endParaRPr>
            </a:p>
          </p:txBody>
        </p:sp>
        <p:sp>
          <p:nvSpPr>
            <p:cNvPr id="942" name="Google Shape;942;p41"/>
            <p:cNvSpPr/>
            <p:nvPr/>
          </p:nvSpPr>
          <p:spPr>
            <a:xfrm>
              <a:off x="7410425" y="4791100"/>
              <a:ext cx="399000" cy="17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Calibri"/>
                <a:ea typeface="Calibri"/>
                <a:cs typeface="Calibri"/>
                <a:sym typeface="Calibri"/>
              </a:endParaRPr>
            </a:p>
          </p:txBody>
        </p:sp>
        <p:sp>
          <p:nvSpPr>
            <p:cNvPr id="943" name="Google Shape;943;p41"/>
            <p:cNvSpPr txBox="1"/>
            <p:nvPr/>
          </p:nvSpPr>
          <p:spPr>
            <a:xfrm>
              <a:off x="7805850" y="4734100"/>
              <a:ext cx="120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Calibri"/>
                  <a:ea typeface="Calibri"/>
                  <a:cs typeface="Calibri"/>
                  <a:sym typeface="Calibri"/>
                </a:rPr>
                <a:t>statut d’une agence</a:t>
              </a:r>
              <a:endParaRPr sz="700">
                <a:latin typeface="Calibri"/>
                <a:ea typeface="Calibri"/>
                <a:cs typeface="Calibri"/>
                <a:sym typeface="Calibri"/>
              </a:endParaRPr>
            </a:p>
          </p:txBody>
        </p:sp>
      </p:grpSp>
      <p:sp>
        <p:nvSpPr>
          <p:cNvPr id="944" name="Google Shape;944;p41"/>
          <p:cNvSpPr/>
          <p:nvPr/>
        </p:nvSpPr>
        <p:spPr>
          <a:xfrm>
            <a:off x="6003900" y="1183775"/>
            <a:ext cx="1044600" cy="393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latin typeface="Calibri"/>
                <a:ea typeface="Calibri"/>
                <a:cs typeface="Calibri"/>
                <a:sym typeface="Calibri"/>
              </a:rPr>
              <a:t>Pas d’impact</a:t>
            </a:r>
            <a:endParaRPr sz="800">
              <a:latin typeface="Calibri"/>
              <a:ea typeface="Calibri"/>
              <a:cs typeface="Calibri"/>
              <a:sym typeface="Calibri"/>
            </a:endParaRPr>
          </a:p>
        </p:txBody>
      </p:sp>
      <p:sp>
        <p:nvSpPr>
          <p:cNvPr id="945" name="Google Shape;945;p41"/>
          <p:cNvSpPr/>
          <p:nvPr/>
        </p:nvSpPr>
        <p:spPr>
          <a:xfrm>
            <a:off x="6003901" y="2035175"/>
            <a:ext cx="1047900" cy="393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800">
                <a:latin typeface="Calibri"/>
                <a:ea typeface="Calibri"/>
                <a:cs typeface="Calibri"/>
                <a:sym typeface="Calibri"/>
              </a:rPr>
              <a:t>Pas d’impact</a:t>
            </a:r>
            <a:endParaRPr sz="800">
              <a:latin typeface="Calibri"/>
              <a:ea typeface="Calibri"/>
              <a:cs typeface="Calibri"/>
              <a:sym typeface="Calibri"/>
            </a:endParaRPr>
          </a:p>
        </p:txBody>
      </p:sp>
      <p:sp>
        <p:nvSpPr>
          <p:cNvPr id="946" name="Google Shape;946;p41"/>
          <p:cNvSpPr/>
          <p:nvPr/>
        </p:nvSpPr>
        <p:spPr>
          <a:xfrm>
            <a:off x="6000601" y="2886575"/>
            <a:ext cx="1047900" cy="393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800">
                <a:latin typeface="Calibri"/>
                <a:ea typeface="Calibri"/>
                <a:cs typeface="Calibri"/>
                <a:sym typeface="Calibri"/>
              </a:rPr>
              <a:t>Pas d’impact ou </a:t>
            </a:r>
            <a:r>
              <a:rPr lang="fr" sz="800">
                <a:latin typeface="Calibri"/>
                <a:ea typeface="Calibri"/>
                <a:cs typeface="Calibri"/>
                <a:sym typeface="Calibri"/>
              </a:rPr>
              <a:t>Statut = </a:t>
            </a:r>
            <a:endParaRPr sz="800">
              <a:latin typeface="Calibri"/>
              <a:ea typeface="Calibri"/>
              <a:cs typeface="Calibri"/>
              <a:sym typeface="Calibri"/>
            </a:endParaRPr>
          </a:p>
          <a:p>
            <a:pPr indent="0" lvl="0" marL="0" marR="0" rtl="0" algn="ctr">
              <a:lnSpc>
                <a:spcPct val="100000"/>
              </a:lnSpc>
              <a:spcBef>
                <a:spcPts val="0"/>
              </a:spcBef>
              <a:spcAft>
                <a:spcPts val="0"/>
              </a:spcAft>
              <a:buNone/>
            </a:pPr>
            <a:r>
              <a:rPr lang="fr" sz="800">
                <a:latin typeface="Calibri"/>
                <a:ea typeface="Calibri"/>
                <a:cs typeface="Calibri"/>
                <a:sym typeface="Calibri"/>
              </a:rPr>
              <a:t>“Sortie définitive”</a:t>
            </a:r>
            <a:endParaRPr sz="800">
              <a:latin typeface="Calibri"/>
              <a:ea typeface="Calibri"/>
              <a:cs typeface="Calibri"/>
              <a:sym typeface="Calibri"/>
            </a:endParaRPr>
          </a:p>
        </p:txBody>
      </p:sp>
      <p:sp>
        <p:nvSpPr>
          <p:cNvPr id="947" name="Google Shape;947;p41"/>
          <p:cNvSpPr/>
          <p:nvPr/>
        </p:nvSpPr>
        <p:spPr>
          <a:xfrm>
            <a:off x="5996975" y="3692000"/>
            <a:ext cx="1047900" cy="448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800">
                <a:latin typeface="Calibri"/>
                <a:ea typeface="Calibri"/>
                <a:cs typeface="Calibri"/>
                <a:sym typeface="Calibri"/>
              </a:rPr>
              <a:t>??</a:t>
            </a:r>
            <a:endParaRPr sz="800">
              <a:latin typeface="Calibri"/>
              <a:ea typeface="Calibri"/>
              <a:cs typeface="Calibri"/>
              <a:sym typeface="Calibri"/>
            </a:endParaRPr>
          </a:p>
        </p:txBody>
      </p:sp>
      <p:sp>
        <p:nvSpPr>
          <p:cNvPr id="948" name="Google Shape;948;p41"/>
          <p:cNvSpPr/>
          <p:nvPr/>
        </p:nvSpPr>
        <p:spPr>
          <a:xfrm>
            <a:off x="6000600" y="4589375"/>
            <a:ext cx="1047900" cy="448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chemeClr val="dk1"/>
                </a:solidFill>
                <a:latin typeface="Calibri"/>
                <a:ea typeface="Calibri"/>
                <a:cs typeface="Calibri"/>
                <a:sym typeface="Calibri"/>
              </a:rPr>
              <a:t>Pas d’impact</a:t>
            </a:r>
            <a:endParaRPr sz="800">
              <a:latin typeface="Calibri"/>
              <a:ea typeface="Calibri"/>
              <a:cs typeface="Calibri"/>
              <a:sym typeface="Calibri"/>
            </a:endParaRPr>
          </a:p>
        </p:txBody>
      </p:sp>
      <p:sp>
        <p:nvSpPr>
          <p:cNvPr id="949" name="Google Shape;949;p41"/>
          <p:cNvSpPr/>
          <p:nvPr/>
        </p:nvSpPr>
        <p:spPr>
          <a:xfrm>
            <a:off x="4271550" y="12514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
          <p:cNvSpPr/>
          <p:nvPr/>
        </p:nvSpPr>
        <p:spPr>
          <a:xfrm>
            <a:off x="5692350" y="12514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1"/>
          <p:cNvSpPr/>
          <p:nvPr/>
        </p:nvSpPr>
        <p:spPr>
          <a:xfrm>
            <a:off x="4271550" y="21028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1"/>
          <p:cNvSpPr/>
          <p:nvPr/>
        </p:nvSpPr>
        <p:spPr>
          <a:xfrm>
            <a:off x="5692350" y="21028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a:off x="4271550" y="29542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a:off x="5692350" y="29542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1"/>
          <p:cNvSpPr/>
          <p:nvPr/>
        </p:nvSpPr>
        <p:spPr>
          <a:xfrm>
            <a:off x="4271550" y="38056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1"/>
          <p:cNvSpPr/>
          <p:nvPr/>
        </p:nvSpPr>
        <p:spPr>
          <a:xfrm>
            <a:off x="5692350" y="3805625"/>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
          <p:cNvSpPr/>
          <p:nvPr/>
        </p:nvSpPr>
        <p:spPr>
          <a:xfrm>
            <a:off x="4271550" y="4688000"/>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1"/>
          <p:cNvSpPr/>
          <p:nvPr/>
        </p:nvSpPr>
        <p:spPr>
          <a:xfrm>
            <a:off x="5692350" y="4688000"/>
            <a:ext cx="246900" cy="257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9" name="Google Shape;959;p41"/>
          <p:cNvCxnSpPr>
            <a:endCxn id="909" idx="1"/>
          </p:cNvCxnSpPr>
          <p:nvPr/>
        </p:nvCxnSpPr>
        <p:spPr>
          <a:xfrm flipH="1" rot="10800000">
            <a:off x="1943101" y="2245300"/>
            <a:ext cx="1215900" cy="7500"/>
          </a:xfrm>
          <a:prstGeom prst="straightConnector1">
            <a:avLst/>
          </a:prstGeom>
          <a:noFill/>
          <a:ln cap="flat" cmpd="sng" w="9525">
            <a:solidFill>
              <a:schemeClr val="dk1"/>
            </a:solidFill>
            <a:prstDash val="solid"/>
            <a:round/>
            <a:headEnd len="med" w="med" type="none"/>
            <a:tailEnd len="med" w="med" type="triangle"/>
          </a:ln>
        </p:spPr>
      </p:cxnSp>
      <p:cxnSp>
        <p:nvCxnSpPr>
          <p:cNvPr id="960" name="Google Shape;960;p41"/>
          <p:cNvCxnSpPr>
            <a:endCxn id="913" idx="1"/>
          </p:cNvCxnSpPr>
          <p:nvPr/>
        </p:nvCxnSpPr>
        <p:spPr>
          <a:xfrm flipH="1" rot="10800000">
            <a:off x="1947900" y="3082950"/>
            <a:ext cx="1214400" cy="3300"/>
          </a:xfrm>
          <a:prstGeom prst="straightConnector1">
            <a:avLst/>
          </a:prstGeom>
          <a:noFill/>
          <a:ln cap="flat" cmpd="sng" w="9525">
            <a:solidFill>
              <a:schemeClr val="dk1"/>
            </a:solidFill>
            <a:prstDash val="solid"/>
            <a:round/>
            <a:headEnd len="med" w="med" type="none"/>
            <a:tailEnd len="med" w="med" type="triangle"/>
          </a:ln>
        </p:spPr>
      </p:cxnSp>
      <p:cxnSp>
        <p:nvCxnSpPr>
          <p:cNvPr id="961" name="Google Shape;961;p41"/>
          <p:cNvCxnSpPr>
            <a:endCxn id="916" idx="1"/>
          </p:cNvCxnSpPr>
          <p:nvPr/>
        </p:nvCxnSpPr>
        <p:spPr>
          <a:xfrm flipH="1" rot="10800000">
            <a:off x="1943125" y="3922700"/>
            <a:ext cx="1222800" cy="1500"/>
          </a:xfrm>
          <a:prstGeom prst="straightConnector1">
            <a:avLst/>
          </a:prstGeom>
          <a:noFill/>
          <a:ln cap="flat" cmpd="sng" w="9525">
            <a:solidFill>
              <a:schemeClr val="dk1"/>
            </a:solidFill>
            <a:prstDash val="solid"/>
            <a:round/>
            <a:headEnd len="med" w="med" type="none"/>
            <a:tailEnd len="med" w="med" type="triangle"/>
          </a:ln>
        </p:spPr>
      </p:cxnSp>
      <p:cxnSp>
        <p:nvCxnSpPr>
          <p:cNvPr id="962" name="Google Shape;962;p41"/>
          <p:cNvCxnSpPr>
            <a:endCxn id="919" idx="1"/>
          </p:cNvCxnSpPr>
          <p:nvPr/>
        </p:nvCxnSpPr>
        <p:spPr>
          <a:xfrm flipH="1" rot="10800000">
            <a:off x="1938300" y="4816850"/>
            <a:ext cx="1224000" cy="7500"/>
          </a:xfrm>
          <a:prstGeom prst="straightConnector1">
            <a:avLst/>
          </a:prstGeom>
          <a:noFill/>
          <a:ln cap="flat" cmpd="sng" w="9525">
            <a:solidFill>
              <a:schemeClr val="dk1"/>
            </a:solidFill>
            <a:prstDash val="solid"/>
            <a:round/>
            <a:headEnd len="med" w="med" type="none"/>
            <a:tailEnd len="med" w="med" type="triangle"/>
          </a:ln>
        </p:spPr>
      </p:cxnSp>
      <p:cxnSp>
        <p:nvCxnSpPr>
          <p:cNvPr id="963" name="Google Shape;963;p41"/>
          <p:cNvCxnSpPr>
            <a:endCxn id="909" idx="0"/>
          </p:cNvCxnSpPr>
          <p:nvPr/>
        </p:nvCxnSpPr>
        <p:spPr>
          <a:xfrm flipH="1">
            <a:off x="3682951" y="1795600"/>
            <a:ext cx="3300" cy="253200"/>
          </a:xfrm>
          <a:prstGeom prst="straightConnector1">
            <a:avLst/>
          </a:prstGeom>
          <a:noFill/>
          <a:ln cap="flat" cmpd="sng" w="9525">
            <a:solidFill>
              <a:schemeClr val="dk1"/>
            </a:solidFill>
            <a:prstDash val="solid"/>
            <a:round/>
            <a:headEnd len="med" w="med" type="none"/>
            <a:tailEnd len="med" w="med" type="triangle"/>
          </a:ln>
        </p:spPr>
      </p:cxnSp>
      <p:cxnSp>
        <p:nvCxnSpPr>
          <p:cNvPr id="964" name="Google Shape;964;p41"/>
          <p:cNvCxnSpPr>
            <a:endCxn id="913" idx="0"/>
          </p:cNvCxnSpPr>
          <p:nvPr/>
        </p:nvCxnSpPr>
        <p:spPr>
          <a:xfrm flipH="1">
            <a:off x="3686250" y="2633550"/>
            <a:ext cx="4800" cy="252900"/>
          </a:xfrm>
          <a:prstGeom prst="straightConnector1">
            <a:avLst/>
          </a:prstGeom>
          <a:noFill/>
          <a:ln cap="flat" cmpd="sng" w="9525">
            <a:solidFill>
              <a:schemeClr val="dk1"/>
            </a:solidFill>
            <a:prstDash val="solid"/>
            <a:round/>
            <a:headEnd len="med" w="med" type="none"/>
            <a:tailEnd len="med" w="med" type="triangle"/>
          </a:ln>
        </p:spPr>
      </p:cxnSp>
      <p:cxnSp>
        <p:nvCxnSpPr>
          <p:cNvPr id="965" name="Google Shape;965;p41"/>
          <p:cNvCxnSpPr>
            <a:endCxn id="916" idx="0"/>
          </p:cNvCxnSpPr>
          <p:nvPr/>
        </p:nvCxnSpPr>
        <p:spPr>
          <a:xfrm flipH="1">
            <a:off x="3689875" y="3448100"/>
            <a:ext cx="1200" cy="250200"/>
          </a:xfrm>
          <a:prstGeom prst="straightConnector1">
            <a:avLst/>
          </a:prstGeom>
          <a:noFill/>
          <a:ln cap="flat" cmpd="sng" w="9525">
            <a:solidFill>
              <a:schemeClr val="dk1"/>
            </a:solidFill>
            <a:prstDash val="solid"/>
            <a:round/>
            <a:headEnd len="med" w="med" type="none"/>
            <a:tailEnd len="med" w="med" type="triangle"/>
          </a:ln>
        </p:spPr>
      </p:cxnSp>
      <p:cxnSp>
        <p:nvCxnSpPr>
          <p:cNvPr id="966" name="Google Shape;966;p41"/>
          <p:cNvCxnSpPr>
            <a:endCxn id="919" idx="0"/>
          </p:cNvCxnSpPr>
          <p:nvPr/>
        </p:nvCxnSpPr>
        <p:spPr>
          <a:xfrm flipH="1">
            <a:off x="3686250" y="4338650"/>
            <a:ext cx="4800" cy="253800"/>
          </a:xfrm>
          <a:prstGeom prst="straightConnector1">
            <a:avLst/>
          </a:prstGeom>
          <a:noFill/>
          <a:ln cap="flat" cmpd="sng" w="9525">
            <a:solidFill>
              <a:schemeClr val="dk1"/>
            </a:solidFill>
            <a:prstDash val="solid"/>
            <a:round/>
            <a:headEnd len="med" w="med" type="none"/>
            <a:tailEnd len="med" w="med" type="triangle"/>
          </a:ln>
        </p:spPr>
      </p:cxnSp>
      <p:sp>
        <p:nvSpPr>
          <p:cNvPr id="967" name="Google Shape;967;p41"/>
          <p:cNvSpPr/>
          <p:nvPr/>
        </p:nvSpPr>
        <p:spPr>
          <a:xfrm>
            <a:off x="0" y="608150"/>
            <a:ext cx="999000" cy="448800"/>
          </a:xfrm>
          <a:prstGeom prst="homePlate">
            <a:avLst>
              <a:gd fmla="val 50000" name="adj"/>
            </a:avLst>
          </a:prstGeom>
          <a:solidFill>
            <a:schemeClr val="lt2"/>
          </a:solidFill>
          <a:ln cap="flat" cmpd="sng" w="9525">
            <a:solidFill>
              <a:srgbClr val="D407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800">
                <a:latin typeface="Calibri"/>
                <a:ea typeface="Calibri"/>
                <a:cs typeface="Calibri"/>
                <a:sym typeface="Calibri"/>
              </a:rPr>
              <a:t>RDV planifié ou Modification du RDV</a:t>
            </a:r>
            <a:endParaRPr sz="800">
              <a:latin typeface="Calibri"/>
              <a:ea typeface="Calibri"/>
              <a:cs typeface="Calibri"/>
              <a:sym typeface="Calibri"/>
            </a:endParaRPr>
          </a:p>
        </p:txBody>
      </p:sp>
      <p:cxnSp>
        <p:nvCxnSpPr>
          <p:cNvPr id="968" name="Google Shape;968;p41"/>
          <p:cNvCxnSpPr>
            <a:stCxn id="967" idx="3"/>
            <a:endCxn id="902" idx="0"/>
          </p:cNvCxnSpPr>
          <p:nvPr/>
        </p:nvCxnSpPr>
        <p:spPr>
          <a:xfrm>
            <a:off x="999000" y="832550"/>
            <a:ext cx="93300" cy="351300"/>
          </a:xfrm>
          <a:prstGeom prst="bentConnector2">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1"/>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00" name="Google Shape;100;p11"/>
          <p:cNvGraphicFramePr/>
          <p:nvPr/>
        </p:nvGraphicFramePr>
        <p:xfrm>
          <a:off x="215825" y="803075"/>
          <a:ext cx="3000000" cy="3000000"/>
        </p:xfrm>
        <a:graphic>
          <a:graphicData uri="http://schemas.openxmlformats.org/drawingml/2006/table">
            <a:tbl>
              <a:tblPr>
                <a:noFill/>
                <a:tableStyleId>{EEE41347-F3EC-405F-8B14-C28BB46A0BA5}</a:tableStyleId>
              </a:tblPr>
              <a:tblGrid>
                <a:gridCol w="3401375"/>
                <a:gridCol w="5290925"/>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Actions commerciales</a:t>
                      </a:r>
                      <a:r>
                        <a:rPr lang="fr">
                          <a:latin typeface="Calibri"/>
                          <a:ea typeface="Calibri"/>
                          <a:cs typeface="Calibri"/>
                          <a:sym typeface="Calibri"/>
                        </a:rPr>
                        <a:t> : obligatoirement une au moment de la création de la fiche ? Qu’en est-il des autres actions commerciales ? Continuer sur le CRM ou sur Perceval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Continuer sur le CRM. On n’envoie à Perceval que lorsqu’on est sûr que le prospect est prêt à signer le contrat.</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Refus </a:t>
                      </a:r>
                      <a:r>
                        <a:rPr lang="fr">
                          <a:latin typeface="Calibri"/>
                          <a:ea typeface="Calibri"/>
                          <a:cs typeface="Calibri"/>
                          <a:sym typeface="Calibri"/>
                        </a:rPr>
                        <a:t>: possible depuis le CRM ? Si oui, l’info est envoyée à Perceval ? Quels seront les motifs de refus pour les agences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Si refus, on le renseigne sur la fiche prospect côté CRM. Pas besoin de faire une action côté Perceval.</a:t>
                      </a:r>
                      <a:br>
                        <a:rPr lang="fr">
                          <a:latin typeface="Calibri"/>
                          <a:ea typeface="Calibri"/>
                          <a:cs typeface="Calibri"/>
                          <a:sym typeface="Calibri"/>
                        </a:rPr>
                      </a:br>
                      <a:r>
                        <a:rPr lang="fr">
                          <a:latin typeface="Calibri"/>
                          <a:ea typeface="Calibri"/>
                          <a:cs typeface="Calibri"/>
                          <a:sym typeface="Calibri"/>
                        </a:rPr>
                        <a:t>S’il le prospect avait déjà été envoyé à Perceval, clôturer manuellement côté Perceval + ticket demande d’intervention admin côté CRM.</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Estimation </a:t>
                      </a:r>
                      <a:r>
                        <a:rPr lang="fr">
                          <a:latin typeface="Calibri"/>
                          <a:ea typeface="Calibri"/>
                          <a:cs typeface="Calibri"/>
                          <a:sym typeface="Calibri"/>
                        </a:rPr>
                        <a:t>: Griser le bouton pour les agences ? La génération de devis se fera uniquement côté Perceval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Masquer le bouton estimation. La génération de devis se fera directement côté Perceval après l’envoi du prospect depuis le Portail à Perceval pour signature du contrat.</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2"/>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06" name="Google Shape;106;p12"/>
          <p:cNvGraphicFramePr/>
          <p:nvPr/>
        </p:nvGraphicFramePr>
        <p:xfrm>
          <a:off x="215825" y="803075"/>
          <a:ext cx="3000000" cy="3000000"/>
        </p:xfrm>
        <a:graphic>
          <a:graphicData uri="http://schemas.openxmlformats.org/drawingml/2006/table">
            <a:tbl>
              <a:tblPr>
                <a:noFill/>
                <a:tableStyleId>{EEE41347-F3EC-405F-8B14-C28BB46A0BA5}</a:tableStyleId>
              </a:tblPr>
              <a:tblGrid>
                <a:gridCol w="3401375"/>
                <a:gridCol w="5290925"/>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Services des agences</a:t>
                      </a:r>
                      <a:r>
                        <a:rPr lang="fr">
                          <a:latin typeface="Calibri"/>
                          <a:ea typeface="Calibri"/>
                          <a:cs typeface="Calibri"/>
                          <a:sym typeface="Calibri"/>
                        </a:rPr>
                        <a:t> : valider la liste des services</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Un même service pour un client </a:t>
                      </a:r>
                      <a:r>
                        <a:rPr b="1" lang="fr">
                          <a:latin typeface="Calibri"/>
                          <a:ea typeface="Calibri"/>
                          <a:cs typeface="Calibri"/>
                          <a:sym typeface="Calibri"/>
                        </a:rPr>
                        <a:t>résident</a:t>
                      </a:r>
                      <a:r>
                        <a:rPr b="1" lang="fr">
                          <a:latin typeface="Calibri"/>
                          <a:ea typeface="Calibri"/>
                          <a:cs typeface="Calibri"/>
                          <a:sym typeface="Calibri"/>
                        </a:rPr>
                        <a:t> + client agence</a:t>
                      </a:r>
                      <a:r>
                        <a:rPr lang="fr">
                          <a:latin typeface="Calibri"/>
                          <a:ea typeface="Calibri"/>
                          <a:cs typeface="Calibri"/>
                          <a:sym typeface="Calibri"/>
                        </a:rPr>
                        <a:t> : si le client est résident au sein d’une résidence, une agence ne doit pas pouvoir sélectionner les services déjà présents dans la résidence. Ces services doivent être grisés lorsque le client est en résidence.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fr">
                          <a:latin typeface="Calibri"/>
                          <a:ea typeface="Calibri"/>
                          <a:cs typeface="Calibri"/>
                          <a:sym typeface="Calibri"/>
                        </a:rPr>
                        <a:t>Or, on peut re-sélectionner ces mêmes services dans Perceval. Comment assurer un contrôle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la compatibilité des contrats sera traitée ultérieurement. Pour le lot 1, proposer uniquement la partie "Services à domiciles" et la masquer pour les résidences.</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12" name="Google Shape;112;p13"/>
          <p:cNvGraphicFramePr/>
          <p:nvPr/>
        </p:nvGraphicFramePr>
        <p:xfrm>
          <a:off x="215825" y="803075"/>
          <a:ext cx="3000000" cy="3000000"/>
        </p:xfrm>
        <a:graphic>
          <a:graphicData uri="http://schemas.openxmlformats.org/drawingml/2006/table">
            <a:tbl>
              <a:tblPr>
                <a:noFill/>
                <a:tableStyleId>{EEE41347-F3EC-405F-8B14-C28BB46A0BA5}</a:tableStyleId>
              </a:tblPr>
              <a:tblGrid>
                <a:gridCol w="3401375"/>
                <a:gridCol w="5290925"/>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Réorientation et présélection</a:t>
                      </a:r>
                      <a:r>
                        <a:rPr lang="fr">
                          <a:latin typeface="Calibri"/>
                          <a:ea typeface="Calibri"/>
                          <a:cs typeface="Calibri"/>
                          <a:sym typeface="Calibri"/>
                        </a:rPr>
                        <a:t> : ajouter les agences dans la présélection quand l’orientation est effectuée par une résidence ? et réciproquement ? (ajouter les résidences pour une réorientation effectuée par une agence)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Oui. A valider avec les deux métiers.</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Flux entre le CRM et Perceval</a:t>
                      </a:r>
                      <a:r>
                        <a:rPr lang="fr">
                          <a:latin typeface="Calibri"/>
                          <a:ea typeface="Calibri"/>
                          <a:cs typeface="Calibri"/>
                          <a:sym typeface="Calibri"/>
                        </a:rPr>
                        <a:t> : type ? fréquence ? full ou delta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Lot 2, 3, 4 et 6</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18" name="Google Shape;118;p14"/>
          <p:cNvGraphicFramePr/>
          <p:nvPr/>
        </p:nvGraphicFramePr>
        <p:xfrm>
          <a:off x="215825" y="803075"/>
          <a:ext cx="3000000" cy="3000000"/>
        </p:xfrm>
        <a:graphic>
          <a:graphicData uri="http://schemas.openxmlformats.org/drawingml/2006/table">
            <a:tbl>
              <a:tblPr>
                <a:noFill/>
                <a:tableStyleId>{EEE41347-F3EC-405F-8B14-C28BB46A0BA5}</a:tableStyleId>
              </a:tblPr>
              <a:tblGrid>
                <a:gridCol w="3401375"/>
                <a:gridCol w="5290925"/>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Interlocuteur privilégié (par orientation)</a:t>
                      </a:r>
                      <a:r>
                        <a:rPr lang="fr">
                          <a:latin typeface="Calibri"/>
                          <a:ea typeface="Calibri"/>
                          <a:cs typeface="Calibri"/>
                          <a:sym typeface="Calibri"/>
                        </a:rPr>
                        <a:t> :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 </a:t>
                      </a:r>
                      <a:r>
                        <a:rPr lang="fr">
                          <a:latin typeface="Calibri"/>
                          <a:ea typeface="Calibri"/>
                          <a:cs typeface="Calibri"/>
                          <a:sym typeface="Calibri"/>
                        </a:rPr>
                        <a:t>Redéfinir le rôle de l’interlocuteur privilégié.</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 </a:t>
                      </a:r>
                      <a:r>
                        <a:rPr lang="fr">
                          <a:latin typeface="Calibri"/>
                          <a:ea typeface="Calibri"/>
                          <a:cs typeface="Calibri"/>
                          <a:sym typeface="Calibri"/>
                        </a:rPr>
                        <a:t>Différence avec l’interlocuteur principal.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 </a:t>
                      </a:r>
                      <a:r>
                        <a:rPr lang="fr">
                          <a:latin typeface="Calibri"/>
                          <a:ea typeface="Calibri"/>
                          <a:cs typeface="Calibri"/>
                          <a:sym typeface="Calibri"/>
                        </a:rPr>
                        <a:t>Nécessité de séparer les interlocuteurs agence/résidence dans le premier lot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Besoin de clarifier le besoin afin d’arbitrer sur quel lot développer.</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Proposition : garder la case à cocher de l’interlocuteur principal (car associé à la fiche) et ajouter une case à cocher “interlocuteur privilégié” qu’on peut cocher séparément sur chaque orientation.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fr">
                          <a:latin typeface="Calibri"/>
                          <a:ea typeface="Calibri"/>
                          <a:cs typeface="Calibri"/>
                          <a:sym typeface="Calibri"/>
                        </a:rPr>
                        <a:t>besoin : ne pas garder un interlocuteur principal associé à la fiche prospect mais plutôt un interlocuteur privilégié par orientation</a:t>
                      </a:r>
                      <a:r>
                        <a:rPr lang="fr">
                          <a:latin typeface="Calibri"/>
                          <a:ea typeface="Calibri"/>
                          <a:cs typeface="Calibri"/>
                          <a:sym typeface="Calibri"/>
                        </a:rPr>
                        <a:t> &gt;&gt; é</a:t>
                      </a:r>
                      <a:r>
                        <a:rPr lang="fr">
                          <a:solidFill>
                            <a:schemeClr val="dk1"/>
                          </a:solidFill>
                          <a:latin typeface="Calibri"/>
                          <a:ea typeface="Calibri"/>
                          <a:cs typeface="Calibri"/>
                          <a:sym typeface="Calibri"/>
                        </a:rPr>
                        <a:t>tudier l’impact sur le DAR et sur le flux qui contiendra les interlocuteurs privilégiés.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fr">
                          <a:solidFill>
                            <a:schemeClr val="dk1"/>
                          </a:solidFill>
                          <a:latin typeface="Calibri"/>
                          <a:ea typeface="Calibri"/>
                          <a:cs typeface="Calibri"/>
                          <a:sym typeface="Calibri"/>
                        </a:rPr>
                        <a:t>Prévoir un atelier @Danièla, Laurent, Cindy. </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24" name="Google Shape;124;p15"/>
          <p:cNvGraphicFramePr/>
          <p:nvPr/>
        </p:nvGraphicFramePr>
        <p:xfrm>
          <a:off x="215825" y="803075"/>
          <a:ext cx="3000000" cy="3000000"/>
        </p:xfrm>
        <a:graphic>
          <a:graphicData uri="http://schemas.openxmlformats.org/drawingml/2006/table">
            <a:tbl>
              <a:tblPr>
                <a:noFill/>
                <a:tableStyleId>{EEE41347-F3EC-405F-8B14-C28BB46A0BA5}</a:tableStyleId>
              </a:tblPr>
              <a:tblGrid>
                <a:gridCol w="3401375"/>
                <a:gridCol w="5290925"/>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Mapping agence et secteur d’intervention</a:t>
                      </a:r>
                      <a:r>
                        <a:rPr lang="fr">
                          <a:latin typeface="Calibri"/>
                          <a:ea typeface="Calibri"/>
                          <a:cs typeface="Calibri"/>
                          <a:sym typeface="Calibri"/>
                        </a:rPr>
                        <a:t> : référentiel au niveau de Perceval ? Quel impact côté CRM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évolution en cours (1.17) pour intégrer le secteur de référence pour les agences. Le “vrai” secteur est à renseigner manuellement dans Perceval pour pouvoir générer le contrat.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Nouveau statut d’orientation</a:t>
                      </a:r>
                      <a:r>
                        <a:rPr lang="fr">
                          <a:latin typeface="Calibri"/>
                          <a:ea typeface="Calibri"/>
                          <a:cs typeface="Calibri"/>
                          <a:sym typeface="Calibri"/>
                        </a:rPr>
                        <a:t> : “Contrat en attente de signature” ? “En attente de contrat” ? Quel impact pour les autres agences (si 2 orientations ou 2 contrats) ? Quel impact pour les résidences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Aucun impact sur les résidences. Pour les agences : autoriser les actions commerciales mais masquer le bouton Perceval car Perceval ne peut pas traiter deux contrats en même temps pour un même prospect. </a:t>
                      </a:r>
                      <a:endParaRPr>
                        <a:latin typeface="Calibri"/>
                        <a:ea typeface="Calibri"/>
                        <a:cs typeface="Calibri"/>
                        <a:sym typeface="Calibri"/>
                      </a:endParaRPr>
                    </a:p>
                    <a:p>
                      <a:pPr indent="0" lvl="0" marL="0" rtl="0" algn="l">
                        <a:spcBef>
                          <a:spcPts val="0"/>
                        </a:spcBef>
                        <a:spcAft>
                          <a:spcPts val="0"/>
                        </a:spcAft>
                        <a:buNone/>
                      </a:pPr>
                      <a:r>
                        <a:rPr b="1" lang="fr">
                          <a:latin typeface="Calibri"/>
                          <a:ea typeface="Calibri"/>
                          <a:cs typeface="Calibri"/>
                          <a:sym typeface="Calibri"/>
                        </a:rPr>
                        <a:t>A CONFIRMER</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idx="4294967295" type="title"/>
          </p:nvPr>
        </p:nvSpPr>
        <p:spPr>
          <a:xfrm>
            <a:off x="121275" y="4924"/>
            <a:ext cx="8362800" cy="63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 sz="2500">
                <a:latin typeface="Calibri"/>
                <a:ea typeface="Calibri"/>
                <a:cs typeface="Calibri"/>
                <a:sym typeface="Calibri"/>
              </a:rPr>
              <a:t>Focus décisions majeures du Lot 1</a:t>
            </a:r>
            <a:endParaRPr sz="2500">
              <a:latin typeface="Calibri"/>
              <a:ea typeface="Calibri"/>
              <a:cs typeface="Calibri"/>
              <a:sym typeface="Calibri"/>
            </a:endParaRPr>
          </a:p>
        </p:txBody>
      </p:sp>
      <p:graphicFrame>
        <p:nvGraphicFramePr>
          <p:cNvPr id="130" name="Google Shape;130;p16"/>
          <p:cNvGraphicFramePr/>
          <p:nvPr/>
        </p:nvGraphicFramePr>
        <p:xfrm>
          <a:off x="215825" y="803075"/>
          <a:ext cx="3000000" cy="3000000"/>
        </p:xfrm>
        <a:graphic>
          <a:graphicData uri="http://schemas.openxmlformats.org/drawingml/2006/table">
            <a:tbl>
              <a:tblPr>
                <a:noFill/>
                <a:tableStyleId>{EEE41347-F3EC-405F-8B14-C28BB46A0BA5}</a:tableStyleId>
              </a:tblPr>
              <a:tblGrid>
                <a:gridCol w="3401375"/>
                <a:gridCol w="5290925"/>
              </a:tblGrid>
              <a:tr h="469875">
                <a:tc>
                  <a:txBody>
                    <a:bodyPr/>
                    <a:lstStyle/>
                    <a:p>
                      <a:pPr indent="0" lvl="0" marL="0" rtl="0" algn="ctr">
                        <a:spcBef>
                          <a:spcPts val="0"/>
                        </a:spcBef>
                        <a:spcAft>
                          <a:spcPts val="0"/>
                        </a:spcAft>
                        <a:buNone/>
                      </a:pPr>
                      <a:r>
                        <a:rPr b="1" lang="fr">
                          <a:latin typeface="Calibri"/>
                          <a:ea typeface="Calibri"/>
                          <a:cs typeface="Calibri"/>
                          <a:sym typeface="Calibri"/>
                        </a:rPr>
                        <a:t>Sujet / question</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Calibri"/>
                          <a:ea typeface="Calibri"/>
                          <a:cs typeface="Calibri"/>
                          <a:sym typeface="Calibri"/>
                        </a:rPr>
                        <a:t>Commentaires</a:t>
                      </a:r>
                      <a:endParaRPr b="1">
                        <a:latin typeface="Calibri"/>
                        <a:ea typeface="Calibri"/>
                        <a:cs typeface="Calibri"/>
                        <a:sym typeface="Calibri"/>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70800">
                <a:tc>
                  <a:txBody>
                    <a:bodyPr/>
                    <a:lstStyle/>
                    <a:p>
                      <a:pPr indent="0" lvl="0" marL="0" rtl="0" algn="l">
                        <a:spcBef>
                          <a:spcPts val="0"/>
                        </a:spcBef>
                        <a:spcAft>
                          <a:spcPts val="0"/>
                        </a:spcAft>
                        <a:buNone/>
                      </a:pPr>
                      <a:r>
                        <a:rPr b="1" lang="fr">
                          <a:latin typeface="Calibri"/>
                          <a:ea typeface="Calibri"/>
                          <a:cs typeface="Calibri"/>
                          <a:sym typeface="Calibri"/>
                        </a:rPr>
                        <a:t>Alerte client sortant</a:t>
                      </a:r>
                      <a:r>
                        <a:rPr lang="fr">
                          <a:latin typeface="Calibri"/>
                          <a:ea typeface="Calibri"/>
                          <a:cs typeface="Calibri"/>
                          <a:sym typeface="Calibri"/>
                        </a:rPr>
                        <a:t> : mettre une alerte pour les résidents temporaires qui arrivent en fin de contrat, pour que les agences puissent recommencer la prospection. Ou pour que la résidence puisse réorienter avant la sortie du résident, vers une agence domicile. Scope lot 1 ? Alerte à quel niveau et de quel type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
                          <a:latin typeface="Calibri"/>
                          <a:ea typeface="Calibri"/>
                          <a:cs typeface="Calibri"/>
                          <a:sym typeface="Calibri"/>
                        </a:rPr>
                        <a:t>27/04 : </a:t>
                      </a:r>
                      <a:r>
                        <a:rPr b="1" lang="fr">
                          <a:latin typeface="Calibri"/>
                          <a:ea typeface="Calibri"/>
                          <a:cs typeface="Calibri"/>
                          <a:sym typeface="Calibri"/>
                        </a:rPr>
                        <a:t>?</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DomusVi">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35F4B97B5EB44DA11992F8F3A2B321" ma:contentTypeVersion="15" ma:contentTypeDescription="Crée un document." ma:contentTypeScope="" ma:versionID="fe63f86c7a4a8088385d589fb549e77b">
  <xsd:schema xmlns:xsd="http://www.w3.org/2001/XMLSchema" xmlns:xs="http://www.w3.org/2001/XMLSchema" xmlns:p="http://schemas.microsoft.com/office/2006/metadata/properties" xmlns:ns2="ff7fb22c-9b88-4b05-ba19-b51aed7dcf37" xmlns:ns3="807fd255-0d5e-4f79-b67e-55fc59f21357" targetNamespace="http://schemas.microsoft.com/office/2006/metadata/properties" ma:root="true" ma:fieldsID="9220ada3f781c5d5316920b2be867efa" ns2:_="" ns3:_="">
    <xsd:import namespace="ff7fb22c-9b88-4b05-ba19-b51aed7dcf37"/>
    <xsd:import namespace="807fd255-0d5e-4f79-b67e-55fc59f213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7fb22c-9b88-4b05-ba19-b51aed7dcf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eb5d2cb6-58bc-4019-afb6-90c2350b397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07fd255-0d5e-4f79-b67e-55fc59f21357"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2abd79c2-aca3-4389-9dc7-053c3b2e829b}" ma:internalName="TaxCatchAll" ma:showField="CatchAllData" ma:web="807fd255-0d5e-4f79-b67e-55fc59f213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07fd255-0d5e-4f79-b67e-55fc59f21357" xsi:nil="true"/>
    <lcf76f155ced4ddcb4097134ff3c332f xmlns="ff7fb22c-9b88-4b05-ba19-b51aed7dcf3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BB2D02A-8C77-4071-83E9-1BB015C675A2}"/>
</file>

<file path=customXml/itemProps2.xml><?xml version="1.0" encoding="utf-8"?>
<ds:datastoreItem xmlns:ds="http://schemas.openxmlformats.org/officeDocument/2006/customXml" ds:itemID="{8BB7D4AF-4AB5-4AEA-A789-7936FAD68FDD}"/>
</file>

<file path=customXml/itemProps3.xml><?xml version="1.0" encoding="utf-8"?>
<ds:datastoreItem xmlns:ds="http://schemas.openxmlformats.org/officeDocument/2006/customXml" ds:itemID="{8DE62719-2F58-4976-8F56-DFB2CABF3F7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0x010100BB35F4B97B5EB44DA11992F8F3A2B321</vt:lpwstr>
  </property>
</Properties>
</file>