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06" r:id="rId5"/>
    <p:sldId id="307" r:id="rId6"/>
    <p:sldId id="310" r:id="rId7"/>
    <p:sldId id="309" r:id="rId8"/>
    <p:sldId id="314" r:id="rId9"/>
    <p:sldId id="315" r:id="rId10"/>
    <p:sldId id="316" r:id="rId11"/>
    <p:sldId id="293" r:id="rId12"/>
    <p:sldId id="294" r:id="rId13"/>
    <p:sldId id="295" r:id="rId14"/>
    <p:sldId id="297" r:id="rId15"/>
    <p:sldId id="308" r:id="rId16"/>
    <p:sldId id="311" r:id="rId17"/>
    <p:sldId id="313" r:id="rId18"/>
    <p:sldId id="317" r:id="rId19"/>
    <p:sldId id="318" r:id="rId20"/>
  </p:sldIdLst>
  <p:sldSz cx="9144000" cy="6858000" type="screen4x3"/>
  <p:notesSz cx="6797675" cy="99266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5951"/>
    <a:srgbClr val="D40740"/>
    <a:srgbClr val="C50B34"/>
    <a:srgbClr val="393862"/>
    <a:srgbClr val="FBFBFB"/>
    <a:srgbClr val="52423C"/>
    <a:srgbClr val="C60B34"/>
    <a:srgbClr val="5546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E0B59-0639-A0C3-F34B-480980538E6B}" v="8" dt="2023-05-26T14:13:43.772"/>
    <p1510:client id="{28AC9D78-9F42-4222-940E-257357D012A1}" v="27" dt="2023-05-25T13:46:59.29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0" d="100"/>
          <a:sy n="130" d="100"/>
        </p:scale>
        <p:origin x="82" y="-7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indy" userId="e669625b-9c28-42b5-8009-8bcf7151a741" providerId="ADAL" clId="{80D14ECE-82BA-4A33-9B9E-9BBA84320B01}"/>
    <pc:docChg chg="custSel modSld">
      <pc:chgData name="ROBERT Cindy" userId="e669625b-9c28-42b5-8009-8bcf7151a741" providerId="ADAL" clId="{80D14ECE-82BA-4A33-9B9E-9BBA84320B01}" dt="2023-05-10T08:15:10.604" v="1" actId="478"/>
      <pc:docMkLst>
        <pc:docMk/>
      </pc:docMkLst>
      <pc:sldChg chg="addSp delSp mod">
        <pc:chgData name="ROBERT Cindy" userId="e669625b-9c28-42b5-8009-8bcf7151a741" providerId="ADAL" clId="{80D14ECE-82BA-4A33-9B9E-9BBA84320B01}" dt="2023-05-10T08:15:10.604" v="1" actId="478"/>
        <pc:sldMkLst>
          <pc:docMk/>
          <pc:sldMk cId="2054672889" sldId="315"/>
        </pc:sldMkLst>
        <pc:picChg chg="add del">
          <ac:chgData name="ROBERT Cindy" userId="e669625b-9c28-42b5-8009-8bcf7151a741" providerId="ADAL" clId="{80D14ECE-82BA-4A33-9B9E-9BBA84320B01}" dt="2023-05-10T08:15:10.604" v="1" actId="478"/>
          <ac:picMkLst>
            <pc:docMk/>
            <pc:sldMk cId="2054672889" sldId="315"/>
            <ac:picMk id="3" creationId="{669C1722-A3EF-90A3-8D18-1340AA9EAEDD}"/>
          </ac:picMkLst>
        </pc:picChg>
      </pc:sldChg>
    </pc:docChg>
  </pc:docChgLst>
  <pc:docChgLst>
    <pc:chgData name="LAHKIM BENNANI Houda" userId="S::hlahkimbennani@domusvi.com::181421f4-e6ab-4fcf-ab86-8ed7f5ebf1e0" providerId="AD" clId="Web-{0A2E0B59-0639-A0C3-F34B-480980538E6B}"/>
    <pc:docChg chg="modSld">
      <pc:chgData name="LAHKIM BENNANI Houda" userId="S::hlahkimbennani@domusvi.com::181421f4-e6ab-4fcf-ab86-8ed7f5ebf1e0" providerId="AD" clId="Web-{0A2E0B59-0639-A0C3-F34B-480980538E6B}" dt="2023-05-26T14:13:41.866" v="6" actId="20577"/>
      <pc:docMkLst>
        <pc:docMk/>
      </pc:docMkLst>
      <pc:sldChg chg="modSp">
        <pc:chgData name="LAHKIM BENNANI Houda" userId="S::hlahkimbennani@domusvi.com::181421f4-e6ab-4fcf-ab86-8ed7f5ebf1e0" providerId="AD" clId="Web-{0A2E0B59-0639-A0C3-F34B-480980538E6B}" dt="2023-05-26T14:13:41.866" v="6" actId="20577"/>
        <pc:sldMkLst>
          <pc:docMk/>
          <pc:sldMk cId="2054672889" sldId="315"/>
        </pc:sldMkLst>
        <pc:spChg chg="mod">
          <ac:chgData name="LAHKIM BENNANI Houda" userId="S::hlahkimbennani@domusvi.com::181421f4-e6ab-4fcf-ab86-8ed7f5ebf1e0" providerId="AD" clId="Web-{0A2E0B59-0639-A0C3-F34B-480980538E6B}" dt="2023-05-26T14:13:41.866" v="6" actId="20577"/>
          <ac:spMkLst>
            <pc:docMk/>
            <pc:sldMk cId="2054672889" sldId="315"/>
            <ac:spMk id="8" creationId="{2D83D4B1-E3B1-4FF5-8CD3-10AE31D7DCFB}"/>
          </ac:spMkLst>
        </pc:spChg>
      </pc:sldChg>
    </pc:docChg>
  </pc:docChgLst>
  <pc:docChgLst>
    <pc:chgData name="MORSCH Daniela" userId="b6669854-6e41-43d1-a356-b075a16c362f" providerId="ADAL" clId="{28AC9D78-9F42-4222-940E-257357D012A1}"/>
    <pc:docChg chg="undo custSel addSld delSld modSld">
      <pc:chgData name="MORSCH Daniela" userId="b6669854-6e41-43d1-a356-b075a16c362f" providerId="ADAL" clId="{28AC9D78-9F42-4222-940E-257357D012A1}" dt="2023-05-25T13:46:59.290" v="871" actId="164"/>
      <pc:docMkLst>
        <pc:docMk/>
      </pc:docMkLst>
      <pc:sldChg chg="del">
        <pc:chgData name="MORSCH Daniela" userId="b6669854-6e41-43d1-a356-b075a16c362f" providerId="ADAL" clId="{28AC9D78-9F42-4222-940E-257357D012A1}" dt="2023-05-24T09:31:44.510" v="6" actId="47"/>
        <pc:sldMkLst>
          <pc:docMk/>
          <pc:sldMk cId="37327871" sldId="312"/>
        </pc:sldMkLst>
      </pc:sldChg>
      <pc:sldChg chg="addSp delSp modSp add mod">
        <pc:chgData name="MORSCH Daniela" userId="b6669854-6e41-43d1-a356-b075a16c362f" providerId="ADAL" clId="{28AC9D78-9F42-4222-940E-257357D012A1}" dt="2023-05-25T13:46:59.290" v="871" actId="164"/>
        <pc:sldMkLst>
          <pc:docMk/>
          <pc:sldMk cId="538699835" sldId="317"/>
        </pc:sldMkLst>
        <pc:spChg chg="add del mod">
          <ac:chgData name="MORSCH Daniela" userId="b6669854-6e41-43d1-a356-b075a16c362f" providerId="ADAL" clId="{28AC9D78-9F42-4222-940E-257357D012A1}" dt="2023-05-24T09:32:23.278" v="58" actId="478"/>
          <ac:spMkLst>
            <pc:docMk/>
            <pc:sldMk cId="538699835" sldId="317"/>
            <ac:spMk id="2" creationId="{C9970CA1-B60C-6778-4084-EDB04504A5BA}"/>
          </ac:spMkLst>
        </pc:spChg>
        <pc:spChg chg="add mod">
          <ac:chgData name="MORSCH Daniela" userId="b6669854-6e41-43d1-a356-b075a16c362f" providerId="ADAL" clId="{28AC9D78-9F42-4222-940E-257357D012A1}" dt="2023-05-24T09:34:58.133" v="119" actId="164"/>
          <ac:spMkLst>
            <pc:docMk/>
            <pc:sldMk cId="538699835" sldId="317"/>
            <ac:spMk id="7" creationId="{B1C652DD-E85D-CACC-E449-4B19D56E0CC4}"/>
          </ac:spMkLst>
        </pc:spChg>
        <pc:spChg chg="add mod">
          <ac:chgData name="MORSCH Daniela" userId="b6669854-6e41-43d1-a356-b075a16c362f" providerId="ADAL" clId="{28AC9D78-9F42-4222-940E-257357D012A1}" dt="2023-05-25T10:13:39.622" v="806" actId="164"/>
          <ac:spMkLst>
            <pc:docMk/>
            <pc:sldMk cId="538699835" sldId="317"/>
            <ac:spMk id="10" creationId="{62CF612B-5B1E-2903-3847-1D7650D063EE}"/>
          </ac:spMkLst>
        </pc:spChg>
        <pc:spChg chg="add mod">
          <ac:chgData name="MORSCH Daniela" userId="b6669854-6e41-43d1-a356-b075a16c362f" providerId="ADAL" clId="{28AC9D78-9F42-4222-940E-257357D012A1}" dt="2023-05-25T10:13:39.622" v="806" actId="164"/>
          <ac:spMkLst>
            <pc:docMk/>
            <pc:sldMk cId="538699835" sldId="317"/>
            <ac:spMk id="11" creationId="{E921C3C6-5F05-B907-A7D5-F2E5B53CEF8A}"/>
          </ac:spMkLst>
        </pc:spChg>
        <pc:spChg chg="add del mod">
          <ac:chgData name="MORSCH Daniela" userId="b6669854-6e41-43d1-a356-b075a16c362f" providerId="ADAL" clId="{28AC9D78-9F42-4222-940E-257357D012A1}" dt="2023-05-24T09:59:22.259" v="201" actId="478"/>
          <ac:spMkLst>
            <pc:docMk/>
            <pc:sldMk cId="538699835" sldId="317"/>
            <ac:spMk id="14" creationId="{60648692-A028-8132-E311-4C57CA8333D2}"/>
          </ac:spMkLst>
        </pc:spChg>
        <pc:spChg chg="add mod">
          <ac:chgData name="MORSCH Daniela" userId="b6669854-6e41-43d1-a356-b075a16c362f" providerId="ADAL" clId="{28AC9D78-9F42-4222-940E-257357D012A1}" dt="2023-05-25T10:13:39.622" v="806" actId="164"/>
          <ac:spMkLst>
            <pc:docMk/>
            <pc:sldMk cId="538699835" sldId="317"/>
            <ac:spMk id="14" creationId="{90E5FF26-5D4E-3122-8BB7-7E5481EDDCD7}"/>
          </ac:spMkLst>
        </pc:spChg>
        <pc:spChg chg="add mod">
          <ac:chgData name="MORSCH Daniela" userId="b6669854-6e41-43d1-a356-b075a16c362f" providerId="ADAL" clId="{28AC9D78-9F42-4222-940E-257357D012A1}" dt="2023-05-25T10:13:39.622" v="806" actId="164"/>
          <ac:spMkLst>
            <pc:docMk/>
            <pc:sldMk cId="538699835" sldId="317"/>
            <ac:spMk id="15" creationId="{C4A72629-B581-4C4C-CB72-29090C1BC43F}"/>
          </ac:spMkLst>
        </pc:spChg>
        <pc:spChg chg="add del mod">
          <ac:chgData name="MORSCH Daniela" userId="b6669854-6e41-43d1-a356-b075a16c362f" providerId="ADAL" clId="{28AC9D78-9F42-4222-940E-257357D012A1}" dt="2023-05-25T10:00:47.699" v="496" actId="478"/>
          <ac:spMkLst>
            <pc:docMk/>
            <pc:sldMk cId="538699835" sldId="317"/>
            <ac:spMk id="16" creationId="{45C35F21-F7C0-0870-DC1B-909E406886DF}"/>
          </ac:spMkLst>
        </pc:spChg>
        <pc:spChg chg="add mod">
          <ac:chgData name="MORSCH Daniela" userId="b6669854-6e41-43d1-a356-b075a16c362f" providerId="ADAL" clId="{28AC9D78-9F42-4222-940E-257357D012A1}" dt="2023-05-25T10:13:39.622" v="806" actId="164"/>
          <ac:spMkLst>
            <pc:docMk/>
            <pc:sldMk cId="538699835" sldId="317"/>
            <ac:spMk id="18" creationId="{84E4131D-A5C0-9752-E621-952A311547CB}"/>
          </ac:spMkLst>
        </pc:spChg>
        <pc:spChg chg="add del mod">
          <ac:chgData name="MORSCH Daniela" userId="b6669854-6e41-43d1-a356-b075a16c362f" providerId="ADAL" clId="{28AC9D78-9F42-4222-940E-257357D012A1}" dt="2023-05-25T10:10:03.490" v="782" actId="478"/>
          <ac:spMkLst>
            <pc:docMk/>
            <pc:sldMk cId="538699835" sldId="317"/>
            <ac:spMk id="19" creationId="{762BF88D-5F8A-0ED4-8F37-EDD37C20EB84}"/>
          </ac:spMkLst>
        </pc:spChg>
        <pc:spChg chg="add mod">
          <ac:chgData name="MORSCH Daniela" userId="b6669854-6e41-43d1-a356-b075a16c362f" providerId="ADAL" clId="{28AC9D78-9F42-4222-940E-257357D012A1}" dt="2023-05-25T10:13:39.622" v="806" actId="164"/>
          <ac:spMkLst>
            <pc:docMk/>
            <pc:sldMk cId="538699835" sldId="317"/>
            <ac:spMk id="21" creationId="{193E444B-AD6C-1227-8D90-04D891114EB7}"/>
          </ac:spMkLst>
        </pc:spChg>
        <pc:spChg chg="add mod">
          <ac:chgData name="MORSCH Daniela" userId="b6669854-6e41-43d1-a356-b075a16c362f" providerId="ADAL" clId="{28AC9D78-9F42-4222-940E-257357D012A1}" dt="2023-05-25T10:13:39.622" v="806" actId="164"/>
          <ac:spMkLst>
            <pc:docMk/>
            <pc:sldMk cId="538699835" sldId="317"/>
            <ac:spMk id="23" creationId="{C1FFC3D3-DCA9-FDB9-FD87-595DEA1FAF7B}"/>
          </ac:spMkLst>
        </pc:spChg>
        <pc:spChg chg="mod">
          <ac:chgData name="MORSCH Daniela" userId="b6669854-6e41-43d1-a356-b075a16c362f" providerId="ADAL" clId="{28AC9D78-9F42-4222-940E-257357D012A1}" dt="2023-05-24T09:32:01.272" v="40" actId="20577"/>
          <ac:spMkLst>
            <pc:docMk/>
            <pc:sldMk cId="538699835" sldId="317"/>
            <ac:spMk id="24" creationId="{16D31455-56E5-4FC1-B9C5-E084FC135B1E}"/>
          </ac:spMkLst>
        </pc:spChg>
        <pc:spChg chg="add mod">
          <ac:chgData name="MORSCH Daniela" userId="b6669854-6e41-43d1-a356-b075a16c362f" providerId="ADAL" clId="{28AC9D78-9F42-4222-940E-257357D012A1}" dt="2023-05-25T10:13:39.622" v="806" actId="164"/>
          <ac:spMkLst>
            <pc:docMk/>
            <pc:sldMk cId="538699835" sldId="317"/>
            <ac:spMk id="26" creationId="{A83F0012-5819-F278-CAD6-7539383920CD}"/>
          </ac:spMkLst>
        </pc:spChg>
        <pc:spChg chg="add mod">
          <ac:chgData name="MORSCH Daniela" userId="b6669854-6e41-43d1-a356-b075a16c362f" providerId="ADAL" clId="{28AC9D78-9F42-4222-940E-257357D012A1}" dt="2023-05-25T10:13:39.622" v="806" actId="164"/>
          <ac:spMkLst>
            <pc:docMk/>
            <pc:sldMk cId="538699835" sldId="317"/>
            <ac:spMk id="28" creationId="{F6B6E591-A258-8A18-EC64-F80D52CC5F27}"/>
          </ac:spMkLst>
        </pc:spChg>
        <pc:spChg chg="add mod">
          <ac:chgData name="MORSCH Daniela" userId="b6669854-6e41-43d1-a356-b075a16c362f" providerId="ADAL" clId="{28AC9D78-9F42-4222-940E-257357D012A1}" dt="2023-05-25T10:13:39.622" v="806" actId="164"/>
          <ac:spMkLst>
            <pc:docMk/>
            <pc:sldMk cId="538699835" sldId="317"/>
            <ac:spMk id="30" creationId="{95CB02E1-06C8-02F2-70E9-3D55DC7AE710}"/>
          </ac:spMkLst>
        </pc:spChg>
        <pc:spChg chg="add mod">
          <ac:chgData name="MORSCH Daniela" userId="b6669854-6e41-43d1-a356-b075a16c362f" providerId="ADAL" clId="{28AC9D78-9F42-4222-940E-257357D012A1}" dt="2023-05-25T10:13:39.622" v="806" actId="164"/>
          <ac:spMkLst>
            <pc:docMk/>
            <pc:sldMk cId="538699835" sldId="317"/>
            <ac:spMk id="32" creationId="{65F55D9F-D607-FB7D-3F24-1EF3665F7B13}"/>
          </ac:spMkLst>
        </pc:spChg>
        <pc:spChg chg="add mod">
          <ac:chgData name="MORSCH Daniela" userId="b6669854-6e41-43d1-a356-b075a16c362f" providerId="ADAL" clId="{28AC9D78-9F42-4222-940E-257357D012A1}" dt="2023-05-25T10:13:39.622" v="806" actId="164"/>
          <ac:spMkLst>
            <pc:docMk/>
            <pc:sldMk cId="538699835" sldId="317"/>
            <ac:spMk id="34" creationId="{59B419CE-E165-FC34-39F4-50EC21EF0A6D}"/>
          </ac:spMkLst>
        </pc:spChg>
        <pc:spChg chg="add mod">
          <ac:chgData name="MORSCH Daniela" userId="b6669854-6e41-43d1-a356-b075a16c362f" providerId="ADAL" clId="{28AC9D78-9F42-4222-940E-257357D012A1}" dt="2023-05-25T10:13:39.622" v="806" actId="164"/>
          <ac:spMkLst>
            <pc:docMk/>
            <pc:sldMk cId="538699835" sldId="317"/>
            <ac:spMk id="36" creationId="{810E54C9-2F3F-077D-EF34-EA4882B55C7E}"/>
          </ac:spMkLst>
        </pc:spChg>
        <pc:spChg chg="add mod">
          <ac:chgData name="MORSCH Daniela" userId="b6669854-6e41-43d1-a356-b075a16c362f" providerId="ADAL" clId="{28AC9D78-9F42-4222-940E-257357D012A1}" dt="2023-05-25T13:17:17.686" v="811" actId="1076"/>
          <ac:spMkLst>
            <pc:docMk/>
            <pc:sldMk cId="538699835" sldId="317"/>
            <ac:spMk id="38" creationId="{E401D7B2-A04C-E8C5-AF68-D66F8756F721}"/>
          </ac:spMkLst>
        </pc:spChg>
        <pc:spChg chg="add mod">
          <ac:chgData name="MORSCH Daniela" userId="b6669854-6e41-43d1-a356-b075a16c362f" providerId="ADAL" clId="{28AC9D78-9F42-4222-940E-257357D012A1}" dt="2023-05-25T13:46:59.290" v="871" actId="164"/>
          <ac:spMkLst>
            <pc:docMk/>
            <pc:sldMk cId="538699835" sldId="317"/>
            <ac:spMk id="45" creationId="{63C00AE0-2F3F-027D-BEB8-175E3E268361}"/>
          </ac:spMkLst>
        </pc:spChg>
        <pc:spChg chg="add mod">
          <ac:chgData name="MORSCH Daniela" userId="b6669854-6e41-43d1-a356-b075a16c362f" providerId="ADAL" clId="{28AC9D78-9F42-4222-940E-257357D012A1}" dt="2023-05-25T13:46:59.290" v="871" actId="164"/>
          <ac:spMkLst>
            <pc:docMk/>
            <pc:sldMk cId="538699835" sldId="317"/>
            <ac:spMk id="48" creationId="{FCF21105-18CE-A505-DDC1-258CE4031D6A}"/>
          </ac:spMkLst>
        </pc:spChg>
        <pc:spChg chg="add mod">
          <ac:chgData name="MORSCH Daniela" userId="b6669854-6e41-43d1-a356-b075a16c362f" providerId="ADAL" clId="{28AC9D78-9F42-4222-940E-257357D012A1}" dt="2023-05-25T13:46:06.980" v="846" actId="20577"/>
          <ac:spMkLst>
            <pc:docMk/>
            <pc:sldMk cId="538699835" sldId="317"/>
            <ac:spMk id="49" creationId="{5777848F-8C13-9E3C-7DD6-FE75F84B92F2}"/>
          </ac:spMkLst>
        </pc:spChg>
        <pc:spChg chg="add mod">
          <ac:chgData name="MORSCH Daniela" userId="b6669854-6e41-43d1-a356-b075a16c362f" providerId="ADAL" clId="{28AC9D78-9F42-4222-940E-257357D012A1}" dt="2023-05-25T13:46:36.312" v="870" actId="20577"/>
          <ac:spMkLst>
            <pc:docMk/>
            <pc:sldMk cId="538699835" sldId="317"/>
            <ac:spMk id="50" creationId="{7CEDABEC-33FF-2B3A-E961-CF117CEF3B98}"/>
          </ac:spMkLst>
        </pc:spChg>
        <pc:grpChg chg="add mod">
          <ac:chgData name="MORSCH Daniela" userId="b6669854-6e41-43d1-a356-b075a16c362f" providerId="ADAL" clId="{28AC9D78-9F42-4222-940E-257357D012A1}" dt="2023-05-25T10:13:39.622" v="806" actId="164"/>
          <ac:grpSpMkLst>
            <pc:docMk/>
            <pc:sldMk cId="538699835" sldId="317"/>
            <ac:grpSpMk id="9" creationId="{73E5633A-DA88-59C8-6E26-1E5C7F5305E0}"/>
          </ac:grpSpMkLst>
        </pc:grpChg>
        <pc:grpChg chg="add mod">
          <ac:chgData name="MORSCH Daniela" userId="b6669854-6e41-43d1-a356-b075a16c362f" providerId="ADAL" clId="{28AC9D78-9F42-4222-940E-257357D012A1}" dt="2023-05-25T13:46:59.290" v="871" actId="164"/>
          <ac:grpSpMkLst>
            <pc:docMk/>
            <pc:sldMk cId="538699835" sldId="317"/>
            <ac:grpSpMk id="43" creationId="{B7CDB801-CC99-D58E-8CE1-762E8F538914}"/>
          </ac:grpSpMkLst>
        </pc:grpChg>
        <pc:grpChg chg="add mod">
          <ac:chgData name="MORSCH Daniela" userId="b6669854-6e41-43d1-a356-b075a16c362f" providerId="ADAL" clId="{28AC9D78-9F42-4222-940E-257357D012A1}" dt="2023-05-25T13:46:59.290" v="871" actId="164"/>
          <ac:grpSpMkLst>
            <pc:docMk/>
            <pc:sldMk cId="538699835" sldId="317"/>
            <ac:grpSpMk id="51" creationId="{C7137FFF-B1E8-E82F-C218-7F021F4E43D5}"/>
          </ac:grpSpMkLst>
        </pc:grpChg>
        <pc:picChg chg="add del mod">
          <ac:chgData name="MORSCH Daniela" userId="b6669854-6e41-43d1-a356-b075a16c362f" providerId="ADAL" clId="{28AC9D78-9F42-4222-940E-257357D012A1}" dt="2023-05-25T09:57:23.059" v="457" actId="478"/>
          <ac:picMkLst>
            <pc:docMk/>
            <pc:sldMk cId="538699835" sldId="317"/>
            <ac:picMk id="3" creationId="{A4BCBAD8-13E9-6F64-88C5-EFA3CB126271}"/>
          </ac:picMkLst>
        </pc:picChg>
        <pc:picChg chg="add mod modCrop">
          <ac:chgData name="MORSCH Daniela" userId="b6669854-6e41-43d1-a356-b075a16c362f" providerId="ADAL" clId="{28AC9D78-9F42-4222-940E-257357D012A1}" dt="2023-05-24T09:34:58.133" v="119" actId="164"/>
          <ac:picMkLst>
            <pc:docMk/>
            <pc:sldMk cId="538699835" sldId="317"/>
            <ac:picMk id="5" creationId="{DEA33428-31DF-3261-E5A6-EC782DF692B9}"/>
          </ac:picMkLst>
        </pc:picChg>
        <pc:picChg chg="add mod modCrop">
          <ac:chgData name="MORSCH Daniela" userId="b6669854-6e41-43d1-a356-b075a16c362f" providerId="ADAL" clId="{28AC9D78-9F42-4222-940E-257357D012A1}" dt="2023-05-25T10:13:39.622" v="806" actId="164"/>
          <ac:picMkLst>
            <pc:docMk/>
            <pc:sldMk cId="538699835" sldId="317"/>
            <ac:picMk id="12" creationId="{2C361F4D-3F79-0847-FDE6-F54E35E21E7B}"/>
          </ac:picMkLst>
        </pc:picChg>
        <pc:picChg chg="add mod">
          <ac:chgData name="MORSCH Daniela" userId="b6669854-6e41-43d1-a356-b075a16c362f" providerId="ADAL" clId="{28AC9D78-9F42-4222-940E-257357D012A1}" dt="2023-05-25T10:13:39.622" v="806" actId="164"/>
          <ac:picMkLst>
            <pc:docMk/>
            <pc:sldMk cId="538699835" sldId="317"/>
            <ac:picMk id="13" creationId="{7BEFE5AB-1375-E21E-35E3-0A19C2A047CE}"/>
          </ac:picMkLst>
        </pc:picChg>
        <pc:picChg chg="add mod">
          <ac:chgData name="MORSCH Daniela" userId="b6669854-6e41-43d1-a356-b075a16c362f" providerId="ADAL" clId="{28AC9D78-9F42-4222-940E-257357D012A1}" dt="2023-05-25T10:13:39.622" v="806" actId="164"/>
          <ac:picMkLst>
            <pc:docMk/>
            <pc:sldMk cId="538699835" sldId="317"/>
            <ac:picMk id="17" creationId="{29C4D4BE-1A73-B127-9780-3CD5931A57A7}"/>
          </ac:picMkLst>
        </pc:picChg>
        <pc:picChg chg="add mod">
          <ac:chgData name="MORSCH Daniela" userId="b6669854-6e41-43d1-a356-b075a16c362f" providerId="ADAL" clId="{28AC9D78-9F42-4222-940E-257357D012A1}" dt="2023-05-25T10:13:39.622" v="806" actId="164"/>
          <ac:picMkLst>
            <pc:docMk/>
            <pc:sldMk cId="538699835" sldId="317"/>
            <ac:picMk id="20" creationId="{956B0072-8E97-5DBB-8E8D-8DA3696DA7BA}"/>
          </ac:picMkLst>
        </pc:picChg>
        <pc:picChg chg="add mod">
          <ac:chgData name="MORSCH Daniela" userId="b6669854-6e41-43d1-a356-b075a16c362f" providerId="ADAL" clId="{28AC9D78-9F42-4222-940E-257357D012A1}" dt="2023-05-25T10:13:39.622" v="806" actId="164"/>
          <ac:picMkLst>
            <pc:docMk/>
            <pc:sldMk cId="538699835" sldId="317"/>
            <ac:picMk id="22" creationId="{46E15B25-D8D3-8F95-689F-431550D6F76B}"/>
          </ac:picMkLst>
        </pc:picChg>
        <pc:picChg chg="add mod">
          <ac:chgData name="MORSCH Daniela" userId="b6669854-6e41-43d1-a356-b075a16c362f" providerId="ADAL" clId="{28AC9D78-9F42-4222-940E-257357D012A1}" dt="2023-05-25T10:13:39.622" v="806" actId="164"/>
          <ac:picMkLst>
            <pc:docMk/>
            <pc:sldMk cId="538699835" sldId="317"/>
            <ac:picMk id="25" creationId="{17332C24-B355-F1D5-AA77-021CA8BC2712}"/>
          </ac:picMkLst>
        </pc:picChg>
        <pc:picChg chg="add mod">
          <ac:chgData name="MORSCH Daniela" userId="b6669854-6e41-43d1-a356-b075a16c362f" providerId="ADAL" clId="{28AC9D78-9F42-4222-940E-257357D012A1}" dt="2023-05-25T10:13:39.622" v="806" actId="164"/>
          <ac:picMkLst>
            <pc:docMk/>
            <pc:sldMk cId="538699835" sldId="317"/>
            <ac:picMk id="27" creationId="{F0CE7A4B-9CDF-D383-98F8-E77B3E0CE64E}"/>
          </ac:picMkLst>
        </pc:picChg>
        <pc:picChg chg="add mod">
          <ac:chgData name="MORSCH Daniela" userId="b6669854-6e41-43d1-a356-b075a16c362f" providerId="ADAL" clId="{28AC9D78-9F42-4222-940E-257357D012A1}" dt="2023-05-25T10:13:39.622" v="806" actId="164"/>
          <ac:picMkLst>
            <pc:docMk/>
            <pc:sldMk cId="538699835" sldId="317"/>
            <ac:picMk id="29" creationId="{FE7E3CE0-9998-BAE1-2C80-A8D422D2468E}"/>
          </ac:picMkLst>
        </pc:picChg>
        <pc:picChg chg="add mod">
          <ac:chgData name="MORSCH Daniela" userId="b6669854-6e41-43d1-a356-b075a16c362f" providerId="ADAL" clId="{28AC9D78-9F42-4222-940E-257357D012A1}" dt="2023-05-25T10:13:39.622" v="806" actId="164"/>
          <ac:picMkLst>
            <pc:docMk/>
            <pc:sldMk cId="538699835" sldId="317"/>
            <ac:picMk id="31" creationId="{62292547-9D3A-07EC-AFE9-D4B2FE39CBF9}"/>
          </ac:picMkLst>
        </pc:picChg>
        <pc:picChg chg="add mod">
          <ac:chgData name="MORSCH Daniela" userId="b6669854-6e41-43d1-a356-b075a16c362f" providerId="ADAL" clId="{28AC9D78-9F42-4222-940E-257357D012A1}" dt="2023-05-25T10:13:39.622" v="806" actId="164"/>
          <ac:picMkLst>
            <pc:docMk/>
            <pc:sldMk cId="538699835" sldId="317"/>
            <ac:picMk id="33" creationId="{0A38EB52-FB5D-0419-067F-95AE6E34A7F1}"/>
          </ac:picMkLst>
        </pc:picChg>
        <pc:picChg chg="add mod">
          <ac:chgData name="MORSCH Daniela" userId="b6669854-6e41-43d1-a356-b075a16c362f" providerId="ADAL" clId="{28AC9D78-9F42-4222-940E-257357D012A1}" dt="2023-05-25T10:13:39.622" v="806" actId="164"/>
          <ac:picMkLst>
            <pc:docMk/>
            <pc:sldMk cId="538699835" sldId="317"/>
            <ac:picMk id="35" creationId="{C12B8BEE-33DF-E2E5-0B82-354C5FF964E1}"/>
          </ac:picMkLst>
        </pc:picChg>
        <pc:picChg chg="add mod">
          <ac:chgData name="MORSCH Daniela" userId="b6669854-6e41-43d1-a356-b075a16c362f" providerId="ADAL" clId="{28AC9D78-9F42-4222-940E-257357D012A1}" dt="2023-05-25T13:17:17.686" v="811" actId="1076"/>
          <ac:picMkLst>
            <pc:docMk/>
            <pc:sldMk cId="538699835" sldId="317"/>
            <ac:picMk id="37" creationId="{9401B203-00D7-88CB-5D01-E3946107D18B}"/>
          </ac:picMkLst>
        </pc:picChg>
        <pc:picChg chg="add del mod">
          <ac:chgData name="MORSCH Daniela" userId="b6669854-6e41-43d1-a356-b075a16c362f" providerId="ADAL" clId="{28AC9D78-9F42-4222-940E-257357D012A1}" dt="2023-05-25T10:11:56.249" v="790" actId="478"/>
          <ac:picMkLst>
            <pc:docMk/>
            <pc:sldMk cId="538699835" sldId="317"/>
            <ac:picMk id="40" creationId="{1F9DFB6A-AB53-36A9-47FB-1F2858312199}"/>
          </ac:picMkLst>
        </pc:picChg>
        <pc:picChg chg="add mod">
          <ac:chgData name="MORSCH Daniela" userId="b6669854-6e41-43d1-a356-b075a16c362f" providerId="ADAL" clId="{28AC9D78-9F42-4222-940E-257357D012A1}" dt="2023-05-25T10:13:39.622" v="806" actId="164"/>
          <ac:picMkLst>
            <pc:docMk/>
            <pc:sldMk cId="538699835" sldId="317"/>
            <ac:picMk id="42" creationId="{1E49AF85-0B96-C2B9-7E72-8E303D7415E5}"/>
          </ac:picMkLst>
        </pc:picChg>
        <pc:picChg chg="add del mod">
          <ac:chgData name="MORSCH Daniela" userId="b6669854-6e41-43d1-a356-b075a16c362f" providerId="ADAL" clId="{28AC9D78-9F42-4222-940E-257357D012A1}" dt="2023-05-25T13:25:49.920" v="821" actId="478"/>
          <ac:picMkLst>
            <pc:docMk/>
            <pc:sldMk cId="538699835" sldId="317"/>
            <ac:picMk id="44" creationId="{C3E48E14-7A63-C388-2556-14AFD595182D}"/>
          </ac:picMkLst>
        </pc:picChg>
        <pc:picChg chg="add mod">
          <ac:chgData name="MORSCH Daniela" userId="b6669854-6e41-43d1-a356-b075a16c362f" providerId="ADAL" clId="{28AC9D78-9F42-4222-940E-257357D012A1}" dt="2023-05-25T13:46:59.290" v="871" actId="164"/>
          <ac:picMkLst>
            <pc:docMk/>
            <pc:sldMk cId="538699835" sldId="317"/>
            <ac:picMk id="47" creationId="{11685013-1FB0-5F64-7010-9C43645218E9}"/>
          </ac:picMkLst>
        </pc:picChg>
      </pc:sldChg>
      <pc:sldChg chg="addSp delSp modSp add mod">
        <pc:chgData name="MORSCH Daniela" userId="b6669854-6e41-43d1-a356-b075a16c362f" providerId="ADAL" clId="{28AC9D78-9F42-4222-940E-257357D012A1}" dt="2023-05-25T09:42:12.199" v="454" actId="1076"/>
        <pc:sldMkLst>
          <pc:docMk/>
          <pc:sldMk cId="2380676301" sldId="318"/>
        </pc:sldMkLst>
        <pc:spChg chg="del">
          <ac:chgData name="MORSCH Daniela" userId="b6669854-6e41-43d1-a356-b075a16c362f" providerId="ADAL" clId="{28AC9D78-9F42-4222-940E-257357D012A1}" dt="2023-05-24T14:05:38.140" v="205" actId="478"/>
          <ac:spMkLst>
            <pc:docMk/>
            <pc:sldMk cId="2380676301" sldId="318"/>
            <ac:spMk id="10" creationId="{62CF612B-5B1E-2903-3847-1D7650D063EE}"/>
          </ac:spMkLst>
        </pc:spChg>
        <pc:spChg chg="del">
          <ac:chgData name="MORSCH Daniela" userId="b6669854-6e41-43d1-a356-b075a16c362f" providerId="ADAL" clId="{28AC9D78-9F42-4222-940E-257357D012A1}" dt="2023-05-24T14:05:37.230" v="204" actId="478"/>
          <ac:spMkLst>
            <pc:docMk/>
            <pc:sldMk cId="2380676301" sldId="318"/>
            <ac:spMk id="11" creationId="{E921C3C6-5F05-B907-A7D5-F2E5B53CEF8A}"/>
          </ac:spMkLst>
        </pc:spChg>
        <pc:spChg chg="add mod">
          <ac:chgData name="MORSCH Daniela" userId="b6669854-6e41-43d1-a356-b075a16c362f" providerId="ADAL" clId="{28AC9D78-9F42-4222-940E-257357D012A1}" dt="2023-05-24T15:25:25.344" v="370" actId="164"/>
          <ac:spMkLst>
            <pc:docMk/>
            <pc:sldMk cId="2380676301" sldId="318"/>
            <ac:spMk id="12" creationId="{F971EF3F-0F85-4028-1810-EC93E6912CA2}"/>
          </ac:spMkLst>
        </pc:spChg>
        <pc:spChg chg="add mod">
          <ac:chgData name="MORSCH Daniela" userId="b6669854-6e41-43d1-a356-b075a16c362f" providerId="ADAL" clId="{28AC9D78-9F42-4222-940E-257357D012A1}" dt="2023-05-25T09:41:27.609" v="452" actId="1038"/>
          <ac:spMkLst>
            <pc:docMk/>
            <pc:sldMk cId="2380676301" sldId="318"/>
            <ac:spMk id="20" creationId="{53D216D1-60F1-A3A8-1A2A-FAD621889FE8}"/>
          </ac:spMkLst>
        </pc:spChg>
        <pc:spChg chg="add mod ord">
          <ac:chgData name="MORSCH Daniela" userId="b6669854-6e41-43d1-a356-b075a16c362f" providerId="ADAL" clId="{28AC9D78-9F42-4222-940E-257357D012A1}" dt="2023-05-24T15:25:25.344" v="370" actId="164"/>
          <ac:spMkLst>
            <pc:docMk/>
            <pc:sldMk cId="2380676301" sldId="318"/>
            <ac:spMk id="22" creationId="{BD6073C9-D9C5-BA9E-FE40-83AEE1A5F14A}"/>
          </ac:spMkLst>
        </pc:spChg>
        <pc:spChg chg="mod">
          <ac:chgData name="MORSCH Daniela" userId="b6669854-6e41-43d1-a356-b075a16c362f" providerId="ADAL" clId="{28AC9D78-9F42-4222-940E-257357D012A1}" dt="2023-05-24T15:07:34.216" v="244" actId="6549"/>
          <ac:spMkLst>
            <pc:docMk/>
            <pc:sldMk cId="2380676301" sldId="318"/>
            <ac:spMk id="24" creationId="{16D31455-56E5-4FC1-B9C5-E084FC135B1E}"/>
          </ac:spMkLst>
        </pc:spChg>
        <pc:spChg chg="add mod">
          <ac:chgData name="MORSCH Daniela" userId="b6669854-6e41-43d1-a356-b075a16c362f" providerId="ADAL" clId="{28AC9D78-9F42-4222-940E-257357D012A1}" dt="2023-05-24T15:25:25.344" v="370" actId="164"/>
          <ac:spMkLst>
            <pc:docMk/>
            <pc:sldMk cId="2380676301" sldId="318"/>
            <ac:spMk id="32" creationId="{2829B88A-B46F-4987-11FF-B3F04AAFBC14}"/>
          </ac:spMkLst>
        </pc:spChg>
        <pc:spChg chg="add mod">
          <ac:chgData name="MORSCH Daniela" userId="b6669854-6e41-43d1-a356-b075a16c362f" providerId="ADAL" clId="{28AC9D78-9F42-4222-940E-257357D012A1}" dt="2023-05-24T15:25:25.344" v="370" actId="164"/>
          <ac:spMkLst>
            <pc:docMk/>
            <pc:sldMk cId="2380676301" sldId="318"/>
            <ac:spMk id="35" creationId="{C281E39B-386B-273B-4E62-A5D33C614AB3}"/>
          </ac:spMkLst>
        </pc:spChg>
        <pc:grpChg chg="del">
          <ac:chgData name="MORSCH Daniela" userId="b6669854-6e41-43d1-a356-b075a16c362f" providerId="ADAL" clId="{28AC9D78-9F42-4222-940E-257357D012A1}" dt="2023-05-24T14:05:34.013" v="203" actId="478"/>
          <ac:grpSpMkLst>
            <pc:docMk/>
            <pc:sldMk cId="2380676301" sldId="318"/>
            <ac:grpSpMk id="9" creationId="{73E5633A-DA88-59C8-6E26-1E5C7F5305E0}"/>
          </ac:grpSpMkLst>
        </pc:grpChg>
        <pc:grpChg chg="add mod">
          <ac:chgData name="MORSCH Daniela" userId="b6669854-6e41-43d1-a356-b075a16c362f" providerId="ADAL" clId="{28AC9D78-9F42-4222-940E-257357D012A1}" dt="2023-05-24T15:25:25.344" v="370" actId="164"/>
          <ac:grpSpMkLst>
            <pc:docMk/>
            <pc:sldMk cId="2380676301" sldId="318"/>
            <ac:grpSpMk id="36" creationId="{84336927-DAA2-8777-B02E-6BEC10DD6694}"/>
          </ac:grpSpMkLst>
        </pc:grpChg>
        <pc:picChg chg="add mod">
          <ac:chgData name="MORSCH Daniela" userId="b6669854-6e41-43d1-a356-b075a16c362f" providerId="ADAL" clId="{28AC9D78-9F42-4222-940E-257357D012A1}" dt="2023-05-24T15:25:25.344" v="370" actId="164"/>
          <ac:picMkLst>
            <pc:docMk/>
            <pc:sldMk cId="2380676301" sldId="318"/>
            <ac:picMk id="3" creationId="{019BAFCB-FA01-AA24-476B-C93EDB349420}"/>
          </ac:picMkLst>
        </pc:picChg>
        <pc:picChg chg="del">
          <ac:chgData name="MORSCH Daniela" userId="b6669854-6e41-43d1-a356-b075a16c362f" providerId="ADAL" clId="{28AC9D78-9F42-4222-940E-257357D012A1}" dt="2023-05-24T14:05:39.329" v="206" actId="478"/>
          <ac:picMkLst>
            <pc:docMk/>
            <pc:sldMk cId="2380676301" sldId="318"/>
            <ac:picMk id="13" creationId="{7BEFE5AB-1375-E21E-35E3-0A19C2A047CE}"/>
          </ac:picMkLst>
        </pc:picChg>
        <pc:picChg chg="add mod">
          <ac:chgData name="MORSCH Daniela" userId="b6669854-6e41-43d1-a356-b075a16c362f" providerId="ADAL" clId="{28AC9D78-9F42-4222-940E-257357D012A1}" dt="2023-05-25T09:42:12.199" v="454" actId="1076"/>
          <ac:picMkLst>
            <pc:docMk/>
            <pc:sldMk cId="2380676301" sldId="318"/>
            <ac:picMk id="15" creationId="{503B8C6E-98E6-B480-993B-0B4250D48B86}"/>
          </ac:picMkLst>
        </pc:picChg>
        <pc:picChg chg="add mod">
          <ac:chgData name="MORSCH Daniela" userId="b6669854-6e41-43d1-a356-b075a16c362f" providerId="ADAL" clId="{28AC9D78-9F42-4222-940E-257357D012A1}" dt="2023-05-25T09:42:06.647" v="453" actId="1076"/>
          <ac:picMkLst>
            <pc:docMk/>
            <pc:sldMk cId="2380676301" sldId="318"/>
            <ac:picMk id="17" creationId="{7A8CC08D-4576-9A7D-912C-E15D3C249AF7}"/>
          </ac:picMkLst>
        </pc:picChg>
        <pc:picChg chg="add mod">
          <ac:chgData name="MORSCH Daniela" userId="b6669854-6e41-43d1-a356-b075a16c362f" providerId="ADAL" clId="{28AC9D78-9F42-4222-940E-257357D012A1}" dt="2023-05-25T09:41:19.875" v="442" actId="1037"/>
          <ac:picMkLst>
            <pc:docMk/>
            <pc:sldMk cId="2380676301" sldId="318"/>
            <ac:picMk id="19" creationId="{153C9E2E-97AB-F5C3-FECB-21F613C8C00F}"/>
          </ac:picMkLst>
        </pc:picChg>
        <pc:picChg chg="add mod">
          <ac:chgData name="MORSCH Daniela" userId="b6669854-6e41-43d1-a356-b075a16c362f" providerId="ADAL" clId="{28AC9D78-9F42-4222-940E-257357D012A1}" dt="2023-05-24T15:25:25.344" v="370" actId="164"/>
          <ac:picMkLst>
            <pc:docMk/>
            <pc:sldMk cId="2380676301" sldId="318"/>
            <ac:picMk id="21" creationId="{718796F3-35A8-0720-E9E5-8F8AC3717EFB}"/>
          </ac:picMkLst>
        </pc:picChg>
        <pc:picChg chg="add mod ord">
          <ac:chgData name="MORSCH Daniela" userId="b6669854-6e41-43d1-a356-b075a16c362f" providerId="ADAL" clId="{28AC9D78-9F42-4222-940E-257357D012A1}" dt="2023-05-24T15:25:25.344" v="370" actId="164"/>
          <ac:picMkLst>
            <pc:docMk/>
            <pc:sldMk cId="2380676301" sldId="318"/>
            <ac:picMk id="25" creationId="{69C0CDBB-0B5A-708D-1643-222A558303AA}"/>
          </ac:picMkLst>
        </pc:picChg>
        <pc:picChg chg="add mod ord">
          <ac:chgData name="MORSCH Daniela" userId="b6669854-6e41-43d1-a356-b075a16c362f" providerId="ADAL" clId="{28AC9D78-9F42-4222-940E-257357D012A1}" dt="2023-05-24T15:25:25.344" v="370" actId="164"/>
          <ac:picMkLst>
            <pc:docMk/>
            <pc:sldMk cId="2380676301" sldId="318"/>
            <ac:picMk id="27" creationId="{873771B9-6B02-6FD9-E159-691CF48F69A4}"/>
          </ac:picMkLst>
        </pc:picChg>
        <pc:picChg chg="add mod ord">
          <ac:chgData name="MORSCH Daniela" userId="b6669854-6e41-43d1-a356-b075a16c362f" providerId="ADAL" clId="{28AC9D78-9F42-4222-940E-257357D012A1}" dt="2023-05-24T15:25:25.344" v="370" actId="164"/>
          <ac:picMkLst>
            <pc:docMk/>
            <pc:sldMk cId="2380676301" sldId="318"/>
            <ac:picMk id="29" creationId="{A8478E03-623F-34B7-BF49-6C412327D70F}"/>
          </ac:picMkLst>
        </pc:picChg>
        <pc:picChg chg="add mod ord">
          <ac:chgData name="MORSCH Daniela" userId="b6669854-6e41-43d1-a356-b075a16c362f" providerId="ADAL" clId="{28AC9D78-9F42-4222-940E-257357D012A1}" dt="2023-05-24T15:25:25.344" v="370" actId="164"/>
          <ac:picMkLst>
            <pc:docMk/>
            <pc:sldMk cId="2380676301" sldId="318"/>
            <ac:picMk id="31" creationId="{1D18ED88-1CBF-B6A3-AC55-E1597BE2CEEA}"/>
          </ac:picMkLst>
        </pc:picChg>
        <pc:picChg chg="add mod">
          <ac:chgData name="MORSCH Daniela" userId="b6669854-6e41-43d1-a356-b075a16c362f" providerId="ADAL" clId="{28AC9D78-9F42-4222-940E-257357D012A1}" dt="2023-05-24T15:25:25.344" v="370" actId="164"/>
          <ac:picMkLst>
            <pc:docMk/>
            <pc:sldMk cId="2380676301" sldId="318"/>
            <ac:picMk id="34" creationId="{1B8276F6-9506-9DE4-239D-1455CEDA745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2C364C9-9AE8-2146-80DE-4ED6438FE767}" type="datetimeFigureOut">
              <a:rPr lang="fr-FR" smtClean="0"/>
              <a:t>26/05/2023</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C4B5E717-357A-D842-AB8B-ADD4F72EF497}" type="slidenum">
              <a:rPr lang="fr-FR" smtClean="0"/>
              <a:t>‹N°›</a:t>
            </a:fld>
            <a:endParaRPr lang="fr-FR"/>
          </a:p>
        </p:txBody>
      </p:sp>
    </p:spTree>
    <p:extLst>
      <p:ext uri="{BB962C8B-B14F-4D97-AF65-F5344CB8AC3E}">
        <p14:creationId xmlns:p14="http://schemas.microsoft.com/office/powerpoint/2010/main" val="3715147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283F71A-8E8A-B44E-9A43-3650BF6C254E}" type="datetimeFigureOut">
              <a:rPr lang="fr-FR" smtClean="0"/>
              <a:t>26/05/2023</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C051D51-051A-DA40-9DCC-162D7B6DFC36}" type="slidenum">
              <a:rPr lang="fr-FR" smtClean="0"/>
              <a:t>‹N°›</a:t>
            </a:fld>
            <a:endParaRPr lang="fr-FR"/>
          </a:p>
        </p:txBody>
      </p:sp>
    </p:spTree>
    <p:extLst>
      <p:ext uri="{BB962C8B-B14F-4D97-AF65-F5344CB8AC3E}">
        <p14:creationId xmlns:p14="http://schemas.microsoft.com/office/powerpoint/2010/main" val="3591933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789251"/>
            <a:ext cx="8362800" cy="950399"/>
          </a:xfrm>
        </p:spPr>
        <p:txBody>
          <a:bodyPr>
            <a:normAutofit/>
          </a:bodyPr>
          <a:lstStyle>
            <a:lvl1pPr>
              <a:lnSpc>
                <a:spcPct val="90000"/>
              </a:lnSpc>
              <a:defRPr sz="3000"/>
            </a:lvl1pPr>
          </a:lstStyle>
          <a:p>
            <a:r>
              <a:rPr lang="fr-FR"/>
              <a:t>Cliquez et modifiez le titre</a:t>
            </a:r>
          </a:p>
        </p:txBody>
      </p:sp>
      <p:sp>
        <p:nvSpPr>
          <p:cNvPr id="10" name="Espace réservé du contenu 8"/>
          <p:cNvSpPr>
            <a:spLocks noGrp="1"/>
          </p:cNvSpPr>
          <p:nvPr>
            <p:ph sz="quarter" idx="14"/>
          </p:nvPr>
        </p:nvSpPr>
        <p:spPr>
          <a:xfrm>
            <a:off x="457200" y="1800000"/>
            <a:ext cx="8362799" cy="4500000"/>
          </a:xfrm>
        </p:spPr>
        <p:txBody>
          <a:bodyPr/>
          <a:lstStyle>
            <a:lvl1pPr>
              <a:defRPr>
                <a:solidFill>
                  <a:srgbClr val="52423C"/>
                </a:solidFill>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2"/>
          <p:cNvSpPr>
            <a:spLocks noGrp="1"/>
          </p:cNvSpPr>
          <p:nvPr>
            <p:ph type="dt" sz="half" idx="10"/>
          </p:nvPr>
        </p:nvSpPr>
        <p:spPr>
          <a:xfrm>
            <a:off x="457201" y="6356350"/>
            <a:ext cx="1295997" cy="365125"/>
          </a:xfrm>
          <a:prstGeom prst="rect">
            <a:avLst/>
          </a:prstGeom>
        </p:spPr>
        <p:txBody>
          <a:bodyPr/>
          <a:lstStyle>
            <a:lvl1pPr>
              <a:defRPr>
                <a:solidFill>
                  <a:srgbClr val="52423C"/>
                </a:solidFill>
              </a:defRPr>
            </a:lvl1pPr>
          </a:lstStyle>
          <a:p>
            <a:fld id="{6A4C1196-8514-604F-BCAD-75E63583B468}" type="datetime3">
              <a:rPr lang="fr-FR" smtClean="0"/>
              <a:pPr/>
              <a:t>26.05.23</a:t>
            </a:fld>
            <a:endParaRPr lang="fr-FR"/>
          </a:p>
        </p:txBody>
      </p:sp>
      <p:sp>
        <p:nvSpPr>
          <p:cNvPr id="8" name="Espace réservé du pied de page 3"/>
          <p:cNvSpPr>
            <a:spLocks noGrp="1"/>
          </p:cNvSpPr>
          <p:nvPr>
            <p:ph type="ftr" sz="quarter" idx="11"/>
          </p:nvPr>
        </p:nvSpPr>
        <p:spPr>
          <a:xfrm>
            <a:off x="1779658" y="6356350"/>
            <a:ext cx="6548253" cy="365125"/>
          </a:xfrm>
          <a:prstGeom prst="rect">
            <a:avLst/>
          </a:prstGeom>
        </p:spPr>
        <p:txBody>
          <a:bodyPr/>
          <a:lstStyle>
            <a:lvl1pPr>
              <a:defRPr>
                <a:solidFill>
                  <a:srgbClr val="52423C"/>
                </a:solidFill>
              </a:defRPr>
            </a:lvl1pPr>
          </a:lstStyle>
          <a:p>
            <a:r>
              <a:rPr lang="fr-FR"/>
              <a:t>Texte du pied de page</a:t>
            </a:r>
          </a:p>
        </p:txBody>
      </p:sp>
      <p:sp>
        <p:nvSpPr>
          <p:cNvPr id="9" name="Espace réservé du numéro de diapositive 4"/>
          <p:cNvSpPr>
            <a:spLocks noGrp="1"/>
          </p:cNvSpPr>
          <p:nvPr>
            <p:ph type="sldNum" sz="quarter" idx="12"/>
          </p:nvPr>
        </p:nvSpPr>
        <p:spPr>
          <a:xfrm>
            <a:off x="8347755" y="6356350"/>
            <a:ext cx="472394" cy="365125"/>
          </a:xfrm>
          <a:prstGeom prst="rect">
            <a:avLst/>
          </a:prstGeom>
        </p:spPr>
        <p:txBody>
          <a:bodyPr/>
          <a:lstStyle>
            <a:lvl1pPr>
              <a:defRPr>
                <a:solidFill>
                  <a:srgbClr val="52423C"/>
                </a:solidFill>
              </a:defRPr>
            </a:lvl1pPr>
          </a:lstStyle>
          <a:p>
            <a:fld id="{164B82B3-24E9-6943-9D19-4A32CD4B4D87}" type="slidenum">
              <a:rPr lang="fr-FR" smtClean="0"/>
              <a:pPr/>
              <a:t>‹N°›</a:t>
            </a:fld>
            <a:endParaRPr lang="fr-FR"/>
          </a:p>
        </p:txBody>
      </p:sp>
    </p:spTree>
    <p:extLst>
      <p:ext uri="{BB962C8B-B14F-4D97-AF65-F5344CB8AC3E}">
        <p14:creationId xmlns:p14="http://schemas.microsoft.com/office/powerpoint/2010/main" val="32591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couverture fond taupe">
    <p:spTree>
      <p:nvGrpSpPr>
        <p:cNvPr id="1" name=""/>
        <p:cNvGrpSpPr/>
        <p:nvPr/>
      </p:nvGrpSpPr>
      <p:grpSpPr>
        <a:xfrm>
          <a:off x="0" y="0"/>
          <a:ext cx="0" cy="0"/>
          <a:chOff x="0" y="0"/>
          <a:chExt cx="0" cy="0"/>
        </a:xfrm>
      </p:grpSpPr>
      <p:pic>
        <p:nvPicPr>
          <p:cNvPr id="11" name="Image 10" descr="DOMUS VI11524_modif.jpg"/>
          <p:cNvPicPr>
            <a:picLocks noChangeAspect="1"/>
          </p:cNvPicPr>
          <p:nvPr userDrawn="1"/>
        </p:nvPicPr>
        <p:blipFill rotWithShape="1">
          <a:blip r:embed="rId2">
            <a:extLst>
              <a:ext uri="{28A0092B-C50C-407E-A947-70E740481C1C}">
                <a14:useLocalDpi xmlns:a14="http://schemas.microsoft.com/office/drawing/2010/main" val="0"/>
              </a:ext>
            </a:extLst>
          </a:blip>
          <a:srcRect r="27685"/>
          <a:stretch/>
        </p:blipFill>
        <p:spPr>
          <a:xfrm>
            <a:off x="3898901" y="790121"/>
            <a:ext cx="5245099" cy="5064579"/>
          </a:xfrm>
          <a:prstGeom prst="rect">
            <a:avLst/>
          </a:prstGeom>
        </p:spPr>
      </p:pic>
      <p:pic>
        <p:nvPicPr>
          <p:cNvPr id="15" name="Image 14" descr="domusVi_fondempreinte_taupe.png"/>
          <p:cNvPicPr>
            <a:picLocks noChangeAspect="1"/>
          </p:cNvPicPr>
          <p:nvPr userDrawn="1"/>
        </p:nvPicPr>
        <p:blipFill rotWithShape="1">
          <a:blip r:embed="rId3">
            <a:extLst>
              <a:ext uri="{28A0092B-C50C-407E-A947-70E740481C1C}">
                <a14:useLocalDpi xmlns:a14="http://schemas.microsoft.com/office/drawing/2010/main" val="0"/>
              </a:ext>
            </a:extLst>
          </a:blip>
          <a:srcRect l="28021" t="21734" r="21178" b="24188"/>
          <a:stretch/>
        </p:blipFill>
        <p:spPr>
          <a:xfrm>
            <a:off x="0" y="0"/>
            <a:ext cx="9144000" cy="6857999"/>
          </a:xfrm>
          <a:prstGeom prst="rect">
            <a:avLst/>
          </a:prstGeom>
        </p:spPr>
      </p:pic>
      <p:sp>
        <p:nvSpPr>
          <p:cNvPr id="10" name="Titre 1"/>
          <p:cNvSpPr>
            <a:spLocks noGrp="1"/>
          </p:cNvSpPr>
          <p:nvPr>
            <p:ph type="ctrTitle"/>
          </p:nvPr>
        </p:nvSpPr>
        <p:spPr>
          <a:xfrm>
            <a:off x="685800" y="3116728"/>
            <a:ext cx="4787998" cy="1800000"/>
          </a:xfrm>
          <a:prstGeom prst="rect">
            <a:avLst/>
          </a:prstGeom>
        </p:spPr>
        <p:txBody>
          <a:bodyPr lIns="0" rIns="0" anchor="ctr"/>
          <a:lstStyle>
            <a:lvl1pPr>
              <a:lnSpc>
                <a:spcPct val="90000"/>
              </a:lnSpc>
              <a:defRPr sz="4000">
                <a:solidFill>
                  <a:schemeClr val="bg1"/>
                </a:solidFill>
              </a:defRPr>
            </a:lvl1pPr>
          </a:lstStyle>
          <a:p>
            <a:r>
              <a:rPr lang="fr-FR"/>
              <a:t>Cliquez et modifiez le titre</a:t>
            </a:r>
          </a:p>
        </p:txBody>
      </p:sp>
      <p:sp>
        <p:nvSpPr>
          <p:cNvPr id="13" name="Espace réservé de la date 2"/>
          <p:cNvSpPr>
            <a:spLocks noGrp="1"/>
          </p:cNvSpPr>
          <p:nvPr>
            <p:ph type="dt" sz="half" idx="10"/>
          </p:nvPr>
        </p:nvSpPr>
        <p:spPr>
          <a:xfrm>
            <a:off x="685798" y="5194068"/>
            <a:ext cx="1799994" cy="365125"/>
          </a:xfrm>
          <a:prstGeom prst="rect">
            <a:avLst/>
          </a:prstGeom>
        </p:spPr>
        <p:txBody>
          <a:bodyPr lIns="0" rIns="0"/>
          <a:lstStyle>
            <a:lvl1pPr>
              <a:defRPr sz="1800">
                <a:solidFill>
                  <a:srgbClr val="FFFFFF"/>
                </a:solidFill>
              </a:defRPr>
            </a:lvl1pPr>
          </a:lstStyle>
          <a:p>
            <a:fld id="{0E8CF3C5-B4EB-ED40-917E-E03100EADB8C}" type="datetime3">
              <a:rPr lang="fr-FR" smtClean="0"/>
              <a:t>26.05.23</a:t>
            </a:fld>
            <a:endParaRPr lang="fr-FR"/>
          </a:p>
        </p:txBody>
      </p:sp>
      <p:pic>
        <p:nvPicPr>
          <p:cNvPr id="7" name="Image 6" descr="DomusVi_logo_blanc_baseline_145.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8300" y="437962"/>
            <a:ext cx="5217828" cy="1968877"/>
          </a:xfrm>
          <a:prstGeom prst="rect">
            <a:avLst/>
          </a:prstGeom>
        </p:spPr>
      </p:pic>
    </p:spTree>
    <p:extLst>
      <p:ext uri="{BB962C8B-B14F-4D97-AF65-F5344CB8AC3E}">
        <p14:creationId xmlns:p14="http://schemas.microsoft.com/office/powerpoint/2010/main" val="224112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e de section fond taupe">
    <p:spTree>
      <p:nvGrpSpPr>
        <p:cNvPr id="1" name=""/>
        <p:cNvGrpSpPr/>
        <p:nvPr/>
      </p:nvGrpSpPr>
      <p:grpSpPr>
        <a:xfrm>
          <a:off x="0" y="0"/>
          <a:ext cx="0" cy="0"/>
          <a:chOff x="0" y="0"/>
          <a:chExt cx="0" cy="0"/>
        </a:xfrm>
      </p:grpSpPr>
      <p:pic>
        <p:nvPicPr>
          <p:cNvPr id="2" name="Image 1" descr="domusVi_fond_COULEURS-01.png"/>
          <p:cNvPicPr>
            <a:picLocks noChangeAspect="1"/>
          </p:cNvPicPr>
          <p:nvPr userDrawn="1"/>
        </p:nvPicPr>
        <p:blipFill rotWithShape="1">
          <a:blip r:embed="rId2">
            <a:extLst>
              <a:ext uri="{28A0092B-C50C-407E-A947-70E740481C1C}">
                <a14:useLocalDpi xmlns:a14="http://schemas.microsoft.com/office/drawing/2010/main" val="0"/>
              </a:ext>
            </a:extLst>
          </a:blip>
          <a:srcRect r="5680"/>
          <a:stretch/>
        </p:blipFill>
        <p:spPr>
          <a:xfrm>
            <a:off x="0" y="0"/>
            <a:ext cx="9149670" cy="6858000"/>
          </a:xfrm>
          <a:prstGeom prst="rect">
            <a:avLst/>
          </a:prstGeom>
        </p:spPr>
      </p:pic>
      <p:sp>
        <p:nvSpPr>
          <p:cNvPr id="16" name="Espace réservé de la date 2"/>
          <p:cNvSpPr>
            <a:spLocks noGrp="1"/>
          </p:cNvSpPr>
          <p:nvPr>
            <p:ph type="dt" sz="half" idx="10"/>
          </p:nvPr>
        </p:nvSpPr>
        <p:spPr>
          <a:xfrm>
            <a:off x="457201" y="6356350"/>
            <a:ext cx="1295997" cy="365125"/>
          </a:xfrm>
          <a:prstGeom prst="rect">
            <a:avLst/>
          </a:prstGeom>
        </p:spPr>
        <p:txBody>
          <a:bodyPr/>
          <a:lstStyle>
            <a:lvl1pPr>
              <a:defRPr>
                <a:solidFill>
                  <a:srgbClr val="FFFFFF"/>
                </a:solidFill>
              </a:defRPr>
            </a:lvl1pPr>
          </a:lstStyle>
          <a:p>
            <a:fld id="{BFD6BAC0-4F21-1942-8851-5A876A77662C}" type="datetime3">
              <a:rPr lang="fr-FR" smtClean="0"/>
              <a:t>26.05.23</a:t>
            </a:fld>
            <a:endParaRPr lang="fr-FR"/>
          </a:p>
        </p:txBody>
      </p:sp>
      <p:sp>
        <p:nvSpPr>
          <p:cNvPr id="17" name="Espace réservé du pied de page 3"/>
          <p:cNvSpPr>
            <a:spLocks noGrp="1"/>
          </p:cNvSpPr>
          <p:nvPr>
            <p:ph type="ftr" sz="quarter" idx="11"/>
          </p:nvPr>
        </p:nvSpPr>
        <p:spPr>
          <a:xfrm>
            <a:off x="1779658" y="6356350"/>
            <a:ext cx="6548253" cy="365125"/>
          </a:xfrm>
          <a:prstGeom prst="rect">
            <a:avLst/>
          </a:prstGeom>
        </p:spPr>
        <p:txBody>
          <a:bodyPr/>
          <a:lstStyle>
            <a:lvl1pPr>
              <a:defRPr>
                <a:solidFill>
                  <a:srgbClr val="FFFFFF"/>
                </a:solidFill>
              </a:defRPr>
            </a:lvl1pPr>
          </a:lstStyle>
          <a:p>
            <a:r>
              <a:rPr lang="fr-FR"/>
              <a:t>Texte du pied de page</a:t>
            </a:r>
          </a:p>
        </p:txBody>
      </p:sp>
      <p:sp>
        <p:nvSpPr>
          <p:cNvPr id="18" name="Espace réservé du numéro de diapositive 4"/>
          <p:cNvSpPr>
            <a:spLocks noGrp="1"/>
          </p:cNvSpPr>
          <p:nvPr>
            <p:ph type="sldNum" sz="quarter" idx="12"/>
          </p:nvPr>
        </p:nvSpPr>
        <p:spPr>
          <a:xfrm>
            <a:off x="8347755" y="6356350"/>
            <a:ext cx="472394" cy="365125"/>
          </a:xfrm>
          <a:prstGeom prst="rect">
            <a:avLst/>
          </a:prstGeom>
        </p:spPr>
        <p:txBody>
          <a:bodyPr/>
          <a:lstStyle>
            <a:lvl1pPr>
              <a:defRPr>
                <a:solidFill>
                  <a:srgbClr val="FFFFFF"/>
                </a:solidFill>
              </a:defRPr>
            </a:lvl1pPr>
          </a:lstStyle>
          <a:p>
            <a:fld id="{164B82B3-24E9-6943-9D19-4A32CD4B4D87}" type="slidenum">
              <a:rPr lang="fr-FR" smtClean="0"/>
              <a:pPr/>
              <a:t>‹N°›</a:t>
            </a:fld>
            <a:endParaRPr lang="fr-FR"/>
          </a:p>
        </p:txBody>
      </p:sp>
      <p:pic>
        <p:nvPicPr>
          <p:cNvPr id="11" name="Image 10" descr="DomusVi_logo_blanc_baseline_60.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2857" y="77658"/>
            <a:ext cx="1902088" cy="720000"/>
          </a:xfrm>
          <a:prstGeom prst="rect">
            <a:avLst/>
          </a:prstGeom>
        </p:spPr>
      </p:pic>
      <p:sp>
        <p:nvSpPr>
          <p:cNvPr id="23" name="Titre 1"/>
          <p:cNvSpPr>
            <a:spLocks noGrp="1"/>
          </p:cNvSpPr>
          <p:nvPr>
            <p:ph type="title"/>
          </p:nvPr>
        </p:nvSpPr>
        <p:spPr>
          <a:xfrm>
            <a:off x="457201" y="2441587"/>
            <a:ext cx="6840000" cy="1673466"/>
          </a:xfrm>
          <a:prstGeom prst="rect">
            <a:avLst/>
          </a:prstGeom>
        </p:spPr>
        <p:txBody>
          <a:bodyPr vert="horz" anchor="ctr">
            <a:normAutofit/>
          </a:bodyPr>
          <a:lstStyle>
            <a:lvl1pPr algn="r">
              <a:lnSpc>
                <a:spcPct val="90000"/>
              </a:lnSpc>
              <a:defRPr sz="3600">
                <a:solidFill>
                  <a:srgbClr val="FFFFFF"/>
                </a:solidFill>
              </a:defRPr>
            </a:lvl1pPr>
          </a:lstStyle>
          <a:p>
            <a:r>
              <a:rPr lang="fr-FR"/>
              <a:t>Cliquez et modifiez le titre</a:t>
            </a:r>
          </a:p>
        </p:txBody>
      </p:sp>
      <p:pic>
        <p:nvPicPr>
          <p:cNvPr id="10" name="Image 9" descr="empreinte_blanc_fondtransparent_BIS-01.png"/>
          <p:cNvPicPr>
            <a:picLocks noChangeAspect="1"/>
          </p:cNvPicPr>
          <p:nvPr userDrawn="1"/>
        </p:nvPicPr>
        <p:blipFill rotWithShape="1">
          <a:blip r:embed="rId4">
            <a:alphaModFix/>
            <a:extLst>
              <a:ext uri="{28A0092B-C50C-407E-A947-70E740481C1C}">
                <a14:useLocalDpi xmlns:a14="http://schemas.microsoft.com/office/drawing/2010/main" val="0"/>
              </a:ext>
            </a:extLst>
          </a:blip>
          <a:srcRect r="41963"/>
          <a:stretch/>
        </p:blipFill>
        <p:spPr>
          <a:xfrm>
            <a:off x="7342409" y="2244464"/>
            <a:ext cx="1807261" cy="2201458"/>
          </a:xfrm>
          <a:prstGeom prst="rect">
            <a:avLst/>
          </a:prstGeom>
        </p:spPr>
      </p:pic>
    </p:spTree>
    <p:extLst>
      <p:ext uri="{BB962C8B-B14F-4D97-AF65-F5344CB8AC3E}">
        <p14:creationId xmlns:p14="http://schemas.microsoft.com/office/powerpoint/2010/main" val="342682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ection fond blanc">
    <p:spTree>
      <p:nvGrpSpPr>
        <p:cNvPr id="1" name=""/>
        <p:cNvGrpSpPr/>
        <p:nvPr/>
      </p:nvGrpSpPr>
      <p:grpSpPr>
        <a:xfrm>
          <a:off x="0" y="0"/>
          <a:ext cx="0" cy="0"/>
          <a:chOff x="0" y="0"/>
          <a:chExt cx="0" cy="0"/>
        </a:xfrm>
      </p:grpSpPr>
      <p:sp>
        <p:nvSpPr>
          <p:cNvPr id="16" name="Espace réservé de la date 2"/>
          <p:cNvSpPr>
            <a:spLocks noGrp="1"/>
          </p:cNvSpPr>
          <p:nvPr>
            <p:ph type="dt" sz="half" idx="10"/>
          </p:nvPr>
        </p:nvSpPr>
        <p:spPr>
          <a:xfrm>
            <a:off x="457201" y="6356350"/>
            <a:ext cx="1295997" cy="365125"/>
          </a:xfrm>
          <a:prstGeom prst="rect">
            <a:avLst/>
          </a:prstGeom>
        </p:spPr>
        <p:txBody>
          <a:bodyPr/>
          <a:lstStyle>
            <a:lvl1pPr>
              <a:defRPr>
                <a:solidFill>
                  <a:srgbClr val="52423C"/>
                </a:solidFill>
              </a:defRPr>
            </a:lvl1pPr>
          </a:lstStyle>
          <a:p>
            <a:fld id="{6A4C1196-8514-604F-BCAD-75E63583B468}" type="datetime3">
              <a:rPr lang="fr-FR" smtClean="0"/>
              <a:pPr/>
              <a:t>26.05.23</a:t>
            </a:fld>
            <a:endParaRPr lang="fr-FR"/>
          </a:p>
        </p:txBody>
      </p:sp>
      <p:sp>
        <p:nvSpPr>
          <p:cNvPr id="17" name="Espace réservé du pied de page 3"/>
          <p:cNvSpPr>
            <a:spLocks noGrp="1"/>
          </p:cNvSpPr>
          <p:nvPr>
            <p:ph type="ftr" sz="quarter" idx="11"/>
          </p:nvPr>
        </p:nvSpPr>
        <p:spPr>
          <a:xfrm>
            <a:off x="1779658" y="6356350"/>
            <a:ext cx="6548253" cy="365125"/>
          </a:xfrm>
          <a:prstGeom prst="rect">
            <a:avLst/>
          </a:prstGeom>
        </p:spPr>
        <p:txBody>
          <a:bodyPr/>
          <a:lstStyle>
            <a:lvl1pPr>
              <a:defRPr>
                <a:solidFill>
                  <a:srgbClr val="52423C"/>
                </a:solidFill>
              </a:defRPr>
            </a:lvl1pPr>
          </a:lstStyle>
          <a:p>
            <a:r>
              <a:rPr lang="fr-FR"/>
              <a:t>Texte du pied de page</a:t>
            </a:r>
          </a:p>
        </p:txBody>
      </p:sp>
      <p:sp>
        <p:nvSpPr>
          <p:cNvPr id="18" name="Espace réservé du numéro de diapositive 4"/>
          <p:cNvSpPr>
            <a:spLocks noGrp="1"/>
          </p:cNvSpPr>
          <p:nvPr>
            <p:ph type="sldNum" sz="quarter" idx="12"/>
          </p:nvPr>
        </p:nvSpPr>
        <p:spPr>
          <a:xfrm>
            <a:off x="8347755" y="6356350"/>
            <a:ext cx="472394" cy="365125"/>
          </a:xfrm>
          <a:prstGeom prst="rect">
            <a:avLst/>
          </a:prstGeom>
        </p:spPr>
        <p:txBody>
          <a:bodyPr/>
          <a:lstStyle>
            <a:lvl1pPr>
              <a:defRPr>
                <a:solidFill>
                  <a:srgbClr val="52423C"/>
                </a:solidFill>
              </a:defRPr>
            </a:lvl1pPr>
          </a:lstStyle>
          <a:p>
            <a:fld id="{164B82B3-24E9-6943-9D19-4A32CD4B4D87}" type="slidenum">
              <a:rPr lang="fr-FR" smtClean="0"/>
              <a:pPr/>
              <a:t>‹N°›</a:t>
            </a:fld>
            <a:endParaRPr lang="fr-FR"/>
          </a:p>
        </p:txBody>
      </p:sp>
      <p:sp>
        <p:nvSpPr>
          <p:cNvPr id="19" name="Titre 1"/>
          <p:cNvSpPr>
            <a:spLocks noGrp="1"/>
          </p:cNvSpPr>
          <p:nvPr>
            <p:ph type="title"/>
          </p:nvPr>
        </p:nvSpPr>
        <p:spPr>
          <a:xfrm>
            <a:off x="457201" y="2441587"/>
            <a:ext cx="6840000" cy="1673466"/>
          </a:xfrm>
          <a:prstGeom prst="rect">
            <a:avLst/>
          </a:prstGeom>
        </p:spPr>
        <p:txBody>
          <a:bodyPr vert="horz" anchor="ctr">
            <a:normAutofit/>
          </a:bodyPr>
          <a:lstStyle>
            <a:lvl1pPr algn="r">
              <a:lnSpc>
                <a:spcPct val="90000"/>
              </a:lnSpc>
              <a:defRPr sz="3600">
                <a:solidFill>
                  <a:srgbClr val="D40740"/>
                </a:solidFill>
              </a:defRPr>
            </a:lvl1pPr>
          </a:lstStyle>
          <a:p>
            <a:r>
              <a:rPr lang="fr-FR"/>
              <a:t>Cliquez et modifiez le titre</a:t>
            </a:r>
          </a:p>
        </p:txBody>
      </p:sp>
      <p:pic>
        <p:nvPicPr>
          <p:cNvPr id="7" name="Image 6" descr="empreinte_rouge_120-01.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r="38997"/>
          <a:stretch/>
        </p:blipFill>
        <p:spPr>
          <a:xfrm>
            <a:off x="7836794" y="2348015"/>
            <a:ext cx="1308018" cy="2032227"/>
          </a:xfrm>
          <a:prstGeom prst="rect">
            <a:avLst/>
          </a:prstGeom>
        </p:spPr>
      </p:pic>
    </p:spTree>
    <p:extLst>
      <p:ext uri="{BB962C8B-B14F-4D97-AF65-F5344CB8AC3E}">
        <p14:creationId xmlns:p14="http://schemas.microsoft.com/office/powerpoint/2010/main" val="87035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media/image5.jpeg"/><Relationship Id="rId4" Type="http://schemas.openxmlformats.org/officeDocument/2006/relationships/slideLayout" Target="../slideLayouts/slideLayout4.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age 9" descr="DomusVi_logo_coul_baseline_60.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182858" y="77658"/>
            <a:ext cx="1902087" cy="720000"/>
          </a:xfrm>
          <a:prstGeom prst="rect">
            <a:avLst/>
          </a:prstGeom>
          <a:ln>
            <a:noFill/>
          </a:ln>
        </p:spPr>
      </p:pic>
      <p:sp>
        <p:nvSpPr>
          <p:cNvPr id="2" name="Espace réservé du titre 1"/>
          <p:cNvSpPr>
            <a:spLocks noGrp="1"/>
          </p:cNvSpPr>
          <p:nvPr>
            <p:ph type="title"/>
          </p:nvPr>
        </p:nvSpPr>
        <p:spPr>
          <a:xfrm>
            <a:off x="457200" y="789251"/>
            <a:ext cx="8362800" cy="950399"/>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1" y="1800000"/>
            <a:ext cx="8362799" cy="45000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a:p>
            <a:pPr lvl="3"/>
            <a:endParaRPr lang="fr-FR"/>
          </a:p>
        </p:txBody>
      </p:sp>
      <p:sp>
        <p:nvSpPr>
          <p:cNvPr id="9" name="Espace réservé de la date 3"/>
          <p:cNvSpPr>
            <a:spLocks noGrp="1"/>
          </p:cNvSpPr>
          <p:nvPr>
            <p:ph type="dt" sz="half" idx="2"/>
          </p:nvPr>
        </p:nvSpPr>
        <p:spPr>
          <a:xfrm>
            <a:off x="457201" y="6356350"/>
            <a:ext cx="1295997" cy="365125"/>
          </a:xfrm>
          <a:prstGeom prst="rect">
            <a:avLst/>
          </a:prstGeom>
        </p:spPr>
        <p:txBody>
          <a:bodyPr anchor="ctr"/>
          <a:lstStyle>
            <a:lvl1pPr>
              <a:defRPr sz="1000" b="1">
                <a:solidFill>
                  <a:srgbClr val="52423C"/>
                </a:solidFill>
                <a:latin typeface="Arial"/>
                <a:cs typeface="Arial"/>
              </a:defRPr>
            </a:lvl1pPr>
          </a:lstStyle>
          <a:p>
            <a:fld id="{5B1C398E-4CB9-7642-A36B-16DA5B7E19D8}" type="datetime3">
              <a:rPr lang="fr-FR" smtClean="0"/>
              <a:t>26.05.23</a:t>
            </a:fld>
            <a:endParaRPr lang="fr-FR"/>
          </a:p>
        </p:txBody>
      </p:sp>
      <p:sp>
        <p:nvSpPr>
          <p:cNvPr id="11" name="Espace réservé du pied de page 4"/>
          <p:cNvSpPr>
            <a:spLocks noGrp="1"/>
          </p:cNvSpPr>
          <p:nvPr>
            <p:ph type="ftr" sz="quarter" idx="3"/>
          </p:nvPr>
        </p:nvSpPr>
        <p:spPr>
          <a:xfrm>
            <a:off x="1779658" y="6356350"/>
            <a:ext cx="6548253" cy="365125"/>
          </a:xfrm>
          <a:prstGeom prst="rect">
            <a:avLst/>
          </a:prstGeom>
        </p:spPr>
        <p:txBody>
          <a:bodyPr anchor="ctr"/>
          <a:lstStyle>
            <a:lvl1pPr algn="ctr">
              <a:defRPr sz="1000" b="1">
                <a:solidFill>
                  <a:srgbClr val="52423C"/>
                </a:solidFill>
                <a:latin typeface="Arial"/>
                <a:cs typeface="Arial"/>
              </a:defRPr>
            </a:lvl1pPr>
          </a:lstStyle>
          <a:p>
            <a:r>
              <a:rPr lang="fr-FR"/>
              <a:t>Texte du pied de page</a:t>
            </a:r>
          </a:p>
        </p:txBody>
      </p:sp>
      <p:sp>
        <p:nvSpPr>
          <p:cNvPr id="12" name="Espace réservé du numéro de diapositive 5"/>
          <p:cNvSpPr>
            <a:spLocks noGrp="1"/>
          </p:cNvSpPr>
          <p:nvPr>
            <p:ph type="sldNum" sz="quarter" idx="4"/>
          </p:nvPr>
        </p:nvSpPr>
        <p:spPr>
          <a:xfrm>
            <a:off x="8347755" y="6356350"/>
            <a:ext cx="472394" cy="365125"/>
          </a:xfrm>
          <a:prstGeom prst="rect">
            <a:avLst/>
          </a:prstGeom>
        </p:spPr>
        <p:txBody>
          <a:bodyPr anchor="ctr"/>
          <a:lstStyle>
            <a:lvl1pPr algn="r">
              <a:defRPr sz="1000" b="1">
                <a:solidFill>
                  <a:srgbClr val="52423C"/>
                </a:solidFill>
                <a:latin typeface="Arial"/>
                <a:cs typeface="Arial"/>
              </a:defRPr>
            </a:lvl1pPr>
          </a:lstStyle>
          <a:p>
            <a:fld id="{164B82B3-24E9-6943-9D19-4A32CD4B4D87}" type="slidenum">
              <a:rPr lang="fr-FR" smtClean="0"/>
              <a:pPr/>
              <a:t>‹N°›</a:t>
            </a:fld>
            <a:endParaRPr lang="fr-FR"/>
          </a:p>
        </p:txBody>
      </p:sp>
    </p:spTree>
    <p:extLst>
      <p:ext uri="{BB962C8B-B14F-4D97-AF65-F5344CB8AC3E}">
        <p14:creationId xmlns:p14="http://schemas.microsoft.com/office/powerpoint/2010/main" val="1823686427"/>
      </p:ext>
    </p:extLst>
  </p:cSld>
  <p:clrMap bg1="lt1" tx1="dk1" bg2="lt2" tx2="dk2" accent1="accent1" accent2="accent2" accent3="accent3" accent4="accent4" accent5="accent5" accent6="accent6" hlink="hlink" folHlink="folHlink"/>
  <p:sldLayoutIdLst>
    <p:sldLayoutId id="2147483665" r:id="rId1"/>
    <p:sldLayoutId id="2147483670" r:id="rId2"/>
    <p:sldLayoutId id="2147483671" r:id="rId3"/>
    <p:sldLayoutId id="2147483672" r:id="rId4"/>
  </p:sldLayoutIdLst>
  <p:hf hdr="0"/>
  <p:txStyles>
    <p:titleStyle>
      <a:lvl1pPr algn="l" defTabSz="457200" rtl="0" eaLnBrk="1" latinLnBrk="0" hangingPunct="1">
        <a:lnSpc>
          <a:spcPct val="90000"/>
        </a:lnSpc>
        <a:spcBef>
          <a:spcPct val="0"/>
        </a:spcBef>
        <a:buNone/>
        <a:defRPr sz="3000" b="1" kern="1200" baseline="0">
          <a:solidFill>
            <a:srgbClr val="D40740"/>
          </a:solidFill>
          <a:latin typeface="Arial"/>
          <a:ea typeface="+mj-ea"/>
          <a:cs typeface="Arial"/>
        </a:defRPr>
      </a:lvl1pPr>
    </p:titleStyle>
    <p:bodyStyle>
      <a:lvl1pPr marL="360000" indent="-360000" algn="l" defTabSz="457200" rtl="0" eaLnBrk="1" latinLnBrk="0" hangingPunct="1">
        <a:spcBef>
          <a:spcPts val="2400"/>
        </a:spcBef>
        <a:buSzPct val="110000"/>
        <a:buFontTx/>
        <a:buBlip>
          <a:blip r:embed="rId7"/>
        </a:buBlip>
        <a:defRPr sz="2000" b="1" kern="1200">
          <a:solidFill>
            <a:srgbClr val="52423C"/>
          </a:solidFill>
          <a:latin typeface="Arial"/>
          <a:ea typeface="+mn-ea"/>
          <a:cs typeface="Arial"/>
        </a:defRPr>
      </a:lvl1pPr>
      <a:lvl2pPr marL="622800" indent="-252000" algn="l" defTabSz="457200" rtl="0" eaLnBrk="1" latinLnBrk="0" hangingPunct="1">
        <a:spcBef>
          <a:spcPts val="900"/>
        </a:spcBef>
        <a:buSzPct val="104000"/>
        <a:buFontTx/>
        <a:buBlip>
          <a:blip r:embed="rId8"/>
        </a:buBlip>
        <a:defRPr sz="1500" kern="1200">
          <a:solidFill>
            <a:schemeClr val="tx1"/>
          </a:solidFill>
          <a:latin typeface="Arial"/>
          <a:ea typeface="+mn-ea"/>
          <a:cs typeface="Arial"/>
        </a:defRPr>
      </a:lvl2pPr>
      <a:lvl3pPr marL="842400" indent="-216000" algn="l" defTabSz="441325" rtl="0" eaLnBrk="1" latinLnBrk="0" hangingPunct="1">
        <a:spcBef>
          <a:spcPts val="400"/>
        </a:spcBef>
        <a:buSzPct val="100000"/>
        <a:buFontTx/>
        <a:buBlip>
          <a:blip r:embed="rId9"/>
        </a:buBlip>
        <a:defRPr sz="1300" kern="1200" baseline="0">
          <a:solidFill>
            <a:schemeClr val="tx1"/>
          </a:solidFill>
          <a:latin typeface="Arial"/>
          <a:ea typeface="+mn-ea"/>
          <a:cs typeface="Arial"/>
        </a:defRPr>
      </a:lvl3pPr>
      <a:lvl4pPr marL="1101600" indent="-252000" algn="l" defTabSz="457200" rtl="0" eaLnBrk="1" latinLnBrk="0" hangingPunct="1">
        <a:spcBef>
          <a:spcPts val="300"/>
        </a:spcBef>
        <a:buFontTx/>
        <a:buBlip>
          <a:blip r:embed="rId10"/>
        </a:buBlip>
        <a:defRPr sz="1100" kern="1200" baseline="0">
          <a:solidFill>
            <a:schemeClr val="tx1"/>
          </a:solidFill>
          <a:latin typeface="Arial"/>
          <a:ea typeface="+mn-ea"/>
          <a:cs typeface="Arial"/>
        </a:defRPr>
      </a:lvl4pPr>
      <a:lvl5pPr marL="1188000" indent="-140400" algn="l" defTabSz="341313" rtl="0" eaLnBrk="1" latinLnBrk="0" hangingPunct="1">
        <a:spcBef>
          <a:spcPts val="200"/>
        </a:spcBef>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7.png"/><Relationship Id="rId4" Type="http://schemas.openxmlformats.org/officeDocument/2006/relationships/image" Target="../media/image42.pn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image" Target="../media/image17.jpe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1</a:t>
            </a:fld>
            <a:endParaRPr lang="fr-FR"/>
          </a:p>
        </p:txBody>
      </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8362800" cy="950399"/>
          </a:xfrm>
        </p:spPr>
        <p:txBody>
          <a:bodyPr>
            <a:normAutofit/>
          </a:bodyPr>
          <a:lstStyle/>
          <a:p>
            <a:r>
              <a:rPr lang="fr-FR" sz="2400"/>
              <a:t>DAC Domicile</a:t>
            </a:r>
          </a:p>
        </p:txBody>
      </p:sp>
      <p:sp>
        <p:nvSpPr>
          <p:cNvPr id="7" name="Espace réservé du contenu 2">
            <a:extLst>
              <a:ext uri="{FF2B5EF4-FFF2-40B4-BE49-F238E27FC236}">
                <a16:creationId xmlns:a16="http://schemas.microsoft.com/office/drawing/2014/main" id="{ED6EB72D-E90C-47BC-8E0C-65D8137D71FF}"/>
              </a:ext>
            </a:extLst>
          </p:cNvPr>
          <p:cNvSpPr>
            <a:spLocks noGrp="1"/>
          </p:cNvSpPr>
          <p:nvPr>
            <p:ph sz="quarter" idx="14"/>
          </p:nvPr>
        </p:nvSpPr>
        <p:spPr>
          <a:xfrm>
            <a:off x="457200" y="1033850"/>
            <a:ext cx="8509247" cy="5322499"/>
          </a:xfrm>
        </p:spPr>
        <p:txBody>
          <a:bodyPr>
            <a:noAutofit/>
          </a:bodyPr>
          <a:lstStyle/>
          <a:p>
            <a:r>
              <a:rPr lang="fr-FR" sz="1400"/>
              <a:t>Le projet DAC = Dossier Administratif Client, objectifs</a:t>
            </a:r>
          </a:p>
          <a:p>
            <a:pPr lvl="1"/>
            <a:r>
              <a:rPr lang="fr-FR" sz="1200"/>
              <a:t>Nouveau modèle de données permettant un référentiel unique des clients DVI (toutes activités) et abandon du modèle MIGA_GDP</a:t>
            </a:r>
          </a:p>
          <a:p>
            <a:pPr lvl="1"/>
            <a:r>
              <a:rPr lang="fr-FR" sz="1200"/>
              <a:t>Refonte du DAR actuel pour répondre aux besoins NETFACTU</a:t>
            </a:r>
          </a:p>
          <a:p>
            <a:pPr lvl="1"/>
            <a:r>
              <a:rPr lang="fr-FR" sz="1200"/>
              <a:t>Intégration de nouveaux besoins : DAC pour le Domicile</a:t>
            </a:r>
          </a:p>
          <a:p>
            <a:r>
              <a:rPr lang="fr-FR" sz="1400"/>
              <a:t>Objectifs du projet</a:t>
            </a:r>
          </a:p>
          <a:p>
            <a:pPr marL="626400" lvl="2" indent="0">
              <a:buNone/>
            </a:pPr>
            <a:endParaRPr lang="fr-FR" sz="1200"/>
          </a:p>
          <a:p>
            <a:r>
              <a:rPr lang="fr-FR" sz="1400"/>
              <a:t>Objectifs de l’étude</a:t>
            </a:r>
          </a:p>
          <a:p>
            <a:pPr lvl="1"/>
            <a:r>
              <a:rPr lang="fr-FR" sz="1200"/>
              <a:t>Feuille de route du projet: </a:t>
            </a:r>
            <a:r>
              <a:rPr lang="fr-FR" sz="1100"/>
              <a:t>détailler les solutions techniques pouvant être envisagées pour intégrer le domicile dans le portail au moyen terme et remplacer le DAR par le DAC en cible</a:t>
            </a:r>
            <a:r>
              <a:rPr lang="fr-FR" sz="800"/>
              <a:t>.</a:t>
            </a:r>
          </a:p>
          <a:p>
            <a:pPr lvl="1"/>
            <a:r>
              <a:rPr lang="fr-FR" sz="1200" b="1"/>
              <a:t>1</a:t>
            </a:r>
            <a:r>
              <a:rPr lang="fr-FR" sz="1200" b="1" baseline="30000"/>
              <a:t>er</a:t>
            </a:r>
            <a:r>
              <a:rPr lang="fr-FR" sz="1200" b="1"/>
              <a:t> objectif : le domicile en Janvier 2023</a:t>
            </a:r>
          </a:p>
          <a:p>
            <a:r>
              <a:rPr lang="fr-FR" sz="1400"/>
              <a:t>Les contraintes</a:t>
            </a:r>
          </a:p>
          <a:p>
            <a:pPr lvl="1"/>
            <a:r>
              <a:rPr lang="fr-FR" sz="1200"/>
              <a:t>Livraison d’un DAC pour le Domicile en janvier 2023</a:t>
            </a:r>
          </a:p>
          <a:p>
            <a:pPr lvl="1"/>
            <a:r>
              <a:rPr lang="fr-FR" sz="1200"/>
              <a:t>Référentiel unique Client</a:t>
            </a:r>
          </a:p>
          <a:p>
            <a:pPr lvl="1"/>
            <a:r>
              <a:rPr lang="fr-FR" sz="1200"/>
              <a:t>La solution Domicile de janvier 2023 doit être « transparente » pour les utilisateurs des EHPAD / EHPA / RS</a:t>
            </a:r>
          </a:p>
          <a:p>
            <a:pPr lvl="1"/>
            <a:r>
              <a:rPr lang="fr-FR" sz="1200"/>
              <a:t>Développement en mode agile</a:t>
            </a:r>
          </a:p>
        </p:txBody>
      </p:sp>
      <p:pic>
        <p:nvPicPr>
          <p:cNvPr id="3" name="Image 2">
            <a:extLst>
              <a:ext uri="{FF2B5EF4-FFF2-40B4-BE49-F238E27FC236}">
                <a16:creationId xmlns:a16="http://schemas.microsoft.com/office/drawing/2014/main" id="{A345841A-6B83-475A-A05D-AF05875F4083}"/>
              </a:ext>
            </a:extLst>
          </p:cNvPr>
          <p:cNvPicPr>
            <a:picLocks noChangeAspect="1"/>
          </p:cNvPicPr>
          <p:nvPr/>
        </p:nvPicPr>
        <p:blipFill rotWithShape="1">
          <a:blip r:embed="rId2"/>
          <a:srcRect l="7441"/>
          <a:stretch/>
        </p:blipFill>
        <p:spPr>
          <a:xfrm>
            <a:off x="2929631" y="2743616"/>
            <a:ext cx="5486400" cy="951483"/>
          </a:xfrm>
          <a:prstGeom prst="rect">
            <a:avLst/>
          </a:prstGeom>
        </p:spPr>
      </p:pic>
      <p:sp>
        <p:nvSpPr>
          <p:cNvPr id="9" name="Espace réservé du pied de page 7">
            <a:extLst>
              <a:ext uri="{FF2B5EF4-FFF2-40B4-BE49-F238E27FC236}">
                <a16:creationId xmlns:a16="http://schemas.microsoft.com/office/drawing/2014/main" id="{3EE3C828-423D-4EF1-A607-19DE2ACEA679}"/>
              </a:ext>
            </a:extLst>
          </p:cNvPr>
          <p:cNvSpPr>
            <a:spLocks noGrp="1"/>
          </p:cNvSpPr>
          <p:nvPr>
            <p:ph type="ftr" sz="quarter" idx="11"/>
          </p:nvPr>
        </p:nvSpPr>
        <p:spPr>
          <a:xfrm>
            <a:off x="1779658" y="6356350"/>
            <a:ext cx="6548253" cy="365125"/>
          </a:xfrm>
        </p:spPr>
        <p:txBody>
          <a:bodyPr/>
          <a:lstStyle/>
          <a:p>
            <a:r>
              <a:rPr lang="fr-FR"/>
              <a:t>Cadrage étude technique</a:t>
            </a:r>
          </a:p>
        </p:txBody>
      </p:sp>
    </p:spTree>
    <p:extLst>
      <p:ext uri="{BB962C8B-B14F-4D97-AF65-F5344CB8AC3E}">
        <p14:creationId xmlns:p14="http://schemas.microsoft.com/office/powerpoint/2010/main" val="2641915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10</a:t>
            </a:fld>
            <a:endParaRPr lang="fr-FR"/>
          </a:p>
        </p:txBody>
      </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8362800" cy="950399"/>
          </a:xfrm>
        </p:spPr>
        <p:txBody>
          <a:bodyPr>
            <a:normAutofit/>
          </a:bodyPr>
          <a:lstStyle/>
          <a:p>
            <a:r>
              <a:rPr lang="fr-FR" sz="2400"/>
              <a:t>La liste des DAC Domicile</a:t>
            </a:r>
          </a:p>
        </p:txBody>
      </p:sp>
      <p:sp>
        <p:nvSpPr>
          <p:cNvPr id="43" name="Espace réservé du contenu 2">
            <a:extLst>
              <a:ext uri="{FF2B5EF4-FFF2-40B4-BE49-F238E27FC236}">
                <a16:creationId xmlns:a16="http://schemas.microsoft.com/office/drawing/2014/main" id="{D130D653-D5F7-4451-B1A2-29CC4CEA1CD7}"/>
              </a:ext>
            </a:extLst>
          </p:cNvPr>
          <p:cNvSpPr>
            <a:spLocks noGrp="1"/>
          </p:cNvSpPr>
          <p:nvPr>
            <p:ph sz="quarter" idx="14"/>
          </p:nvPr>
        </p:nvSpPr>
        <p:spPr>
          <a:xfrm>
            <a:off x="457200" y="1033850"/>
            <a:ext cx="8509247" cy="5322499"/>
          </a:xfrm>
        </p:spPr>
        <p:txBody>
          <a:bodyPr>
            <a:noAutofit/>
          </a:bodyPr>
          <a:lstStyle/>
          <a:p>
            <a:r>
              <a:rPr lang="fr-FR" sz="1400"/>
              <a:t>Liste des Clients Domiciles </a:t>
            </a:r>
          </a:p>
          <a:p>
            <a:pPr marL="370800" lvl="1" indent="0">
              <a:buNone/>
            </a:pPr>
            <a:r>
              <a:rPr lang="fr-FR" sz="900"/>
              <a:t>(Sur la base de « l’Historique des DAR »)</a:t>
            </a:r>
          </a:p>
          <a:p>
            <a:pPr lvl="2"/>
            <a:endParaRPr lang="fr-FR" sz="1200"/>
          </a:p>
        </p:txBody>
      </p:sp>
      <p:sp>
        <p:nvSpPr>
          <p:cNvPr id="44" name="Espace réservé du pied de page 7">
            <a:extLst>
              <a:ext uri="{FF2B5EF4-FFF2-40B4-BE49-F238E27FC236}">
                <a16:creationId xmlns:a16="http://schemas.microsoft.com/office/drawing/2014/main" id="{48C8B236-5FE5-406F-83DA-C129E7B9DBD5}"/>
              </a:ext>
            </a:extLst>
          </p:cNvPr>
          <p:cNvSpPr>
            <a:spLocks noGrp="1"/>
          </p:cNvSpPr>
          <p:nvPr>
            <p:ph type="ftr" sz="quarter" idx="11"/>
          </p:nvPr>
        </p:nvSpPr>
        <p:spPr>
          <a:xfrm>
            <a:off x="1779658" y="6356350"/>
            <a:ext cx="6548253" cy="365125"/>
          </a:xfrm>
        </p:spPr>
        <p:txBody>
          <a:bodyPr/>
          <a:lstStyle/>
          <a:p>
            <a:r>
              <a:rPr lang="fr-FR"/>
              <a:t>Cadrage DAC Domicile</a:t>
            </a:r>
          </a:p>
        </p:txBody>
      </p:sp>
      <p:grpSp>
        <p:nvGrpSpPr>
          <p:cNvPr id="7" name="Groupe 6">
            <a:extLst>
              <a:ext uri="{FF2B5EF4-FFF2-40B4-BE49-F238E27FC236}">
                <a16:creationId xmlns:a16="http://schemas.microsoft.com/office/drawing/2014/main" id="{89745503-9327-4175-B221-14F4DBBFD6F5}"/>
              </a:ext>
            </a:extLst>
          </p:cNvPr>
          <p:cNvGrpSpPr/>
          <p:nvPr/>
        </p:nvGrpSpPr>
        <p:grpSpPr>
          <a:xfrm>
            <a:off x="177553" y="1806678"/>
            <a:ext cx="8700976" cy="2417112"/>
            <a:chOff x="0" y="2158322"/>
            <a:chExt cx="9144000" cy="2458897"/>
          </a:xfrm>
        </p:grpSpPr>
        <p:pic>
          <p:nvPicPr>
            <p:cNvPr id="8" name="Image 7">
              <a:extLst>
                <a:ext uri="{FF2B5EF4-FFF2-40B4-BE49-F238E27FC236}">
                  <a16:creationId xmlns:a16="http://schemas.microsoft.com/office/drawing/2014/main" id="{EFAE2FDA-9A7B-4FFD-9736-15EB3199659B}"/>
                </a:ext>
              </a:extLst>
            </p:cNvPr>
            <p:cNvPicPr>
              <a:picLocks noChangeAspect="1"/>
            </p:cNvPicPr>
            <p:nvPr/>
          </p:nvPicPr>
          <p:blipFill rotWithShape="1">
            <a:blip r:embed="rId2"/>
            <a:srcRect b="4036"/>
            <a:stretch/>
          </p:blipFill>
          <p:spPr>
            <a:xfrm>
              <a:off x="0" y="2158322"/>
              <a:ext cx="9144000" cy="2438802"/>
            </a:xfrm>
            <a:prstGeom prst="rect">
              <a:avLst/>
            </a:prstGeom>
          </p:spPr>
        </p:pic>
        <p:grpSp>
          <p:nvGrpSpPr>
            <p:cNvPr id="9" name="Groupe 8">
              <a:extLst>
                <a:ext uri="{FF2B5EF4-FFF2-40B4-BE49-F238E27FC236}">
                  <a16:creationId xmlns:a16="http://schemas.microsoft.com/office/drawing/2014/main" id="{10A8F592-49CF-409C-8924-9E58B8DE2163}"/>
                </a:ext>
              </a:extLst>
            </p:cNvPr>
            <p:cNvGrpSpPr/>
            <p:nvPr/>
          </p:nvGrpSpPr>
          <p:grpSpPr>
            <a:xfrm>
              <a:off x="37410" y="2261562"/>
              <a:ext cx="419791" cy="184666"/>
              <a:chOff x="37410" y="1963850"/>
              <a:chExt cx="419791" cy="184666"/>
            </a:xfrm>
          </p:grpSpPr>
          <p:pic>
            <p:nvPicPr>
              <p:cNvPr id="19" name="Image 18">
                <a:extLst>
                  <a:ext uri="{FF2B5EF4-FFF2-40B4-BE49-F238E27FC236}">
                    <a16:creationId xmlns:a16="http://schemas.microsoft.com/office/drawing/2014/main" id="{F7A64233-EA54-4D09-AE9F-28C91A02D122}"/>
                  </a:ext>
                </a:extLst>
              </p:cNvPr>
              <p:cNvPicPr>
                <a:picLocks noChangeAspect="1"/>
              </p:cNvPicPr>
              <p:nvPr/>
            </p:nvPicPr>
            <p:blipFill>
              <a:blip r:embed="rId3"/>
              <a:stretch>
                <a:fillRect/>
              </a:stretch>
            </p:blipFill>
            <p:spPr>
              <a:xfrm>
                <a:off x="69988" y="1996016"/>
                <a:ext cx="387213" cy="135724"/>
              </a:xfrm>
              <a:prstGeom prst="rect">
                <a:avLst/>
              </a:prstGeom>
            </p:spPr>
          </p:pic>
          <p:sp>
            <p:nvSpPr>
              <p:cNvPr id="20" name="ZoneTexte 19">
                <a:extLst>
                  <a:ext uri="{FF2B5EF4-FFF2-40B4-BE49-F238E27FC236}">
                    <a16:creationId xmlns:a16="http://schemas.microsoft.com/office/drawing/2014/main" id="{0FEF86A1-A554-405D-B068-3BFAE20387F8}"/>
                  </a:ext>
                </a:extLst>
              </p:cNvPr>
              <p:cNvSpPr txBox="1"/>
              <p:nvPr/>
            </p:nvSpPr>
            <p:spPr>
              <a:xfrm>
                <a:off x="37410" y="1963850"/>
                <a:ext cx="418704" cy="184666"/>
              </a:xfrm>
              <a:prstGeom prst="rect">
                <a:avLst/>
              </a:prstGeom>
              <a:noFill/>
            </p:spPr>
            <p:txBody>
              <a:bodyPr wrap="none" rtlCol="0">
                <a:spAutoFit/>
              </a:bodyPr>
              <a:lstStyle/>
              <a:p>
                <a:r>
                  <a:rPr lang="fr-FR" sz="600" b="1">
                    <a:solidFill>
                      <a:schemeClr val="bg1"/>
                    </a:solidFill>
                  </a:rPr>
                  <a:t>Agence</a:t>
                </a:r>
              </a:p>
            </p:txBody>
          </p:sp>
        </p:grpSp>
        <p:sp>
          <p:nvSpPr>
            <p:cNvPr id="10" name="Rectangle 9">
              <a:extLst>
                <a:ext uri="{FF2B5EF4-FFF2-40B4-BE49-F238E27FC236}">
                  <a16:creationId xmlns:a16="http://schemas.microsoft.com/office/drawing/2014/main" id="{657EBCDD-747C-41D0-9813-E877FADD8C2E}"/>
                </a:ext>
              </a:extLst>
            </p:cNvPr>
            <p:cNvSpPr/>
            <p:nvPr/>
          </p:nvSpPr>
          <p:spPr>
            <a:xfrm>
              <a:off x="7455877" y="2999433"/>
              <a:ext cx="891878" cy="1959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52A0E653-EB66-4DD3-908D-2D76AB0F07DA}"/>
                </a:ext>
              </a:extLst>
            </p:cNvPr>
            <p:cNvSpPr/>
            <p:nvPr/>
          </p:nvSpPr>
          <p:spPr>
            <a:xfrm>
              <a:off x="7455877" y="3466682"/>
              <a:ext cx="891878" cy="1959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F73127E0-1C45-4EF2-A042-E5D51F227A51}"/>
                </a:ext>
              </a:extLst>
            </p:cNvPr>
            <p:cNvSpPr/>
            <p:nvPr/>
          </p:nvSpPr>
          <p:spPr>
            <a:xfrm>
              <a:off x="7455877" y="3968728"/>
              <a:ext cx="872034" cy="16114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3FC60FE-0C8D-46A4-8361-EBFAD4220B63}"/>
                </a:ext>
              </a:extLst>
            </p:cNvPr>
            <p:cNvSpPr/>
            <p:nvPr/>
          </p:nvSpPr>
          <p:spPr>
            <a:xfrm>
              <a:off x="7455877" y="4421276"/>
              <a:ext cx="891878" cy="1959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62A50B89-33C6-4B75-A394-C453EA500CDE}"/>
                </a:ext>
              </a:extLst>
            </p:cNvPr>
            <p:cNvPicPr>
              <a:picLocks noChangeAspect="1"/>
            </p:cNvPicPr>
            <p:nvPr/>
          </p:nvPicPr>
          <p:blipFill>
            <a:blip r:embed="rId4"/>
            <a:stretch>
              <a:fillRect/>
            </a:stretch>
          </p:blipFill>
          <p:spPr>
            <a:xfrm>
              <a:off x="7316865" y="3219916"/>
              <a:ext cx="1169901" cy="202130"/>
            </a:xfrm>
            <a:prstGeom prst="rect">
              <a:avLst/>
            </a:prstGeom>
          </p:spPr>
        </p:pic>
        <p:pic>
          <p:nvPicPr>
            <p:cNvPr id="15" name="Image 14">
              <a:extLst>
                <a:ext uri="{FF2B5EF4-FFF2-40B4-BE49-F238E27FC236}">
                  <a16:creationId xmlns:a16="http://schemas.microsoft.com/office/drawing/2014/main" id="{292AAB5C-D9ED-466F-8357-50EBB54A5831}"/>
                </a:ext>
              </a:extLst>
            </p:cNvPr>
            <p:cNvPicPr>
              <a:picLocks noChangeAspect="1"/>
            </p:cNvPicPr>
            <p:nvPr/>
          </p:nvPicPr>
          <p:blipFill>
            <a:blip r:embed="rId4"/>
            <a:stretch>
              <a:fillRect/>
            </a:stretch>
          </p:blipFill>
          <p:spPr>
            <a:xfrm>
              <a:off x="7378830" y="3693352"/>
              <a:ext cx="1169901" cy="202130"/>
            </a:xfrm>
            <a:prstGeom prst="rect">
              <a:avLst/>
            </a:prstGeom>
          </p:spPr>
        </p:pic>
        <p:pic>
          <p:nvPicPr>
            <p:cNvPr id="16" name="Image 15">
              <a:extLst>
                <a:ext uri="{FF2B5EF4-FFF2-40B4-BE49-F238E27FC236}">
                  <a16:creationId xmlns:a16="http://schemas.microsoft.com/office/drawing/2014/main" id="{38C3C2A7-3AF7-408E-9120-977D60D0682C}"/>
                </a:ext>
              </a:extLst>
            </p:cNvPr>
            <p:cNvPicPr>
              <a:picLocks noChangeAspect="1"/>
            </p:cNvPicPr>
            <p:nvPr/>
          </p:nvPicPr>
          <p:blipFill>
            <a:blip r:embed="rId4"/>
            <a:stretch>
              <a:fillRect/>
            </a:stretch>
          </p:blipFill>
          <p:spPr>
            <a:xfrm>
              <a:off x="7409488" y="4181861"/>
              <a:ext cx="1169901" cy="202130"/>
            </a:xfrm>
            <a:prstGeom prst="rect">
              <a:avLst/>
            </a:prstGeom>
          </p:spPr>
        </p:pic>
        <p:pic>
          <p:nvPicPr>
            <p:cNvPr id="17" name="Image 16">
              <a:extLst>
                <a:ext uri="{FF2B5EF4-FFF2-40B4-BE49-F238E27FC236}">
                  <a16:creationId xmlns:a16="http://schemas.microsoft.com/office/drawing/2014/main" id="{39880813-B323-4CCB-828E-2B1502CB9503}"/>
                </a:ext>
              </a:extLst>
            </p:cNvPr>
            <p:cNvPicPr>
              <a:picLocks noChangeAspect="1"/>
            </p:cNvPicPr>
            <p:nvPr/>
          </p:nvPicPr>
          <p:blipFill>
            <a:blip r:embed="rId4"/>
            <a:stretch>
              <a:fillRect/>
            </a:stretch>
          </p:blipFill>
          <p:spPr>
            <a:xfrm>
              <a:off x="7398926" y="2627451"/>
              <a:ext cx="770384" cy="133104"/>
            </a:xfrm>
            <a:prstGeom prst="rect">
              <a:avLst/>
            </a:prstGeom>
          </p:spPr>
        </p:pic>
        <p:sp>
          <p:nvSpPr>
            <p:cNvPr id="18" name="ZoneTexte 17">
              <a:extLst>
                <a:ext uri="{FF2B5EF4-FFF2-40B4-BE49-F238E27FC236}">
                  <a16:creationId xmlns:a16="http://schemas.microsoft.com/office/drawing/2014/main" id="{55AB0983-B58A-4F20-8C73-28091C2C8F98}"/>
                </a:ext>
              </a:extLst>
            </p:cNvPr>
            <p:cNvSpPr txBox="1"/>
            <p:nvPr/>
          </p:nvSpPr>
          <p:spPr>
            <a:xfrm>
              <a:off x="7409488" y="2596944"/>
              <a:ext cx="351378" cy="169277"/>
            </a:xfrm>
            <a:prstGeom prst="rect">
              <a:avLst/>
            </a:prstGeom>
            <a:noFill/>
          </p:spPr>
          <p:txBody>
            <a:bodyPr wrap="none" rtlCol="0">
              <a:spAutoFit/>
            </a:bodyPr>
            <a:lstStyle/>
            <a:p>
              <a:r>
                <a:rPr lang="fr-FR" sz="500">
                  <a:solidFill>
                    <a:schemeClr val="bg1">
                      <a:lumMod val="65000"/>
                    </a:schemeClr>
                  </a:solidFill>
                </a:rPr>
                <a:t>Action</a:t>
              </a:r>
            </a:p>
          </p:txBody>
        </p:sp>
      </p:grpSp>
    </p:spTree>
    <p:extLst>
      <p:ext uri="{BB962C8B-B14F-4D97-AF65-F5344CB8AC3E}">
        <p14:creationId xmlns:p14="http://schemas.microsoft.com/office/powerpoint/2010/main" val="250114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11</a:t>
            </a:fld>
            <a:endParaRPr lang="fr-FR"/>
          </a:p>
        </p:txBody>
      </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8362800" cy="950399"/>
          </a:xfrm>
        </p:spPr>
        <p:txBody>
          <a:bodyPr>
            <a:normAutofit/>
          </a:bodyPr>
          <a:lstStyle/>
          <a:p>
            <a:r>
              <a:rPr lang="fr-FR" sz="2400"/>
              <a:t>Intégration du DAC Domicile dans le modèle Portail</a:t>
            </a:r>
          </a:p>
        </p:txBody>
      </p:sp>
      <p:sp>
        <p:nvSpPr>
          <p:cNvPr id="44" name="Espace réservé du pied de page 7">
            <a:extLst>
              <a:ext uri="{FF2B5EF4-FFF2-40B4-BE49-F238E27FC236}">
                <a16:creationId xmlns:a16="http://schemas.microsoft.com/office/drawing/2014/main" id="{48C8B236-5FE5-406F-83DA-C129E7B9DBD5}"/>
              </a:ext>
            </a:extLst>
          </p:cNvPr>
          <p:cNvSpPr>
            <a:spLocks noGrp="1"/>
          </p:cNvSpPr>
          <p:nvPr>
            <p:ph type="ftr" sz="quarter" idx="11"/>
          </p:nvPr>
        </p:nvSpPr>
        <p:spPr>
          <a:xfrm>
            <a:off x="1779658" y="6356350"/>
            <a:ext cx="6548253" cy="365125"/>
          </a:xfrm>
        </p:spPr>
        <p:txBody>
          <a:bodyPr/>
          <a:lstStyle/>
          <a:p>
            <a:r>
              <a:rPr lang="fr-FR"/>
              <a:t>Cadrage DAC Domicile</a:t>
            </a:r>
          </a:p>
        </p:txBody>
      </p:sp>
      <p:sp>
        <p:nvSpPr>
          <p:cNvPr id="7" name="Espace réservé du contenu 2">
            <a:extLst>
              <a:ext uri="{FF2B5EF4-FFF2-40B4-BE49-F238E27FC236}">
                <a16:creationId xmlns:a16="http://schemas.microsoft.com/office/drawing/2014/main" id="{ED6EB72D-E90C-47BC-8E0C-65D8137D71FF}"/>
              </a:ext>
            </a:extLst>
          </p:cNvPr>
          <p:cNvSpPr>
            <a:spLocks noGrp="1"/>
          </p:cNvSpPr>
          <p:nvPr>
            <p:ph sz="quarter" idx="14"/>
          </p:nvPr>
        </p:nvSpPr>
        <p:spPr>
          <a:xfrm>
            <a:off x="457200" y="1033850"/>
            <a:ext cx="8509247" cy="5322499"/>
          </a:xfrm>
        </p:spPr>
        <p:txBody>
          <a:bodyPr>
            <a:noAutofit/>
          </a:bodyPr>
          <a:lstStyle/>
          <a:p>
            <a:r>
              <a:rPr lang="fr-FR" sz="1600"/>
              <a:t>Arbitrage à rendre : </a:t>
            </a:r>
          </a:p>
          <a:p>
            <a:pPr lvl="1"/>
            <a:r>
              <a:rPr lang="fr-FR" sz="1400"/>
              <a:t>Référentiel unique : gestion des ID Portail et IDSAP :</a:t>
            </a:r>
          </a:p>
          <a:p>
            <a:pPr lvl="2"/>
            <a:r>
              <a:rPr lang="fr-FR" sz="1200"/>
              <a:t>Etape de rapprochement LANCELOT – PORTAIL :</a:t>
            </a:r>
            <a:r>
              <a:rPr lang="fr-FR" sz="1000"/>
              <a:t> sur Nom + Prénom + date naissance + code départemental (?)</a:t>
            </a:r>
          </a:p>
          <a:p>
            <a:pPr lvl="2"/>
            <a:r>
              <a:rPr lang="fr-FR" sz="1000"/>
              <a:t>Récupération des ID si trouvé </a:t>
            </a:r>
          </a:p>
          <a:p>
            <a:pPr lvl="2"/>
            <a:r>
              <a:rPr lang="fr-FR" sz="1000"/>
              <a:t>Création si non trouvé</a:t>
            </a:r>
          </a:p>
          <a:p>
            <a:pPr lvl="2"/>
            <a:endParaRPr lang="fr-FR" sz="1000"/>
          </a:p>
          <a:p>
            <a:pPr lvl="1"/>
            <a:r>
              <a:rPr lang="fr-FR" sz="1400"/>
              <a:t>Fiches CRM ?</a:t>
            </a:r>
          </a:p>
          <a:p>
            <a:pPr lvl="2"/>
            <a:r>
              <a:rPr lang="fr-FR" sz="1200"/>
              <a:t>Nécessaire si maintien de la double alimentation MIGA – PORTAL</a:t>
            </a:r>
          </a:p>
          <a:p>
            <a:pPr lvl="2"/>
            <a:r>
              <a:rPr lang="fr-FR" sz="1200"/>
              <a:t>La récupération des ID -&gt; orientation pour les agences à domicile? </a:t>
            </a:r>
          </a:p>
          <a:p>
            <a:pPr lvl="2"/>
            <a:r>
              <a:rPr lang="fr-FR" sz="1200"/>
              <a:t>Impact fort potentiel : nécessiterait de revoir le processus CRM complet (ex : avoir des orientations qui restent ouvertes alors qu’on a une admission,…)</a:t>
            </a:r>
          </a:p>
          <a:p>
            <a:pPr lvl="2"/>
            <a:endParaRPr lang="fr-FR" sz="1200"/>
          </a:p>
          <a:p>
            <a:pPr lvl="1"/>
            <a:r>
              <a:rPr lang="fr-FR" sz="1400"/>
              <a:t>Interlocuteurs?</a:t>
            </a:r>
          </a:p>
          <a:p>
            <a:pPr lvl="2"/>
            <a:r>
              <a:rPr lang="fr-FR" sz="1200"/>
              <a:t>Les interlocuteurs ne sont pas identifiés dans PERCEVAL (pas d’identifiants)</a:t>
            </a:r>
          </a:p>
          <a:p>
            <a:pPr lvl="2"/>
            <a:r>
              <a:rPr lang="fr-FR" sz="1200"/>
              <a:t>Certains interlocuteurs peuvent participer au règlement de factures</a:t>
            </a:r>
          </a:p>
          <a:p>
            <a:pPr lvl="2"/>
            <a:endParaRPr lang="fr-FR" sz="1200"/>
          </a:p>
          <a:p>
            <a:pPr lvl="1"/>
            <a:r>
              <a:rPr lang="fr-FR" sz="1400"/>
              <a:t>Un DAC ou bien autre chose? Une idée saugrenue?</a:t>
            </a:r>
          </a:p>
          <a:p>
            <a:pPr lvl="2"/>
            <a:r>
              <a:rPr lang="fr-FR" sz="1200"/>
              <a:t>Soit un DAC -&gt; estimer les Impacts </a:t>
            </a:r>
          </a:p>
          <a:p>
            <a:pPr lvl="2"/>
            <a:r>
              <a:rPr lang="fr-FR" sz="1200"/>
              <a:t>Soit un « client domicile » sans DAC, juste pour faire le lien avec SAP.</a:t>
            </a:r>
          </a:p>
          <a:p>
            <a:pPr marL="626400" lvl="2" indent="0">
              <a:buNone/>
            </a:pPr>
            <a:endParaRPr lang="fr-FR" sz="1200"/>
          </a:p>
          <a:p>
            <a:pPr lvl="2"/>
            <a:endParaRPr lang="fr-FR" sz="1200"/>
          </a:p>
          <a:p>
            <a:endParaRPr lang="fr-FR" sz="1900"/>
          </a:p>
        </p:txBody>
      </p:sp>
    </p:spTree>
    <p:extLst>
      <p:ext uri="{BB962C8B-B14F-4D97-AF65-F5344CB8AC3E}">
        <p14:creationId xmlns:p14="http://schemas.microsoft.com/office/powerpoint/2010/main" val="9546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12</a:t>
            </a:fld>
            <a:endParaRPr lang="fr-FR"/>
          </a:p>
        </p:txBody>
      </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6991165" cy="950399"/>
          </a:xfrm>
        </p:spPr>
        <p:txBody>
          <a:bodyPr>
            <a:normAutofit fontScale="90000"/>
          </a:bodyPr>
          <a:lstStyle/>
          <a:p>
            <a:r>
              <a:rPr lang="fr-FR" sz="2400"/>
              <a:t>Quelques questions auxquelles l’étude technique doit répondre pour l’échéance de janvier 2023:</a:t>
            </a:r>
          </a:p>
        </p:txBody>
      </p:sp>
      <p:sp>
        <p:nvSpPr>
          <p:cNvPr id="8" name="Espace réservé du pied de page 7">
            <a:extLst>
              <a:ext uri="{FF2B5EF4-FFF2-40B4-BE49-F238E27FC236}">
                <a16:creationId xmlns:a16="http://schemas.microsoft.com/office/drawing/2014/main" id="{0F6E5B38-517F-49A6-986F-3C7B243B9658}"/>
              </a:ext>
            </a:extLst>
          </p:cNvPr>
          <p:cNvSpPr>
            <a:spLocks noGrp="1"/>
          </p:cNvSpPr>
          <p:nvPr>
            <p:ph type="ftr" sz="quarter" idx="11"/>
          </p:nvPr>
        </p:nvSpPr>
        <p:spPr>
          <a:xfrm>
            <a:off x="1779658" y="6356350"/>
            <a:ext cx="6548253" cy="365125"/>
          </a:xfrm>
        </p:spPr>
        <p:txBody>
          <a:bodyPr/>
          <a:lstStyle/>
          <a:p>
            <a:r>
              <a:rPr lang="fr-FR"/>
              <a:t>Cadrage étude technique</a:t>
            </a:r>
          </a:p>
        </p:txBody>
      </p:sp>
      <p:sp>
        <p:nvSpPr>
          <p:cNvPr id="11" name="Espace réservé du contenu 2">
            <a:extLst>
              <a:ext uri="{FF2B5EF4-FFF2-40B4-BE49-F238E27FC236}">
                <a16:creationId xmlns:a16="http://schemas.microsoft.com/office/drawing/2014/main" id="{A2E416A3-74CC-4E12-B427-5194E9E8BC39}"/>
              </a:ext>
            </a:extLst>
          </p:cNvPr>
          <p:cNvSpPr txBox="1">
            <a:spLocks/>
          </p:cNvSpPr>
          <p:nvPr/>
        </p:nvSpPr>
        <p:spPr>
          <a:xfrm>
            <a:off x="457200" y="1149264"/>
            <a:ext cx="8509247" cy="5322499"/>
          </a:xfrm>
          <a:prstGeom prst="rect">
            <a:avLst/>
          </a:prstGeom>
        </p:spPr>
        <p:txBody>
          <a:bodyPr vert="horz" lIns="91440" tIns="45720" rIns="91440" bIns="45720" rtlCol="0">
            <a:noAutofit/>
          </a:bodyPr>
          <a:lstStyle>
            <a:lvl1pPr marL="360000" indent="-360000" algn="l" defTabSz="457200" rtl="0" eaLnBrk="1" latinLnBrk="0" hangingPunct="1">
              <a:spcBef>
                <a:spcPts val="2400"/>
              </a:spcBef>
              <a:buSzPct val="110000"/>
              <a:buFontTx/>
              <a:buBlip>
                <a:blip r:embed="rId2"/>
              </a:buBlip>
              <a:defRPr sz="2000" b="1" kern="1200">
                <a:solidFill>
                  <a:srgbClr val="52423C"/>
                </a:solidFill>
                <a:latin typeface="Arial"/>
                <a:ea typeface="+mn-ea"/>
                <a:cs typeface="Arial"/>
              </a:defRPr>
            </a:lvl1pPr>
            <a:lvl2pPr marL="622800" indent="-252000" algn="l" defTabSz="457200" rtl="0" eaLnBrk="1" latinLnBrk="0" hangingPunct="1">
              <a:spcBef>
                <a:spcPts val="900"/>
              </a:spcBef>
              <a:buSzPct val="104000"/>
              <a:buFontTx/>
              <a:buBlip>
                <a:blip r:embed="rId3"/>
              </a:buBlip>
              <a:defRPr sz="1500" kern="1200">
                <a:solidFill>
                  <a:schemeClr val="tx1"/>
                </a:solidFill>
                <a:latin typeface="Arial"/>
                <a:ea typeface="+mn-ea"/>
                <a:cs typeface="Arial"/>
              </a:defRPr>
            </a:lvl2pPr>
            <a:lvl3pPr marL="842400" indent="-216000" algn="l" defTabSz="441325" rtl="0" eaLnBrk="1" latinLnBrk="0" hangingPunct="1">
              <a:spcBef>
                <a:spcPts val="400"/>
              </a:spcBef>
              <a:buSzPct val="100000"/>
              <a:buFontTx/>
              <a:buBlip>
                <a:blip r:embed="rId4"/>
              </a:buBlip>
              <a:defRPr sz="1300" kern="1200" baseline="0">
                <a:solidFill>
                  <a:schemeClr val="tx1"/>
                </a:solidFill>
                <a:latin typeface="Arial"/>
                <a:ea typeface="+mn-ea"/>
                <a:cs typeface="Arial"/>
              </a:defRPr>
            </a:lvl3pPr>
            <a:lvl4pPr marL="1101600" indent="-252000" algn="l" defTabSz="457200" rtl="0" eaLnBrk="1" latinLnBrk="0" hangingPunct="1">
              <a:spcBef>
                <a:spcPts val="300"/>
              </a:spcBef>
              <a:buFontTx/>
              <a:buBlip>
                <a:blip r:embed="rId5"/>
              </a:buBlip>
              <a:defRPr sz="1100" kern="1200" baseline="0">
                <a:solidFill>
                  <a:schemeClr val="tx1"/>
                </a:solidFill>
                <a:latin typeface="Arial"/>
                <a:ea typeface="+mn-ea"/>
                <a:cs typeface="Arial"/>
              </a:defRPr>
            </a:lvl4pPr>
            <a:lvl5pPr marL="1188000" indent="-140400" algn="l" defTabSz="341313" rtl="0" eaLnBrk="1" latinLnBrk="0" hangingPunct="1">
              <a:spcBef>
                <a:spcPts val="200"/>
              </a:spcBef>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1200"/>
              <a:t>Un référentiel Client sur PORTAL:</a:t>
            </a:r>
          </a:p>
          <a:p>
            <a:pPr lvl="1"/>
            <a:r>
              <a:rPr lang="fr-FR" sz="1100"/>
              <a:t>C’est quoi ? -&gt; Définir le MPD (quels objets pour le 1</a:t>
            </a:r>
            <a:r>
              <a:rPr lang="fr-FR" sz="1100" baseline="30000"/>
              <a:t>er</a:t>
            </a:r>
            <a:r>
              <a:rPr lang="fr-FR" sz="1100"/>
              <a:t> lot?)</a:t>
            </a:r>
          </a:p>
          <a:p>
            <a:pPr lvl="1"/>
            <a:r>
              <a:rPr lang="fr-FR" sz="1100"/>
              <a:t>Faut-il une synchro avec MIGA? Impacts sur l’existant? Quels risques?</a:t>
            </a:r>
          </a:p>
          <a:p>
            <a:r>
              <a:rPr lang="fr-FR" sz="1200"/>
              <a:t>Les échanges SAP</a:t>
            </a:r>
          </a:p>
          <a:p>
            <a:pPr lvl="1"/>
            <a:r>
              <a:rPr lang="fr-FR" sz="1100"/>
              <a:t>Contraintes du référentiel unique sur les échanges SAP (mouvements de mise à jour + mandats)</a:t>
            </a:r>
          </a:p>
          <a:p>
            <a:pPr lvl="1"/>
            <a:r>
              <a:rPr lang="fr-FR" sz="1100"/>
              <a:t>Quelles possibilités? Quels impacts? Quels risques?</a:t>
            </a:r>
          </a:p>
          <a:p>
            <a:r>
              <a:rPr lang="fr-FR" sz="1200"/>
              <a:t>Pas d’impact pour les utilisateurs DAR </a:t>
            </a:r>
            <a:r>
              <a:rPr lang="fr-FR" sz="1200" b="0"/>
              <a:t>(activités EHPAD / EHPA / RS)</a:t>
            </a:r>
          </a:p>
          <a:p>
            <a:pPr lvl="1"/>
            <a:r>
              <a:rPr lang="fr-FR" sz="1100" b="0"/>
              <a:t>Impacts « à minima » sur le DAR actuel, comment?</a:t>
            </a:r>
          </a:p>
          <a:p>
            <a:r>
              <a:rPr lang="fr-FR" sz="1200"/>
              <a:t>Intégration du domicile sur les fiches CRM?</a:t>
            </a:r>
          </a:p>
          <a:p>
            <a:pPr lvl="1"/>
            <a:r>
              <a:rPr lang="fr-FR" sz="1100"/>
              <a:t>La gestion unique des ID </a:t>
            </a:r>
            <a:r>
              <a:rPr lang="fr-FR" sz="1100" err="1"/>
              <a:t>customers</a:t>
            </a:r>
            <a:r>
              <a:rPr lang="fr-FR" sz="1100"/>
              <a:t> nécessite t’il la gestion d’une orientation Domicile sur les fiches CRM?</a:t>
            </a:r>
          </a:p>
          <a:p>
            <a:pPr lvl="1"/>
            <a:r>
              <a:rPr lang="fr-FR" sz="1100"/>
              <a:t>Si oui, comment peut-on intégrer ces orientations avec un impacts à minima sur l’existant (ex contrôles CRM, admissions,..)</a:t>
            </a:r>
          </a:p>
          <a:p>
            <a:pPr marL="370800" lvl="1" indent="0">
              <a:buNone/>
            </a:pPr>
            <a:endParaRPr lang="fr-FR" sz="1050"/>
          </a:p>
          <a:p>
            <a:pPr lvl="1"/>
            <a:endParaRPr lang="fr-FR" sz="1050"/>
          </a:p>
          <a:p>
            <a:pPr lvl="1"/>
            <a:endParaRPr lang="fr-FR" sz="1050"/>
          </a:p>
          <a:p>
            <a:pPr lvl="1"/>
            <a:endParaRPr lang="fr-FR" sz="1050"/>
          </a:p>
          <a:p>
            <a:pPr lvl="1"/>
            <a:endParaRPr lang="fr-FR" sz="1050"/>
          </a:p>
          <a:p>
            <a:pPr lvl="1"/>
            <a:endParaRPr lang="fr-FR" sz="1050"/>
          </a:p>
          <a:p>
            <a:pPr lvl="1"/>
            <a:endParaRPr lang="fr-FR" sz="1050"/>
          </a:p>
          <a:p>
            <a:pPr lvl="1"/>
            <a:endParaRPr lang="fr-FR" sz="1050"/>
          </a:p>
          <a:p>
            <a:pPr lvl="1"/>
            <a:endParaRPr lang="fr-FR" sz="1050"/>
          </a:p>
          <a:p>
            <a:pPr lvl="1"/>
            <a:endParaRPr lang="fr-FR" sz="1050"/>
          </a:p>
          <a:p>
            <a:pPr marL="370800" lvl="1" indent="0">
              <a:buNone/>
            </a:pPr>
            <a:endParaRPr lang="fr-FR" sz="1100"/>
          </a:p>
          <a:p>
            <a:pPr marL="626400" lvl="2" indent="0">
              <a:buFontTx/>
              <a:buNone/>
            </a:pPr>
            <a:endParaRPr lang="fr-FR" sz="1050"/>
          </a:p>
        </p:txBody>
      </p:sp>
      <p:grpSp>
        <p:nvGrpSpPr>
          <p:cNvPr id="50" name="Groupe 49">
            <a:extLst>
              <a:ext uri="{FF2B5EF4-FFF2-40B4-BE49-F238E27FC236}">
                <a16:creationId xmlns:a16="http://schemas.microsoft.com/office/drawing/2014/main" id="{516FD22A-5D28-4C30-98CC-8C37F16AD398}"/>
              </a:ext>
            </a:extLst>
          </p:cNvPr>
          <p:cNvGrpSpPr/>
          <p:nvPr/>
        </p:nvGrpSpPr>
        <p:grpSpPr>
          <a:xfrm>
            <a:off x="1368622" y="4917233"/>
            <a:ext cx="6137702" cy="1518724"/>
            <a:chOff x="839780" y="1495147"/>
            <a:chExt cx="6737565" cy="1919766"/>
          </a:xfrm>
        </p:grpSpPr>
        <p:sp>
          <p:nvSpPr>
            <p:cNvPr id="51" name="Cylindre 50">
              <a:extLst>
                <a:ext uri="{FF2B5EF4-FFF2-40B4-BE49-F238E27FC236}">
                  <a16:creationId xmlns:a16="http://schemas.microsoft.com/office/drawing/2014/main" id="{0FA9D20D-6354-408B-8D97-F6B4C710A316}"/>
                </a:ext>
              </a:extLst>
            </p:cNvPr>
            <p:cNvSpPr/>
            <p:nvPr/>
          </p:nvSpPr>
          <p:spPr>
            <a:xfrm>
              <a:off x="2192871" y="2179464"/>
              <a:ext cx="577049" cy="532661"/>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000">
                  <a:solidFill>
                    <a:schemeClr val="tx1"/>
                  </a:solidFill>
                </a:rPr>
                <a:t>MIGA</a:t>
              </a:r>
            </a:p>
          </p:txBody>
        </p:sp>
        <p:sp>
          <p:nvSpPr>
            <p:cNvPr id="52" name="Cylindre 51">
              <a:extLst>
                <a:ext uri="{FF2B5EF4-FFF2-40B4-BE49-F238E27FC236}">
                  <a16:creationId xmlns:a16="http://schemas.microsoft.com/office/drawing/2014/main" id="{57A9076C-E117-4ABC-AAA8-A7CC90D41A1A}"/>
                </a:ext>
              </a:extLst>
            </p:cNvPr>
            <p:cNvSpPr/>
            <p:nvPr/>
          </p:nvSpPr>
          <p:spPr>
            <a:xfrm>
              <a:off x="5918060" y="2192783"/>
              <a:ext cx="735368" cy="532660"/>
            </a:xfrm>
            <a:prstGeom prst="can">
              <a:avLst/>
            </a:prstGeom>
            <a:solidFill>
              <a:schemeClr val="accent3">
                <a:lumMod val="40000"/>
                <a:lumOff val="60000"/>
              </a:schemeClr>
            </a:solidFill>
            <a:ln>
              <a:solidFill>
                <a:srgbClr val="00B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000">
                  <a:solidFill>
                    <a:schemeClr val="tx1"/>
                  </a:solidFill>
                </a:rPr>
                <a:t>PORTAL</a:t>
              </a:r>
            </a:p>
          </p:txBody>
        </p:sp>
        <p:sp>
          <p:nvSpPr>
            <p:cNvPr id="53" name="Rectangle : coins arrondis 52">
              <a:extLst>
                <a:ext uri="{FF2B5EF4-FFF2-40B4-BE49-F238E27FC236}">
                  <a16:creationId xmlns:a16="http://schemas.microsoft.com/office/drawing/2014/main" id="{63D26D74-4E6D-4200-85AE-FA93616257A2}"/>
                </a:ext>
              </a:extLst>
            </p:cNvPr>
            <p:cNvSpPr/>
            <p:nvPr/>
          </p:nvSpPr>
          <p:spPr>
            <a:xfrm>
              <a:off x="3928227" y="1900916"/>
              <a:ext cx="479394" cy="23969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a:solidFill>
                    <a:schemeClr val="tx1"/>
                  </a:solidFill>
                </a:rPr>
                <a:t>DAR</a:t>
              </a:r>
            </a:p>
          </p:txBody>
        </p:sp>
        <p:sp>
          <p:nvSpPr>
            <p:cNvPr id="54" name="Rectangle : coins arrondis 53">
              <a:extLst>
                <a:ext uri="{FF2B5EF4-FFF2-40B4-BE49-F238E27FC236}">
                  <a16:creationId xmlns:a16="http://schemas.microsoft.com/office/drawing/2014/main" id="{6636A53C-E89D-43EF-81DD-870F718F1C82}"/>
                </a:ext>
              </a:extLst>
            </p:cNvPr>
            <p:cNvSpPr/>
            <p:nvPr/>
          </p:nvSpPr>
          <p:spPr>
            <a:xfrm>
              <a:off x="3929563" y="1495147"/>
              <a:ext cx="537240" cy="23969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00">
                  <a:solidFill>
                    <a:schemeClr val="tx1"/>
                  </a:solidFill>
                </a:rPr>
                <a:t>CRM</a:t>
              </a:r>
              <a:endParaRPr lang="fr-FR" sz="1200">
                <a:solidFill>
                  <a:schemeClr val="tx1"/>
                </a:solidFill>
              </a:endParaRPr>
            </a:p>
          </p:txBody>
        </p:sp>
        <p:sp>
          <p:nvSpPr>
            <p:cNvPr id="55" name="Rectangle : coins arrondis 54">
              <a:extLst>
                <a:ext uri="{FF2B5EF4-FFF2-40B4-BE49-F238E27FC236}">
                  <a16:creationId xmlns:a16="http://schemas.microsoft.com/office/drawing/2014/main" id="{A8CBE679-7058-41B3-BE49-2C9144214C20}"/>
                </a:ext>
              </a:extLst>
            </p:cNvPr>
            <p:cNvSpPr/>
            <p:nvPr/>
          </p:nvSpPr>
          <p:spPr>
            <a:xfrm>
              <a:off x="3987410" y="3175215"/>
              <a:ext cx="479394" cy="23969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a:solidFill>
                    <a:schemeClr val="tx1"/>
                  </a:solidFill>
                </a:rPr>
                <a:t>SAP</a:t>
              </a:r>
            </a:p>
          </p:txBody>
        </p:sp>
        <p:sp>
          <p:nvSpPr>
            <p:cNvPr id="56" name="Rectangle : coins arrondis 55">
              <a:extLst>
                <a:ext uri="{FF2B5EF4-FFF2-40B4-BE49-F238E27FC236}">
                  <a16:creationId xmlns:a16="http://schemas.microsoft.com/office/drawing/2014/main" id="{C9480915-12FF-42CA-ABC3-23ECB15451E1}"/>
                </a:ext>
              </a:extLst>
            </p:cNvPr>
            <p:cNvSpPr/>
            <p:nvPr/>
          </p:nvSpPr>
          <p:spPr>
            <a:xfrm>
              <a:off x="7097951" y="2334823"/>
              <a:ext cx="479394" cy="23969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00">
                  <a:solidFill>
                    <a:schemeClr val="tx1"/>
                  </a:solidFill>
                </a:rPr>
                <a:t>DAC</a:t>
              </a:r>
            </a:p>
          </p:txBody>
        </p:sp>
        <p:cxnSp>
          <p:nvCxnSpPr>
            <p:cNvPr id="57" name="Connecteur droit avec flèche 56">
              <a:extLst>
                <a:ext uri="{FF2B5EF4-FFF2-40B4-BE49-F238E27FC236}">
                  <a16:creationId xmlns:a16="http://schemas.microsoft.com/office/drawing/2014/main" id="{082E6F74-6A1E-4A6C-9183-9C163EC443B4}"/>
                </a:ext>
              </a:extLst>
            </p:cNvPr>
            <p:cNvCxnSpPr>
              <a:cxnSpLocks/>
              <a:stCxn id="54" idx="1"/>
              <a:endCxn id="51" idx="1"/>
            </p:cNvCxnSpPr>
            <p:nvPr/>
          </p:nvCxnSpPr>
          <p:spPr>
            <a:xfrm flipH="1">
              <a:off x="2481396" y="1614997"/>
              <a:ext cx="1448167" cy="5644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eur droit avec flèche 57">
              <a:extLst>
                <a:ext uri="{FF2B5EF4-FFF2-40B4-BE49-F238E27FC236}">
                  <a16:creationId xmlns:a16="http://schemas.microsoft.com/office/drawing/2014/main" id="{11081C73-6650-45FD-A1FB-67CC70F73B81}"/>
                </a:ext>
              </a:extLst>
            </p:cNvPr>
            <p:cNvCxnSpPr>
              <a:cxnSpLocks/>
              <a:stCxn id="54" idx="3"/>
              <a:endCxn id="52" idx="1"/>
            </p:cNvCxnSpPr>
            <p:nvPr/>
          </p:nvCxnSpPr>
          <p:spPr>
            <a:xfrm>
              <a:off x="4466803" y="1614997"/>
              <a:ext cx="1818941" cy="577786"/>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9" name="Connecteur droit avec flèche 58">
              <a:extLst>
                <a:ext uri="{FF2B5EF4-FFF2-40B4-BE49-F238E27FC236}">
                  <a16:creationId xmlns:a16="http://schemas.microsoft.com/office/drawing/2014/main" id="{04B3A2BD-5409-455A-B176-DD4A06F566E5}"/>
                </a:ext>
              </a:extLst>
            </p:cNvPr>
            <p:cNvCxnSpPr>
              <a:cxnSpLocks/>
              <a:stCxn id="53" idx="3"/>
              <a:endCxn id="52" idx="2"/>
            </p:cNvCxnSpPr>
            <p:nvPr/>
          </p:nvCxnSpPr>
          <p:spPr>
            <a:xfrm>
              <a:off x="4407621" y="2020765"/>
              <a:ext cx="1510439" cy="438348"/>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0" name="Connecteur droit avec flèche 59">
              <a:extLst>
                <a:ext uri="{FF2B5EF4-FFF2-40B4-BE49-F238E27FC236}">
                  <a16:creationId xmlns:a16="http://schemas.microsoft.com/office/drawing/2014/main" id="{3821C0EB-783B-4200-B921-5B9E487EB2C3}"/>
                </a:ext>
              </a:extLst>
            </p:cNvPr>
            <p:cNvCxnSpPr>
              <a:cxnSpLocks/>
              <a:stCxn id="53" idx="1"/>
              <a:endCxn id="51" idx="4"/>
            </p:cNvCxnSpPr>
            <p:nvPr/>
          </p:nvCxnSpPr>
          <p:spPr>
            <a:xfrm flipH="1">
              <a:off x="2769920" y="2020765"/>
              <a:ext cx="1158307" cy="42503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Connecteur droit avec flèche 60">
              <a:extLst>
                <a:ext uri="{FF2B5EF4-FFF2-40B4-BE49-F238E27FC236}">
                  <a16:creationId xmlns:a16="http://schemas.microsoft.com/office/drawing/2014/main" id="{20954577-D075-4D2C-B237-2495E479E3B8}"/>
                </a:ext>
              </a:extLst>
            </p:cNvPr>
            <p:cNvCxnSpPr>
              <a:cxnSpLocks/>
              <a:stCxn id="52" idx="2"/>
              <a:endCxn id="51" idx="4"/>
            </p:cNvCxnSpPr>
            <p:nvPr/>
          </p:nvCxnSpPr>
          <p:spPr>
            <a:xfrm flipH="1" flipV="1">
              <a:off x="2769920" y="2445795"/>
              <a:ext cx="3148140" cy="13318"/>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2" name="Connecteur droit avec flèche 61">
              <a:extLst>
                <a:ext uri="{FF2B5EF4-FFF2-40B4-BE49-F238E27FC236}">
                  <a16:creationId xmlns:a16="http://schemas.microsoft.com/office/drawing/2014/main" id="{51E90606-DEFA-4BF6-A0EA-5C2F7F18CE34}"/>
                </a:ext>
              </a:extLst>
            </p:cNvPr>
            <p:cNvCxnSpPr>
              <a:cxnSpLocks/>
              <a:stCxn id="56" idx="1"/>
              <a:endCxn id="52" idx="4"/>
            </p:cNvCxnSpPr>
            <p:nvPr/>
          </p:nvCxnSpPr>
          <p:spPr>
            <a:xfrm flipH="1">
              <a:off x="6653428" y="2454672"/>
              <a:ext cx="444523" cy="44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Connecteur droit avec flèche 62">
              <a:extLst>
                <a:ext uri="{FF2B5EF4-FFF2-40B4-BE49-F238E27FC236}">
                  <a16:creationId xmlns:a16="http://schemas.microsoft.com/office/drawing/2014/main" id="{51A83AD5-1D89-40BA-BA95-C923B8F1D783}"/>
                </a:ext>
              </a:extLst>
            </p:cNvPr>
            <p:cNvCxnSpPr>
              <a:cxnSpLocks/>
              <a:stCxn id="52" idx="3"/>
              <a:endCxn id="55" idx="0"/>
            </p:cNvCxnSpPr>
            <p:nvPr/>
          </p:nvCxnSpPr>
          <p:spPr>
            <a:xfrm flipH="1">
              <a:off x="4227107" y="2725443"/>
              <a:ext cx="2058637" cy="449772"/>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4" name="Connecteur droit avec flèche 63">
              <a:extLst>
                <a:ext uri="{FF2B5EF4-FFF2-40B4-BE49-F238E27FC236}">
                  <a16:creationId xmlns:a16="http://schemas.microsoft.com/office/drawing/2014/main" id="{0B754898-2ADA-4221-960C-E5971CC509BD}"/>
                </a:ext>
              </a:extLst>
            </p:cNvPr>
            <p:cNvCxnSpPr>
              <a:cxnSpLocks/>
              <a:stCxn id="51" idx="3"/>
              <a:endCxn id="55" idx="0"/>
            </p:cNvCxnSpPr>
            <p:nvPr/>
          </p:nvCxnSpPr>
          <p:spPr>
            <a:xfrm>
              <a:off x="2481396" y="2712125"/>
              <a:ext cx="1745711" cy="463090"/>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5" name="ZoneTexte 64">
              <a:extLst>
                <a:ext uri="{FF2B5EF4-FFF2-40B4-BE49-F238E27FC236}">
                  <a16:creationId xmlns:a16="http://schemas.microsoft.com/office/drawing/2014/main" id="{866455A5-313E-4428-BDB1-77E575E6C25C}"/>
                </a:ext>
              </a:extLst>
            </p:cNvPr>
            <p:cNvSpPr txBox="1"/>
            <p:nvPr/>
          </p:nvSpPr>
          <p:spPr>
            <a:xfrm>
              <a:off x="3521565" y="2422763"/>
              <a:ext cx="1067921" cy="261610"/>
            </a:xfrm>
            <a:prstGeom prst="rect">
              <a:avLst/>
            </a:prstGeom>
            <a:noFill/>
          </p:spPr>
          <p:txBody>
            <a:bodyPr wrap="none" rtlCol="0">
              <a:spAutoFit/>
            </a:bodyPr>
            <a:lstStyle/>
            <a:p>
              <a:r>
                <a:rPr lang="fr-FR" sz="1100"/>
                <a:t>Synchro MIGA?</a:t>
              </a:r>
            </a:p>
          </p:txBody>
        </p:sp>
        <p:sp>
          <p:nvSpPr>
            <p:cNvPr id="66" name="ZoneTexte 65">
              <a:extLst>
                <a:ext uri="{FF2B5EF4-FFF2-40B4-BE49-F238E27FC236}">
                  <a16:creationId xmlns:a16="http://schemas.microsoft.com/office/drawing/2014/main" id="{D5FD396F-CDE0-44BA-972F-90A0274621C5}"/>
                </a:ext>
              </a:extLst>
            </p:cNvPr>
            <p:cNvSpPr txBox="1"/>
            <p:nvPr/>
          </p:nvSpPr>
          <p:spPr>
            <a:xfrm>
              <a:off x="4094837" y="2824761"/>
              <a:ext cx="316112" cy="261610"/>
            </a:xfrm>
            <a:prstGeom prst="rect">
              <a:avLst/>
            </a:prstGeom>
            <a:noFill/>
          </p:spPr>
          <p:txBody>
            <a:bodyPr wrap="none" rtlCol="0">
              <a:spAutoFit/>
            </a:bodyPr>
            <a:lstStyle/>
            <a:p>
              <a:r>
                <a:rPr lang="fr-FR" sz="1100"/>
                <a:t>??</a:t>
              </a:r>
            </a:p>
          </p:txBody>
        </p:sp>
        <p:sp>
          <p:nvSpPr>
            <p:cNvPr id="67" name="ZoneTexte 66">
              <a:extLst>
                <a:ext uri="{FF2B5EF4-FFF2-40B4-BE49-F238E27FC236}">
                  <a16:creationId xmlns:a16="http://schemas.microsoft.com/office/drawing/2014/main" id="{7CB3D157-D397-42D8-8FCA-599BA061790B}"/>
                </a:ext>
              </a:extLst>
            </p:cNvPr>
            <p:cNvSpPr txBox="1"/>
            <p:nvPr/>
          </p:nvSpPr>
          <p:spPr>
            <a:xfrm>
              <a:off x="839780" y="3006497"/>
              <a:ext cx="2613463" cy="330692"/>
            </a:xfrm>
            <a:prstGeom prst="rect">
              <a:avLst/>
            </a:prstGeom>
            <a:noFill/>
          </p:spPr>
          <p:txBody>
            <a:bodyPr wrap="none" rtlCol="0">
              <a:spAutoFit/>
            </a:bodyPr>
            <a:lstStyle/>
            <a:p>
              <a:r>
                <a:rPr lang="fr-FR" sz="1100">
                  <a:solidFill>
                    <a:srgbClr val="FF0000"/>
                  </a:solidFill>
                </a:rPr>
                <a:t>Flux SAP à partir de MIGA ou PORTAL?</a:t>
              </a:r>
            </a:p>
          </p:txBody>
        </p:sp>
      </p:grpSp>
      <p:sp>
        <p:nvSpPr>
          <p:cNvPr id="68" name="ZoneTexte 67">
            <a:extLst>
              <a:ext uri="{FF2B5EF4-FFF2-40B4-BE49-F238E27FC236}">
                <a16:creationId xmlns:a16="http://schemas.microsoft.com/office/drawing/2014/main" id="{E264387A-1654-47E4-9CAB-999E167CD9DF}"/>
              </a:ext>
            </a:extLst>
          </p:cNvPr>
          <p:cNvSpPr txBox="1"/>
          <p:nvPr/>
        </p:nvSpPr>
        <p:spPr>
          <a:xfrm>
            <a:off x="1445534" y="5370364"/>
            <a:ext cx="1204176" cy="261610"/>
          </a:xfrm>
          <a:prstGeom prst="rect">
            <a:avLst/>
          </a:prstGeom>
          <a:noFill/>
        </p:spPr>
        <p:txBody>
          <a:bodyPr wrap="none" rtlCol="0">
            <a:spAutoFit/>
          </a:bodyPr>
          <a:lstStyle/>
          <a:p>
            <a:r>
              <a:rPr lang="fr-FR" sz="1100">
                <a:solidFill>
                  <a:srgbClr val="FF0000"/>
                </a:solidFill>
              </a:rPr>
              <a:t>Prospects = Client</a:t>
            </a:r>
          </a:p>
        </p:txBody>
      </p:sp>
      <p:sp>
        <p:nvSpPr>
          <p:cNvPr id="69" name="ZoneTexte 68">
            <a:extLst>
              <a:ext uri="{FF2B5EF4-FFF2-40B4-BE49-F238E27FC236}">
                <a16:creationId xmlns:a16="http://schemas.microsoft.com/office/drawing/2014/main" id="{675A9F78-3CCE-4CAE-AAA8-87C0A464EF25}"/>
              </a:ext>
            </a:extLst>
          </p:cNvPr>
          <p:cNvSpPr txBox="1"/>
          <p:nvPr/>
        </p:nvSpPr>
        <p:spPr>
          <a:xfrm>
            <a:off x="6590195" y="5211540"/>
            <a:ext cx="1301959" cy="261610"/>
          </a:xfrm>
          <a:prstGeom prst="rect">
            <a:avLst/>
          </a:prstGeom>
          <a:noFill/>
        </p:spPr>
        <p:txBody>
          <a:bodyPr wrap="none" rtlCol="0">
            <a:spAutoFit/>
          </a:bodyPr>
          <a:lstStyle/>
          <a:p>
            <a:r>
              <a:rPr lang="fr-FR" sz="1100">
                <a:solidFill>
                  <a:srgbClr val="FF0000"/>
                </a:solidFill>
              </a:rPr>
              <a:t>Clients uniquement</a:t>
            </a:r>
          </a:p>
        </p:txBody>
      </p:sp>
    </p:spTree>
    <p:extLst>
      <p:ext uri="{BB962C8B-B14F-4D97-AF65-F5344CB8AC3E}">
        <p14:creationId xmlns:p14="http://schemas.microsoft.com/office/powerpoint/2010/main" val="220325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13</a:t>
            </a:fld>
            <a:endParaRPr lang="fr-FR"/>
          </a:p>
        </p:txBody>
      </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6991165" cy="950399"/>
          </a:xfrm>
        </p:spPr>
        <p:txBody>
          <a:bodyPr>
            <a:normAutofit/>
          </a:bodyPr>
          <a:lstStyle/>
          <a:p>
            <a:r>
              <a:rPr lang="fr-FR" sz="2400"/>
              <a:t>Points à voir avec les métiers:</a:t>
            </a:r>
          </a:p>
        </p:txBody>
      </p:sp>
      <p:sp>
        <p:nvSpPr>
          <p:cNvPr id="8" name="Espace réservé du pied de page 7">
            <a:extLst>
              <a:ext uri="{FF2B5EF4-FFF2-40B4-BE49-F238E27FC236}">
                <a16:creationId xmlns:a16="http://schemas.microsoft.com/office/drawing/2014/main" id="{0F6E5B38-517F-49A6-986F-3C7B243B9658}"/>
              </a:ext>
            </a:extLst>
          </p:cNvPr>
          <p:cNvSpPr>
            <a:spLocks noGrp="1"/>
          </p:cNvSpPr>
          <p:nvPr>
            <p:ph type="ftr" sz="quarter" idx="11"/>
          </p:nvPr>
        </p:nvSpPr>
        <p:spPr>
          <a:xfrm>
            <a:off x="1779658" y="6356350"/>
            <a:ext cx="6548253" cy="365125"/>
          </a:xfrm>
        </p:spPr>
        <p:txBody>
          <a:bodyPr/>
          <a:lstStyle/>
          <a:p>
            <a:r>
              <a:rPr lang="fr-FR"/>
              <a:t>Cadrage étude technique</a:t>
            </a:r>
          </a:p>
        </p:txBody>
      </p:sp>
      <p:sp>
        <p:nvSpPr>
          <p:cNvPr id="11" name="Espace réservé du contenu 2">
            <a:extLst>
              <a:ext uri="{FF2B5EF4-FFF2-40B4-BE49-F238E27FC236}">
                <a16:creationId xmlns:a16="http://schemas.microsoft.com/office/drawing/2014/main" id="{A2E416A3-74CC-4E12-B427-5194E9E8BC39}"/>
              </a:ext>
            </a:extLst>
          </p:cNvPr>
          <p:cNvSpPr txBox="1">
            <a:spLocks/>
          </p:cNvSpPr>
          <p:nvPr/>
        </p:nvSpPr>
        <p:spPr>
          <a:xfrm>
            <a:off x="457200" y="1149264"/>
            <a:ext cx="8509247" cy="5322499"/>
          </a:xfrm>
          <a:prstGeom prst="rect">
            <a:avLst/>
          </a:prstGeom>
        </p:spPr>
        <p:txBody>
          <a:bodyPr vert="horz" lIns="91440" tIns="45720" rIns="91440" bIns="45720" rtlCol="0">
            <a:noAutofit/>
          </a:bodyPr>
          <a:lstStyle>
            <a:lvl1pPr marL="360000" indent="-360000" algn="l" defTabSz="457200" rtl="0" eaLnBrk="1" latinLnBrk="0" hangingPunct="1">
              <a:spcBef>
                <a:spcPts val="2400"/>
              </a:spcBef>
              <a:buSzPct val="110000"/>
              <a:buFontTx/>
              <a:buBlip>
                <a:blip r:embed="rId2"/>
              </a:buBlip>
              <a:defRPr sz="2000" b="1" kern="1200">
                <a:solidFill>
                  <a:srgbClr val="52423C"/>
                </a:solidFill>
                <a:latin typeface="Arial"/>
                <a:ea typeface="+mn-ea"/>
                <a:cs typeface="Arial"/>
              </a:defRPr>
            </a:lvl1pPr>
            <a:lvl2pPr marL="622800" indent="-252000" algn="l" defTabSz="457200" rtl="0" eaLnBrk="1" latinLnBrk="0" hangingPunct="1">
              <a:spcBef>
                <a:spcPts val="900"/>
              </a:spcBef>
              <a:buSzPct val="104000"/>
              <a:buFontTx/>
              <a:buBlip>
                <a:blip r:embed="rId3"/>
              </a:buBlip>
              <a:defRPr sz="1500" kern="1200">
                <a:solidFill>
                  <a:schemeClr val="tx1"/>
                </a:solidFill>
                <a:latin typeface="Arial"/>
                <a:ea typeface="+mn-ea"/>
                <a:cs typeface="Arial"/>
              </a:defRPr>
            </a:lvl2pPr>
            <a:lvl3pPr marL="842400" indent="-216000" algn="l" defTabSz="441325" rtl="0" eaLnBrk="1" latinLnBrk="0" hangingPunct="1">
              <a:spcBef>
                <a:spcPts val="400"/>
              </a:spcBef>
              <a:buSzPct val="100000"/>
              <a:buFontTx/>
              <a:buBlip>
                <a:blip r:embed="rId4"/>
              </a:buBlip>
              <a:defRPr sz="1300" kern="1200" baseline="0">
                <a:solidFill>
                  <a:schemeClr val="tx1"/>
                </a:solidFill>
                <a:latin typeface="Arial"/>
                <a:ea typeface="+mn-ea"/>
                <a:cs typeface="Arial"/>
              </a:defRPr>
            </a:lvl3pPr>
            <a:lvl4pPr marL="1101600" indent="-252000" algn="l" defTabSz="457200" rtl="0" eaLnBrk="1" latinLnBrk="0" hangingPunct="1">
              <a:spcBef>
                <a:spcPts val="300"/>
              </a:spcBef>
              <a:buFontTx/>
              <a:buBlip>
                <a:blip r:embed="rId5"/>
              </a:buBlip>
              <a:defRPr sz="1100" kern="1200" baseline="0">
                <a:solidFill>
                  <a:schemeClr val="tx1"/>
                </a:solidFill>
                <a:latin typeface="Arial"/>
                <a:ea typeface="+mn-ea"/>
                <a:cs typeface="Arial"/>
              </a:defRPr>
            </a:lvl4pPr>
            <a:lvl5pPr marL="1188000" indent="-140400" algn="l" defTabSz="341313" rtl="0" eaLnBrk="1" latinLnBrk="0" hangingPunct="1">
              <a:spcBef>
                <a:spcPts val="200"/>
              </a:spcBef>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1200"/>
              <a:t>USES CASES:</a:t>
            </a:r>
          </a:p>
          <a:p>
            <a:pPr lvl="1"/>
            <a:r>
              <a:rPr lang="fr-FR" sz="1100"/>
              <a:t>À décliner</a:t>
            </a:r>
          </a:p>
          <a:p>
            <a:r>
              <a:rPr lang="fr-FR" sz="1200"/>
              <a:t>Compatibilité des contrats</a:t>
            </a:r>
          </a:p>
          <a:p>
            <a:endParaRPr lang="fr-FR" sz="1200"/>
          </a:p>
          <a:p>
            <a:r>
              <a:rPr lang="fr-FR" sz="1200"/>
              <a:t>Qui a les droits sur les données en fonction des évènements?</a:t>
            </a:r>
          </a:p>
          <a:p>
            <a:pPr lvl="1"/>
            <a:endParaRPr lang="fr-FR" sz="1050"/>
          </a:p>
          <a:p>
            <a:pPr lvl="1"/>
            <a:endParaRPr lang="fr-FR" sz="1050"/>
          </a:p>
          <a:p>
            <a:pPr lvl="1"/>
            <a:endParaRPr lang="fr-FR" sz="1050"/>
          </a:p>
          <a:p>
            <a:pPr lvl="1"/>
            <a:endParaRPr lang="fr-FR" sz="1050"/>
          </a:p>
          <a:p>
            <a:pPr lvl="1"/>
            <a:endParaRPr lang="fr-FR" sz="1050"/>
          </a:p>
          <a:p>
            <a:pPr lvl="1"/>
            <a:endParaRPr lang="fr-FR" sz="1050"/>
          </a:p>
          <a:p>
            <a:pPr lvl="1"/>
            <a:endParaRPr lang="fr-FR" sz="1050"/>
          </a:p>
          <a:p>
            <a:pPr lvl="1"/>
            <a:endParaRPr lang="fr-FR" sz="1050"/>
          </a:p>
          <a:p>
            <a:pPr marL="370800" lvl="1" indent="0">
              <a:buNone/>
            </a:pPr>
            <a:endParaRPr lang="fr-FR" sz="1100"/>
          </a:p>
          <a:p>
            <a:pPr marL="626400" lvl="2" indent="0">
              <a:buFontTx/>
              <a:buNone/>
            </a:pPr>
            <a:endParaRPr lang="fr-FR" sz="1050"/>
          </a:p>
        </p:txBody>
      </p:sp>
    </p:spTree>
    <p:extLst>
      <p:ext uri="{BB962C8B-B14F-4D97-AF65-F5344CB8AC3E}">
        <p14:creationId xmlns:p14="http://schemas.microsoft.com/office/powerpoint/2010/main" val="391579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14</a:t>
            </a:fld>
            <a:endParaRPr lang="fr-FR"/>
          </a:p>
        </p:txBody>
      </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6991165" cy="950399"/>
          </a:xfrm>
        </p:spPr>
        <p:txBody>
          <a:bodyPr>
            <a:normAutofit/>
          </a:bodyPr>
          <a:lstStyle/>
          <a:p>
            <a:r>
              <a:rPr lang="fr-FR" sz="2400"/>
              <a:t>Listes clients / contrats – axe résidence</a:t>
            </a:r>
          </a:p>
        </p:txBody>
      </p:sp>
      <p:sp>
        <p:nvSpPr>
          <p:cNvPr id="8" name="Espace réservé du pied de page 7">
            <a:extLst>
              <a:ext uri="{FF2B5EF4-FFF2-40B4-BE49-F238E27FC236}">
                <a16:creationId xmlns:a16="http://schemas.microsoft.com/office/drawing/2014/main" id="{0F6E5B38-517F-49A6-986F-3C7B243B9658}"/>
              </a:ext>
            </a:extLst>
          </p:cNvPr>
          <p:cNvSpPr>
            <a:spLocks noGrp="1"/>
          </p:cNvSpPr>
          <p:nvPr>
            <p:ph type="ftr" sz="quarter" idx="11"/>
          </p:nvPr>
        </p:nvSpPr>
        <p:spPr>
          <a:xfrm>
            <a:off x="1779658" y="6356350"/>
            <a:ext cx="6548253" cy="365125"/>
          </a:xfrm>
        </p:spPr>
        <p:txBody>
          <a:bodyPr/>
          <a:lstStyle/>
          <a:p>
            <a:r>
              <a:rPr lang="fr-FR"/>
              <a:t>Cadrage étude technique</a:t>
            </a:r>
          </a:p>
        </p:txBody>
      </p:sp>
      <p:pic>
        <p:nvPicPr>
          <p:cNvPr id="3" name="Image 2">
            <a:extLst>
              <a:ext uri="{FF2B5EF4-FFF2-40B4-BE49-F238E27FC236}">
                <a16:creationId xmlns:a16="http://schemas.microsoft.com/office/drawing/2014/main" id="{88EAB77B-3CB2-3A70-5284-9D4ABD7D49B8}"/>
              </a:ext>
            </a:extLst>
          </p:cNvPr>
          <p:cNvPicPr>
            <a:picLocks noChangeAspect="1"/>
          </p:cNvPicPr>
          <p:nvPr/>
        </p:nvPicPr>
        <p:blipFill>
          <a:blip r:embed="rId2"/>
          <a:stretch>
            <a:fillRect/>
          </a:stretch>
        </p:blipFill>
        <p:spPr>
          <a:xfrm flipH="1">
            <a:off x="853033" y="1324237"/>
            <a:ext cx="371030" cy="365125"/>
          </a:xfrm>
          <a:prstGeom prst="rect">
            <a:avLst/>
          </a:prstGeom>
        </p:spPr>
      </p:pic>
      <p:sp>
        <p:nvSpPr>
          <p:cNvPr id="5" name="ZoneTexte 4">
            <a:extLst>
              <a:ext uri="{FF2B5EF4-FFF2-40B4-BE49-F238E27FC236}">
                <a16:creationId xmlns:a16="http://schemas.microsoft.com/office/drawing/2014/main" id="{1E3D96ED-38F5-070A-C116-EA95CC18724B}"/>
              </a:ext>
            </a:extLst>
          </p:cNvPr>
          <p:cNvSpPr txBox="1"/>
          <p:nvPr/>
        </p:nvSpPr>
        <p:spPr>
          <a:xfrm>
            <a:off x="457200" y="1028782"/>
            <a:ext cx="766557" cy="261610"/>
          </a:xfrm>
          <a:prstGeom prst="rect">
            <a:avLst/>
          </a:prstGeom>
          <a:noFill/>
        </p:spPr>
        <p:txBody>
          <a:bodyPr wrap="none" rtlCol="0">
            <a:spAutoFit/>
          </a:bodyPr>
          <a:lstStyle/>
          <a:p>
            <a:r>
              <a:rPr lang="fr-FR" sz="1100"/>
              <a:t>Résidence</a:t>
            </a:r>
          </a:p>
        </p:txBody>
      </p:sp>
      <p:cxnSp>
        <p:nvCxnSpPr>
          <p:cNvPr id="9" name="Connecteur droit avec flèche 8">
            <a:extLst>
              <a:ext uri="{FF2B5EF4-FFF2-40B4-BE49-F238E27FC236}">
                <a16:creationId xmlns:a16="http://schemas.microsoft.com/office/drawing/2014/main" id="{9AFDF463-7A14-E135-46BB-25399B0F3BAF}"/>
              </a:ext>
            </a:extLst>
          </p:cNvPr>
          <p:cNvCxnSpPr>
            <a:cxnSpLocks/>
            <a:stCxn id="3" idx="1"/>
          </p:cNvCxnSpPr>
          <p:nvPr/>
        </p:nvCxnSpPr>
        <p:spPr>
          <a:xfrm flipV="1">
            <a:off x="1224063" y="1506799"/>
            <a:ext cx="85926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Image 10">
            <a:extLst>
              <a:ext uri="{FF2B5EF4-FFF2-40B4-BE49-F238E27FC236}">
                <a16:creationId xmlns:a16="http://schemas.microsoft.com/office/drawing/2014/main" id="{A194D301-D8E8-72D7-34B3-319A62D8D500}"/>
              </a:ext>
            </a:extLst>
          </p:cNvPr>
          <p:cNvPicPr>
            <a:picLocks noChangeAspect="1"/>
          </p:cNvPicPr>
          <p:nvPr/>
        </p:nvPicPr>
        <p:blipFill>
          <a:blip r:embed="rId3"/>
          <a:stretch>
            <a:fillRect/>
          </a:stretch>
        </p:blipFill>
        <p:spPr>
          <a:xfrm>
            <a:off x="2111599" y="1324237"/>
            <a:ext cx="5548584" cy="2503909"/>
          </a:xfrm>
          <a:prstGeom prst="rect">
            <a:avLst/>
          </a:prstGeom>
        </p:spPr>
      </p:pic>
      <p:sp>
        <p:nvSpPr>
          <p:cNvPr id="12" name="ZoneTexte 11">
            <a:extLst>
              <a:ext uri="{FF2B5EF4-FFF2-40B4-BE49-F238E27FC236}">
                <a16:creationId xmlns:a16="http://schemas.microsoft.com/office/drawing/2014/main" id="{1BA49550-5A9C-A534-A9E9-A347881561E3}"/>
              </a:ext>
            </a:extLst>
          </p:cNvPr>
          <p:cNvSpPr txBox="1"/>
          <p:nvPr/>
        </p:nvSpPr>
        <p:spPr>
          <a:xfrm>
            <a:off x="2658194" y="974921"/>
            <a:ext cx="2438488" cy="276999"/>
          </a:xfrm>
          <a:prstGeom prst="rect">
            <a:avLst/>
          </a:prstGeom>
          <a:noFill/>
        </p:spPr>
        <p:txBody>
          <a:bodyPr wrap="none" rtlCol="0">
            <a:spAutoFit/>
          </a:bodyPr>
          <a:lstStyle/>
          <a:p>
            <a:r>
              <a:rPr lang="fr-FR" sz="1200"/>
              <a:t>Liste des contrats de l’établissement</a:t>
            </a:r>
          </a:p>
        </p:txBody>
      </p:sp>
    </p:spTree>
    <p:extLst>
      <p:ext uri="{BB962C8B-B14F-4D97-AF65-F5344CB8AC3E}">
        <p14:creationId xmlns:p14="http://schemas.microsoft.com/office/powerpoint/2010/main" val="402133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15</a:t>
            </a:fld>
            <a:endParaRPr lang="fr-FR"/>
          </a:p>
        </p:txBody>
      </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6991165" cy="950399"/>
          </a:xfrm>
        </p:spPr>
        <p:txBody>
          <a:bodyPr>
            <a:normAutofit/>
          </a:bodyPr>
          <a:lstStyle/>
          <a:p>
            <a:r>
              <a:rPr lang="fr-FR" sz="2400" dirty="0"/>
              <a:t>Evol CRM : Motif de la demande</a:t>
            </a:r>
          </a:p>
        </p:txBody>
      </p:sp>
      <p:sp>
        <p:nvSpPr>
          <p:cNvPr id="8" name="Espace réservé du pied de page 7">
            <a:extLst>
              <a:ext uri="{FF2B5EF4-FFF2-40B4-BE49-F238E27FC236}">
                <a16:creationId xmlns:a16="http://schemas.microsoft.com/office/drawing/2014/main" id="{0F6E5B38-517F-49A6-986F-3C7B243B9658}"/>
              </a:ext>
            </a:extLst>
          </p:cNvPr>
          <p:cNvSpPr>
            <a:spLocks noGrp="1"/>
          </p:cNvSpPr>
          <p:nvPr>
            <p:ph type="ftr" sz="quarter" idx="11"/>
          </p:nvPr>
        </p:nvSpPr>
        <p:spPr>
          <a:xfrm>
            <a:off x="1779658" y="6356350"/>
            <a:ext cx="6548253" cy="365125"/>
          </a:xfrm>
        </p:spPr>
        <p:txBody>
          <a:bodyPr/>
          <a:lstStyle/>
          <a:p>
            <a:r>
              <a:rPr lang="fr-FR"/>
              <a:t>Cadrage étude technique</a:t>
            </a:r>
          </a:p>
        </p:txBody>
      </p:sp>
      <p:grpSp>
        <p:nvGrpSpPr>
          <p:cNvPr id="51" name="Groupe 50">
            <a:extLst>
              <a:ext uri="{FF2B5EF4-FFF2-40B4-BE49-F238E27FC236}">
                <a16:creationId xmlns:a16="http://schemas.microsoft.com/office/drawing/2014/main" id="{C7137FFF-B1E8-E82F-C218-7F021F4E43D5}"/>
              </a:ext>
            </a:extLst>
          </p:cNvPr>
          <p:cNvGrpSpPr/>
          <p:nvPr/>
        </p:nvGrpSpPr>
        <p:grpSpPr>
          <a:xfrm>
            <a:off x="541033" y="1014962"/>
            <a:ext cx="7137098" cy="4350841"/>
            <a:chOff x="541033" y="1014962"/>
            <a:chExt cx="7137098" cy="4350841"/>
          </a:xfrm>
        </p:grpSpPr>
        <p:grpSp>
          <p:nvGrpSpPr>
            <p:cNvPr id="43" name="Groupe 42">
              <a:extLst>
                <a:ext uri="{FF2B5EF4-FFF2-40B4-BE49-F238E27FC236}">
                  <a16:creationId xmlns:a16="http://schemas.microsoft.com/office/drawing/2014/main" id="{B7CDB801-CC99-D58E-8CE1-762E8F538914}"/>
                </a:ext>
              </a:extLst>
            </p:cNvPr>
            <p:cNvGrpSpPr/>
            <p:nvPr/>
          </p:nvGrpSpPr>
          <p:grpSpPr>
            <a:xfrm>
              <a:off x="541033" y="1014962"/>
              <a:ext cx="7137098" cy="4141829"/>
              <a:chOff x="541033" y="1014962"/>
              <a:chExt cx="7137098" cy="4141829"/>
            </a:xfrm>
          </p:grpSpPr>
          <p:grpSp>
            <p:nvGrpSpPr>
              <p:cNvPr id="9" name="Groupe 8">
                <a:extLst>
                  <a:ext uri="{FF2B5EF4-FFF2-40B4-BE49-F238E27FC236}">
                    <a16:creationId xmlns:a16="http://schemas.microsoft.com/office/drawing/2014/main" id="{73E5633A-DA88-59C8-6E26-1E5C7F5305E0}"/>
                  </a:ext>
                </a:extLst>
              </p:cNvPr>
              <p:cNvGrpSpPr/>
              <p:nvPr/>
            </p:nvGrpSpPr>
            <p:grpSpPr>
              <a:xfrm>
                <a:off x="541033" y="1014962"/>
                <a:ext cx="7137098" cy="2181921"/>
                <a:chOff x="588845" y="1391477"/>
                <a:chExt cx="7137098" cy="2181921"/>
              </a:xfrm>
            </p:grpSpPr>
            <p:pic>
              <p:nvPicPr>
                <p:cNvPr id="5" name="Image 4">
                  <a:extLst>
                    <a:ext uri="{FF2B5EF4-FFF2-40B4-BE49-F238E27FC236}">
                      <a16:creationId xmlns:a16="http://schemas.microsoft.com/office/drawing/2014/main" id="{DEA33428-31DF-3261-E5A6-EC782DF692B9}"/>
                    </a:ext>
                  </a:extLst>
                </p:cNvPr>
                <p:cNvPicPr>
                  <a:picLocks noChangeAspect="1"/>
                </p:cNvPicPr>
                <p:nvPr/>
              </p:nvPicPr>
              <p:blipFill rotWithShape="1">
                <a:blip r:embed="rId2"/>
                <a:srcRect b="9040"/>
                <a:stretch/>
              </p:blipFill>
              <p:spPr>
                <a:xfrm>
                  <a:off x="588845" y="1391477"/>
                  <a:ext cx="7137098" cy="2037523"/>
                </a:xfrm>
                <a:prstGeom prst="rect">
                  <a:avLst/>
                </a:prstGeom>
              </p:spPr>
            </p:pic>
            <p:sp>
              <p:nvSpPr>
                <p:cNvPr id="7" name="ZoneTexte 6">
                  <a:extLst>
                    <a:ext uri="{FF2B5EF4-FFF2-40B4-BE49-F238E27FC236}">
                      <a16:creationId xmlns:a16="http://schemas.microsoft.com/office/drawing/2014/main" id="{B1C652DD-E85D-CACC-E449-4B19D56E0CC4}"/>
                    </a:ext>
                  </a:extLst>
                </p:cNvPr>
                <p:cNvSpPr txBox="1"/>
                <p:nvPr/>
              </p:nvSpPr>
              <p:spPr>
                <a:xfrm>
                  <a:off x="2294965" y="3404121"/>
                  <a:ext cx="1007007" cy="169277"/>
                </a:xfrm>
                <a:prstGeom prst="rect">
                  <a:avLst/>
                </a:prstGeom>
                <a:noFill/>
              </p:spPr>
              <p:txBody>
                <a:bodyPr wrap="none" rtlCol="0">
                  <a:spAutoFit/>
                </a:bodyPr>
                <a:lstStyle/>
                <a:p>
                  <a:r>
                    <a:rPr lang="fr-FR" sz="500" dirty="0"/>
                    <a:t>Accueil de jour / Accueil de nuit</a:t>
                  </a:r>
                </a:p>
              </p:txBody>
            </p:sp>
          </p:grpSp>
          <p:sp>
            <p:nvSpPr>
              <p:cNvPr id="10" name="Rectangle 9">
                <a:extLst>
                  <a:ext uri="{FF2B5EF4-FFF2-40B4-BE49-F238E27FC236}">
                    <a16:creationId xmlns:a16="http://schemas.microsoft.com/office/drawing/2014/main" id="{62CF612B-5B1E-2903-3847-1D7650D063EE}"/>
                  </a:ext>
                </a:extLst>
              </p:cNvPr>
              <p:cNvSpPr/>
              <p:nvPr/>
            </p:nvSpPr>
            <p:spPr>
              <a:xfrm>
                <a:off x="1057387" y="2348756"/>
                <a:ext cx="496494" cy="113553"/>
              </a:xfrm>
              <a:prstGeom prst="rect">
                <a:avLst/>
              </a:prstGeom>
              <a:solidFill>
                <a:srgbClr val="D40740"/>
              </a:solidFill>
              <a:ln>
                <a:solidFill>
                  <a:srgbClr val="D407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0" dirty="0">
                    <a:solidFill>
                      <a:schemeClr val="bg1"/>
                    </a:solidFill>
                  </a:rPr>
                  <a:t>Besoin</a:t>
                </a:r>
              </a:p>
            </p:txBody>
          </p:sp>
          <p:sp>
            <p:nvSpPr>
              <p:cNvPr id="11" name="ZoneTexte 10">
                <a:extLst>
                  <a:ext uri="{FF2B5EF4-FFF2-40B4-BE49-F238E27FC236}">
                    <a16:creationId xmlns:a16="http://schemas.microsoft.com/office/drawing/2014/main" id="{E921C3C6-5F05-B907-A7D5-F2E5B53CEF8A}"/>
                  </a:ext>
                </a:extLst>
              </p:cNvPr>
              <p:cNvSpPr txBox="1"/>
              <p:nvPr/>
            </p:nvSpPr>
            <p:spPr>
              <a:xfrm>
                <a:off x="1057387" y="2320893"/>
                <a:ext cx="362600" cy="169277"/>
              </a:xfrm>
              <a:prstGeom prst="rect">
                <a:avLst/>
              </a:prstGeom>
              <a:noFill/>
            </p:spPr>
            <p:txBody>
              <a:bodyPr wrap="none" rtlCol="0">
                <a:spAutoFit/>
              </a:bodyPr>
              <a:lstStyle/>
              <a:p>
                <a:r>
                  <a:rPr lang="fr-FR" sz="500" b="1" dirty="0">
                    <a:solidFill>
                      <a:schemeClr val="bg1"/>
                    </a:solidFill>
                  </a:rPr>
                  <a:t>Besoin</a:t>
                </a:r>
              </a:p>
            </p:txBody>
          </p:sp>
          <p:pic>
            <p:nvPicPr>
              <p:cNvPr id="13" name="Image 12">
                <a:extLst>
                  <a:ext uri="{FF2B5EF4-FFF2-40B4-BE49-F238E27FC236}">
                    <a16:creationId xmlns:a16="http://schemas.microsoft.com/office/drawing/2014/main" id="{7BEFE5AB-1375-E21E-35E3-0A19C2A047CE}"/>
                  </a:ext>
                </a:extLst>
              </p:cNvPr>
              <p:cNvPicPr>
                <a:picLocks noChangeAspect="1"/>
              </p:cNvPicPr>
              <p:nvPr/>
            </p:nvPicPr>
            <p:blipFill>
              <a:blip r:embed="rId3"/>
              <a:stretch>
                <a:fillRect/>
              </a:stretch>
            </p:blipFill>
            <p:spPr>
              <a:xfrm>
                <a:off x="979131" y="3194583"/>
                <a:ext cx="6699000" cy="977338"/>
              </a:xfrm>
              <a:prstGeom prst="rect">
                <a:avLst/>
              </a:prstGeom>
            </p:spPr>
          </p:pic>
          <p:pic>
            <p:nvPicPr>
              <p:cNvPr id="12" name="Image 11">
                <a:extLst>
                  <a:ext uri="{FF2B5EF4-FFF2-40B4-BE49-F238E27FC236}">
                    <a16:creationId xmlns:a16="http://schemas.microsoft.com/office/drawing/2014/main" id="{2C361F4D-3F79-0847-FDE6-F54E35E21E7B}"/>
                  </a:ext>
                </a:extLst>
              </p:cNvPr>
              <p:cNvPicPr>
                <a:picLocks noChangeAspect="1"/>
              </p:cNvPicPr>
              <p:nvPr/>
            </p:nvPicPr>
            <p:blipFill rotWithShape="1">
              <a:blip r:embed="rId3"/>
              <a:srcRect b="70349"/>
              <a:stretch/>
            </p:blipFill>
            <p:spPr>
              <a:xfrm>
                <a:off x="979131" y="4158069"/>
                <a:ext cx="6699000" cy="289794"/>
              </a:xfrm>
              <a:prstGeom prst="rect">
                <a:avLst/>
              </a:prstGeom>
            </p:spPr>
          </p:pic>
          <p:sp>
            <p:nvSpPr>
              <p:cNvPr id="14" name="Rectangle 13">
                <a:extLst>
                  <a:ext uri="{FF2B5EF4-FFF2-40B4-BE49-F238E27FC236}">
                    <a16:creationId xmlns:a16="http://schemas.microsoft.com/office/drawing/2014/main" id="{90E5FF26-5D4E-3122-8BB7-7E5481EDDCD7}"/>
                  </a:ext>
                </a:extLst>
              </p:cNvPr>
              <p:cNvSpPr/>
              <p:nvPr/>
            </p:nvSpPr>
            <p:spPr>
              <a:xfrm>
                <a:off x="1025705" y="4273428"/>
                <a:ext cx="528175" cy="97367"/>
              </a:xfrm>
              <a:prstGeom prst="rect">
                <a:avLst/>
              </a:prstGeom>
              <a:solidFill>
                <a:srgbClr val="D40740"/>
              </a:solidFill>
              <a:ln>
                <a:solidFill>
                  <a:srgbClr val="D407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0" dirty="0">
                    <a:solidFill>
                      <a:schemeClr val="bg1"/>
                    </a:solidFill>
                  </a:rPr>
                  <a:t>Besoin</a:t>
                </a:r>
              </a:p>
            </p:txBody>
          </p:sp>
          <p:sp>
            <p:nvSpPr>
              <p:cNvPr id="15" name="ZoneTexte 14">
                <a:extLst>
                  <a:ext uri="{FF2B5EF4-FFF2-40B4-BE49-F238E27FC236}">
                    <a16:creationId xmlns:a16="http://schemas.microsoft.com/office/drawing/2014/main" id="{C4A72629-B581-4C4C-CB72-29090C1BC43F}"/>
                  </a:ext>
                </a:extLst>
              </p:cNvPr>
              <p:cNvSpPr txBox="1"/>
              <p:nvPr/>
            </p:nvSpPr>
            <p:spPr>
              <a:xfrm>
                <a:off x="979131" y="4229380"/>
                <a:ext cx="651140" cy="169277"/>
              </a:xfrm>
              <a:prstGeom prst="rect">
                <a:avLst/>
              </a:prstGeom>
              <a:noFill/>
            </p:spPr>
            <p:txBody>
              <a:bodyPr wrap="none" rtlCol="0">
                <a:spAutoFit/>
              </a:bodyPr>
              <a:lstStyle/>
              <a:p>
                <a:r>
                  <a:rPr lang="fr-FR" sz="500" b="1" dirty="0">
                    <a:solidFill>
                      <a:schemeClr val="bg1"/>
                    </a:solidFill>
                  </a:rPr>
                  <a:t>Services Domicile</a:t>
                </a:r>
              </a:p>
            </p:txBody>
          </p:sp>
          <p:pic>
            <p:nvPicPr>
              <p:cNvPr id="17" name="Image 16">
                <a:extLst>
                  <a:ext uri="{FF2B5EF4-FFF2-40B4-BE49-F238E27FC236}">
                    <a16:creationId xmlns:a16="http://schemas.microsoft.com/office/drawing/2014/main" id="{29C4D4BE-1A73-B127-9780-3CD5931A57A7}"/>
                  </a:ext>
                </a:extLst>
              </p:cNvPr>
              <p:cNvPicPr>
                <a:picLocks noChangeAspect="1"/>
              </p:cNvPicPr>
              <p:nvPr/>
            </p:nvPicPr>
            <p:blipFill>
              <a:blip r:embed="rId4"/>
              <a:stretch>
                <a:fillRect/>
              </a:stretch>
            </p:blipFill>
            <p:spPr>
              <a:xfrm>
                <a:off x="2943238" y="4408458"/>
                <a:ext cx="102990" cy="99028"/>
              </a:xfrm>
              <a:prstGeom prst="rect">
                <a:avLst/>
              </a:prstGeom>
            </p:spPr>
          </p:pic>
          <p:sp>
            <p:nvSpPr>
              <p:cNvPr id="18" name="ZoneTexte 17">
                <a:extLst>
                  <a:ext uri="{FF2B5EF4-FFF2-40B4-BE49-F238E27FC236}">
                    <a16:creationId xmlns:a16="http://schemas.microsoft.com/office/drawing/2014/main" id="{84E4131D-A5C0-9752-E621-952A311547CB}"/>
                  </a:ext>
                </a:extLst>
              </p:cNvPr>
              <p:cNvSpPr txBox="1"/>
              <p:nvPr/>
            </p:nvSpPr>
            <p:spPr>
              <a:xfrm>
                <a:off x="2059441" y="4363224"/>
                <a:ext cx="691215" cy="169277"/>
              </a:xfrm>
              <a:prstGeom prst="rect">
                <a:avLst/>
              </a:prstGeom>
              <a:noFill/>
            </p:spPr>
            <p:txBody>
              <a:bodyPr wrap="none" rtlCol="0">
                <a:spAutoFit/>
              </a:bodyPr>
              <a:lstStyle/>
              <a:p>
                <a:r>
                  <a:rPr lang="fr-FR" sz="500" b="1" dirty="0"/>
                  <a:t>Aide à l’autonomie</a:t>
                </a:r>
                <a:endParaRPr lang="fr-FR" b="1" dirty="0"/>
              </a:p>
            </p:txBody>
          </p:sp>
          <p:pic>
            <p:nvPicPr>
              <p:cNvPr id="20" name="Image 19">
                <a:extLst>
                  <a:ext uri="{FF2B5EF4-FFF2-40B4-BE49-F238E27FC236}">
                    <a16:creationId xmlns:a16="http://schemas.microsoft.com/office/drawing/2014/main" id="{956B0072-8E97-5DBB-8E8D-8DA3696DA7BA}"/>
                  </a:ext>
                </a:extLst>
              </p:cNvPr>
              <p:cNvPicPr>
                <a:picLocks noChangeAspect="1"/>
              </p:cNvPicPr>
              <p:nvPr/>
            </p:nvPicPr>
            <p:blipFill>
              <a:blip r:embed="rId4"/>
              <a:stretch>
                <a:fillRect/>
              </a:stretch>
            </p:blipFill>
            <p:spPr>
              <a:xfrm>
                <a:off x="2943238" y="4552720"/>
                <a:ext cx="102990" cy="99028"/>
              </a:xfrm>
              <a:prstGeom prst="rect">
                <a:avLst/>
              </a:prstGeom>
            </p:spPr>
          </p:pic>
          <p:sp>
            <p:nvSpPr>
              <p:cNvPr id="21" name="ZoneTexte 20">
                <a:extLst>
                  <a:ext uri="{FF2B5EF4-FFF2-40B4-BE49-F238E27FC236}">
                    <a16:creationId xmlns:a16="http://schemas.microsoft.com/office/drawing/2014/main" id="{193E444B-AD6C-1227-8D90-04D891114EB7}"/>
                  </a:ext>
                </a:extLst>
              </p:cNvPr>
              <p:cNvSpPr txBox="1"/>
              <p:nvPr/>
            </p:nvSpPr>
            <p:spPr>
              <a:xfrm>
                <a:off x="2059441" y="4507486"/>
                <a:ext cx="587020" cy="169277"/>
              </a:xfrm>
              <a:prstGeom prst="rect">
                <a:avLst/>
              </a:prstGeom>
              <a:noFill/>
            </p:spPr>
            <p:txBody>
              <a:bodyPr wrap="none" rtlCol="0">
                <a:spAutoFit/>
              </a:bodyPr>
              <a:lstStyle/>
              <a:p>
                <a:r>
                  <a:rPr lang="fr-FR" sz="500" b="1" dirty="0"/>
                  <a:t>Aide ménagère</a:t>
                </a:r>
                <a:endParaRPr lang="fr-FR" b="1" dirty="0"/>
              </a:p>
            </p:txBody>
          </p:sp>
          <p:pic>
            <p:nvPicPr>
              <p:cNvPr id="22" name="Image 21">
                <a:extLst>
                  <a:ext uri="{FF2B5EF4-FFF2-40B4-BE49-F238E27FC236}">
                    <a16:creationId xmlns:a16="http://schemas.microsoft.com/office/drawing/2014/main" id="{46E15B25-D8D3-8F95-689F-431550D6F76B}"/>
                  </a:ext>
                </a:extLst>
              </p:cNvPr>
              <p:cNvPicPr>
                <a:picLocks noChangeAspect="1"/>
              </p:cNvPicPr>
              <p:nvPr/>
            </p:nvPicPr>
            <p:blipFill>
              <a:blip r:embed="rId4"/>
              <a:stretch>
                <a:fillRect/>
              </a:stretch>
            </p:blipFill>
            <p:spPr>
              <a:xfrm>
                <a:off x="2943238" y="4685158"/>
                <a:ext cx="102990" cy="99028"/>
              </a:xfrm>
              <a:prstGeom prst="rect">
                <a:avLst/>
              </a:prstGeom>
            </p:spPr>
          </p:pic>
          <p:sp>
            <p:nvSpPr>
              <p:cNvPr id="23" name="ZoneTexte 22">
                <a:extLst>
                  <a:ext uri="{FF2B5EF4-FFF2-40B4-BE49-F238E27FC236}">
                    <a16:creationId xmlns:a16="http://schemas.microsoft.com/office/drawing/2014/main" id="{C1FFC3D3-DCA9-FDB9-FD87-595DEA1FAF7B}"/>
                  </a:ext>
                </a:extLst>
              </p:cNvPr>
              <p:cNvSpPr txBox="1"/>
              <p:nvPr/>
            </p:nvSpPr>
            <p:spPr>
              <a:xfrm>
                <a:off x="2059441" y="4639924"/>
                <a:ext cx="708848" cy="169277"/>
              </a:xfrm>
              <a:prstGeom prst="rect">
                <a:avLst/>
              </a:prstGeom>
              <a:noFill/>
            </p:spPr>
            <p:txBody>
              <a:bodyPr wrap="none" rtlCol="0">
                <a:spAutoFit/>
              </a:bodyPr>
              <a:lstStyle/>
              <a:p>
                <a:r>
                  <a:rPr lang="fr-FR" sz="500" b="1" dirty="0"/>
                  <a:t>Garde de nuit / jour</a:t>
                </a:r>
                <a:endParaRPr lang="fr-FR" b="1" dirty="0"/>
              </a:p>
            </p:txBody>
          </p:sp>
          <p:pic>
            <p:nvPicPr>
              <p:cNvPr id="25" name="Image 24">
                <a:extLst>
                  <a:ext uri="{FF2B5EF4-FFF2-40B4-BE49-F238E27FC236}">
                    <a16:creationId xmlns:a16="http://schemas.microsoft.com/office/drawing/2014/main" id="{17332C24-B355-F1D5-AA77-021CA8BC2712}"/>
                  </a:ext>
                </a:extLst>
              </p:cNvPr>
              <p:cNvPicPr>
                <a:picLocks noChangeAspect="1"/>
              </p:cNvPicPr>
              <p:nvPr/>
            </p:nvPicPr>
            <p:blipFill>
              <a:blip r:embed="rId4"/>
              <a:stretch>
                <a:fillRect/>
              </a:stretch>
            </p:blipFill>
            <p:spPr>
              <a:xfrm>
                <a:off x="4557615" y="4434142"/>
                <a:ext cx="102990" cy="99028"/>
              </a:xfrm>
              <a:prstGeom prst="rect">
                <a:avLst/>
              </a:prstGeom>
            </p:spPr>
          </p:pic>
          <p:sp>
            <p:nvSpPr>
              <p:cNvPr id="26" name="ZoneTexte 25">
                <a:extLst>
                  <a:ext uri="{FF2B5EF4-FFF2-40B4-BE49-F238E27FC236}">
                    <a16:creationId xmlns:a16="http://schemas.microsoft.com/office/drawing/2014/main" id="{A83F0012-5819-F278-CAD6-7539383920CD}"/>
                  </a:ext>
                </a:extLst>
              </p:cNvPr>
              <p:cNvSpPr txBox="1"/>
              <p:nvPr/>
            </p:nvSpPr>
            <p:spPr>
              <a:xfrm>
                <a:off x="3673818" y="4388908"/>
                <a:ext cx="777777" cy="169277"/>
              </a:xfrm>
              <a:prstGeom prst="rect">
                <a:avLst/>
              </a:prstGeom>
              <a:noFill/>
            </p:spPr>
            <p:txBody>
              <a:bodyPr wrap="none" rtlCol="0">
                <a:spAutoFit/>
              </a:bodyPr>
              <a:lstStyle/>
              <a:p>
                <a:r>
                  <a:rPr lang="fr-FR" sz="500" b="1" dirty="0"/>
                  <a:t>Sorties accompagnées</a:t>
                </a:r>
                <a:endParaRPr lang="fr-FR" b="1" dirty="0"/>
              </a:p>
            </p:txBody>
          </p:sp>
          <p:pic>
            <p:nvPicPr>
              <p:cNvPr id="27" name="Image 26">
                <a:extLst>
                  <a:ext uri="{FF2B5EF4-FFF2-40B4-BE49-F238E27FC236}">
                    <a16:creationId xmlns:a16="http://schemas.microsoft.com/office/drawing/2014/main" id="{F0CE7A4B-9CDF-D383-98F8-E77B3E0CE64E}"/>
                  </a:ext>
                </a:extLst>
              </p:cNvPr>
              <p:cNvPicPr>
                <a:picLocks noChangeAspect="1"/>
              </p:cNvPicPr>
              <p:nvPr/>
            </p:nvPicPr>
            <p:blipFill>
              <a:blip r:embed="rId4"/>
              <a:stretch>
                <a:fillRect/>
              </a:stretch>
            </p:blipFill>
            <p:spPr>
              <a:xfrm>
                <a:off x="4557615" y="4578404"/>
                <a:ext cx="102990" cy="99028"/>
              </a:xfrm>
              <a:prstGeom prst="rect">
                <a:avLst/>
              </a:prstGeom>
            </p:spPr>
          </p:pic>
          <p:sp>
            <p:nvSpPr>
              <p:cNvPr id="28" name="ZoneTexte 27">
                <a:extLst>
                  <a:ext uri="{FF2B5EF4-FFF2-40B4-BE49-F238E27FC236}">
                    <a16:creationId xmlns:a16="http://schemas.microsoft.com/office/drawing/2014/main" id="{F6B6E591-A258-8A18-EC64-F80D52CC5F27}"/>
                  </a:ext>
                </a:extLst>
              </p:cNvPr>
              <p:cNvSpPr txBox="1"/>
              <p:nvPr/>
            </p:nvSpPr>
            <p:spPr>
              <a:xfrm>
                <a:off x="3673818" y="4533170"/>
                <a:ext cx="569387" cy="169277"/>
              </a:xfrm>
              <a:prstGeom prst="rect">
                <a:avLst/>
              </a:prstGeom>
              <a:noFill/>
            </p:spPr>
            <p:txBody>
              <a:bodyPr wrap="none" rtlCol="0">
                <a:spAutoFit/>
              </a:bodyPr>
              <a:lstStyle/>
              <a:p>
                <a:r>
                  <a:rPr lang="fr-FR" sz="500" b="1" dirty="0"/>
                  <a:t>Téléassistance</a:t>
                </a:r>
                <a:endParaRPr lang="fr-FR" b="1" dirty="0"/>
              </a:p>
            </p:txBody>
          </p:sp>
          <p:pic>
            <p:nvPicPr>
              <p:cNvPr id="29" name="Image 28">
                <a:extLst>
                  <a:ext uri="{FF2B5EF4-FFF2-40B4-BE49-F238E27FC236}">
                    <a16:creationId xmlns:a16="http://schemas.microsoft.com/office/drawing/2014/main" id="{FE7E3CE0-9998-BAE1-2C80-A8D422D2468E}"/>
                  </a:ext>
                </a:extLst>
              </p:cNvPr>
              <p:cNvPicPr>
                <a:picLocks noChangeAspect="1"/>
              </p:cNvPicPr>
              <p:nvPr/>
            </p:nvPicPr>
            <p:blipFill>
              <a:blip r:embed="rId4"/>
              <a:stretch>
                <a:fillRect/>
              </a:stretch>
            </p:blipFill>
            <p:spPr>
              <a:xfrm>
                <a:off x="4557615" y="4710842"/>
                <a:ext cx="102990" cy="99028"/>
              </a:xfrm>
              <a:prstGeom prst="rect">
                <a:avLst/>
              </a:prstGeom>
            </p:spPr>
          </p:pic>
          <p:sp>
            <p:nvSpPr>
              <p:cNvPr id="30" name="ZoneTexte 29">
                <a:extLst>
                  <a:ext uri="{FF2B5EF4-FFF2-40B4-BE49-F238E27FC236}">
                    <a16:creationId xmlns:a16="http://schemas.microsoft.com/office/drawing/2014/main" id="{95CB02E1-06C8-02F2-70E9-3D55DC7AE710}"/>
                  </a:ext>
                </a:extLst>
              </p:cNvPr>
              <p:cNvSpPr txBox="1"/>
              <p:nvPr/>
            </p:nvSpPr>
            <p:spPr>
              <a:xfrm>
                <a:off x="3673818" y="4665608"/>
                <a:ext cx="655949" cy="169277"/>
              </a:xfrm>
              <a:prstGeom prst="rect">
                <a:avLst/>
              </a:prstGeom>
              <a:noFill/>
            </p:spPr>
            <p:txBody>
              <a:bodyPr wrap="none" rtlCol="0">
                <a:spAutoFit/>
              </a:bodyPr>
              <a:lstStyle/>
              <a:p>
                <a:r>
                  <a:rPr lang="fr-FR" sz="500" b="1" dirty="0"/>
                  <a:t>Portage de repas</a:t>
                </a:r>
                <a:endParaRPr lang="fr-FR" b="1" dirty="0"/>
              </a:p>
            </p:txBody>
          </p:sp>
          <p:pic>
            <p:nvPicPr>
              <p:cNvPr id="31" name="Image 30">
                <a:extLst>
                  <a:ext uri="{FF2B5EF4-FFF2-40B4-BE49-F238E27FC236}">
                    <a16:creationId xmlns:a16="http://schemas.microsoft.com/office/drawing/2014/main" id="{62292547-9D3A-07EC-AFE9-D4B2FE39CBF9}"/>
                  </a:ext>
                </a:extLst>
              </p:cNvPr>
              <p:cNvPicPr>
                <a:picLocks noChangeAspect="1"/>
              </p:cNvPicPr>
              <p:nvPr/>
            </p:nvPicPr>
            <p:blipFill>
              <a:blip r:embed="rId4"/>
              <a:stretch>
                <a:fillRect/>
              </a:stretch>
            </p:blipFill>
            <p:spPr>
              <a:xfrm>
                <a:off x="6264199" y="4443908"/>
                <a:ext cx="102990" cy="99028"/>
              </a:xfrm>
              <a:prstGeom prst="rect">
                <a:avLst/>
              </a:prstGeom>
            </p:spPr>
          </p:pic>
          <p:sp>
            <p:nvSpPr>
              <p:cNvPr id="32" name="ZoneTexte 31">
                <a:extLst>
                  <a:ext uri="{FF2B5EF4-FFF2-40B4-BE49-F238E27FC236}">
                    <a16:creationId xmlns:a16="http://schemas.microsoft.com/office/drawing/2014/main" id="{65F55D9F-D607-FB7D-3F24-1EF3665F7B13}"/>
                  </a:ext>
                </a:extLst>
              </p:cNvPr>
              <p:cNvSpPr txBox="1"/>
              <p:nvPr/>
            </p:nvSpPr>
            <p:spPr>
              <a:xfrm>
                <a:off x="5380402" y="4398674"/>
                <a:ext cx="960519" cy="169277"/>
              </a:xfrm>
              <a:prstGeom prst="rect">
                <a:avLst/>
              </a:prstGeom>
              <a:noFill/>
            </p:spPr>
            <p:txBody>
              <a:bodyPr wrap="none" rtlCol="0">
                <a:spAutoFit/>
              </a:bodyPr>
              <a:lstStyle/>
              <a:p>
                <a:r>
                  <a:rPr lang="fr-FR" sz="500" b="1" dirty="0"/>
                  <a:t>Accompagnement vie sociale</a:t>
                </a:r>
                <a:endParaRPr lang="fr-FR" b="1" dirty="0"/>
              </a:p>
            </p:txBody>
          </p:sp>
          <p:pic>
            <p:nvPicPr>
              <p:cNvPr id="33" name="Image 32">
                <a:extLst>
                  <a:ext uri="{FF2B5EF4-FFF2-40B4-BE49-F238E27FC236}">
                    <a16:creationId xmlns:a16="http://schemas.microsoft.com/office/drawing/2014/main" id="{0A38EB52-FB5D-0419-067F-95AE6E34A7F1}"/>
                  </a:ext>
                </a:extLst>
              </p:cNvPr>
              <p:cNvPicPr>
                <a:picLocks noChangeAspect="1"/>
              </p:cNvPicPr>
              <p:nvPr/>
            </p:nvPicPr>
            <p:blipFill>
              <a:blip r:embed="rId4"/>
              <a:stretch>
                <a:fillRect/>
              </a:stretch>
            </p:blipFill>
            <p:spPr>
              <a:xfrm>
                <a:off x="6264199" y="4588170"/>
                <a:ext cx="102990" cy="99028"/>
              </a:xfrm>
              <a:prstGeom prst="rect">
                <a:avLst/>
              </a:prstGeom>
            </p:spPr>
          </p:pic>
          <p:sp>
            <p:nvSpPr>
              <p:cNvPr id="34" name="ZoneTexte 33">
                <a:extLst>
                  <a:ext uri="{FF2B5EF4-FFF2-40B4-BE49-F238E27FC236}">
                    <a16:creationId xmlns:a16="http://schemas.microsoft.com/office/drawing/2014/main" id="{59B419CE-E165-FC34-39F4-50EC21EF0A6D}"/>
                  </a:ext>
                </a:extLst>
              </p:cNvPr>
              <p:cNvSpPr txBox="1"/>
              <p:nvPr/>
            </p:nvSpPr>
            <p:spPr>
              <a:xfrm>
                <a:off x="5380402" y="4542936"/>
                <a:ext cx="920445" cy="169277"/>
              </a:xfrm>
              <a:prstGeom prst="rect">
                <a:avLst/>
              </a:prstGeom>
              <a:noFill/>
            </p:spPr>
            <p:txBody>
              <a:bodyPr wrap="none" rtlCol="0">
                <a:spAutoFit/>
              </a:bodyPr>
              <a:lstStyle/>
              <a:p>
                <a:r>
                  <a:rPr lang="fr-FR" sz="500" b="1" dirty="0"/>
                  <a:t>Soins infirmiers à domicile</a:t>
                </a:r>
                <a:endParaRPr lang="fr-FR" b="1" dirty="0"/>
              </a:p>
            </p:txBody>
          </p:sp>
          <p:pic>
            <p:nvPicPr>
              <p:cNvPr id="35" name="Image 34">
                <a:extLst>
                  <a:ext uri="{FF2B5EF4-FFF2-40B4-BE49-F238E27FC236}">
                    <a16:creationId xmlns:a16="http://schemas.microsoft.com/office/drawing/2014/main" id="{C12B8BEE-33DF-E2E5-0B82-354C5FF964E1}"/>
                  </a:ext>
                </a:extLst>
              </p:cNvPr>
              <p:cNvPicPr>
                <a:picLocks noChangeAspect="1"/>
              </p:cNvPicPr>
              <p:nvPr/>
            </p:nvPicPr>
            <p:blipFill>
              <a:blip r:embed="rId4"/>
              <a:stretch>
                <a:fillRect/>
              </a:stretch>
            </p:blipFill>
            <p:spPr>
              <a:xfrm>
                <a:off x="6264199" y="4720608"/>
                <a:ext cx="102990" cy="99028"/>
              </a:xfrm>
              <a:prstGeom prst="rect">
                <a:avLst/>
              </a:prstGeom>
            </p:spPr>
          </p:pic>
          <p:sp>
            <p:nvSpPr>
              <p:cNvPr id="36" name="ZoneTexte 35">
                <a:extLst>
                  <a:ext uri="{FF2B5EF4-FFF2-40B4-BE49-F238E27FC236}">
                    <a16:creationId xmlns:a16="http://schemas.microsoft.com/office/drawing/2014/main" id="{810E54C9-2F3F-077D-EF34-EA4882B55C7E}"/>
                  </a:ext>
                </a:extLst>
              </p:cNvPr>
              <p:cNvSpPr txBox="1"/>
              <p:nvPr/>
            </p:nvSpPr>
            <p:spPr>
              <a:xfrm>
                <a:off x="5380402" y="4675374"/>
                <a:ext cx="974947" cy="169277"/>
              </a:xfrm>
              <a:prstGeom prst="rect">
                <a:avLst/>
              </a:prstGeom>
              <a:noFill/>
            </p:spPr>
            <p:txBody>
              <a:bodyPr wrap="none" rtlCol="0">
                <a:spAutoFit/>
              </a:bodyPr>
              <a:lstStyle/>
              <a:p>
                <a:r>
                  <a:rPr lang="fr-FR" sz="500" b="1" dirty="0"/>
                  <a:t>Equipe spécialisée Alzheimer</a:t>
                </a:r>
                <a:endParaRPr lang="fr-FR" b="1" dirty="0"/>
              </a:p>
            </p:txBody>
          </p:sp>
          <p:pic>
            <p:nvPicPr>
              <p:cNvPr id="37" name="Image 36">
                <a:extLst>
                  <a:ext uri="{FF2B5EF4-FFF2-40B4-BE49-F238E27FC236}">
                    <a16:creationId xmlns:a16="http://schemas.microsoft.com/office/drawing/2014/main" id="{9401B203-00D7-88CB-5D01-E3946107D18B}"/>
                  </a:ext>
                </a:extLst>
              </p:cNvPr>
              <p:cNvPicPr>
                <a:picLocks noChangeAspect="1"/>
              </p:cNvPicPr>
              <p:nvPr/>
            </p:nvPicPr>
            <p:blipFill>
              <a:blip r:embed="rId4"/>
              <a:stretch>
                <a:fillRect/>
              </a:stretch>
            </p:blipFill>
            <p:spPr>
              <a:xfrm>
                <a:off x="2943238" y="4847111"/>
                <a:ext cx="102990" cy="99028"/>
              </a:xfrm>
              <a:prstGeom prst="rect">
                <a:avLst/>
              </a:prstGeom>
            </p:spPr>
          </p:pic>
          <p:sp>
            <p:nvSpPr>
              <p:cNvPr id="38" name="ZoneTexte 37">
                <a:extLst>
                  <a:ext uri="{FF2B5EF4-FFF2-40B4-BE49-F238E27FC236}">
                    <a16:creationId xmlns:a16="http://schemas.microsoft.com/office/drawing/2014/main" id="{E401D7B2-A04C-E8C5-AF68-D66F8756F721}"/>
                  </a:ext>
                </a:extLst>
              </p:cNvPr>
              <p:cNvSpPr txBox="1"/>
              <p:nvPr/>
            </p:nvSpPr>
            <p:spPr>
              <a:xfrm>
                <a:off x="2059441" y="4801877"/>
                <a:ext cx="599844" cy="169277"/>
              </a:xfrm>
              <a:prstGeom prst="rect">
                <a:avLst/>
              </a:prstGeom>
              <a:noFill/>
            </p:spPr>
            <p:txBody>
              <a:bodyPr wrap="none" rtlCol="0">
                <a:spAutoFit/>
              </a:bodyPr>
              <a:lstStyle/>
              <a:p>
                <a:r>
                  <a:rPr lang="fr-FR" sz="500" b="1" dirty="0"/>
                  <a:t>Accueil de jour</a:t>
                </a:r>
                <a:endParaRPr lang="fr-FR" b="1" dirty="0"/>
              </a:p>
            </p:txBody>
          </p:sp>
          <p:pic>
            <p:nvPicPr>
              <p:cNvPr id="42" name="Image 41">
                <a:extLst>
                  <a:ext uri="{FF2B5EF4-FFF2-40B4-BE49-F238E27FC236}">
                    <a16:creationId xmlns:a16="http://schemas.microsoft.com/office/drawing/2014/main" id="{1E49AF85-0B96-C2B9-7E72-8E303D7415E5}"/>
                  </a:ext>
                </a:extLst>
              </p:cNvPr>
              <p:cNvPicPr>
                <a:picLocks noChangeAspect="1"/>
              </p:cNvPicPr>
              <p:nvPr/>
            </p:nvPicPr>
            <p:blipFill>
              <a:blip r:embed="rId5"/>
              <a:stretch>
                <a:fillRect/>
              </a:stretch>
            </p:blipFill>
            <p:spPr>
              <a:xfrm>
                <a:off x="541368" y="3027606"/>
                <a:ext cx="315935" cy="2129185"/>
              </a:xfrm>
              <a:prstGeom prst="rect">
                <a:avLst/>
              </a:prstGeom>
            </p:spPr>
          </p:pic>
        </p:grpSp>
        <p:sp>
          <p:nvSpPr>
            <p:cNvPr id="45" name="ZoneTexte 44">
              <a:extLst>
                <a:ext uri="{FF2B5EF4-FFF2-40B4-BE49-F238E27FC236}">
                  <a16:creationId xmlns:a16="http://schemas.microsoft.com/office/drawing/2014/main" id="{63C00AE0-2F3F-027D-BEB8-175E3E268361}"/>
                </a:ext>
              </a:extLst>
            </p:cNvPr>
            <p:cNvSpPr txBox="1"/>
            <p:nvPr/>
          </p:nvSpPr>
          <p:spPr>
            <a:xfrm>
              <a:off x="2059441" y="4963830"/>
              <a:ext cx="460382" cy="169277"/>
            </a:xfrm>
            <a:prstGeom prst="rect">
              <a:avLst/>
            </a:prstGeom>
            <a:noFill/>
          </p:spPr>
          <p:txBody>
            <a:bodyPr wrap="none" rtlCol="0">
              <a:spAutoFit/>
            </a:bodyPr>
            <a:lstStyle/>
            <a:p>
              <a:r>
                <a:rPr lang="fr-FR" sz="500" b="1" dirty="0"/>
                <a:t>Fréquence</a:t>
              </a:r>
              <a:endParaRPr lang="fr-FR" b="1" dirty="0"/>
            </a:p>
          </p:txBody>
        </p:sp>
        <p:pic>
          <p:nvPicPr>
            <p:cNvPr id="47" name="Image 46">
              <a:extLst>
                <a:ext uri="{FF2B5EF4-FFF2-40B4-BE49-F238E27FC236}">
                  <a16:creationId xmlns:a16="http://schemas.microsoft.com/office/drawing/2014/main" id="{11685013-1FB0-5F64-7010-9C43645218E9}"/>
                </a:ext>
              </a:extLst>
            </p:cNvPr>
            <p:cNvPicPr>
              <a:picLocks noChangeAspect="1"/>
            </p:cNvPicPr>
            <p:nvPr/>
          </p:nvPicPr>
          <p:blipFill>
            <a:blip r:embed="rId6"/>
            <a:stretch>
              <a:fillRect/>
            </a:stretch>
          </p:blipFill>
          <p:spPr>
            <a:xfrm>
              <a:off x="2918118" y="5023264"/>
              <a:ext cx="1309980" cy="342539"/>
            </a:xfrm>
            <a:prstGeom prst="rect">
              <a:avLst/>
            </a:prstGeom>
          </p:spPr>
        </p:pic>
        <p:sp>
          <p:nvSpPr>
            <p:cNvPr id="48" name="Rectangle 47">
              <a:extLst>
                <a:ext uri="{FF2B5EF4-FFF2-40B4-BE49-F238E27FC236}">
                  <a16:creationId xmlns:a16="http://schemas.microsoft.com/office/drawing/2014/main" id="{FCF21105-18CE-A505-DDC1-258CE4031D6A}"/>
                </a:ext>
              </a:extLst>
            </p:cNvPr>
            <p:cNvSpPr/>
            <p:nvPr/>
          </p:nvSpPr>
          <p:spPr>
            <a:xfrm>
              <a:off x="2943238" y="5133107"/>
              <a:ext cx="1284860" cy="21755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9" name="ZoneTexte 48">
            <a:extLst>
              <a:ext uri="{FF2B5EF4-FFF2-40B4-BE49-F238E27FC236}">
                <a16:creationId xmlns:a16="http://schemas.microsoft.com/office/drawing/2014/main" id="{5777848F-8C13-9E3C-7DD6-FE75F84B92F2}"/>
              </a:ext>
            </a:extLst>
          </p:cNvPr>
          <p:cNvSpPr txBox="1"/>
          <p:nvPr/>
        </p:nvSpPr>
        <p:spPr>
          <a:xfrm>
            <a:off x="2860986" y="5089120"/>
            <a:ext cx="540533" cy="169277"/>
          </a:xfrm>
          <a:prstGeom prst="rect">
            <a:avLst/>
          </a:prstGeom>
          <a:noFill/>
        </p:spPr>
        <p:txBody>
          <a:bodyPr wrap="none" rtlCol="0">
            <a:spAutoFit/>
          </a:bodyPr>
          <a:lstStyle/>
          <a:p>
            <a:r>
              <a:rPr lang="fr-FR" sz="500" dirty="0"/>
              <a:t>Tous les jours</a:t>
            </a:r>
          </a:p>
        </p:txBody>
      </p:sp>
      <p:sp>
        <p:nvSpPr>
          <p:cNvPr id="50" name="ZoneTexte 49">
            <a:extLst>
              <a:ext uri="{FF2B5EF4-FFF2-40B4-BE49-F238E27FC236}">
                <a16:creationId xmlns:a16="http://schemas.microsoft.com/office/drawing/2014/main" id="{7CEDABEC-33FF-2B3A-E961-CF117CEF3B98}"/>
              </a:ext>
            </a:extLst>
          </p:cNvPr>
          <p:cNvSpPr txBox="1"/>
          <p:nvPr/>
        </p:nvSpPr>
        <p:spPr>
          <a:xfrm>
            <a:off x="2860985" y="5204096"/>
            <a:ext cx="726481" cy="169277"/>
          </a:xfrm>
          <a:prstGeom prst="rect">
            <a:avLst/>
          </a:prstGeom>
          <a:noFill/>
        </p:spPr>
        <p:txBody>
          <a:bodyPr wrap="none" rtlCol="0">
            <a:spAutoFit/>
          </a:bodyPr>
          <a:lstStyle/>
          <a:p>
            <a:r>
              <a:rPr lang="fr-FR" sz="500" dirty="0"/>
              <a:t>Du lundi au vendredi</a:t>
            </a:r>
          </a:p>
        </p:txBody>
      </p:sp>
    </p:spTree>
    <p:extLst>
      <p:ext uri="{BB962C8B-B14F-4D97-AF65-F5344CB8AC3E}">
        <p14:creationId xmlns:p14="http://schemas.microsoft.com/office/powerpoint/2010/main" val="53869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16</a:t>
            </a:fld>
            <a:endParaRPr lang="fr-FR"/>
          </a:p>
        </p:txBody>
      </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6991165" cy="950399"/>
          </a:xfrm>
        </p:spPr>
        <p:txBody>
          <a:bodyPr>
            <a:normAutofit/>
          </a:bodyPr>
          <a:lstStyle/>
          <a:p>
            <a:r>
              <a:rPr lang="fr-FR" sz="2400" dirty="0"/>
              <a:t>Evol CRM : Budget estimé</a:t>
            </a:r>
          </a:p>
        </p:txBody>
      </p:sp>
      <p:sp>
        <p:nvSpPr>
          <p:cNvPr id="8" name="Espace réservé du pied de page 7">
            <a:extLst>
              <a:ext uri="{FF2B5EF4-FFF2-40B4-BE49-F238E27FC236}">
                <a16:creationId xmlns:a16="http://schemas.microsoft.com/office/drawing/2014/main" id="{0F6E5B38-517F-49A6-986F-3C7B243B9658}"/>
              </a:ext>
            </a:extLst>
          </p:cNvPr>
          <p:cNvSpPr>
            <a:spLocks noGrp="1"/>
          </p:cNvSpPr>
          <p:nvPr>
            <p:ph type="ftr" sz="quarter" idx="11"/>
          </p:nvPr>
        </p:nvSpPr>
        <p:spPr>
          <a:xfrm>
            <a:off x="1779658" y="6356350"/>
            <a:ext cx="6548253" cy="365125"/>
          </a:xfrm>
        </p:spPr>
        <p:txBody>
          <a:bodyPr/>
          <a:lstStyle/>
          <a:p>
            <a:r>
              <a:rPr lang="fr-FR"/>
              <a:t>Cadrage étude technique</a:t>
            </a:r>
          </a:p>
        </p:txBody>
      </p:sp>
      <p:grpSp>
        <p:nvGrpSpPr>
          <p:cNvPr id="36" name="Groupe 35">
            <a:extLst>
              <a:ext uri="{FF2B5EF4-FFF2-40B4-BE49-F238E27FC236}">
                <a16:creationId xmlns:a16="http://schemas.microsoft.com/office/drawing/2014/main" id="{84336927-DAA2-8777-B02E-6BEC10DD6694}"/>
              </a:ext>
            </a:extLst>
          </p:cNvPr>
          <p:cNvGrpSpPr/>
          <p:nvPr/>
        </p:nvGrpSpPr>
        <p:grpSpPr>
          <a:xfrm>
            <a:off x="457200" y="1101968"/>
            <a:ext cx="7677367" cy="2478033"/>
            <a:chOff x="457200" y="1101968"/>
            <a:chExt cx="7677367" cy="2478033"/>
          </a:xfrm>
        </p:grpSpPr>
        <p:pic>
          <p:nvPicPr>
            <p:cNvPr id="3" name="Image 2">
              <a:extLst>
                <a:ext uri="{FF2B5EF4-FFF2-40B4-BE49-F238E27FC236}">
                  <a16:creationId xmlns:a16="http://schemas.microsoft.com/office/drawing/2014/main" id="{019BAFCB-FA01-AA24-476B-C93EDB349420}"/>
                </a:ext>
              </a:extLst>
            </p:cNvPr>
            <p:cNvPicPr>
              <a:picLocks noChangeAspect="1"/>
            </p:cNvPicPr>
            <p:nvPr/>
          </p:nvPicPr>
          <p:blipFill>
            <a:blip r:embed="rId2"/>
            <a:stretch>
              <a:fillRect/>
            </a:stretch>
          </p:blipFill>
          <p:spPr>
            <a:xfrm>
              <a:off x="457200" y="1101968"/>
              <a:ext cx="7677367" cy="2478033"/>
            </a:xfrm>
            <a:prstGeom prst="rect">
              <a:avLst/>
            </a:prstGeom>
          </p:spPr>
        </p:pic>
        <p:sp>
          <p:nvSpPr>
            <p:cNvPr id="12" name="Rectangle 11">
              <a:extLst>
                <a:ext uri="{FF2B5EF4-FFF2-40B4-BE49-F238E27FC236}">
                  <a16:creationId xmlns:a16="http://schemas.microsoft.com/office/drawing/2014/main" id="{F971EF3F-0F85-4028-1810-EC93E6912CA2}"/>
                </a:ext>
              </a:extLst>
            </p:cNvPr>
            <p:cNvSpPr/>
            <p:nvPr/>
          </p:nvSpPr>
          <p:spPr>
            <a:xfrm>
              <a:off x="3786554" y="2590994"/>
              <a:ext cx="3429000" cy="31066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5" name="Image 14">
              <a:extLst>
                <a:ext uri="{FF2B5EF4-FFF2-40B4-BE49-F238E27FC236}">
                  <a16:creationId xmlns:a16="http://schemas.microsoft.com/office/drawing/2014/main" id="{503B8C6E-98E6-B480-993B-0B4250D48B86}"/>
                </a:ext>
              </a:extLst>
            </p:cNvPr>
            <p:cNvPicPr>
              <a:picLocks noChangeAspect="1"/>
            </p:cNvPicPr>
            <p:nvPr/>
          </p:nvPicPr>
          <p:blipFill>
            <a:blip r:embed="rId3"/>
            <a:stretch>
              <a:fillRect/>
            </a:stretch>
          </p:blipFill>
          <p:spPr>
            <a:xfrm>
              <a:off x="2802926" y="2580078"/>
              <a:ext cx="846016" cy="173777"/>
            </a:xfrm>
            <a:prstGeom prst="rect">
              <a:avLst/>
            </a:prstGeom>
          </p:spPr>
        </p:pic>
        <p:pic>
          <p:nvPicPr>
            <p:cNvPr id="17" name="Image 16">
              <a:extLst>
                <a:ext uri="{FF2B5EF4-FFF2-40B4-BE49-F238E27FC236}">
                  <a16:creationId xmlns:a16="http://schemas.microsoft.com/office/drawing/2014/main" id="{7A8CC08D-4576-9A7D-912C-E15D3C249AF7}"/>
                </a:ext>
              </a:extLst>
            </p:cNvPr>
            <p:cNvPicPr>
              <a:picLocks noChangeAspect="1"/>
            </p:cNvPicPr>
            <p:nvPr/>
          </p:nvPicPr>
          <p:blipFill>
            <a:blip r:embed="rId4"/>
            <a:stretch>
              <a:fillRect/>
            </a:stretch>
          </p:blipFill>
          <p:spPr>
            <a:xfrm>
              <a:off x="4163684" y="2587698"/>
              <a:ext cx="655535" cy="183164"/>
            </a:xfrm>
            <a:prstGeom prst="rect">
              <a:avLst/>
            </a:prstGeom>
          </p:spPr>
        </p:pic>
        <p:pic>
          <p:nvPicPr>
            <p:cNvPr id="19" name="Image 18">
              <a:extLst>
                <a:ext uri="{FF2B5EF4-FFF2-40B4-BE49-F238E27FC236}">
                  <a16:creationId xmlns:a16="http://schemas.microsoft.com/office/drawing/2014/main" id="{153C9E2E-97AB-F5C3-FECB-21F613C8C00F}"/>
                </a:ext>
              </a:extLst>
            </p:cNvPr>
            <p:cNvPicPr>
              <a:picLocks noChangeAspect="1"/>
            </p:cNvPicPr>
            <p:nvPr/>
          </p:nvPicPr>
          <p:blipFill>
            <a:blip r:embed="rId5"/>
            <a:stretch>
              <a:fillRect/>
            </a:stretch>
          </p:blipFill>
          <p:spPr>
            <a:xfrm>
              <a:off x="5823082" y="2649763"/>
              <a:ext cx="123716" cy="118957"/>
            </a:xfrm>
            <a:prstGeom prst="rect">
              <a:avLst/>
            </a:prstGeom>
          </p:spPr>
        </p:pic>
        <p:sp>
          <p:nvSpPr>
            <p:cNvPr id="20" name="ZoneTexte 19">
              <a:extLst>
                <a:ext uri="{FF2B5EF4-FFF2-40B4-BE49-F238E27FC236}">
                  <a16:creationId xmlns:a16="http://schemas.microsoft.com/office/drawing/2014/main" id="{53D216D1-60F1-A3A8-1A2A-FAD621889FE8}"/>
                </a:ext>
              </a:extLst>
            </p:cNvPr>
            <p:cNvSpPr txBox="1"/>
            <p:nvPr/>
          </p:nvSpPr>
          <p:spPr>
            <a:xfrm>
              <a:off x="5489617" y="2603221"/>
              <a:ext cx="378630" cy="200055"/>
            </a:xfrm>
            <a:prstGeom prst="rect">
              <a:avLst/>
            </a:prstGeom>
            <a:noFill/>
          </p:spPr>
          <p:txBody>
            <a:bodyPr wrap="none" rtlCol="0">
              <a:spAutoFit/>
            </a:bodyPr>
            <a:lstStyle/>
            <a:p>
              <a:r>
                <a:rPr lang="fr-FR" sz="700" b="1" dirty="0"/>
                <a:t>PCH  </a:t>
              </a:r>
              <a:endParaRPr lang="fr-FR" b="1" dirty="0"/>
            </a:p>
          </p:txBody>
        </p:sp>
        <p:pic>
          <p:nvPicPr>
            <p:cNvPr id="21" name="Image 20">
              <a:extLst>
                <a:ext uri="{FF2B5EF4-FFF2-40B4-BE49-F238E27FC236}">
                  <a16:creationId xmlns:a16="http://schemas.microsoft.com/office/drawing/2014/main" id="{718796F3-35A8-0720-E9E5-8F8AC3717EFB}"/>
                </a:ext>
              </a:extLst>
            </p:cNvPr>
            <p:cNvPicPr>
              <a:picLocks noChangeAspect="1"/>
            </p:cNvPicPr>
            <p:nvPr/>
          </p:nvPicPr>
          <p:blipFill>
            <a:blip r:embed="rId5"/>
            <a:stretch>
              <a:fillRect/>
            </a:stretch>
          </p:blipFill>
          <p:spPr>
            <a:xfrm>
              <a:off x="6845028" y="2649763"/>
              <a:ext cx="123716" cy="118957"/>
            </a:xfrm>
            <a:prstGeom prst="rect">
              <a:avLst/>
            </a:prstGeom>
          </p:spPr>
        </p:pic>
        <p:sp>
          <p:nvSpPr>
            <p:cNvPr id="32" name="Rectangle 31">
              <a:extLst>
                <a:ext uri="{FF2B5EF4-FFF2-40B4-BE49-F238E27FC236}">
                  <a16:creationId xmlns:a16="http://schemas.microsoft.com/office/drawing/2014/main" id="{2829B88A-B46F-4987-11FF-B3F04AAFBC14}"/>
                </a:ext>
              </a:extLst>
            </p:cNvPr>
            <p:cNvSpPr/>
            <p:nvPr/>
          </p:nvSpPr>
          <p:spPr>
            <a:xfrm>
              <a:off x="2057400" y="3229708"/>
              <a:ext cx="5158154" cy="24618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25" name="Image 24">
              <a:extLst>
                <a:ext uri="{FF2B5EF4-FFF2-40B4-BE49-F238E27FC236}">
                  <a16:creationId xmlns:a16="http://schemas.microsoft.com/office/drawing/2014/main" id="{69C0CDBB-0B5A-708D-1643-222A558303AA}"/>
                </a:ext>
              </a:extLst>
            </p:cNvPr>
            <p:cNvPicPr>
              <a:picLocks noChangeAspect="1"/>
            </p:cNvPicPr>
            <p:nvPr/>
          </p:nvPicPr>
          <p:blipFill>
            <a:blip r:embed="rId6"/>
            <a:stretch>
              <a:fillRect/>
            </a:stretch>
          </p:blipFill>
          <p:spPr>
            <a:xfrm>
              <a:off x="3042669" y="3302368"/>
              <a:ext cx="453102" cy="176820"/>
            </a:xfrm>
            <a:prstGeom prst="rect">
              <a:avLst/>
            </a:prstGeom>
          </p:spPr>
        </p:pic>
        <p:pic>
          <p:nvPicPr>
            <p:cNvPr id="27" name="Image 26">
              <a:extLst>
                <a:ext uri="{FF2B5EF4-FFF2-40B4-BE49-F238E27FC236}">
                  <a16:creationId xmlns:a16="http://schemas.microsoft.com/office/drawing/2014/main" id="{873771B9-6B02-6FD9-E159-691CF48F69A4}"/>
                </a:ext>
              </a:extLst>
            </p:cNvPr>
            <p:cNvPicPr>
              <a:picLocks noChangeAspect="1"/>
            </p:cNvPicPr>
            <p:nvPr/>
          </p:nvPicPr>
          <p:blipFill>
            <a:blip r:embed="rId7"/>
            <a:stretch>
              <a:fillRect/>
            </a:stretch>
          </p:blipFill>
          <p:spPr>
            <a:xfrm>
              <a:off x="4202501" y="3315711"/>
              <a:ext cx="693723" cy="150134"/>
            </a:xfrm>
            <a:prstGeom prst="rect">
              <a:avLst/>
            </a:prstGeom>
          </p:spPr>
        </p:pic>
        <p:pic>
          <p:nvPicPr>
            <p:cNvPr id="29" name="Image 28">
              <a:extLst>
                <a:ext uri="{FF2B5EF4-FFF2-40B4-BE49-F238E27FC236}">
                  <a16:creationId xmlns:a16="http://schemas.microsoft.com/office/drawing/2014/main" id="{A8478E03-623F-34B7-BF49-6C412327D70F}"/>
                </a:ext>
              </a:extLst>
            </p:cNvPr>
            <p:cNvPicPr>
              <a:picLocks noChangeAspect="1"/>
            </p:cNvPicPr>
            <p:nvPr/>
          </p:nvPicPr>
          <p:blipFill>
            <a:blip r:embed="rId8"/>
            <a:stretch>
              <a:fillRect/>
            </a:stretch>
          </p:blipFill>
          <p:spPr>
            <a:xfrm>
              <a:off x="5387243" y="3295901"/>
              <a:ext cx="702406" cy="150133"/>
            </a:xfrm>
            <a:prstGeom prst="rect">
              <a:avLst/>
            </a:prstGeom>
          </p:spPr>
        </p:pic>
        <p:pic>
          <p:nvPicPr>
            <p:cNvPr id="31" name="Image 30">
              <a:extLst>
                <a:ext uri="{FF2B5EF4-FFF2-40B4-BE49-F238E27FC236}">
                  <a16:creationId xmlns:a16="http://schemas.microsoft.com/office/drawing/2014/main" id="{1D18ED88-1CBF-B6A3-AC55-E1597BE2CEEA}"/>
                </a:ext>
              </a:extLst>
            </p:cNvPr>
            <p:cNvPicPr>
              <a:picLocks noChangeAspect="1"/>
            </p:cNvPicPr>
            <p:nvPr/>
          </p:nvPicPr>
          <p:blipFill>
            <a:blip r:embed="rId9"/>
            <a:stretch>
              <a:fillRect/>
            </a:stretch>
          </p:blipFill>
          <p:spPr>
            <a:xfrm>
              <a:off x="6580668" y="3263508"/>
              <a:ext cx="498986" cy="178584"/>
            </a:xfrm>
            <a:prstGeom prst="rect">
              <a:avLst/>
            </a:prstGeom>
          </p:spPr>
        </p:pic>
        <p:pic>
          <p:nvPicPr>
            <p:cNvPr id="34" name="Image 33">
              <a:extLst>
                <a:ext uri="{FF2B5EF4-FFF2-40B4-BE49-F238E27FC236}">
                  <a16:creationId xmlns:a16="http://schemas.microsoft.com/office/drawing/2014/main" id="{1B8276F6-9506-9DE4-239D-1455CEDA745F}"/>
                </a:ext>
              </a:extLst>
            </p:cNvPr>
            <p:cNvPicPr>
              <a:picLocks noChangeAspect="1"/>
            </p:cNvPicPr>
            <p:nvPr/>
          </p:nvPicPr>
          <p:blipFill>
            <a:blip r:embed="rId10"/>
            <a:stretch>
              <a:fillRect/>
            </a:stretch>
          </p:blipFill>
          <p:spPr>
            <a:xfrm>
              <a:off x="1923831" y="3328940"/>
              <a:ext cx="158707" cy="146951"/>
            </a:xfrm>
            <a:prstGeom prst="rect">
              <a:avLst/>
            </a:prstGeom>
          </p:spPr>
        </p:pic>
        <p:sp>
          <p:nvSpPr>
            <p:cNvPr id="35" name="ZoneTexte 34">
              <a:extLst>
                <a:ext uri="{FF2B5EF4-FFF2-40B4-BE49-F238E27FC236}">
                  <a16:creationId xmlns:a16="http://schemas.microsoft.com/office/drawing/2014/main" id="{C281E39B-386B-273B-4E62-A5D33C614AB3}"/>
                </a:ext>
              </a:extLst>
            </p:cNvPr>
            <p:cNvSpPr txBox="1"/>
            <p:nvPr/>
          </p:nvSpPr>
          <p:spPr>
            <a:xfrm>
              <a:off x="6507418" y="2609213"/>
              <a:ext cx="399468" cy="200055"/>
            </a:xfrm>
            <a:prstGeom prst="rect">
              <a:avLst/>
            </a:prstGeom>
            <a:noFill/>
          </p:spPr>
          <p:txBody>
            <a:bodyPr wrap="none" rtlCol="0">
              <a:spAutoFit/>
            </a:bodyPr>
            <a:lstStyle/>
            <a:p>
              <a:r>
                <a:rPr lang="fr-FR" sz="700" b="1" dirty="0"/>
                <a:t>CNAV</a:t>
              </a:r>
              <a:endParaRPr lang="fr-FR" b="1" dirty="0"/>
            </a:p>
          </p:txBody>
        </p:sp>
        <p:sp>
          <p:nvSpPr>
            <p:cNvPr id="22" name="ZoneTexte 21">
              <a:extLst>
                <a:ext uri="{FF2B5EF4-FFF2-40B4-BE49-F238E27FC236}">
                  <a16:creationId xmlns:a16="http://schemas.microsoft.com/office/drawing/2014/main" id="{BD6073C9-D9C5-BA9E-FE40-83AEE1A5F14A}"/>
                </a:ext>
              </a:extLst>
            </p:cNvPr>
            <p:cNvSpPr txBox="1"/>
            <p:nvPr/>
          </p:nvSpPr>
          <p:spPr>
            <a:xfrm>
              <a:off x="2064346" y="3315711"/>
              <a:ext cx="474810" cy="200055"/>
            </a:xfrm>
            <a:prstGeom prst="rect">
              <a:avLst/>
            </a:prstGeom>
            <a:noFill/>
          </p:spPr>
          <p:txBody>
            <a:bodyPr wrap="none" rtlCol="0">
              <a:spAutoFit/>
            </a:bodyPr>
            <a:lstStyle/>
            <a:p>
              <a:r>
                <a:rPr lang="fr-FR" sz="700" b="1" dirty="0"/>
                <a:t>&lt; 1500€</a:t>
              </a:r>
              <a:endParaRPr lang="fr-FR" b="1" dirty="0"/>
            </a:p>
          </p:txBody>
        </p:sp>
      </p:grpSp>
    </p:spTree>
    <p:extLst>
      <p:ext uri="{BB962C8B-B14F-4D97-AF65-F5344CB8AC3E}">
        <p14:creationId xmlns:p14="http://schemas.microsoft.com/office/powerpoint/2010/main" val="238067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2</a:t>
            </a:fld>
            <a:endParaRPr lang="fr-FR"/>
          </a:p>
        </p:txBody>
      </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8362800" cy="950399"/>
          </a:xfrm>
        </p:spPr>
        <p:txBody>
          <a:bodyPr>
            <a:normAutofit/>
          </a:bodyPr>
          <a:lstStyle/>
          <a:p>
            <a:r>
              <a:rPr lang="fr-FR" sz="2400"/>
              <a:t>Le Domicile, Besoins</a:t>
            </a:r>
          </a:p>
        </p:txBody>
      </p:sp>
      <p:sp>
        <p:nvSpPr>
          <p:cNvPr id="8" name="Espace réservé du pied de page 7">
            <a:extLst>
              <a:ext uri="{FF2B5EF4-FFF2-40B4-BE49-F238E27FC236}">
                <a16:creationId xmlns:a16="http://schemas.microsoft.com/office/drawing/2014/main" id="{0F6E5B38-517F-49A6-986F-3C7B243B9658}"/>
              </a:ext>
            </a:extLst>
          </p:cNvPr>
          <p:cNvSpPr>
            <a:spLocks noGrp="1"/>
          </p:cNvSpPr>
          <p:nvPr>
            <p:ph type="ftr" sz="quarter" idx="11"/>
          </p:nvPr>
        </p:nvSpPr>
        <p:spPr>
          <a:xfrm>
            <a:off x="1779658" y="6356350"/>
            <a:ext cx="6548253" cy="365125"/>
          </a:xfrm>
        </p:spPr>
        <p:txBody>
          <a:bodyPr/>
          <a:lstStyle/>
          <a:p>
            <a:r>
              <a:rPr lang="fr-FR"/>
              <a:t>Cadrage étude technique</a:t>
            </a:r>
          </a:p>
        </p:txBody>
      </p:sp>
      <p:sp>
        <p:nvSpPr>
          <p:cNvPr id="11" name="Espace réservé du contenu 2">
            <a:extLst>
              <a:ext uri="{FF2B5EF4-FFF2-40B4-BE49-F238E27FC236}">
                <a16:creationId xmlns:a16="http://schemas.microsoft.com/office/drawing/2014/main" id="{A2E416A3-74CC-4E12-B427-5194E9E8BC39}"/>
              </a:ext>
            </a:extLst>
          </p:cNvPr>
          <p:cNvSpPr txBox="1">
            <a:spLocks/>
          </p:cNvSpPr>
          <p:nvPr/>
        </p:nvSpPr>
        <p:spPr>
          <a:xfrm>
            <a:off x="457200" y="1033850"/>
            <a:ext cx="8509247" cy="5322499"/>
          </a:xfrm>
          <a:prstGeom prst="rect">
            <a:avLst/>
          </a:prstGeom>
        </p:spPr>
        <p:txBody>
          <a:bodyPr vert="horz" lIns="91440" tIns="45720" rIns="91440" bIns="45720" rtlCol="0">
            <a:noAutofit/>
          </a:bodyPr>
          <a:lstStyle>
            <a:lvl1pPr marL="360000" indent="-360000" algn="l" defTabSz="457200" rtl="0" eaLnBrk="1" latinLnBrk="0" hangingPunct="1">
              <a:spcBef>
                <a:spcPts val="2400"/>
              </a:spcBef>
              <a:buSzPct val="110000"/>
              <a:buFontTx/>
              <a:buBlip>
                <a:blip r:embed="rId2"/>
              </a:buBlip>
              <a:defRPr sz="2000" b="1" kern="1200">
                <a:solidFill>
                  <a:srgbClr val="52423C"/>
                </a:solidFill>
                <a:latin typeface="Arial"/>
                <a:ea typeface="+mn-ea"/>
                <a:cs typeface="Arial"/>
              </a:defRPr>
            </a:lvl1pPr>
            <a:lvl2pPr marL="622800" indent="-252000" algn="l" defTabSz="457200" rtl="0" eaLnBrk="1" latinLnBrk="0" hangingPunct="1">
              <a:spcBef>
                <a:spcPts val="900"/>
              </a:spcBef>
              <a:buSzPct val="104000"/>
              <a:buFontTx/>
              <a:buBlip>
                <a:blip r:embed="rId3"/>
              </a:buBlip>
              <a:defRPr sz="1500" kern="1200">
                <a:solidFill>
                  <a:schemeClr val="tx1"/>
                </a:solidFill>
                <a:latin typeface="Arial"/>
                <a:ea typeface="+mn-ea"/>
                <a:cs typeface="Arial"/>
              </a:defRPr>
            </a:lvl2pPr>
            <a:lvl3pPr marL="842400" indent="-216000" algn="l" defTabSz="441325" rtl="0" eaLnBrk="1" latinLnBrk="0" hangingPunct="1">
              <a:spcBef>
                <a:spcPts val="400"/>
              </a:spcBef>
              <a:buSzPct val="100000"/>
              <a:buFontTx/>
              <a:buBlip>
                <a:blip r:embed="rId4"/>
              </a:buBlip>
              <a:defRPr sz="1300" kern="1200" baseline="0">
                <a:solidFill>
                  <a:schemeClr val="tx1"/>
                </a:solidFill>
                <a:latin typeface="Arial"/>
                <a:ea typeface="+mn-ea"/>
                <a:cs typeface="Arial"/>
              </a:defRPr>
            </a:lvl3pPr>
            <a:lvl4pPr marL="1101600" indent="-252000" algn="l" defTabSz="457200" rtl="0" eaLnBrk="1" latinLnBrk="0" hangingPunct="1">
              <a:spcBef>
                <a:spcPts val="300"/>
              </a:spcBef>
              <a:buFontTx/>
              <a:buBlip>
                <a:blip r:embed="rId5"/>
              </a:buBlip>
              <a:defRPr sz="1100" kern="1200" baseline="0">
                <a:solidFill>
                  <a:schemeClr val="tx1"/>
                </a:solidFill>
                <a:latin typeface="Arial"/>
                <a:ea typeface="+mn-ea"/>
                <a:cs typeface="Arial"/>
              </a:defRPr>
            </a:lvl4pPr>
            <a:lvl5pPr marL="1188000" indent="-140400" algn="l" defTabSz="341313" rtl="0" eaLnBrk="1" latinLnBrk="0" hangingPunct="1">
              <a:spcBef>
                <a:spcPts val="200"/>
              </a:spcBef>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1400"/>
              <a:t>Besoins Domicile:</a:t>
            </a:r>
          </a:p>
          <a:p>
            <a:pPr lvl="1"/>
            <a:r>
              <a:rPr lang="fr-FR" sz="1200"/>
              <a:t>Un dossier à minima pour les besoins SAP : uniquement données client, informations de paiement et mandats</a:t>
            </a:r>
            <a:endParaRPr lang="fr-FR" sz="1200" b="1"/>
          </a:p>
          <a:p>
            <a:pPr lvl="1"/>
            <a:r>
              <a:rPr lang="fr-FR" sz="1200"/>
              <a:t>PERCEVAL reste le référentiel maître. Echanges LANCELOT -&gt; Portail pour créations et mises à jour</a:t>
            </a:r>
          </a:p>
          <a:p>
            <a:pPr lvl="1"/>
            <a:endParaRPr lang="fr-FR" sz="1200"/>
          </a:p>
          <a:p>
            <a:pPr lvl="1"/>
            <a:endParaRPr lang="fr-FR" sz="1200"/>
          </a:p>
          <a:p>
            <a:pPr lvl="1"/>
            <a:endParaRPr lang="fr-FR" sz="1200"/>
          </a:p>
          <a:p>
            <a:pPr lvl="1"/>
            <a:endParaRPr lang="fr-FR" sz="1200"/>
          </a:p>
          <a:p>
            <a:pPr lvl="1"/>
            <a:endParaRPr lang="fr-FR" sz="1200"/>
          </a:p>
          <a:p>
            <a:pPr lvl="1"/>
            <a:endParaRPr lang="fr-FR" sz="1200"/>
          </a:p>
          <a:p>
            <a:pPr lvl="1"/>
            <a:endParaRPr lang="fr-FR" sz="1200"/>
          </a:p>
          <a:p>
            <a:pPr lvl="1"/>
            <a:r>
              <a:rPr lang="fr-FR" sz="1200"/>
              <a:t>Les données:</a:t>
            </a:r>
          </a:p>
          <a:p>
            <a:pPr lvl="1"/>
            <a:endParaRPr lang="fr-FR" sz="1200"/>
          </a:p>
          <a:p>
            <a:pPr lvl="1"/>
            <a:endParaRPr lang="fr-FR" sz="1200"/>
          </a:p>
          <a:p>
            <a:pPr lvl="1"/>
            <a:endParaRPr lang="fr-FR" sz="1200"/>
          </a:p>
          <a:p>
            <a:pPr lvl="1"/>
            <a:endParaRPr lang="fr-FR" sz="1200"/>
          </a:p>
          <a:p>
            <a:pPr lvl="1"/>
            <a:endParaRPr lang="fr-FR" sz="1200"/>
          </a:p>
          <a:p>
            <a:pPr lvl="1"/>
            <a:endParaRPr lang="fr-FR" sz="1200"/>
          </a:p>
          <a:p>
            <a:pPr lvl="1"/>
            <a:endParaRPr lang="fr-FR" sz="1200"/>
          </a:p>
          <a:p>
            <a:pPr lvl="1"/>
            <a:endParaRPr lang="fr-FR" sz="1200"/>
          </a:p>
          <a:p>
            <a:pPr lvl="1"/>
            <a:endParaRPr lang="fr-FR" sz="1200"/>
          </a:p>
          <a:p>
            <a:pPr lvl="1"/>
            <a:endParaRPr lang="fr-FR" sz="1200"/>
          </a:p>
          <a:p>
            <a:pPr marL="370800" lvl="1" indent="0">
              <a:buNone/>
            </a:pPr>
            <a:endParaRPr lang="fr-FR" sz="1400"/>
          </a:p>
          <a:p>
            <a:pPr marL="626400" lvl="2" indent="0">
              <a:buFontTx/>
              <a:buNone/>
            </a:pPr>
            <a:endParaRPr lang="fr-FR" sz="1200"/>
          </a:p>
        </p:txBody>
      </p:sp>
      <p:sp>
        <p:nvSpPr>
          <p:cNvPr id="16" name="Rectangle 15">
            <a:extLst>
              <a:ext uri="{FF2B5EF4-FFF2-40B4-BE49-F238E27FC236}">
                <a16:creationId xmlns:a16="http://schemas.microsoft.com/office/drawing/2014/main" id="{39D08099-FD65-4A29-8D71-3A78C25784ED}"/>
              </a:ext>
            </a:extLst>
          </p:cNvPr>
          <p:cNvSpPr/>
          <p:nvPr/>
        </p:nvSpPr>
        <p:spPr>
          <a:xfrm>
            <a:off x="5829670" y="1953961"/>
            <a:ext cx="2990329" cy="135774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fr-FR" sz="900" b="1">
                <a:solidFill>
                  <a:schemeClr val="tx1"/>
                </a:solidFill>
              </a:rPr>
              <a:t>Intégration avec rapprochement pour un référentiel unique client</a:t>
            </a:r>
          </a:p>
          <a:p>
            <a:pPr marL="171450" indent="-171450">
              <a:buFont typeface="Arial" panose="020B0604020202020204" pitchFamily="34" charset="0"/>
              <a:buChar char="•"/>
            </a:pPr>
            <a:r>
              <a:rPr lang="fr-FR" sz="900">
                <a:solidFill>
                  <a:schemeClr val="tx1"/>
                </a:solidFill>
              </a:rPr>
              <a:t>Contrôles d’intégration</a:t>
            </a:r>
          </a:p>
          <a:p>
            <a:pPr marL="171450" indent="-171450">
              <a:buFont typeface="Arial" panose="020B0604020202020204" pitchFamily="34" charset="0"/>
              <a:buChar char="•"/>
            </a:pPr>
            <a:r>
              <a:rPr lang="fr-FR" sz="900">
                <a:solidFill>
                  <a:schemeClr val="tx1"/>
                </a:solidFill>
              </a:rPr>
              <a:t>Recherche Portail N° Perceval -&gt; Mise à jour</a:t>
            </a:r>
          </a:p>
          <a:p>
            <a:pPr marL="171450" indent="-171450">
              <a:buFont typeface="Arial" panose="020B0604020202020204" pitchFamily="34" charset="0"/>
              <a:buChar char="•"/>
            </a:pPr>
            <a:r>
              <a:rPr lang="fr-FR" sz="900">
                <a:solidFill>
                  <a:schemeClr val="tx1"/>
                </a:solidFill>
              </a:rPr>
              <a:t>Recherche Portail sur : Nom + Prénom + Date naissance + N°SS (à voir si doublons?) -&gt; récupération ID Portail + IDSAP sinon création</a:t>
            </a:r>
          </a:p>
          <a:p>
            <a:pPr marL="171450" indent="-171450">
              <a:buFont typeface="Arial" panose="020B0604020202020204" pitchFamily="34" charset="0"/>
              <a:buChar char="•"/>
            </a:pPr>
            <a:r>
              <a:rPr lang="fr-FR" sz="900">
                <a:solidFill>
                  <a:schemeClr val="tx1"/>
                </a:solidFill>
              </a:rPr>
              <a:t> </a:t>
            </a:r>
            <a:r>
              <a:rPr lang="fr-FR" sz="900" b="1">
                <a:solidFill>
                  <a:schemeClr val="tx1"/>
                </a:solidFill>
              </a:rPr>
              <a:t>Echanges SAP sur création / MAJ et Mandats SEPA</a:t>
            </a:r>
          </a:p>
        </p:txBody>
      </p:sp>
      <p:grpSp>
        <p:nvGrpSpPr>
          <p:cNvPr id="10" name="Groupe 9">
            <a:extLst>
              <a:ext uri="{FF2B5EF4-FFF2-40B4-BE49-F238E27FC236}">
                <a16:creationId xmlns:a16="http://schemas.microsoft.com/office/drawing/2014/main" id="{0239E9F6-4228-410A-80A9-434190ABCB2B}"/>
              </a:ext>
            </a:extLst>
          </p:cNvPr>
          <p:cNvGrpSpPr/>
          <p:nvPr/>
        </p:nvGrpSpPr>
        <p:grpSpPr>
          <a:xfrm>
            <a:off x="760671" y="2021325"/>
            <a:ext cx="4860855" cy="1989283"/>
            <a:chOff x="803563" y="2213674"/>
            <a:chExt cx="6061340" cy="2455045"/>
          </a:xfrm>
        </p:grpSpPr>
        <p:sp>
          <p:nvSpPr>
            <p:cNvPr id="12" name="Rectangle : coins arrondis 11">
              <a:extLst>
                <a:ext uri="{FF2B5EF4-FFF2-40B4-BE49-F238E27FC236}">
                  <a16:creationId xmlns:a16="http://schemas.microsoft.com/office/drawing/2014/main" id="{C2823D9E-7642-4C22-8C20-2DB91901F361}"/>
                </a:ext>
              </a:extLst>
            </p:cNvPr>
            <p:cNvSpPr/>
            <p:nvPr/>
          </p:nvSpPr>
          <p:spPr>
            <a:xfrm>
              <a:off x="803564" y="2410691"/>
              <a:ext cx="1032163" cy="4694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PERCEVAL</a:t>
              </a:r>
              <a:endParaRPr lang="fr-FR" sz="900"/>
            </a:p>
          </p:txBody>
        </p:sp>
        <p:sp>
          <p:nvSpPr>
            <p:cNvPr id="13" name="Rectangle : coins arrondis 12">
              <a:extLst>
                <a:ext uri="{FF2B5EF4-FFF2-40B4-BE49-F238E27FC236}">
                  <a16:creationId xmlns:a16="http://schemas.microsoft.com/office/drawing/2014/main" id="{E8A0B76F-B8D8-478C-97B8-F39505059DCC}"/>
                </a:ext>
              </a:extLst>
            </p:cNvPr>
            <p:cNvSpPr/>
            <p:nvPr/>
          </p:nvSpPr>
          <p:spPr>
            <a:xfrm>
              <a:off x="3691897" y="2441577"/>
              <a:ext cx="1032163" cy="4191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PORTAIL</a:t>
              </a:r>
            </a:p>
          </p:txBody>
        </p:sp>
        <p:cxnSp>
          <p:nvCxnSpPr>
            <p:cNvPr id="14" name="Connecteur droit avec flèche 13">
              <a:extLst>
                <a:ext uri="{FF2B5EF4-FFF2-40B4-BE49-F238E27FC236}">
                  <a16:creationId xmlns:a16="http://schemas.microsoft.com/office/drawing/2014/main" id="{E922DDBC-158B-460E-97E3-381F00863F65}"/>
                </a:ext>
              </a:extLst>
            </p:cNvPr>
            <p:cNvCxnSpPr>
              <a:cxnSpLocks/>
              <a:stCxn id="12" idx="3"/>
              <a:endCxn id="13" idx="1"/>
            </p:cNvCxnSpPr>
            <p:nvPr/>
          </p:nvCxnSpPr>
          <p:spPr>
            <a:xfrm>
              <a:off x="1835727" y="2645428"/>
              <a:ext cx="1856170" cy="56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ZoneTexte 14">
              <a:extLst>
                <a:ext uri="{FF2B5EF4-FFF2-40B4-BE49-F238E27FC236}">
                  <a16:creationId xmlns:a16="http://schemas.microsoft.com/office/drawing/2014/main" id="{47D1CC35-69BF-47E7-9910-E6AE0C210D43}"/>
                </a:ext>
              </a:extLst>
            </p:cNvPr>
            <p:cNvSpPr txBox="1"/>
            <p:nvPr/>
          </p:nvSpPr>
          <p:spPr>
            <a:xfrm>
              <a:off x="1950237" y="2213674"/>
              <a:ext cx="1627150" cy="455806"/>
            </a:xfrm>
            <a:prstGeom prst="rect">
              <a:avLst/>
            </a:prstGeom>
            <a:noFill/>
          </p:spPr>
          <p:txBody>
            <a:bodyPr wrap="square" rtlCol="0">
              <a:spAutoFit/>
            </a:bodyPr>
            <a:lstStyle/>
            <a:p>
              <a:r>
                <a:rPr lang="fr-FR" sz="900"/>
                <a:t>Flux d’échange : Créations / Mises à jour</a:t>
              </a:r>
            </a:p>
          </p:txBody>
        </p:sp>
        <p:sp>
          <p:nvSpPr>
            <p:cNvPr id="17" name="Rectangle 16">
              <a:extLst>
                <a:ext uri="{FF2B5EF4-FFF2-40B4-BE49-F238E27FC236}">
                  <a16:creationId xmlns:a16="http://schemas.microsoft.com/office/drawing/2014/main" id="{415D2758-554A-4CA2-93AA-854C632517F2}"/>
                </a:ext>
              </a:extLst>
            </p:cNvPr>
            <p:cNvSpPr/>
            <p:nvPr/>
          </p:nvSpPr>
          <p:spPr>
            <a:xfrm>
              <a:off x="2593842" y="3091601"/>
              <a:ext cx="762000" cy="49688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Rejets</a:t>
              </a:r>
            </a:p>
          </p:txBody>
        </p:sp>
        <p:cxnSp>
          <p:nvCxnSpPr>
            <p:cNvPr id="18" name="Connecteur droit avec flèche 17">
              <a:extLst>
                <a:ext uri="{FF2B5EF4-FFF2-40B4-BE49-F238E27FC236}">
                  <a16:creationId xmlns:a16="http://schemas.microsoft.com/office/drawing/2014/main" id="{DCF01D51-8D38-48A4-995A-C8A785E4B127}"/>
                </a:ext>
              </a:extLst>
            </p:cNvPr>
            <p:cNvCxnSpPr>
              <a:stCxn id="13" idx="2"/>
              <a:endCxn id="17" idx="0"/>
            </p:cNvCxnSpPr>
            <p:nvPr/>
          </p:nvCxnSpPr>
          <p:spPr>
            <a:xfrm flipH="1">
              <a:off x="2974842" y="2860677"/>
              <a:ext cx="1233137" cy="2309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necteur droit avec flèche 18">
              <a:extLst>
                <a:ext uri="{FF2B5EF4-FFF2-40B4-BE49-F238E27FC236}">
                  <a16:creationId xmlns:a16="http://schemas.microsoft.com/office/drawing/2014/main" id="{2BE30DB6-63A2-4045-80E6-AF7E39EBA579}"/>
                </a:ext>
              </a:extLst>
            </p:cNvPr>
            <p:cNvCxnSpPr>
              <a:stCxn id="13" idx="2"/>
              <a:endCxn id="21" idx="0"/>
            </p:cNvCxnSpPr>
            <p:nvPr/>
          </p:nvCxnSpPr>
          <p:spPr>
            <a:xfrm>
              <a:off x="4207979" y="2860677"/>
              <a:ext cx="107227" cy="8827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Rectangle 19">
              <a:extLst>
                <a:ext uri="{FF2B5EF4-FFF2-40B4-BE49-F238E27FC236}">
                  <a16:creationId xmlns:a16="http://schemas.microsoft.com/office/drawing/2014/main" id="{0C954860-105B-4B34-B473-09D42339C5A3}"/>
                </a:ext>
              </a:extLst>
            </p:cNvPr>
            <p:cNvSpPr/>
            <p:nvPr/>
          </p:nvSpPr>
          <p:spPr>
            <a:xfrm>
              <a:off x="4037829" y="4171838"/>
              <a:ext cx="762000" cy="4968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Fiche CRM?</a:t>
              </a:r>
            </a:p>
          </p:txBody>
        </p:sp>
        <p:sp>
          <p:nvSpPr>
            <p:cNvPr id="21" name="Rectangle 20">
              <a:extLst>
                <a:ext uri="{FF2B5EF4-FFF2-40B4-BE49-F238E27FC236}">
                  <a16:creationId xmlns:a16="http://schemas.microsoft.com/office/drawing/2014/main" id="{34B966A8-946F-439B-9F7D-D9A1EAAD2208}"/>
                </a:ext>
              </a:extLst>
            </p:cNvPr>
            <p:cNvSpPr/>
            <p:nvPr/>
          </p:nvSpPr>
          <p:spPr>
            <a:xfrm>
              <a:off x="3934206" y="3743453"/>
              <a:ext cx="762000" cy="49688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DAC</a:t>
              </a:r>
            </a:p>
          </p:txBody>
        </p:sp>
        <p:sp>
          <p:nvSpPr>
            <p:cNvPr id="22" name="Rectangle 21">
              <a:extLst>
                <a:ext uri="{FF2B5EF4-FFF2-40B4-BE49-F238E27FC236}">
                  <a16:creationId xmlns:a16="http://schemas.microsoft.com/office/drawing/2014/main" id="{E6AAC4D5-5074-4DB1-BBF9-207B4F4D4FC9}"/>
                </a:ext>
              </a:extLst>
            </p:cNvPr>
            <p:cNvSpPr/>
            <p:nvPr/>
          </p:nvSpPr>
          <p:spPr>
            <a:xfrm>
              <a:off x="2506307" y="3709897"/>
              <a:ext cx="1017455" cy="622783"/>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Liste des DAC Domicile</a:t>
              </a:r>
            </a:p>
          </p:txBody>
        </p:sp>
        <p:cxnSp>
          <p:nvCxnSpPr>
            <p:cNvPr id="23" name="Connecteur droit avec flèche 22">
              <a:extLst>
                <a:ext uri="{FF2B5EF4-FFF2-40B4-BE49-F238E27FC236}">
                  <a16:creationId xmlns:a16="http://schemas.microsoft.com/office/drawing/2014/main" id="{894AA95B-1AC5-4D8F-BC43-5BCF69C66E18}"/>
                </a:ext>
              </a:extLst>
            </p:cNvPr>
            <p:cNvCxnSpPr>
              <a:cxnSpLocks/>
              <a:stCxn id="22" idx="3"/>
              <a:endCxn id="21" idx="1"/>
            </p:cNvCxnSpPr>
            <p:nvPr/>
          </p:nvCxnSpPr>
          <p:spPr>
            <a:xfrm flipV="1">
              <a:off x="3523762" y="3991894"/>
              <a:ext cx="410444" cy="293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5" name="Rectangle : coins arrondis 24">
              <a:extLst>
                <a:ext uri="{FF2B5EF4-FFF2-40B4-BE49-F238E27FC236}">
                  <a16:creationId xmlns:a16="http://schemas.microsoft.com/office/drawing/2014/main" id="{29468101-A92F-4D5E-8932-EEC697BD97CC}"/>
                </a:ext>
              </a:extLst>
            </p:cNvPr>
            <p:cNvSpPr/>
            <p:nvPr/>
          </p:nvSpPr>
          <p:spPr>
            <a:xfrm>
              <a:off x="803563" y="3256191"/>
              <a:ext cx="1032163" cy="4694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LANCELOT</a:t>
              </a:r>
            </a:p>
            <a:p>
              <a:pPr algn="ctr"/>
              <a:r>
                <a:rPr lang="fr-FR" sz="900"/>
                <a:t>(</a:t>
              </a:r>
              <a:r>
                <a:rPr lang="fr-FR" sz="900" err="1"/>
                <a:t>Factu</a:t>
              </a:r>
              <a:r>
                <a:rPr lang="fr-FR" sz="900"/>
                <a:t>)</a:t>
              </a:r>
              <a:endParaRPr lang="fr-FR" sz="1050"/>
            </a:p>
          </p:txBody>
        </p:sp>
        <p:cxnSp>
          <p:nvCxnSpPr>
            <p:cNvPr id="26" name="Connecteur droit avec flèche 25">
              <a:extLst>
                <a:ext uri="{FF2B5EF4-FFF2-40B4-BE49-F238E27FC236}">
                  <a16:creationId xmlns:a16="http://schemas.microsoft.com/office/drawing/2014/main" id="{06B05D3F-8411-4EB8-B3C7-8B4B5E36239D}"/>
                </a:ext>
              </a:extLst>
            </p:cNvPr>
            <p:cNvCxnSpPr>
              <a:stCxn id="25" idx="0"/>
              <a:endCxn id="12" idx="2"/>
            </p:cNvCxnSpPr>
            <p:nvPr/>
          </p:nvCxnSpPr>
          <p:spPr>
            <a:xfrm flipV="1">
              <a:off x="1319645" y="2880165"/>
              <a:ext cx="1" cy="376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0272A9E7-D463-4178-B75E-C8C7DFCEBBB3}"/>
                </a:ext>
              </a:extLst>
            </p:cNvPr>
            <p:cNvSpPr/>
            <p:nvPr/>
          </p:nvSpPr>
          <p:spPr>
            <a:xfrm>
              <a:off x="4831287" y="3449904"/>
              <a:ext cx="1064728" cy="8827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Remises de chèques</a:t>
              </a:r>
            </a:p>
            <a:p>
              <a:pPr algn="ctr"/>
              <a:r>
                <a:rPr lang="fr-FR" sz="1000" i="1">
                  <a:solidFill>
                    <a:srgbClr val="FF0000"/>
                  </a:solidFill>
                </a:rPr>
                <a:t>*dont CESU</a:t>
              </a:r>
            </a:p>
          </p:txBody>
        </p:sp>
        <p:sp>
          <p:nvSpPr>
            <p:cNvPr id="28" name="Rectangle 27">
              <a:extLst>
                <a:ext uri="{FF2B5EF4-FFF2-40B4-BE49-F238E27FC236}">
                  <a16:creationId xmlns:a16="http://schemas.microsoft.com/office/drawing/2014/main" id="{FAAEAA72-151D-4F8F-B61D-EDD900261CA3}"/>
                </a:ext>
              </a:extLst>
            </p:cNvPr>
            <p:cNvSpPr/>
            <p:nvPr/>
          </p:nvSpPr>
          <p:spPr>
            <a:xfrm>
              <a:off x="5925201" y="3477224"/>
              <a:ext cx="939702" cy="76311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Impayés Relances</a:t>
              </a:r>
            </a:p>
          </p:txBody>
        </p:sp>
        <p:cxnSp>
          <p:nvCxnSpPr>
            <p:cNvPr id="29" name="Connecteur droit avec flèche 28">
              <a:extLst>
                <a:ext uri="{FF2B5EF4-FFF2-40B4-BE49-F238E27FC236}">
                  <a16:creationId xmlns:a16="http://schemas.microsoft.com/office/drawing/2014/main" id="{F01CEB47-F832-4E4A-8BE9-972B57B544C2}"/>
                </a:ext>
              </a:extLst>
            </p:cNvPr>
            <p:cNvCxnSpPr>
              <a:cxnSpLocks/>
              <a:stCxn id="13" idx="2"/>
              <a:endCxn id="27" idx="0"/>
            </p:cNvCxnSpPr>
            <p:nvPr/>
          </p:nvCxnSpPr>
          <p:spPr>
            <a:xfrm>
              <a:off x="4207979" y="2860677"/>
              <a:ext cx="1155672" cy="589227"/>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eur droit avec flèche 29">
              <a:extLst>
                <a:ext uri="{FF2B5EF4-FFF2-40B4-BE49-F238E27FC236}">
                  <a16:creationId xmlns:a16="http://schemas.microsoft.com/office/drawing/2014/main" id="{A440B08A-07C5-4841-A413-9BF2F9BE3B38}"/>
                </a:ext>
              </a:extLst>
            </p:cNvPr>
            <p:cNvCxnSpPr>
              <a:cxnSpLocks/>
              <a:stCxn id="13" idx="2"/>
              <a:endCxn id="28" idx="0"/>
            </p:cNvCxnSpPr>
            <p:nvPr/>
          </p:nvCxnSpPr>
          <p:spPr>
            <a:xfrm>
              <a:off x="4207979" y="2860677"/>
              <a:ext cx="2187073" cy="616547"/>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39" name="Tableau 18">
            <a:extLst>
              <a:ext uri="{FF2B5EF4-FFF2-40B4-BE49-F238E27FC236}">
                <a16:creationId xmlns:a16="http://schemas.microsoft.com/office/drawing/2014/main" id="{7BD59780-C461-4B3F-89DF-BC5BB75421BF}"/>
              </a:ext>
            </a:extLst>
          </p:cNvPr>
          <p:cNvGraphicFramePr>
            <a:graphicFrameLocks noGrp="1"/>
          </p:cNvGraphicFramePr>
          <p:nvPr>
            <p:extLst>
              <p:ext uri="{D42A27DB-BD31-4B8C-83A1-F6EECF244321}">
                <p14:modId xmlns:p14="http://schemas.microsoft.com/office/powerpoint/2010/main" val="3426286939"/>
              </p:ext>
            </p:extLst>
          </p:nvPr>
        </p:nvGraphicFramePr>
        <p:xfrm>
          <a:off x="394015" y="4311726"/>
          <a:ext cx="8426134" cy="2209800"/>
        </p:xfrm>
        <a:graphic>
          <a:graphicData uri="http://schemas.openxmlformats.org/drawingml/2006/table">
            <a:tbl>
              <a:tblPr firstRow="1" bandRow="1">
                <a:tableStyleId>{5C22544A-7EE6-4342-B048-85BDC9FD1C3A}</a:tableStyleId>
              </a:tblPr>
              <a:tblGrid>
                <a:gridCol w="3050521">
                  <a:extLst>
                    <a:ext uri="{9D8B030D-6E8A-4147-A177-3AD203B41FA5}">
                      <a16:colId xmlns:a16="http://schemas.microsoft.com/office/drawing/2014/main" val="3326580630"/>
                    </a:ext>
                  </a:extLst>
                </a:gridCol>
                <a:gridCol w="399495">
                  <a:extLst>
                    <a:ext uri="{9D8B030D-6E8A-4147-A177-3AD203B41FA5}">
                      <a16:colId xmlns:a16="http://schemas.microsoft.com/office/drawing/2014/main" val="2551552679"/>
                    </a:ext>
                  </a:extLst>
                </a:gridCol>
                <a:gridCol w="4976118">
                  <a:extLst>
                    <a:ext uri="{9D8B030D-6E8A-4147-A177-3AD203B41FA5}">
                      <a16:colId xmlns:a16="http://schemas.microsoft.com/office/drawing/2014/main" val="927618412"/>
                    </a:ext>
                  </a:extLst>
                </a:gridCol>
              </a:tblGrid>
              <a:tr h="0">
                <a:tc>
                  <a:txBody>
                    <a:bodyPr/>
                    <a:lstStyle/>
                    <a:p>
                      <a:r>
                        <a:rPr lang="fr-FR" sz="1100"/>
                        <a:t>Données</a:t>
                      </a:r>
                    </a:p>
                  </a:txBody>
                  <a:tcPr/>
                </a:tc>
                <a:tc>
                  <a:txBody>
                    <a:bodyPr/>
                    <a:lstStyle/>
                    <a:p>
                      <a:pPr algn="ctr"/>
                      <a:endParaRPr lang="fr-FR" sz="1100"/>
                    </a:p>
                  </a:txBody>
                  <a:tcPr/>
                </a:tc>
                <a:tc>
                  <a:txBody>
                    <a:bodyPr/>
                    <a:lstStyle/>
                    <a:p>
                      <a:r>
                        <a:rPr lang="fr-FR" sz="1100"/>
                        <a:t>Observations / questions</a:t>
                      </a:r>
                    </a:p>
                  </a:txBody>
                  <a:tcPr/>
                </a:tc>
                <a:extLst>
                  <a:ext uri="{0D108BD9-81ED-4DB2-BD59-A6C34878D82A}">
                    <a16:rowId xmlns:a16="http://schemas.microsoft.com/office/drawing/2014/main" val="2917568494"/>
                  </a:ext>
                </a:extLst>
              </a:tr>
              <a:tr h="565304">
                <a:tc>
                  <a:txBody>
                    <a:bodyPr/>
                    <a:lstStyle/>
                    <a:p>
                      <a:r>
                        <a:rPr lang="fr-FR" sz="1000"/>
                        <a:t>Page d’accueil DAC </a:t>
                      </a:r>
                      <a:r>
                        <a:rPr lang="fr-FR" sz="1000">
                          <a:solidFill>
                            <a:srgbClr val="FF0000"/>
                          </a:solidFill>
                        </a:rPr>
                        <a:t>(</a:t>
                      </a:r>
                      <a:r>
                        <a:rPr lang="fr-FR" sz="1000" i="1">
                          <a:solidFill>
                            <a:srgbClr val="FF0000"/>
                          </a:solidFill>
                        </a:rPr>
                        <a:t>ne pas reconduire si nouveau front)</a:t>
                      </a:r>
                      <a:r>
                        <a:rPr lang="fr-FR" sz="1000" i="1"/>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000"/>
                        <a:t>Informations Dossier :  Identité et Coordonnées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000"/>
                        <a:t>Règlement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000"/>
                        <a:t>Coordonnées bancaires</a:t>
                      </a:r>
                    </a:p>
                  </a:txBody>
                  <a:tcPr/>
                </a:tc>
                <a:tc>
                  <a:txBody>
                    <a:bodyPr/>
                    <a:lstStyle/>
                    <a:p>
                      <a:pPr algn="ctr"/>
                      <a:r>
                        <a:rPr lang="fr-FR" sz="1000" b="1">
                          <a:highlight>
                            <a:srgbClr val="00FF00"/>
                          </a:highlight>
                        </a:rPr>
                        <a:t>Oui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a:t>Gestion de l’ID SAP qui permet les échanges avec SAP (intégration)</a:t>
                      </a:r>
                    </a:p>
                    <a:p>
                      <a:r>
                        <a:rPr lang="fr-FR" sz="1000"/>
                        <a:t>Boutons à reconduire sur page accueil DAR : Modification, Synchronisation (Pour SAP), Fiche Prospect (Si CRM). </a:t>
                      </a:r>
                    </a:p>
                    <a:p>
                      <a:r>
                        <a:rPr lang="fr-FR" sz="1000"/>
                        <a:t>Les autres boutons à supprimer : Générer contrat, Synchronisation </a:t>
                      </a:r>
                      <a:r>
                        <a:rPr lang="fr-FR" sz="1000" err="1"/>
                        <a:t>Netsoins</a:t>
                      </a:r>
                      <a:endParaRPr lang="fr-FR" sz="1000"/>
                    </a:p>
                    <a:p>
                      <a:r>
                        <a:rPr lang="fr-FR" sz="1000"/>
                        <a:t>Pas de caution ni de participations</a:t>
                      </a:r>
                    </a:p>
                  </a:txBody>
                  <a:tcPr/>
                </a:tc>
                <a:extLst>
                  <a:ext uri="{0D108BD9-81ED-4DB2-BD59-A6C34878D82A}">
                    <a16:rowId xmlns:a16="http://schemas.microsoft.com/office/drawing/2014/main" val="3514442535"/>
                  </a:ext>
                </a:extLst>
              </a:tr>
              <a:tr h="182295">
                <a:tc>
                  <a:txBody>
                    <a:bodyPr/>
                    <a:lstStyle/>
                    <a:p>
                      <a:r>
                        <a:rPr lang="fr-FR" sz="1000"/>
                        <a:t>Informations Complémentaires -GIR</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000"/>
                        <a:t>Mesures de protection - APA</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000"/>
                        <a:t>Données de Facturation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000"/>
                        <a:t>Pièce à joindre - Historique Séjour</a:t>
                      </a:r>
                    </a:p>
                  </a:txBody>
                  <a:tcPr/>
                </a:tc>
                <a:tc>
                  <a:txBody>
                    <a:bodyPr/>
                    <a:lstStyle/>
                    <a:p>
                      <a:pPr algn="ctr"/>
                      <a:r>
                        <a:rPr lang="fr-FR" sz="1000"/>
                        <a:t>Non</a:t>
                      </a:r>
                    </a:p>
                  </a:txBody>
                  <a:tcPr/>
                </a:tc>
                <a:tc>
                  <a:txBody>
                    <a:bodyPr/>
                    <a:lstStyle/>
                    <a:p>
                      <a:r>
                        <a:rPr lang="fr-FR" sz="1000"/>
                        <a:t>Ces données n’existent pas pour le Domicile</a:t>
                      </a:r>
                    </a:p>
                    <a:p>
                      <a:r>
                        <a:rPr lang="fr-FR" sz="1000"/>
                        <a:t>Pas de modification de séjour sur les dossiers domicile, pas de GS, pas de STC</a:t>
                      </a:r>
                    </a:p>
                  </a:txBody>
                  <a:tcPr/>
                </a:tc>
                <a:extLst>
                  <a:ext uri="{0D108BD9-81ED-4DB2-BD59-A6C34878D82A}">
                    <a16:rowId xmlns:a16="http://schemas.microsoft.com/office/drawing/2014/main" val="3902049985"/>
                  </a:ext>
                </a:extLst>
              </a:tr>
              <a:tr h="251246">
                <a:tc>
                  <a:txBody>
                    <a:bodyPr/>
                    <a:lstStyle/>
                    <a:p>
                      <a:r>
                        <a:rPr lang="fr-FR" sz="1000"/>
                        <a:t>Interlocuteurs</a:t>
                      </a:r>
                    </a:p>
                  </a:txBody>
                  <a:tcPr/>
                </a:tc>
                <a:tc>
                  <a:txBody>
                    <a:bodyPr/>
                    <a:lstStyle/>
                    <a:p>
                      <a:pPr algn="ctr"/>
                      <a:r>
                        <a:rPr lang="fr-FR" sz="1000"/>
                        <a:t>??</a:t>
                      </a:r>
                    </a:p>
                  </a:txBody>
                  <a:tcPr/>
                </a:tc>
                <a:tc>
                  <a:txBody>
                    <a:bodyPr/>
                    <a:lstStyle/>
                    <a:p>
                      <a:r>
                        <a:rPr lang="fr-FR" sz="1000"/>
                        <a:t>Pas d’interlocuteurs dans le flux mais possible qu’il y ait un besoin en lien avec les payeurs. Dans ce cas les interlocuteurs seraient saisis dans le Portail (à confirmer)</a:t>
                      </a:r>
                    </a:p>
                  </a:txBody>
                  <a:tcPr/>
                </a:tc>
                <a:extLst>
                  <a:ext uri="{0D108BD9-81ED-4DB2-BD59-A6C34878D82A}">
                    <a16:rowId xmlns:a16="http://schemas.microsoft.com/office/drawing/2014/main" val="1925221114"/>
                  </a:ext>
                </a:extLst>
              </a:tr>
            </a:tbl>
          </a:graphicData>
        </a:graphic>
      </p:graphicFrame>
    </p:spTree>
    <p:extLst>
      <p:ext uri="{BB962C8B-B14F-4D97-AF65-F5344CB8AC3E}">
        <p14:creationId xmlns:p14="http://schemas.microsoft.com/office/powerpoint/2010/main" val="346036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DF7086A-3DD8-4B94-9080-EA4F8B957326}"/>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5" name="Espace réservé du pied de page 4">
            <a:extLst>
              <a:ext uri="{FF2B5EF4-FFF2-40B4-BE49-F238E27FC236}">
                <a16:creationId xmlns:a16="http://schemas.microsoft.com/office/drawing/2014/main" id="{A0688F95-6AD0-48EC-BAFE-8E4F03364172}"/>
              </a:ext>
            </a:extLst>
          </p:cNvPr>
          <p:cNvSpPr>
            <a:spLocks noGrp="1"/>
          </p:cNvSpPr>
          <p:nvPr>
            <p:ph type="ftr" sz="quarter" idx="11"/>
          </p:nvPr>
        </p:nvSpPr>
        <p:spPr/>
        <p:txBody>
          <a:bodyPr/>
          <a:lstStyle/>
          <a:p>
            <a:r>
              <a:rPr lang="fr-FR"/>
              <a:t>Texte du pied de page</a:t>
            </a:r>
          </a:p>
        </p:txBody>
      </p:sp>
      <p:sp>
        <p:nvSpPr>
          <p:cNvPr id="6" name="Espace réservé du numéro de diapositive 5">
            <a:extLst>
              <a:ext uri="{FF2B5EF4-FFF2-40B4-BE49-F238E27FC236}">
                <a16:creationId xmlns:a16="http://schemas.microsoft.com/office/drawing/2014/main" id="{83939664-0CCF-4101-A8F4-E6EBC984B9CF}"/>
              </a:ext>
            </a:extLst>
          </p:cNvPr>
          <p:cNvSpPr>
            <a:spLocks noGrp="1"/>
          </p:cNvSpPr>
          <p:nvPr>
            <p:ph type="sldNum" sz="quarter" idx="12"/>
          </p:nvPr>
        </p:nvSpPr>
        <p:spPr/>
        <p:txBody>
          <a:bodyPr/>
          <a:lstStyle/>
          <a:p>
            <a:fld id="{164B82B3-24E9-6943-9D19-4A32CD4B4D87}" type="slidenum">
              <a:rPr lang="fr-FR" smtClean="0"/>
              <a:pPr/>
              <a:t>3</a:t>
            </a:fld>
            <a:endParaRPr lang="fr-FR"/>
          </a:p>
        </p:txBody>
      </p:sp>
      <p:sp>
        <p:nvSpPr>
          <p:cNvPr id="35" name="Titre 1">
            <a:extLst>
              <a:ext uri="{FF2B5EF4-FFF2-40B4-BE49-F238E27FC236}">
                <a16:creationId xmlns:a16="http://schemas.microsoft.com/office/drawing/2014/main" id="{E5C0F297-338D-463C-8940-EC27D0372878}"/>
              </a:ext>
            </a:extLst>
          </p:cNvPr>
          <p:cNvSpPr>
            <a:spLocks noGrp="1"/>
          </p:cNvSpPr>
          <p:nvPr>
            <p:ph type="title"/>
          </p:nvPr>
        </p:nvSpPr>
        <p:spPr>
          <a:xfrm>
            <a:off x="457200" y="263049"/>
            <a:ext cx="6991165" cy="950399"/>
          </a:xfrm>
        </p:spPr>
        <p:txBody>
          <a:bodyPr>
            <a:normAutofit/>
          </a:bodyPr>
          <a:lstStyle/>
          <a:p>
            <a:r>
              <a:rPr lang="fr-FR" sz="2400"/>
              <a:t>Diagramme des flux – scénario 1</a:t>
            </a:r>
          </a:p>
        </p:txBody>
      </p:sp>
      <p:grpSp>
        <p:nvGrpSpPr>
          <p:cNvPr id="22" name="Groupe 21">
            <a:extLst>
              <a:ext uri="{FF2B5EF4-FFF2-40B4-BE49-F238E27FC236}">
                <a16:creationId xmlns:a16="http://schemas.microsoft.com/office/drawing/2014/main" id="{6E9ED200-545A-A60A-EABC-8E70ACCA6D27}"/>
              </a:ext>
            </a:extLst>
          </p:cNvPr>
          <p:cNvGrpSpPr/>
          <p:nvPr/>
        </p:nvGrpSpPr>
        <p:grpSpPr>
          <a:xfrm>
            <a:off x="867549" y="1301973"/>
            <a:ext cx="6417140" cy="4214245"/>
            <a:chOff x="867549" y="1301973"/>
            <a:chExt cx="6417140" cy="4214245"/>
          </a:xfrm>
        </p:grpSpPr>
        <p:sp>
          <p:nvSpPr>
            <p:cNvPr id="8" name="Rectangle : coins arrondis 7">
              <a:extLst>
                <a:ext uri="{FF2B5EF4-FFF2-40B4-BE49-F238E27FC236}">
                  <a16:creationId xmlns:a16="http://schemas.microsoft.com/office/drawing/2014/main" id="{2D83D4B1-E3B1-4FF5-8CD3-10AE31D7DCFB}"/>
                </a:ext>
              </a:extLst>
            </p:cNvPr>
            <p:cNvSpPr/>
            <p:nvPr/>
          </p:nvSpPr>
          <p:spPr>
            <a:xfrm>
              <a:off x="903728" y="2443611"/>
              <a:ext cx="827737" cy="3804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PERCEVAL</a:t>
              </a:r>
              <a:endParaRPr lang="fr-FR" sz="900"/>
            </a:p>
          </p:txBody>
        </p:sp>
        <p:sp>
          <p:nvSpPr>
            <p:cNvPr id="9" name="Rectangle : coins arrondis 8">
              <a:extLst>
                <a:ext uri="{FF2B5EF4-FFF2-40B4-BE49-F238E27FC236}">
                  <a16:creationId xmlns:a16="http://schemas.microsoft.com/office/drawing/2014/main" id="{1E593DE1-A779-4856-8BD4-988529304881}"/>
                </a:ext>
              </a:extLst>
            </p:cNvPr>
            <p:cNvSpPr/>
            <p:nvPr/>
          </p:nvSpPr>
          <p:spPr>
            <a:xfrm>
              <a:off x="3508813" y="2451493"/>
              <a:ext cx="1448552" cy="3553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PORTAIL</a:t>
              </a:r>
            </a:p>
          </p:txBody>
        </p:sp>
        <p:cxnSp>
          <p:nvCxnSpPr>
            <p:cNvPr id="10" name="Connecteur droit avec flèche 9">
              <a:extLst>
                <a:ext uri="{FF2B5EF4-FFF2-40B4-BE49-F238E27FC236}">
                  <a16:creationId xmlns:a16="http://schemas.microsoft.com/office/drawing/2014/main" id="{8DA32CD1-5B49-4D29-A39A-7506930B20EA}"/>
                </a:ext>
              </a:extLst>
            </p:cNvPr>
            <p:cNvCxnSpPr>
              <a:cxnSpLocks/>
              <a:stCxn id="8" idx="3"/>
              <a:endCxn id="9" idx="1"/>
            </p:cNvCxnSpPr>
            <p:nvPr/>
          </p:nvCxnSpPr>
          <p:spPr>
            <a:xfrm flipV="1">
              <a:off x="1731465" y="2629184"/>
              <a:ext cx="1777348" cy="4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ZoneTexte 10">
              <a:extLst>
                <a:ext uri="{FF2B5EF4-FFF2-40B4-BE49-F238E27FC236}">
                  <a16:creationId xmlns:a16="http://schemas.microsoft.com/office/drawing/2014/main" id="{C69E9B91-250B-4513-8131-8E770665935B}"/>
                </a:ext>
              </a:extLst>
            </p:cNvPr>
            <p:cNvSpPr txBox="1"/>
            <p:nvPr/>
          </p:nvSpPr>
          <p:spPr>
            <a:xfrm>
              <a:off x="1802665" y="2437542"/>
              <a:ext cx="1434970" cy="369332"/>
            </a:xfrm>
            <a:prstGeom prst="rect">
              <a:avLst/>
            </a:prstGeom>
            <a:noFill/>
          </p:spPr>
          <p:txBody>
            <a:bodyPr wrap="square" rtlCol="0">
              <a:spAutoFit/>
            </a:bodyPr>
            <a:lstStyle/>
            <a:p>
              <a:r>
                <a:rPr lang="fr-FR" sz="900"/>
                <a:t>Créations / Mises à jour des Clients Domicile</a:t>
              </a:r>
            </a:p>
          </p:txBody>
        </p:sp>
        <p:sp>
          <p:nvSpPr>
            <p:cNvPr id="19" name="Rectangle : coins arrondis 18">
              <a:extLst>
                <a:ext uri="{FF2B5EF4-FFF2-40B4-BE49-F238E27FC236}">
                  <a16:creationId xmlns:a16="http://schemas.microsoft.com/office/drawing/2014/main" id="{D1736006-001A-4417-A4C0-AD7F5575627F}"/>
                </a:ext>
              </a:extLst>
            </p:cNvPr>
            <p:cNvSpPr/>
            <p:nvPr/>
          </p:nvSpPr>
          <p:spPr>
            <a:xfrm>
              <a:off x="903727" y="3008464"/>
              <a:ext cx="827737" cy="5006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900"/>
                <a:t>LANCELOT / ARLEQUIN</a:t>
              </a:r>
            </a:p>
            <a:p>
              <a:pPr algn="ctr"/>
              <a:r>
                <a:rPr lang="fr-FR" sz="900"/>
                <a:t>(</a:t>
              </a:r>
              <a:r>
                <a:rPr lang="fr-FR" sz="900" err="1"/>
                <a:t>Factu</a:t>
              </a:r>
              <a:r>
                <a:rPr lang="fr-FR" sz="900"/>
                <a:t>)</a:t>
              </a:r>
              <a:endParaRPr lang="fr-FR" sz="1050"/>
            </a:p>
          </p:txBody>
        </p:sp>
        <p:cxnSp>
          <p:nvCxnSpPr>
            <p:cNvPr id="20" name="Connecteur droit avec flèche 19">
              <a:extLst>
                <a:ext uri="{FF2B5EF4-FFF2-40B4-BE49-F238E27FC236}">
                  <a16:creationId xmlns:a16="http://schemas.microsoft.com/office/drawing/2014/main" id="{07189B23-B6CC-437D-A4ED-8ACE7AC5C0A3}"/>
                </a:ext>
              </a:extLst>
            </p:cNvPr>
            <p:cNvCxnSpPr>
              <a:cxnSpLocks/>
              <a:stCxn id="19" idx="0"/>
              <a:endCxn id="8" idx="2"/>
            </p:cNvCxnSpPr>
            <p:nvPr/>
          </p:nvCxnSpPr>
          <p:spPr>
            <a:xfrm flipV="1">
              <a:off x="1317596" y="2824018"/>
              <a:ext cx="1" cy="1844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ectangle : coins arrondis 40">
              <a:extLst>
                <a:ext uri="{FF2B5EF4-FFF2-40B4-BE49-F238E27FC236}">
                  <a16:creationId xmlns:a16="http://schemas.microsoft.com/office/drawing/2014/main" id="{4641596A-BCEA-4B9B-A37E-4B74B34A7DB1}"/>
                </a:ext>
              </a:extLst>
            </p:cNvPr>
            <p:cNvSpPr/>
            <p:nvPr/>
          </p:nvSpPr>
          <p:spPr>
            <a:xfrm>
              <a:off x="1876219" y="4907212"/>
              <a:ext cx="4772366" cy="609006"/>
            </a:xfrm>
            <a:prstGeom prst="round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n w="0"/>
                  <a:solidFill>
                    <a:schemeClr val="accent1"/>
                  </a:solidFill>
                  <a:effectLst>
                    <a:outerShdw blurRad="38100" dist="25400" dir="5400000" algn="ctr" rotWithShape="0">
                      <a:srgbClr val="6E747A">
                        <a:alpha val="43000"/>
                      </a:srgbClr>
                    </a:outerShdw>
                  </a:effectLst>
                </a:rPr>
                <a:t>SAP</a:t>
              </a:r>
              <a:endParaRPr lang="fr-FR"/>
            </a:p>
          </p:txBody>
        </p:sp>
        <p:cxnSp>
          <p:nvCxnSpPr>
            <p:cNvPr id="42" name="Connecteur droit avec flèche 41">
              <a:extLst>
                <a:ext uri="{FF2B5EF4-FFF2-40B4-BE49-F238E27FC236}">
                  <a16:creationId xmlns:a16="http://schemas.microsoft.com/office/drawing/2014/main" id="{B6A68A1A-89D8-44F1-AA9A-C51B2F3945C8}"/>
                </a:ext>
              </a:extLst>
            </p:cNvPr>
            <p:cNvCxnSpPr>
              <a:cxnSpLocks/>
              <a:stCxn id="9" idx="2"/>
            </p:cNvCxnSpPr>
            <p:nvPr/>
          </p:nvCxnSpPr>
          <p:spPr>
            <a:xfrm flipH="1">
              <a:off x="3334513" y="2806874"/>
              <a:ext cx="898576" cy="20847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necteur droit avec flèche 44">
              <a:extLst>
                <a:ext uri="{FF2B5EF4-FFF2-40B4-BE49-F238E27FC236}">
                  <a16:creationId xmlns:a16="http://schemas.microsoft.com/office/drawing/2014/main" id="{491DC499-8BA4-4486-9D53-3E9EE1D6D564}"/>
                </a:ext>
              </a:extLst>
            </p:cNvPr>
            <p:cNvCxnSpPr>
              <a:cxnSpLocks/>
              <a:stCxn id="9" idx="2"/>
            </p:cNvCxnSpPr>
            <p:nvPr/>
          </p:nvCxnSpPr>
          <p:spPr>
            <a:xfrm flipH="1">
              <a:off x="4049343" y="2806874"/>
              <a:ext cx="183746" cy="211350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Connecteur droit avec flèche 48">
              <a:extLst>
                <a:ext uri="{FF2B5EF4-FFF2-40B4-BE49-F238E27FC236}">
                  <a16:creationId xmlns:a16="http://schemas.microsoft.com/office/drawing/2014/main" id="{D3ED6FFE-76F8-4832-B6BB-91713AA78BC2}"/>
                </a:ext>
              </a:extLst>
            </p:cNvPr>
            <p:cNvCxnSpPr>
              <a:cxnSpLocks/>
              <a:stCxn id="9" idx="2"/>
            </p:cNvCxnSpPr>
            <p:nvPr/>
          </p:nvCxnSpPr>
          <p:spPr>
            <a:xfrm>
              <a:off x="4233089" y="2806874"/>
              <a:ext cx="602194" cy="2100337"/>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Connecteur droit avec flèche 51">
              <a:extLst>
                <a:ext uri="{FF2B5EF4-FFF2-40B4-BE49-F238E27FC236}">
                  <a16:creationId xmlns:a16="http://schemas.microsoft.com/office/drawing/2014/main" id="{D2B24811-93D0-47C3-8DA3-02D702139878}"/>
                </a:ext>
              </a:extLst>
            </p:cNvPr>
            <p:cNvCxnSpPr>
              <a:cxnSpLocks/>
            </p:cNvCxnSpPr>
            <p:nvPr/>
          </p:nvCxnSpPr>
          <p:spPr>
            <a:xfrm>
              <a:off x="4226092" y="2791747"/>
              <a:ext cx="1530072" cy="2099921"/>
            </a:xfrm>
            <a:prstGeom prst="straightConnector1">
              <a:avLst/>
            </a:prstGeom>
            <a:ln>
              <a:solidFill>
                <a:schemeClr val="bg1">
                  <a:lumMod val="50000"/>
                </a:schemeClr>
              </a:solidFill>
              <a:prstDash val="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Connecteur droit avec flèche 57">
              <a:extLst>
                <a:ext uri="{FF2B5EF4-FFF2-40B4-BE49-F238E27FC236}">
                  <a16:creationId xmlns:a16="http://schemas.microsoft.com/office/drawing/2014/main" id="{06793101-8C24-41E6-B04F-AD548A44BF90}"/>
                </a:ext>
              </a:extLst>
            </p:cNvPr>
            <p:cNvCxnSpPr>
              <a:cxnSpLocks/>
              <a:stCxn id="19" idx="2"/>
            </p:cNvCxnSpPr>
            <p:nvPr/>
          </p:nvCxnSpPr>
          <p:spPr>
            <a:xfrm>
              <a:off x="1317596" y="3509113"/>
              <a:ext cx="1533860" cy="1411267"/>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1" name="ZoneTexte 50">
              <a:extLst>
                <a:ext uri="{FF2B5EF4-FFF2-40B4-BE49-F238E27FC236}">
                  <a16:creationId xmlns:a16="http://schemas.microsoft.com/office/drawing/2014/main" id="{695F2474-1A76-4659-830A-87F46C4B88B2}"/>
                </a:ext>
              </a:extLst>
            </p:cNvPr>
            <p:cNvSpPr txBox="1"/>
            <p:nvPr/>
          </p:nvSpPr>
          <p:spPr>
            <a:xfrm rot="17714177">
              <a:off x="2841689" y="3739142"/>
              <a:ext cx="1572128" cy="369332"/>
            </a:xfrm>
            <a:prstGeom prst="rect">
              <a:avLst/>
            </a:prstGeom>
            <a:noFill/>
          </p:spPr>
          <p:txBody>
            <a:bodyPr wrap="square" rtlCol="0">
              <a:spAutoFit/>
            </a:bodyPr>
            <a:lstStyle/>
            <a:p>
              <a:r>
                <a:rPr lang="fr-FR" sz="900"/>
                <a:t>Créations / Mises à jour des Clients Domicile</a:t>
              </a:r>
            </a:p>
          </p:txBody>
        </p:sp>
        <p:sp>
          <p:nvSpPr>
            <p:cNvPr id="53" name="ZoneTexte 52">
              <a:extLst>
                <a:ext uri="{FF2B5EF4-FFF2-40B4-BE49-F238E27FC236}">
                  <a16:creationId xmlns:a16="http://schemas.microsoft.com/office/drawing/2014/main" id="{7127CE2F-F23B-4EC6-B74C-1DA42665AA2F}"/>
                </a:ext>
              </a:extLst>
            </p:cNvPr>
            <p:cNvSpPr txBox="1"/>
            <p:nvPr/>
          </p:nvSpPr>
          <p:spPr>
            <a:xfrm rot="16664127">
              <a:off x="3577364" y="4074431"/>
              <a:ext cx="897043" cy="230832"/>
            </a:xfrm>
            <a:prstGeom prst="rect">
              <a:avLst/>
            </a:prstGeom>
            <a:noFill/>
          </p:spPr>
          <p:txBody>
            <a:bodyPr wrap="square" rtlCol="0">
              <a:spAutoFit/>
            </a:bodyPr>
            <a:lstStyle/>
            <a:p>
              <a:r>
                <a:rPr lang="fr-FR" sz="900"/>
                <a:t>Mandats SEPA</a:t>
              </a:r>
            </a:p>
          </p:txBody>
        </p:sp>
        <p:sp>
          <p:nvSpPr>
            <p:cNvPr id="54" name="ZoneTexte 53">
              <a:extLst>
                <a:ext uri="{FF2B5EF4-FFF2-40B4-BE49-F238E27FC236}">
                  <a16:creationId xmlns:a16="http://schemas.microsoft.com/office/drawing/2014/main" id="{7C1DAD78-D8D7-46F0-BA21-77E5065D319C}"/>
                </a:ext>
              </a:extLst>
            </p:cNvPr>
            <p:cNvSpPr txBox="1"/>
            <p:nvPr/>
          </p:nvSpPr>
          <p:spPr>
            <a:xfrm rot="4212374">
              <a:off x="4076910" y="4159742"/>
              <a:ext cx="1380346" cy="230832"/>
            </a:xfrm>
            <a:prstGeom prst="rect">
              <a:avLst/>
            </a:prstGeom>
            <a:noFill/>
          </p:spPr>
          <p:txBody>
            <a:bodyPr wrap="square" rtlCol="0">
              <a:spAutoFit/>
            </a:bodyPr>
            <a:lstStyle/>
            <a:p>
              <a:r>
                <a:rPr lang="fr-FR" sz="900"/>
                <a:t>Remises de chèques</a:t>
              </a:r>
            </a:p>
          </p:txBody>
        </p:sp>
        <p:sp>
          <p:nvSpPr>
            <p:cNvPr id="55" name="ZoneTexte 54">
              <a:extLst>
                <a:ext uri="{FF2B5EF4-FFF2-40B4-BE49-F238E27FC236}">
                  <a16:creationId xmlns:a16="http://schemas.microsoft.com/office/drawing/2014/main" id="{4DC6E79E-6C8B-41EB-8C76-BBB7647939B2}"/>
                </a:ext>
              </a:extLst>
            </p:cNvPr>
            <p:cNvSpPr txBox="1"/>
            <p:nvPr/>
          </p:nvSpPr>
          <p:spPr>
            <a:xfrm rot="3199217">
              <a:off x="4299504" y="3852553"/>
              <a:ext cx="1921030" cy="230832"/>
            </a:xfrm>
            <a:prstGeom prst="rect">
              <a:avLst/>
            </a:prstGeom>
            <a:noFill/>
          </p:spPr>
          <p:txBody>
            <a:bodyPr wrap="square" rtlCol="0">
              <a:spAutoFit/>
            </a:bodyPr>
            <a:lstStyle/>
            <a:p>
              <a:r>
                <a:rPr lang="fr-FR" sz="900"/>
                <a:t>Suivi des impayés et des relances</a:t>
              </a:r>
            </a:p>
          </p:txBody>
        </p:sp>
        <p:sp>
          <p:nvSpPr>
            <p:cNvPr id="57" name="ZoneTexte 56">
              <a:extLst>
                <a:ext uri="{FF2B5EF4-FFF2-40B4-BE49-F238E27FC236}">
                  <a16:creationId xmlns:a16="http://schemas.microsoft.com/office/drawing/2014/main" id="{FA625639-2061-4BAA-9756-B3FADEEF5E2B}"/>
                </a:ext>
              </a:extLst>
            </p:cNvPr>
            <p:cNvSpPr txBox="1"/>
            <p:nvPr/>
          </p:nvSpPr>
          <p:spPr>
            <a:xfrm rot="2683692">
              <a:off x="1456384" y="3968793"/>
              <a:ext cx="1487714" cy="369332"/>
            </a:xfrm>
            <a:prstGeom prst="rect">
              <a:avLst/>
            </a:prstGeom>
            <a:noFill/>
          </p:spPr>
          <p:txBody>
            <a:bodyPr wrap="square" rtlCol="0">
              <a:spAutoFit/>
            </a:bodyPr>
            <a:lstStyle/>
            <a:p>
              <a:r>
                <a:rPr lang="fr-FR" sz="900"/>
                <a:t>Factures / Journal des ventes</a:t>
              </a:r>
            </a:p>
          </p:txBody>
        </p:sp>
        <p:cxnSp>
          <p:nvCxnSpPr>
            <p:cNvPr id="62" name="Connecteur droit avec flèche 61">
              <a:extLst>
                <a:ext uri="{FF2B5EF4-FFF2-40B4-BE49-F238E27FC236}">
                  <a16:creationId xmlns:a16="http://schemas.microsoft.com/office/drawing/2014/main" id="{D8D4A21C-0AF9-4AD9-BFFC-CED4A06D1577}"/>
                </a:ext>
              </a:extLst>
            </p:cNvPr>
            <p:cNvCxnSpPr>
              <a:cxnSpLocks/>
            </p:cNvCxnSpPr>
            <p:nvPr/>
          </p:nvCxnSpPr>
          <p:spPr>
            <a:xfrm>
              <a:off x="1190767" y="3522282"/>
              <a:ext cx="818202" cy="139809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69" name="ZoneTexte 68">
              <a:extLst>
                <a:ext uri="{FF2B5EF4-FFF2-40B4-BE49-F238E27FC236}">
                  <a16:creationId xmlns:a16="http://schemas.microsoft.com/office/drawing/2014/main" id="{60924CC0-828F-4B91-BBF9-6AE2D726521F}"/>
                </a:ext>
              </a:extLst>
            </p:cNvPr>
            <p:cNvSpPr txBox="1"/>
            <p:nvPr/>
          </p:nvSpPr>
          <p:spPr>
            <a:xfrm rot="3781738">
              <a:off x="794302" y="4272845"/>
              <a:ext cx="1487714" cy="230832"/>
            </a:xfrm>
            <a:prstGeom prst="rect">
              <a:avLst/>
            </a:prstGeom>
            <a:noFill/>
          </p:spPr>
          <p:txBody>
            <a:bodyPr wrap="square" rtlCol="0">
              <a:spAutoFit/>
            </a:bodyPr>
            <a:lstStyle/>
            <a:p>
              <a:r>
                <a:rPr lang="fr-FR" sz="900"/>
                <a:t>Encaissements</a:t>
              </a:r>
            </a:p>
          </p:txBody>
        </p:sp>
        <p:sp>
          <p:nvSpPr>
            <p:cNvPr id="27" name="Rectangle : coins arrondis 26">
              <a:extLst>
                <a:ext uri="{FF2B5EF4-FFF2-40B4-BE49-F238E27FC236}">
                  <a16:creationId xmlns:a16="http://schemas.microsoft.com/office/drawing/2014/main" id="{4122CC00-4191-D8D0-67F1-E3B666A0FFF5}"/>
                </a:ext>
              </a:extLst>
            </p:cNvPr>
            <p:cNvSpPr/>
            <p:nvPr/>
          </p:nvSpPr>
          <p:spPr>
            <a:xfrm>
              <a:off x="5836137" y="2451711"/>
              <a:ext cx="1448552" cy="3553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err="1"/>
                <a:t>DWHouse</a:t>
              </a:r>
              <a:r>
                <a:rPr lang="fr-FR" sz="1050"/>
                <a:t> et BI</a:t>
              </a:r>
            </a:p>
          </p:txBody>
        </p:sp>
        <p:cxnSp>
          <p:nvCxnSpPr>
            <p:cNvPr id="14" name="Connecteur : en angle 13">
              <a:extLst>
                <a:ext uri="{FF2B5EF4-FFF2-40B4-BE49-F238E27FC236}">
                  <a16:creationId xmlns:a16="http://schemas.microsoft.com/office/drawing/2014/main" id="{6302D2B9-C2C1-E003-7EF6-3E41A5ED5CC6}"/>
                </a:ext>
              </a:extLst>
            </p:cNvPr>
            <p:cNvCxnSpPr>
              <a:cxnSpLocks/>
              <a:stCxn id="41" idx="3"/>
              <a:endCxn id="27" idx="3"/>
            </p:cNvCxnSpPr>
            <p:nvPr/>
          </p:nvCxnSpPr>
          <p:spPr>
            <a:xfrm flipV="1">
              <a:off x="6648585" y="2629402"/>
              <a:ext cx="636104" cy="2582313"/>
            </a:xfrm>
            <a:prstGeom prst="bentConnector3">
              <a:avLst>
                <a:gd name="adj1" fmla="val 135938"/>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ectangle : coins arrondis 1">
              <a:extLst>
                <a:ext uri="{FF2B5EF4-FFF2-40B4-BE49-F238E27FC236}">
                  <a16:creationId xmlns:a16="http://schemas.microsoft.com/office/drawing/2014/main" id="{FB0779F0-7783-EFE3-E8F1-FB08D4A491A3}"/>
                </a:ext>
              </a:extLst>
            </p:cNvPr>
            <p:cNvSpPr/>
            <p:nvPr/>
          </p:nvSpPr>
          <p:spPr>
            <a:xfrm>
              <a:off x="3508813" y="1810554"/>
              <a:ext cx="1448552" cy="3553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Site </a:t>
              </a:r>
              <a:r>
                <a:rPr lang="fr-FR" sz="1050" err="1"/>
                <a:t>DomusVi</a:t>
              </a:r>
              <a:r>
                <a:rPr lang="fr-FR" sz="1050"/>
                <a:t> Domicile</a:t>
              </a:r>
            </a:p>
          </p:txBody>
        </p:sp>
        <p:sp>
          <p:nvSpPr>
            <p:cNvPr id="7" name="ZoneTexte 6">
              <a:extLst>
                <a:ext uri="{FF2B5EF4-FFF2-40B4-BE49-F238E27FC236}">
                  <a16:creationId xmlns:a16="http://schemas.microsoft.com/office/drawing/2014/main" id="{EB3409E0-7822-18CF-6CE5-CBC4E6F7862A}"/>
                </a:ext>
              </a:extLst>
            </p:cNvPr>
            <p:cNvSpPr txBox="1"/>
            <p:nvPr/>
          </p:nvSpPr>
          <p:spPr>
            <a:xfrm>
              <a:off x="1802665" y="1808204"/>
              <a:ext cx="1081952" cy="369332"/>
            </a:xfrm>
            <a:prstGeom prst="rect">
              <a:avLst/>
            </a:prstGeom>
            <a:noFill/>
          </p:spPr>
          <p:txBody>
            <a:bodyPr wrap="square" rtlCol="0">
              <a:spAutoFit/>
            </a:bodyPr>
            <a:lstStyle/>
            <a:p>
              <a:r>
                <a:rPr lang="fr-FR" sz="900"/>
                <a:t>Demandes aides pour le Domicile</a:t>
              </a:r>
            </a:p>
          </p:txBody>
        </p:sp>
        <p:cxnSp>
          <p:nvCxnSpPr>
            <p:cNvPr id="15" name="Connecteur : en angle 14">
              <a:extLst>
                <a:ext uri="{FF2B5EF4-FFF2-40B4-BE49-F238E27FC236}">
                  <a16:creationId xmlns:a16="http://schemas.microsoft.com/office/drawing/2014/main" id="{17004244-15A2-22CB-C98E-6E692B790C32}"/>
                </a:ext>
              </a:extLst>
            </p:cNvPr>
            <p:cNvCxnSpPr>
              <a:stCxn id="2" idx="1"/>
              <a:endCxn id="8" idx="0"/>
            </p:cNvCxnSpPr>
            <p:nvPr/>
          </p:nvCxnSpPr>
          <p:spPr>
            <a:xfrm rot="10800000" flipV="1">
              <a:off x="1317597" y="1988245"/>
              <a:ext cx="2191216" cy="455366"/>
            </a:xfrm>
            <a:prstGeom prst="bentConnector2">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6" name="Connecteur droit avec flèche 15">
              <a:extLst>
                <a:ext uri="{FF2B5EF4-FFF2-40B4-BE49-F238E27FC236}">
                  <a16:creationId xmlns:a16="http://schemas.microsoft.com/office/drawing/2014/main" id="{136DA380-160A-4844-5D30-091CD531CEFC}"/>
                </a:ext>
              </a:extLst>
            </p:cNvPr>
            <p:cNvCxnSpPr>
              <a:stCxn id="9" idx="3"/>
              <a:endCxn id="27" idx="1"/>
            </p:cNvCxnSpPr>
            <p:nvPr/>
          </p:nvCxnSpPr>
          <p:spPr>
            <a:xfrm>
              <a:off x="4957365" y="2629184"/>
              <a:ext cx="878772" cy="21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Rectangle : coins arrondis 16">
              <a:extLst>
                <a:ext uri="{FF2B5EF4-FFF2-40B4-BE49-F238E27FC236}">
                  <a16:creationId xmlns:a16="http://schemas.microsoft.com/office/drawing/2014/main" id="{1CB4957C-611C-99C5-566A-5512DA84AB3D}"/>
                </a:ext>
              </a:extLst>
            </p:cNvPr>
            <p:cNvSpPr/>
            <p:nvPr/>
          </p:nvSpPr>
          <p:spPr>
            <a:xfrm>
              <a:off x="867549" y="1301973"/>
              <a:ext cx="827737" cy="3804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Business Object</a:t>
              </a:r>
              <a:endParaRPr lang="fr-FR" sz="900"/>
            </a:p>
          </p:txBody>
        </p:sp>
        <p:cxnSp>
          <p:nvCxnSpPr>
            <p:cNvPr id="21" name="Connecteur : en angle 20">
              <a:extLst>
                <a:ext uri="{FF2B5EF4-FFF2-40B4-BE49-F238E27FC236}">
                  <a16:creationId xmlns:a16="http://schemas.microsoft.com/office/drawing/2014/main" id="{BE774A12-B0E4-026C-1714-ABEC60780744}"/>
                </a:ext>
              </a:extLst>
            </p:cNvPr>
            <p:cNvCxnSpPr>
              <a:stCxn id="17" idx="3"/>
              <a:endCxn id="27" idx="0"/>
            </p:cNvCxnSpPr>
            <p:nvPr/>
          </p:nvCxnSpPr>
          <p:spPr>
            <a:xfrm>
              <a:off x="1695286" y="1492177"/>
              <a:ext cx="4865127" cy="95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3447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DF7086A-3DD8-4B94-9080-EA4F8B957326}"/>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5" name="Espace réservé du pied de page 4">
            <a:extLst>
              <a:ext uri="{FF2B5EF4-FFF2-40B4-BE49-F238E27FC236}">
                <a16:creationId xmlns:a16="http://schemas.microsoft.com/office/drawing/2014/main" id="{A0688F95-6AD0-48EC-BAFE-8E4F03364172}"/>
              </a:ext>
            </a:extLst>
          </p:cNvPr>
          <p:cNvSpPr>
            <a:spLocks noGrp="1"/>
          </p:cNvSpPr>
          <p:nvPr>
            <p:ph type="ftr" sz="quarter" idx="11"/>
          </p:nvPr>
        </p:nvSpPr>
        <p:spPr/>
        <p:txBody>
          <a:bodyPr/>
          <a:lstStyle/>
          <a:p>
            <a:r>
              <a:rPr lang="fr-FR"/>
              <a:t>Texte du pied de page</a:t>
            </a:r>
          </a:p>
        </p:txBody>
      </p:sp>
      <p:sp>
        <p:nvSpPr>
          <p:cNvPr id="6" name="Espace réservé du numéro de diapositive 5">
            <a:extLst>
              <a:ext uri="{FF2B5EF4-FFF2-40B4-BE49-F238E27FC236}">
                <a16:creationId xmlns:a16="http://schemas.microsoft.com/office/drawing/2014/main" id="{83939664-0CCF-4101-A8F4-E6EBC984B9CF}"/>
              </a:ext>
            </a:extLst>
          </p:cNvPr>
          <p:cNvSpPr>
            <a:spLocks noGrp="1"/>
          </p:cNvSpPr>
          <p:nvPr>
            <p:ph type="sldNum" sz="quarter" idx="12"/>
          </p:nvPr>
        </p:nvSpPr>
        <p:spPr/>
        <p:txBody>
          <a:bodyPr/>
          <a:lstStyle/>
          <a:p>
            <a:fld id="{164B82B3-24E9-6943-9D19-4A32CD4B4D87}" type="slidenum">
              <a:rPr lang="fr-FR" smtClean="0"/>
              <a:pPr/>
              <a:t>4</a:t>
            </a:fld>
            <a:endParaRPr lang="fr-FR"/>
          </a:p>
        </p:txBody>
      </p:sp>
      <p:grpSp>
        <p:nvGrpSpPr>
          <p:cNvPr id="29" name="Groupe 28">
            <a:extLst>
              <a:ext uri="{FF2B5EF4-FFF2-40B4-BE49-F238E27FC236}">
                <a16:creationId xmlns:a16="http://schemas.microsoft.com/office/drawing/2014/main" id="{838A54B5-8034-19CC-F666-BB98DE961F68}"/>
              </a:ext>
            </a:extLst>
          </p:cNvPr>
          <p:cNvGrpSpPr/>
          <p:nvPr/>
        </p:nvGrpSpPr>
        <p:grpSpPr>
          <a:xfrm>
            <a:off x="870777" y="1236671"/>
            <a:ext cx="7073722" cy="4239394"/>
            <a:chOff x="807166" y="592615"/>
            <a:chExt cx="7073722" cy="4239394"/>
          </a:xfrm>
        </p:grpSpPr>
        <p:sp>
          <p:nvSpPr>
            <p:cNvPr id="8" name="Rectangle : coins arrondis 7">
              <a:extLst>
                <a:ext uri="{FF2B5EF4-FFF2-40B4-BE49-F238E27FC236}">
                  <a16:creationId xmlns:a16="http://schemas.microsoft.com/office/drawing/2014/main" id="{2D83D4B1-E3B1-4FF5-8CD3-10AE31D7DCFB}"/>
                </a:ext>
              </a:extLst>
            </p:cNvPr>
            <p:cNvSpPr/>
            <p:nvPr/>
          </p:nvSpPr>
          <p:spPr>
            <a:xfrm>
              <a:off x="807167" y="1212321"/>
              <a:ext cx="827737" cy="3804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PERCEVAL</a:t>
              </a:r>
              <a:endParaRPr lang="fr-FR" sz="900"/>
            </a:p>
          </p:txBody>
        </p:sp>
        <p:sp>
          <p:nvSpPr>
            <p:cNvPr id="9" name="Rectangle : coins arrondis 8">
              <a:extLst>
                <a:ext uri="{FF2B5EF4-FFF2-40B4-BE49-F238E27FC236}">
                  <a16:creationId xmlns:a16="http://schemas.microsoft.com/office/drawing/2014/main" id="{1E593DE1-A779-4856-8BD4-988529304881}"/>
                </a:ext>
              </a:extLst>
            </p:cNvPr>
            <p:cNvSpPr/>
            <p:nvPr/>
          </p:nvSpPr>
          <p:spPr>
            <a:xfrm>
              <a:off x="3123448" y="1237347"/>
              <a:ext cx="827737" cy="33959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PORTAIL</a:t>
              </a:r>
            </a:p>
          </p:txBody>
        </p:sp>
        <p:cxnSp>
          <p:nvCxnSpPr>
            <p:cNvPr id="10" name="Connecteur droit avec flèche 9">
              <a:extLst>
                <a:ext uri="{FF2B5EF4-FFF2-40B4-BE49-F238E27FC236}">
                  <a16:creationId xmlns:a16="http://schemas.microsoft.com/office/drawing/2014/main" id="{8DA32CD1-5B49-4D29-A39A-7506930B20EA}"/>
                </a:ext>
              </a:extLst>
            </p:cNvPr>
            <p:cNvCxnSpPr>
              <a:cxnSpLocks/>
              <a:stCxn id="8" idx="3"/>
              <a:endCxn id="9" idx="1"/>
            </p:cNvCxnSpPr>
            <p:nvPr/>
          </p:nvCxnSpPr>
          <p:spPr>
            <a:xfrm>
              <a:off x="1634904" y="1402524"/>
              <a:ext cx="1488544" cy="4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ZoneTexte 10">
              <a:extLst>
                <a:ext uri="{FF2B5EF4-FFF2-40B4-BE49-F238E27FC236}">
                  <a16:creationId xmlns:a16="http://schemas.microsoft.com/office/drawing/2014/main" id="{C69E9B91-250B-4513-8131-8E770665935B}"/>
                </a:ext>
              </a:extLst>
            </p:cNvPr>
            <p:cNvSpPr txBox="1"/>
            <p:nvPr/>
          </p:nvSpPr>
          <p:spPr>
            <a:xfrm>
              <a:off x="1641614" y="1016551"/>
              <a:ext cx="1304883" cy="369332"/>
            </a:xfrm>
            <a:prstGeom prst="rect">
              <a:avLst/>
            </a:prstGeom>
            <a:noFill/>
          </p:spPr>
          <p:txBody>
            <a:bodyPr wrap="square" rtlCol="0">
              <a:spAutoFit/>
            </a:bodyPr>
            <a:lstStyle/>
            <a:p>
              <a:r>
                <a:rPr lang="fr-FR" sz="900"/>
                <a:t>Flux d’échange : Créations / Mises à jour</a:t>
              </a:r>
            </a:p>
          </p:txBody>
        </p:sp>
        <p:sp>
          <p:nvSpPr>
            <p:cNvPr id="12" name="Rectangle 11">
              <a:extLst>
                <a:ext uri="{FF2B5EF4-FFF2-40B4-BE49-F238E27FC236}">
                  <a16:creationId xmlns:a16="http://schemas.microsoft.com/office/drawing/2014/main" id="{BBFCE1E1-BE45-4F6E-9E6A-B7FA5AFE495D}"/>
                </a:ext>
              </a:extLst>
            </p:cNvPr>
            <p:cNvSpPr/>
            <p:nvPr/>
          </p:nvSpPr>
          <p:spPr>
            <a:xfrm>
              <a:off x="1986376" y="1816981"/>
              <a:ext cx="977018" cy="46084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Console suivi rejets arbitrages </a:t>
              </a:r>
            </a:p>
          </p:txBody>
        </p:sp>
        <p:cxnSp>
          <p:nvCxnSpPr>
            <p:cNvPr id="13" name="Connecteur droit avec flèche 12">
              <a:extLst>
                <a:ext uri="{FF2B5EF4-FFF2-40B4-BE49-F238E27FC236}">
                  <a16:creationId xmlns:a16="http://schemas.microsoft.com/office/drawing/2014/main" id="{A0792B3D-8D24-42AC-BE18-EE85CD39CE26}"/>
                </a:ext>
              </a:extLst>
            </p:cNvPr>
            <p:cNvCxnSpPr>
              <a:cxnSpLocks/>
              <a:stCxn id="9" idx="2"/>
              <a:endCxn id="12" idx="0"/>
            </p:cNvCxnSpPr>
            <p:nvPr/>
          </p:nvCxnSpPr>
          <p:spPr>
            <a:xfrm flipH="1">
              <a:off x="2474885" y="1576937"/>
              <a:ext cx="1062432" cy="240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Rectangle 14">
              <a:extLst>
                <a:ext uri="{FF2B5EF4-FFF2-40B4-BE49-F238E27FC236}">
                  <a16:creationId xmlns:a16="http://schemas.microsoft.com/office/drawing/2014/main" id="{834485D8-9C54-44D0-BF5C-0734ACBBA604}"/>
                </a:ext>
              </a:extLst>
            </p:cNvPr>
            <p:cNvSpPr/>
            <p:nvPr/>
          </p:nvSpPr>
          <p:spPr>
            <a:xfrm>
              <a:off x="3763393" y="1970675"/>
              <a:ext cx="611081" cy="4026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Fiche CRM</a:t>
              </a:r>
            </a:p>
          </p:txBody>
        </p:sp>
        <p:sp>
          <p:nvSpPr>
            <p:cNvPr id="16" name="Rectangle 15">
              <a:extLst>
                <a:ext uri="{FF2B5EF4-FFF2-40B4-BE49-F238E27FC236}">
                  <a16:creationId xmlns:a16="http://schemas.microsoft.com/office/drawing/2014/main" id="{D5E119FC-69A2-4A50-A051-CF1680C0A5B2}"/>
                </a:ext>
              </a:extLst>
            </p:cNvPr>
            <p:cNvSpPr/>
            <p:nvPr/>
          </p:nvSpPr>
          <p:spPr>
            <a:xfrm>
              <a:off x="3220840" y="2412027"/>
              <a:ext cx="611081" cy="402615"/>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DAC</a:t>
              </a:r>
            </a:p>
          </p:txBody>
        </p:sp>
        <p:sp>
          <p:nvSpPr>
            <p:cNvPr id="17" name="Rectangle 16">
              <a:extLst>
                <a:ext uri="{FF2B5EF4-FFF2-40B4-BE49-F238E27FC236}">
                  <a16:creationId xmlns:a16="http://schemas.microsoft.com/office/drawing/2014/main" id="{1887AE4A-5DBF-4147-A952-8E0DEB6A0D4D}"/>
                </a:ext>
              </a:extLst>
            </p:cNvPr>
            <p:cNvSpPr/>
            <p:nvPr/>
          </p:nvSpPr>
          <p:spPr>
            <a:xfrm>
              <a:off x="1886085" y="2423006"/>
              <a:ext cx="815942" cy="5046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Liste des DAC Domicile</a:t>
              </a:r>
            </a:p>
          </p:txBody>
        </p:sp>
        <p:cxnSp>
          <p:nvCxnSpPr>
            <p:cNvPr id="18" name="Connecteur droit avec flèche 17">
              <a:extLst>
                <a:ext uri="{FF2B5EF4-FFF2-40B4-BE49-F238E27FC236}">
                  <a16:creationId xmlns:a16="http://schemas.microsoft.com/office/drawing/2014/main" id="{1034357F-E8A9-4C83-8019-0DA1D679B8BB}"/>
                </a:ext>
              </a:extLst>
            </p:cNvPr>
            <p:cNvCxnSpPr>
              <a:cxnSpLocks/>
              <a:stCxn id="17" idx="3"/>
              <a:endCxn id="16" idx="1"/>
            </p:cNvCxnSpPr>
            <p:nvPr/>
          </p:nvCxnSpPr>
          <p:spPr>
            <a:xfrm flipV="1">
              <a:off x="2702027" y="2613335"/>
              <a:ext cx="518813" cy="619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Rectangle : coins arrondis 18">
              <a:extLst>
                <a:ext uri="{FF2B5EF4-FFF2-40B4-BE49-F238E27FC236}">
                  <a16:creationId xmlns:a16="http://schemas.microsoft.com/office/drawing/2014/main" id="{D1736006-001A-4417-A4C0-AD7F5575627F}"/>
                </a:ext>
              </a:extLst>
            </p:cNvPr>
            <p:cNvSpPr/>
            <p:nvPr/>
          </p:nvSpPr>
          <p:spPr>
            <a:xfrm>
              <a:off x="807166" y="1816982"/>
              <a:ext cx="827737" cy="4608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900"/>
                <a:t>LANCELOT / ARLEQUIN</a:t>
              </a:r>
            </a:p>
            <a:p>
              <a:pPr algn="ctr"/>
              <a:r>
                <a:rPr lang="fr-FR" sz="900"/>
                <a:t>(</a:t>
              </a:r>
              <a:r>
                <a:rPr lang="fr-FR" sz="900" err="1"/>
                <a:t>Factu</a:t>
              </a:r>
              <a:r>
                <a:rPr lang="fr-FR" sz="900"/>
                <a:t>)</a:t>
              </a:r>
              <a:endParaRPr lang="fr-FR" sz="1050"/>
            </a:p>
          </p:txBody>
        </p:sp>
        <p:cxnSp>
          <p:nvCxnSpPr>
            <p:cNvPr id="20" name="Connecteur droit avec flèche 19">
              <a:extLst>
                <a:ext uri="{FF2B5EF4-FFF2-40B4-BE49-F238E27FC236}">
                  <a16:creationId xmlns:a16="http://schemas.microsoft.com/office/drawing/2014/main" id="{07189B23-B6CC-437D-A4ED-8ACE7AC5C0A3}"/>
                </a:ext>
              </a:extLst>
            </p:cNvPr>
            <p:cNvCxnSpPr>
              <a:cxnSpLocks/>
              <a:stCxn id="19" idx="0"/>
              <a:endCxn id="8" idx="2"/>
            </p:cNvCxnSpPr>
            <p:nvPr/>
          </p:nvCxnSpPr>
          <p:spPr>
            <a:xfrm flipV="1">
              <a:off x="1221035" y="1592728"/>
              <a:ext cx="1" cy="2242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28838633-EC24-4E8B-BFAA-7B6129D545A2}"/>
                </a:ext>
              </a:extLst>
            </p:cNvPr>
            <p:cNvSpPr/>
            <p:nvPr/>
          </p:nvSpPr>
          <p:spPr>
            <a:xfrm>
              <a:off x="4781116" y="1994482"/>
              <a:ext cx="853852" cy="71529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Remises de chèques</a:t>
              </a:r>
            </a:p>
            <a:p>
              <a:pPr algn="ctr"/>
              <a:r>
                <a:rPr lang="fr-FR" sz="1000" i="1">
                  <a:solidFill>
                    <a:srgbClr val="FF0000"/>
                  </a:solidFill>
                </a:rPr>
                <a:t>*dont CESU</a:t>
              </a:r>
            </a:p>
          </p:txBody>
        </p:sp>
        <p:sp>
          <p:nvSpPr>
            <p:cNvPr id="22" name="Rectangle 21">
              <a:extLst>
                <a:ext uri="{FF2B5EF4-FFF2-40B4-BE49-F238E27FC236}">
                  <a16:creationId xmlns:a16="http://schemas.microsoft.com/office/drawing/2014/main" id="{F5CE3D9D-C4DB-4D8A-B8AA-DF5A29C50A88}"/>
                </a:ext>
              </a:extLst>
            </p:cNvPr>
            <p:cNvSpPr/>
            <p:nvPr/>
          </p:nvSpPr>
          <p:spPr>
            <a:xfrm>
              <a:off x="5878659" y="2025992"/>
              <a:ext cx="649732" cy="4500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Impayés</a:t>
              </a:r>
            </a:p>
          </p:txBody>
        </p:sp>
        <p:cxnSp>
          <p:nvCxnSpPr>
            <p:cNvPr id="23" name="Connecteur droit avec flèche 22">
              <a:extLst>
                <a:ext uri="{FF2B5EF4-FFF2-40B4-BE49-F238E27FC236}">
                  <a16:creationId xmlns:a16="http://schemas.microsoft.com/office/drawing/2014/main" id="{2BA2D451-F5D5-47A0-9E0F-3480B1781D90}"/>
                </a:ext>
              </a:extLst>
            </p:cNvPr>
            <p:cNvCxnSpPr>
              <a:cxnSpLocks/>
              <a:stCxn id="9" idx="2"/>
              <a:endCxn id="21" idx="0"/>
            </p:cNvCxnSpPr>
            <p:nvPr/>
          </p:nvCxnSpPr>
          <p:spPr>
            <a:xfrm>
              <a:off x="3537317" y="1576937"/>
              <a:ext cx="1670725" cy="41754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3207EC8A-A8A1-4A11-B958-9EF7E815D0C6}"/>
                </a:ext>
              </a:extLst>
            </p:cNvPr>
            <p:cNvCxnSpPr>
              <a:cxnSpLocks/>
              <a:stCxn id="9" idx="2"/>
              <a:endCxn id="22" idx="0"/>
            </p:cNvCxnSpPr>
            <p:nvPr/>
          </p:nvCxnSpPr>
          <p:spPr>
            <a:xfrm>
              <a:off x="3537317" y="1576937"/>
              <a:ext cx="2666208" cy="4490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Connecteur droit avec flèche 13">
              <a:extLst>
                <a:ext uri="{FF2B5EF4-FFF2-40B4-BE49-F238E27FC236}">
                  <a16:creationId xmlns:a16="http://schemas.microsoft.com/office/drawing/2014/main" id="{C48E42FA-0FF8-4930-8F3E-4BE91346E75B}"/>
                </a:ext>
              </a:extLst>
            </p:cNvPr>
            <p:cNvCxnSpPr>
              <a:stCxn id="9" idx="2"/>
              <a:endCxn id="16" idx="0"/>
            </p:cNvCxnSpPr>
            <p:nvPr/>
          </p:nvCxnSpPr>
          <p:spPr>
            <a:xfrm flipH="1">
              <a:off x="3526381" y="1576937"/>
              <a:ext cx="10936" cy="83509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4" name="Connecteur droit avec flèche 33">
              <a:extLst>
                <a:ext uri="{FF2B5EF4-FFF2-40B4-BE49-F238E27FC236}">
                  <a16:creationId xmlns:a16="http://schemas.microsoft.com/office/drawing/2014/main" id="{FE77770C-B901-4F03-BDA5-5CBC80381A45}"/>
                </a:ext>
              </a:extLst>
            </p:cNvPr>
            <p:cNvCxnSpPr>
              <a:cxnSpLocks/>
              <a:stCxn id="9" idx="2"/>
              <a:endCxn id="15" idx="0"/>
            </p:cNvCxnSpPr>
            <p:nvPr/>
          </p:nvCxnSpPr>
          <p:spPr>
            <a:xfrm>
              <a:off x="3537317" y="1576937"/>
              <a:ext cx="531617" cy="3937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7" name="Rectangle : coins arrondis 36">
              <a:extLst>
                <a:ext uri="{FF2B5EF4-FFF2-40B4-BE49-F238E27FC236}">
                  <a16:creationId xmlns:a16="http://schemas.microsoft.com/office/drawing/2014/main" id="{0D112556-CB9D-4A28-AC02-A0763FC0BFDB}"/>
                </a:ext>
              </a:extLst>
            </p:cNvPr>
            <p:cNvSpPr/>
            <p:nvPr/>
          </p:nvSpPr>
          <p:spPr>
            <a:xfrm>
              <a:off x="2058122" y="4145990"/>
              <a:ext cx="735833" cy="4332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Client</a:t>
              </a:r>
              <a:endParaRPr lang="fr-FR" sz="900"/>
            </a:p>
          </p:txBody>
        </p:sp>
        <p:sp>
          <p:nvSpPr>
            <p:cNvPr id="38" name="Rectangle : coins arrondis 37">
              <a:extLst>
                <a:ext uri="{FF2B5EF4-FFF2-40B4-BE49-F238E27FC236}">
                  <a16:creationId xmlns:a16="http://schemas.microsoft.com/office/drawing/2014/main" id="{0A5ABDA6-3176-47B0-A172-02BA820F293E}"/>
                </a:ext>
              </a:extLst>
            </p:cNvPr>
            <p:cNvSpPr/>
            <p:nvPr/>
          </p:nvSpPr>
          <p:spPr>
            <a:xfrm>
              <a:off x="3215081" y="4152745"/>
              <a:ext cx="853852" cy="4175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Mandats</a:t>
              </a:r>
              <a:endParaRPr lang="fr-FR" sz="900"/>
            </a:p>
          </p:txBody>
        </p:sp>
        <p:sp>
          <p:nvSpPr>
            <p:cNvPr id="39" name="Rectangle : coins arrondis 38">
              <a:extLst>
                <a:ext uri="{FF2B5EF4-FFF2-40B4-BE49-F238E27FC236}">
                  <a16:creationId xmlns:a16="http://schemas.microsoft.com/office/drawing/2014/main" id="{B66A9E26-836E-40C0-A4A6-B35C0BC1B9BD}"/>
                </a:ext>
              </a:extLst>
            </p:cNvPr>
            <p:cNvSpPr/>
            <p:nvPr/>
          </p:nvSpPr>
          <p:spPr>
            <a:xfrm>
              <a:off x="4845377" y="4121642"/>
              <a:ext cx="853852" cy="4867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Remises de chèques</a:t>
              </a:r>
              <a:endParaRPr lang="fr-FR" sz="900"/>
            </a:p>
          </p:txBody>
        </p:sp>
        <p:sp>
          <p:nvSpPr>
            <p:cNvPr id="40" name="Rectangle : coins arrondis 39">
              <a:extLst>
                <a:ext uri="{FF2B5EF4-FFF2-40B4-BE49-F238E27FC236}">
                  <a16:creationId xmlns:a16="http://schemas.microsoft.com/office/drawing/2014/main" id="{2322D967-07F3-40C6-AEFE-7EF1F91F7F99}"/>
                </a:ext>
              </a:extLst>
            </p:cNvPr>
            <p:cNvSpPr/>
            <p:nvPr/>
          </p:nvSpPr>
          <p:spPr>
            <a:xfrm>
              <a:off x="5896409" y="4129511"/>
              <a:ext cx="853852" cy="4867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Impayés</a:t>
              </a:r>
              <a:endParaRPr lang="fr-FR" sz="900"/>
            </a:p>
          </p:txBody>
        </p:sp>
        <p:sp>
          <p:nvSpPr>
            <p:cNvPr id="41" name="Rectangle : coins arrondis 40">
              <a:extLst>
                <a:ext uri="{FF2B5EF4-FFF2-40B4-BE49-F238E27FC236}">
                  <a16:creationId xmlns:a16="http://schemas.microsoft.com/office/drawing/2014/main" id="{4641596A-BCEA-4B9B-A37E-4B74B34A7DB1}"/>
                </a:ext>
              </a:extLst>
            </p:cNvPr>
            <p:cNvSpPr/>
            <p:nvPr/>
          </p:nvSpPr>
          <p:spPr>
            <a:xfrm>
              <a:off x="1030637" y="3766088"/>
              <a:ext cx="6850251" cy="106592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42" name="Connecteur droit avec flèche 41">
              <a:extLst>
                <a:ext uri="{FF2B5EF4-FFF2-40B4-BE49-F238E27FC236}">
                  <a16:creationId xmlns:a16="http://schemas.microsoft.com/office/drawing/2014/main" id="{B6A68A1A-89D8-44F1-AA9A-C51B2F3945C8}"/>
                </a:ext>
              </a:extLst>
            </p:cNvPr>
            <p:cNvCxnSpPr>
              <a:cxnSpLocks/>
              <a:stCxn id="16" idx="2"/>
              <a:endCxn id="37" idx="0"/>
            </p:cNvCxnSpPr>
            <p:nvPr/>
          </p:nvCxnSpPr>
          <p:spPr>
            <a:xfrm flipH="1">
              <a:off x="2426039" y="2814642"/>
              <a:ext cx="1100342" cy="1331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necteur droit avec flèche 44">
              <a:extLst>
                <a:ext uri="{FF2B5EF4-FFF2-40B4-BE49-F238E27FC236}">
                  <a16:creationId xmlns:a16="http://schemas.microsoft.com/office/drawing/2014/main" id="{491DC499-8BA4-4486-9D53-3E9EE1D6D564}"/>
                </a:ext>
              </a:extLst>
            </p:cNvPr>
            <p:cNvCxnSpPr>
              <a:cxnSpLocks/>
              <a:stCxn id="16" idx="2"/>
              <a:endCxn id="38" idx="0"/>
            </p:cNvCxnSpPr>
            <p:nvPr/>
          </p:nvCxnSpPr>
          <p:spPr>
            <a:xfrm>
              <a:off x="3526381" y="2814642"/>
              <a:ext cx="115626" cy="1338103"/>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Connecteur droit avec flèche 48">
              <a:extLst>
                <a:ext uri="{FF2B5EF4-FFF2-40B4-BE49-F238E27FC236}">
                  <a16:creationId xmlns:a16="http://schemas.microsoft.com/office/drawing/2014/main" id="{D3ED6FFE-76F8-4832-B6BB-91713AA78BC2}"/>
                </a:ext>
              </a:extLst>
            </p:cNvPr>
            <p:cNvCxnSpPr>
              <a:cxnSpLocks/>
              <a:stCxn id="21" idx="2"/>
              <a:endCxn id="39" idx="0"/>
            </p:cNvCxnSpPr>
            <p:nvPr/>
          </p:nvCxnSpPr>
          <p:spPr>
            <a:xfrm>
              <a:off x="5208042" y="2709781"/>
              <a:ext cx="64261" cy="1411861"/>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Connecteur droit avec flèche 51">
              <a:extLst>
                <a:ext uri="{FF2B5EF4-FFF2-40B4-BE49-F238E27FC236}">
                  <a16:creationId xmlns:a16="http://schemas.microsoft.com/office/drawing/2014/main" id="{D2B24811-93D0-47C3-8DA3-02D702139878}"/>
                </a:ext>
              </a:extLst>
            </p:cNvPr>
            <p:cNvCxnSpPr>
              <a:cxnSpLocks/>
              <a:stCxn id="43" idx="2"/>
              <a:endCxn id="44" idx="0"/>
            </p:cNvCxnSpPr>
            <p:nvPr/>
          </p:nvCxnSpPr>
          <p:spPr>
            <a:xfrm>
              <a:off x="7218070" y="2476023"/>
              <a:ext cx="105655" cy="1653488"/>
            </a:xfrm>
            <a:prstGeom prst="straightConnector1">
              <a:avLst/>
            </a:prstGeom>
            <a:ln>
              <a:solidFill>
                <a:schemeClr val="bg1">
                  <a:lumMod val="50000"/>
                </a:schemeClr>
              </a:solidFill>
              <a:prstDash val="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56" name="Rectangle : coins arrondis 55">
              <a:extLst>
                <a:ext uri="{FF2B5EF4-FFF2-40B4-BE49-F238E27FC236}">
                  <a16:creationId xmlns:a16="http://schemas.microsoft.com/office/drawing/2014/main" id="{01A67D81-A805-4820-9A00-3B202661C4B9}"/>
                </a:ext>
              </a:extLst>
            </p:cNvPr>
            <p:cNvSpPr/>
            <p:nvPr/>
          </p:nvSpPr>
          <p:spPr>
            <a:xfrm>
              <a:off x="1111726" y="4182963"/>
              <a:ext cx="735833" cy="4332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compta</a:t>
              </a:r>
              <a:endParaRPr lang="fr-FR" sz="900"/>
            </a:p>
          </p:txBody>
        </p:sp>
        <p:cxnSp>
          <p:nvCxnSpPr>
            <p:cNvPr id="58" name="Connecteur droit avec flèche 57">
              <a:extLst>
                <a:ext uri="{FF2B5EF4-FFF2-40B4-BE49-F238E27FC236}">
                  <a16:creationId xmlns:a16="http://schemas.microsoft.com/office/drawing/2014/main" id="{06793101-8C24-41E6-B04F-AD548A44BF90}"/>
                </a:ext>
              </a:extLst>
            </p:cNvPr>
            <p:cNvCxnSpPr>
              <a:cxnSpLocks/>
              <a:stCxn id="19" idx="2"/>
              <a:endCxn id="56" idx="0"/>
            </p:cNvCxnSpPr>
            <p:nvPr/>
          </p:nvCxnSpPr>
          <p:spPr>
            <a:xfrm>
              <a:off x="1221035" y="2277824"/>
              <a:ext cx="258608" cy="190513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94A64BF0-4421-9E8D-8734-23CFBB914DE5}"/>
                </a:ext>
              </a:extLst>
            </p:cNvPr>
            <p:cNvSpPr/>
            <p:nvPr/>
          </p:nvSpPr>
          <p:spPr>
            <a:xfrm>
              <a:off x="6865318" y="2025992"/>
              <a:ext cx="705504" cy="450031"/>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Relances</a:t>
              </a:r>
            </a:p>
          </p:txBody>
        </p:sp>
        <p:sp>
          <p:nvSpPr>
            <p:cNvPr id="44" name="Rectangle : coins arrondis 43">
              <a:extLst>
                <a:ext uri="{FF2B5EF4-FFF2-40B4-BE49-F238E27FC236}">
                  <a16:creationId xmlns:a16="http://schemas.microsoft.com/office/drawing/2014/main" id="{EDB37BE4-DAC8-8AEC-3E51-6FC14EAF150C}"/>
                </a:ext>
              </a:extLst>
            </p:cNvPr>
            <p:cNvSpPr/>
            <p:nvPr/>
          </p:nvSpPr>
          <p:spPr>
            <a:xfrm>
              <a:off x="6896799" y="4129511"/>
              <a:ext cx="853852" cy="4867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Relances</a:t>
              </a:r>
              <a:endParaRPr lang="fr-FR" sz="900"/>
            </a:p>
          </p:txBody>
        </p:sp>
        <p:cxnSp>
          <p:nvCxnSpPr>
            <p:cNvPr id="46" name="Connecteur droit avec flèche 45">
              <a:extLst>
                <a:ext uri="{FF2B5EF4-FFF2-40B4-BE49-F238E27FC236}">
                  <a16:creationId xmlns:a16="http://schemas.microsoft.com/office/drawing/2014/main" id="{401F8F3C-2AD7-AC3A-3424-57744E3FD42B}"/>
                </a:ext>
              </a:extLst>
            </p:cNvPr>
            <p:cNvCxnSpPr>
              <a:cxnSpLocks/>
              <a:stCxn id="9" idx="2"/>
              <a:endCxn id="43" idx="0"/>
            </p:cNvCxnSpPr>
            <p:nvPr/>
          </p:nvCxnSpPr>
          <p:spPr>
            <a:xfrm>
              <a:off x="3537317" y="1576937"/>
              <a:ext cx="3680753" cy="4490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eur droit avec flèche 46">
              <a:extLst>
                <a:ext uri="{FF2B5EF4-FFF2-40B4-BE49-F238E27FC236}">
                  <a16:creationId xmlns:a16="http://schemas.microsoft.com/office/drawing/2014/main" id="{DEEFAF27-2F9E-6925-12C9-BB7C09D385C0}"/>
                </a:ext>
              </a:extLst>
            </p:cNvPr>
            <p:cNvCxnSpPr>
              <a:cxnSpLocks/>
              <a:stCxn id="22" idx="2"/>
              <a:endCxn id="40" idx="0"/>
            </p:cNvCxnSpPr>
            <p:nvPr/>
          </p:nvCxnSpPr>
          <p:spPr>
            <a:xfrm>
              <a:off x="6203525" y="2476023"/>
              <a:ext cx="119810" cy="165348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50" name="Rectangle : coins arrondis 49">
              <a:extLst>
                <a:ext uri="{FF2B5EF4-FFF2-40B4-BE49-F238E27FC236}">
                  <a16:creationId xmlns:a16="http://schemas.microsoft.com/office/drawing/2014/main" id="{C8FB004A-99CB-0537-EE73-4363C0681987}"/>
                </a:ext>
              </a:extLst>
            </p:cNvPr>
            <p:cNvSpPr/>
            <p:nvPr/>
          </p:nvSpPr>
          <p:spPr>
            <a:xfrm>
              <a:off x="5878659" y="1067552"/>
              <a:ext cx="827737" cy="33959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err="1"/>
                <a:t>DWHouse</a:t>
              </a:r>
              <a:r>
                <a:rPr lang="fr-FR" sz="1050"/>
                <a:t> et BI</a:t>
              </a:r>
            </a:p>
          </p:txBody>
        </p:sp>
        <p:cxnSp>
          <p:nvCxnSpPr>
            <p:cNvPr id="65" name="Connecteur : en angle 64">
              <a:extLst>
                <a:ext uri="{FF2B5EF4-FFF2-40B4-BE49-F238E27FC236}">
                  <a16:creationId xmlns:a16="http://schemas.microsoft.com/office/drawing/2014/main" id="{ED8F96E0-AD3C-6022-57D5-C9E4A907AC93}"/>
                </a:ext>
              </a:extLst>
            </p:cNvPr>
            <p:cNvCxnSpPr>
              <a:cxnSpLocks/>
              <a:stCxn id="41" idx="3"/>
              <a:endCxn id="50" idx="3"/>
            </p:cNvCxnSpPr>
            <p:nvPr/>
          </p:nvCxnSpPr>
          <p:spPr>
            <a:xfrm flipH="1" flipV="1">
              <a:off x="6706396" y="1237347"/>
              <a:ext cx="1174492" cy="3061702"/>
            </a:xfrm>
            <a:prstGeom prst="bentConnector3">
              <a:avLst>
                <a:gd name="adj1" fmla="val -19464"/>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ectangle : coins arrondis 1">
              <a:extLst>
                <a:ext uri="{FF2B5EF4-FFF2-40B4-BE49-F238E27FC236}">
                  <a16:creationId xmlns:a16="http://schemas.microsoft.com/office/drawing/2014/main" id="{1D74C159-1295-9C1F-905D-1FEE2C059BE6}"/>
                </a:ext>
              </a:extLst>
            </p:cNvPr>
            <p:cNvSpPr/>
            <p:nvPr/>
          </p:nvSpPr>
          <p:spPr>
            <a:xfrm>
              <a:off x="813877" y="592615"/>
              <a:ext cx="827737" cy="3804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Business Object</a:t>
              </a:r>
              <a:endParaRPr lang="fr-FR" sz="900"/>
            </a:p>
          </p:txBody>
        </p:sp>
        <p:cxnSp>
          <p:nvCxnSpPr>
            <p:cNvPr id="7" name="Connecteur : en angle 6">
              <a:extLst>
                <a:ext uri="{FF2B5EF4-FFF2-40B4-BE49-F238E27FC236}">
                  <a16:creationId xmlns:a16="http://schemas.microsoft.com/office/drawing/2014/main" id="{E06ACC6A-7CE7-E00D-6F16-5D1D886E2ADA}"/>
                </a:ext>
              </a:extLst>
            </p:cNvPr>
            <p:cNvCxnSpPr>
              <a:stCxn id="2" idx="3"/>
              <a:endCxn id="50" idx="0"/>
            </p:cNvCxnSpPr>
            <p:nvPr/>
          </p:nvCxnSpPr>
          <p:spPr>
            <a:xfrm>
              <a:off x="1641614" y="782819"/>
              <a:ext cx="4650914" cy="2847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44BC41D0-A1F3-B52F-454E-0F15B5277900}"/>
                </a:ext>
              </a:extLst>
            </p:cNvPr>
            <p:cNvCxnSpPr>
              <a:stCxn id="9" idx="3"/>
              <a:endCxn id="50" idx="1"/>
            </p:cNvCxnSpPr>
            <p:nvPr/>
          </p:nvCxnSpPr>
          <p:spPr>
            <a:xfrm flipV="1">
              <a:off x="3951185" y="1237347"/>
              <a:ext cx="1927474" cy="169795"/>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0855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5FCE46F-98A4-3621-3277-262279434143}"/>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872B6FC-9C5A-8F34-1ACA-E6CE5D4EB069}"/>
              </a:ext>
            </a:extLst>
          </p:cNvPr>
          <p:cNvSpPr>
            <a:spLocks noGrp="1"/>
          </p:cNvSpPr>
          <p:nvPr>
            <p:ph type="sldNum" sz="quarter" idx="12"/>
          </p:nvPr>
        </p:nvSpPr>
        <p:spPr/>
        <p:txBody>
          <a:bodyPr/>
          <a:lstStyle/>
          <a:p>
            <a:fld id="{164B82B3-24E9-6943-9D19-4A32CD4B4D87}" type="slidenum">
              <a:rPr lang="fr-FR" smtClean="0"/>
              <a:pPr/>
              <a:t>5</a:t>
            </a:fld>
            <a:endParaRPr lang="fr-FR"/>
          </a:p>
        </p:txBody>
      </p:sp>
      <p:sp>
        <p:nvSpPr>
          <p:cNvPr id="47" name="Titre 1">
            <a:extLst>
              <a:ext uri="{FF2B5EF4-FFF2-40B4-BE49-F238E27FC236}">
                <a16:creationId xmlns:a16="http://schemas.microsoft.com/office/drawing/2014/main" id="{20FF01A5-7CBE-F4C8-8F00-DB57ED3C5474}"/>
              </a:ext>
            </a:extLst>
          </p:cNvPr>
          <p:cNvSpPr>
            <a:spLocks noGrp="1"/>
          </p:cNvSpPr>
          <p:nvPr>
            <p:ph type="title"/>
          </p:nvPr>
        </p:nvSpPr>
        <p:spPr>
          <a:xfrm>
            <a:off x="200845" y="15728"/>
            <a:ext cx="8362800" cy="950399"/>
          </a:xfrm>
        </p:spPr>
        <p:txBody>
          <a:bodyPr>
            <a:normAutofit/>
          </a:bodyPr>
          <a:lstStyle/>
          <a:p>
            <a:r>
              <a:rPr lang="fr-FR" sz="2400"/>
              <a:t>Scénario 2 : </a:t>
            </a:r>
            <a:r>
              <a:rPr lang="fr-FR" sz="2400">
                <a:effectLst/>
                <a:latin typeface="Calibri" panose="020F0502020204030204" pitchFamily="34" charset="0"/>
                <a:ea typeface="Times New Roman" panose="02020603050405020304" pitchFamily="18" charset="0"/>
              </a:rPr>
              <a:t>Référentiel Portail maître  </a:t>
            </a:r>
            <a:endParaRPr lang="fr-FR" sz="2400"/>
          </a:p>
        </p:txBody>
      </p:sp>
      <p:sp>
        <p:nvSpPr>
          <p:cNvPr id="41" name="Espace réservé du pied de page 7">
            <a:extLst>
              <a:ext uri="{FF2B5EF4-FFF2-40B4-BE49-F238E27FC236}">
                <a16:creationId xmlns:a16="http://schemas.microsoft.com/office/drawing/2014/main" id="{DAA340B1-6D2E-F840-D7A9-06F3C830B871}"/>
              </a:ext>
            </a:extLst>
          </p:cNvPr>
          <p:cNvSpPr>
            <a:spLocks noGrp="1"/>
          </p:cNvSpPr>
          <p:nvPr>
            <p:ph type="ftr" sz="quarter" idx="11"/>
          </p:nvPr>
        </p:nvSpPr>
        <p:spPr>
          <a:xfrm>
            <a:off x="1779658" y="6356350"/>
            <a:ext cx="6548253" cy="365125"/>
          </a:xfrm>
        </p:spPr>
        <p:txBody>
          <a:bodyPr/>
          <a:lstStyle/>
          <a:p>
            <a:r>
              <a:rPr lang="fr-FR"/>
              <a:t>RCU – Orientations SI</a:t>
            </a:r>
          </a:p>
        </p:txBody>
      </p:sp>
      <p:graphicFrame>
        <p:nvGraphicFramePr>
          <p:cNvPr id="100" name="Tableau 89">
            <a:extLst>
              <a:ext uri="{FF2B5EF4-FFF2-40B4-BE49-F238E27FC236}">
                <a16:creationId xmlns:a16="http://schemas.microsoft.com/office/drawing/2014/main" id="{AF52E38B-5BBC-1412-E325-4C2636A4C961}"/>
              </a:ext>
            </a:extLst>
          </p:cNvPr>
          <p:cNvGraphicFramePr>
            <a:graphicFrameLocks noGrp="1"/>
          </p:cNvGraphicFramePr>
          <p:nvPr/>
        </p:nvGraphicFramePr>
        <p:xfrm>
          <a:off x="581892" y="4107117"/>
          <a:ext cx="8104908" cy="2303411"/>
        </p:xfrm>
        <a:graphic>
          <a:graphicData uri="http://schemas.openxmlformats.org/drawingml/2006/table">
            <a:tbl>
              <a:tblPr firstRow="1" bandRow="1">
                <a:tableStyleId>{5C22544A-7EE6-4342-B048-85BDC9FD1C3A}</a:tableStyleId>
              </a:tblPr>
              <a:tblGrid>
                <a:gridCol w="8104908">
                  <a:extLst>
                    <a:ext uri="{9D8B030D-6E8A-4147-A177-3AD203B41FA5}">
                      <a16:colId xmlns:a16="http://schemas.microsoft.com/office/drawing/2014/main" val="1465349304"/>
                    </a:ext>
                  </a:extLst>
                </a:gridCol>
              </a:tblGrid>
              <a:tr h="291731">
                <a:tc>
                  <a:txBody>
                    <a:bodyPr/>
                    <a:lstStyle/>
                    <a:p>
                      <a:pPr algn="ctr"/>
                      <a:r>
                        <a:rPr lang="fr-FR" sz="1050"/>
                        <a:t>Description du scénario</a:t>
                      </a:r>
                    </a:p>
                  </a:txBody>
                  <a:tcPr/>
                </a:tc>
                <a:extLst>
                  <a:ext uri="{0D108BD9-81ED-4DB2-BD59-A6C34878D82A}">
                    <a16:rowId xmlns:a16="http://schemas.microsoft.com/office/drawing/2014/main" val="731614230"/>
                  </a:ext>
                </a:extLst>
              </a:tr>
              <a:tr h="1218407">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900">
                          <a:effectLst/>
                          <a:latin typeface="Calibri" panose="020F0502020204030204" pitchFamily="34" charset="0"/>
                          <a:ea typeface="Times New Roman" panose="02020603050405020304" pitchFamily="18" charset="0"/>
                        </a:rPr>
                        <a:t>Le Domicile crée le client (Prospect) sur le Portail. Cela entraine la création du prospect sur PERCEVAL (Domicile) et la transmission d’un identifiant qui doit être renvoyé en retour dans le flux des créations / modifications des clients. Le Portail récupère cette clé pour intégrer le client et les modifications. Il n’y a plus de cas litigieux pour le RCU:</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solidFill>
                            <a:srgbClr val="FF0000"/>
                          </a:solidFill>
                          <a:effectLst/>
                          <a:latin typeface="Calibri" panose="020F0502020204030204" pitchFamily="34" charset="0"/>
                          <a:ea typeface="Times New Roman" panose="02020603050405020304" pitchFamily="18" charset="0"/>
                        </a:rPr>
                        <a:t>Création du prospect sur la fiche CRM du Portail. Le portail envoie un mouvement à PERCEVAL avec la référence du prospect.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Times New Roman" panose="02020603050405020304" pitchFamily="18" charset="0"/>
                        </a:rPr>
                        <a:t>Le Domicile Crée / modifie les clients sur son logiciel. (</a:t>
                      </a:r>
                      <a:r>
                        <a:rPr lang="fr-FR" sz="900" i="1" u="sng">
                          <a:effectLst/>
                          <a:latin typeface="Calibri" panose="020F0502020204030204" pitchFamily="34" charset="0"/>
                          <a:ea typeface="Times New Roman" panose="02020603050405020304" pitchFamily="18" charset="0"/>
                        </a:rPr>
                        <a:t>Plus de création possible -&gt; blocage?</a:t>
                      </a:r>
                      <a:r>
                        <a:rPr lang="fr-FR" sz="900">
                          <a:effectLst/>
                          <a:latin typeface="Calibri" panose="020F0502020204030204" pitchFamily="34" charset="0"/>
                          <a:ea typeface="Times New Roman" panose="02020603050405020304" pitchFamily="18"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Times New Roman" panose="02020603050405020304" pitchFamily="18" charset="0"/>
                        </a:rPr>
                        <a:t>Un flux est envoyé sur le Portail à chaque création ou modification du client (</a:t>
                      </a:r>
                      <a:r>
                        <a:rPr lang="fr-FR" sz="900" i="1" u="sng">
                          <a:effectLst/>
                          <a:latin typeface="Calibri" panose="020F0502020204030204" pitchFamily="34" charset="0"/>
                          <a:ea typeface="Times New Roman" panose="02020603050405020304" pitchFamily="18" charset="0"/>
                        </a:rPr>
                        <a:t>Flux asynchrone qui intègre la clé du Portail, plus de problème d’identification, pas de retour possible</a:t>
                      </a:r>
                      <a:r>
                        <a:rPr lang="fr-FR" sz="900">
                          <a:effectLst/>
                          <a:latin typeface="Calibri" panose="020F0502020204030204" pitchFamily="34" charset="0"/>
                          <a:ea typeface="Times New Roman" panose="02020603050405020304" pitchFamily="18"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Times New Roman" panose="02020603050405020304" pitchFamily="18" charset="0"/>
                        </a:rPr>
                        <a:t>Le résultat de l’intégration technique du flux est mis à disposition du domicile sur un outil de suivi des échanges. Le domicile doit consulter régulièrement l’outil pour comprendre les rejets et refaire une modification correcte du client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solidFill>
                            <a:srgbClr val="FF0000"/>
                          </a:solidFill>
                          <a:effectLst/>
                          <a:latin typeface="Calibri" panose="020F0502020204030204" pitchFamily="34" charset="0"/>
                          <a:ea typeface="Calibri" panose="020F0502020204030204" pitchFamily="34" charset="0"/>
                        </a:rPr>
                        <a:t>Intégration du Client dans le RCU à partir de la référence du flux </a:t>
                      </a:r>
                      <a:r>
                        <a:rPr lang="fr-FR" sz="900" i="1">
                          <a:solidFill>
                            <a:srgbClr val="FF0000"/>
                          </a:solidFill>
                          <a:effectLst/>
                          <a:latin typeface="Calibri" panose="020F0502020204030204" pitchFamily="34" charset="0"/>
                          <a:ea typeface="Calibri" panose="020F0502020204030204" pitchFamily="34" charset="0"/>
                        </a:rPr>
                        <a:t>(pas de litige du fait de la présence de l’identifiant</a:t>
                      </a:r>
                      <a:r>
                        <a:rPr lang="fr-FR" sz="900">
                          <a:solidFill>
                            <a:srgbClr val="FF0000"/>
                          </a:solidFill>
                          <a:effectLst/>
                          <a:latin typeface="Calibri" panose="020F0502020204030204" pitchFamily="34" charset="0"/>
                          <a:ea typeface="Calibri" panose="020F0502020204030204" pitchFamily="34"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strike="sngStrike" baseline="0">
                          <a:solidFill>
                            <a:schemeClr val="bg1">
                              <a:lumMod val="50000"/>
                            </a:schemeClr>
                          </a:solidFill>
                          <a:effectLst/>
                          <a:latin typeface="Calibri" panose="020F0502020204030204" pitchFamily="34" charset="0"/>
                          <a:ea typeface="Calibri" panose="020F0502020204030204" pitchFamily="34" charset="0"/>
                        </a:rPr>
                        <a:t>En cas de litige sur l‘identité du Client, le mouvement est chargé sur un outil d’arbitrage. Le domicile (?) doit consulter et arbitrer sur le ou les choix proposés par le système. (</a:t>
                      </a:r>
                      <a:r>
                        <a:rPr lang="fr-FR" sz="900" i="1" u="sng" strike="sngStrike" baseline="0">
                          <a:solidFill>
                            <a:schemeClr val="bg1">
                              <a:lumMod val="50000"/>
                            </a:schemeClr>
                          </a:solidFill>
                          <a:effectLst/>
                          <a:latin typeface="Calibri" panose="020F0502020204030204" pitchFamily="34" charset="0"/>
                          <a:ea typeface="Calibri" panose="020F0502020204030204" pitchFamily="34" charset="0"/>
                        </a:rPr>
                        <a:t>Cela nécessite une comparaison des données du domicile avec celles des données du Portail</a:t>
                      </a:r>
                      <a:r>
                        <a:rPr lang="fr-FR" sz="900" strike="sngStrike" baseline="0">
                          <a:solidFill>
                            <a:schemeClr val="bg1">
                              <a:lumMod val="50000"/>
                            </a:schemeClr>
                          </a:solidFill>
                          <a:effectLst/>
                          <a:latin typeface="Calibri" panose="020F0502020204030204" pitchFamily="34" charset="0"/>
                          <a:ea typeface="Calibri" panose="020F0502020204030204" pitchFamily="34"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Calibri" panose="020F0502020204030204" pitchFamily="34" charset="0"/>
                        </a:rPr>
                        <a:t>Les mouvements intégrés entrainent les échanges avec SAP (</a:t>
                      </a:r>
                      <a:r>
                        <a:rPr lang="fr-FR" sz="900" i="1" u="sng">
                          <a:effectLst/>
                          <a:latin typeface="Calibri" panose="020F0502020204030204" pitchFamily="34" charset="0"/>
                          <a:ea typeface="Calibri" panose="020F0502020204030204" pitchFamily="34" charset="0"/>
                        </a:rPr>
                        <a:t>création du client / modification / mandats SEPA</a:t>
                      </a:r>
                      <a:r>
                        <a:rPr lang="fr-FR" sz="900">
                          <a:effectLst/>
                          <a:latin typeface="Calibri" panose="020F0502020204030204" pitchFamily="34" charset="0"/>
                          <a:ea typeface="Calibri" panose="020F0502020204030204" pitchFamily="34" charset="0"/>
                        </a:rPr>
                        <a: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fr-FR" sz="900">
                          <a:effectLst/>
                          <a:latin typeface="Calibri" panose="020F0502020204030204" pitchFamily="34" charset="0"/>
                          <a:ea typeface="Calibri" panose="020F0502020204030204" pitchFamily="34" charset="0"/>
                        </a:rPr>
                        <a:t>Le domicile doit accéder au dossier du Client sur le Portail pour finaliser le circuit SEPA</a:t>
                      </a:r>
                      <a:endParaRPr lang="fr-FR" sz="1100"/>
                    </a:p>
                  </a:txBody>
                  <a:tcPr/>
                </a:tc>
                <a:extLst>
                  <a:ext uri="{0D108BD9-81ED-4DB2-BD59-A6C34878D82A}">
                    <a16:rowId xmlns:a16="http://schemas.microsoft.com/office/drawing/2014/main" val="2869762513"/>
                  </a:ext>
                </a:extLst>
              </a:tr>
            </a:tbl>
          </a:graphicData>
        </a:graphic>
      </p:graphicFrame>
      <p:grpSp>
        <p:nvGrpSpPr>
          <p:cNvPr id="51" name="Groupe 50">
            <a:extLst>
              <a:ext uri="{FF2B5EF4-FFF2-40B4-BE49-F238E27FC236}">
                <a16:creationId xmlns:a16="http://schemas.microsoft.com/office/drawing/2014/main" id="{AAC2E1B5-8FC5-9748-F8F6-B623F02A3E50}"/>
              </a:ext>
            </a:extLst>
          </p:cNvPr>
          <p:cNvGrpSpPr/>
          <p:nvPr/>
        </p:nvGrpSpPr>
        <p:grpSpPr>
          <a:xfrm>
            <a:off x="2451997" y="1082194"/>
            <a:ext cx="4473723" cy="2767825"/>
            <a:chOff x="2451997" y="1082194"/>
            <a:chExt cx="4473723" cy="2767825"/>
          </a:xfrm>
        </p:grpSpPr>
        <p:grpSp>
          <p:nvGrpSpPr>
            <p:cNvPr id="5" name="Groupe 4">
              <a:extLst>
                <a:ext uri="{FF2B5EF4-FFF2-40B4-BE49-F238E27FC236}">
                  <a16:creationId xmlns:a16="http://schemas.microsoft.com/office/drawing/2014/main" id="{F2A23537-9061-7C8B-7BD8-727EABDAF661}"/>
                </a:ext>
              </a:extLst>
            </p:cNvPr>
            <p:cNvGrpSpPr/>
            <p:nvPr/>
          </p:nvGrpSpPr>
          <p:grpSpPr>
            <a:xfrm>
              <a:off x="2451997" y="1082194"/>
              <a:ext cx="4473723" cy="2767825"/>
              <a:chOff x="887777" y="975146"/>
              <a:chExt cx="4473723" cy="2767825"/>
            </a:xfrm>
          </p:grpSpPr>
          <p:sp>
            <p:nvSpPr>
              <p:cNvPr id="39" name="ZoneTexte 38">
                <a:extLst>
                  <a:ext uri="{FF2B5EF4-FFF2-40B4-BE49-F238E27FC236}">
                    <a16:creationId xmlns:a16="http://schemas.microsoft.com/office/drawing/2014/main" id="{A9CCF66F-6469-9A2E-4A37-37FACC8DCA22}"/>
                  </a:ext>
                </a:extLst>
              </p:cNvPr>
              <p:cNvSpPr txBox="1"/>
              <p:nvPr/>
            </p:nvSpPr>
            <p:spPr>
              <a:xfrm rot="16200000">
                <a:off x="3309996" y="1413394"/>
                <a:ext cx="754506" cy="461665"/>
              </a:xfrm>
              <a:prstGeom prst="rect">
                <a:avLst/>
              </a:prstGeom>
              <a:noFill/>
            </p:spPr>
            <p:txBody>
              <a:bodyPr wrap="square" rtlCol="0">
                <a:spAutoFit/>
              </a:bodyPr>
              <a:lstStyle/>
              <a:p>
                <a:pPr algn="ctr"/>
                <a:r>
                  <a:rPr lang="fr-FR" sz="800"/>
                  <a:t>Création modification RCU  OK</a:t>
                </a:r>
              </a:p>
            </p:txBody>
          </p:sp>
          <p:sp>
            <p:nvSpPr>
              <p:cNvPr id="2" name="ZoneTexte 1">
                <a:extLst>
                  <a:ext uri="{FF2B5EF4-FFF2-40B4-BE49-F238E27FC236}">
                    <a16:creationId xmlns:a16="http://schemas.microsoft.com/office/drawing/2014/main" id="{AD1FC5A5-B3F5-ED9A-A8A9-DB54468B2E07}"/>
                  </a:ext>
                </a:extLst>
              </p:cNvPr>
              <p:cNvSpPr txBox="1"/>
              <p:nvPr/>
            </p:nvSpPr>
            <p:spPr>
              <a:xfrm rot="4944974">
                <a:off x="2097328" y="2873607"/>
                <a:ext cx="525722" cy="338554"/>
              </a:xfrm>
              <a:prstGeom prst="rect">
                <a:avLst/>
              </a:prstGeom>
              <a:noFill/>
            </p:spPr>
            <p:txBody>
              <a:bodyPr wrap="square" rtlCol="0">
                <a:spAutoFit/>
              </a:bodyPr>
              <a:lstStyle/>
              <a:p>
                <a:pPr algn="ctr"/>
                <a:r>
                  <a:rPr lang="fr-FR" sz="800"/>
                  <a:t>Voir les</a:t>
                </a:r>
              </a:p>
              <a:p>
                <a:pPr algn="ctr"/>
                <a:r>
                  <a:rPr lang="fr-FR" sz="800"/>
                  <a:t> rejets</a:t>
                </a:r>
              </a:p>
            </p:txBody>
          </p:sp>
          <p:pic>
            <p:nvPicPr>
              <p:cNvPr id="3" name="Image 2">
                <a:extLst>
                  <a:ext uri="{FF2B5EF4-FFF2-40B4-BE49-F238E27FC236}">
                    <a16:creationId xmlns:a16="http://schemas.microsoft.com/office/drawing/2014/main" id="{3DE02FD0-E4A8-E15D-5698-0AFCC9B6E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976" y="3308071"/>
                <a:ext cx="491758" cy="404009"/>
              </a:xfrm>
              <a:prstGeom prst="rect">
                <a:avLst/>
              </a:prstGeom>
            </p:spPr>
          </p:pic>
          <p:sp>
            <p:nvSpPr>
              <p:cNvPr id="7" name="ZoneTexte 6">
                <a:extLst>
                  <a:ext uri="{FF2B5EF4-FFF2-40B4-BE49-F238E27FC236}">
                    <a16:creationId xmlns:a16="http://schemas.microsoft.com/office/drawing/2014/main" id="{146CF0D9-73A8-C235-BEF2-0BFA9BCC3361}"/>
                  </a:ext>
                </a:extLst>
              </p:cNvPr>
              <p:cNvSpPr txBox="1"/>
              <p:nvPr/>
            </p:nvSpPr>
            <p:spPr>
              <a:xfrm rot="3166390">
                <a:off x="776988" y="2758466"/>
                <a:ext cx="1496704" cy="215444"/>
              </a:xfrm>
              <a:prstGeom prst="rect">
                <a:avLst/>
              </a:prstGeom>
              <a:noFill/>
            </p:spPr>
            <p:txBody>
              <a:bodyPr wrap="square" rtlCol="0">
                <a:spAutoFit/>
              </a:bodyPr>
              <a:lstStyle/>
              <a:p>
                <a:pPr algn="ctr"/>
                <a:r>
                  <a:rPr lang="fr-FR" sz="800"/>
                  <a:t>Modification des Clients</a:t>
                </a:r>
              </a:p>
            </p:txBody>
          </p:sp>
          <p:grpSp>
            <p:nvGrpSpPr>
              <p:cNvPr id="8" name="Groupe 7">
                <a:extLst>
                  <a:ext uri="{FF2B5EF4-FFF2-40B4-BE49-F238E27FC236}">
                    <a16:creationId xmlns:a16="http://schemas.microsoft.com/office/drawing/2014/main" id="{7C099911-CFCA-04A1-F656-9A96FE496200}"/>
                  </a:ext>
                </a:extLst>
              </p:cNvPr>
              <p:cNvGrpSpPr/>
              <p:nvPr/>
            </p:nvGrpSpPr>
            <p:grpSpPr>
              <a:xfrm>
                <a:off x="887777" y="1864947"/>
                <a:ext cx="666111" cy="502814"/>
                <a:chOff x="1472339" y="2927306"/>
                <a:chExt cx="1377017" cy="1011687"/>
              </a:xfrm>
            </p:grpSpPr>
            <p:grpSp>
              <p:nvGrpSpPr>
                <p:cNvPr id="9" name="Groupe 8">
                  <a:extLst>
                    <a:ext uri="{FF2B5EF4-FFF2-40B4-BE49-F238E27FC236}">
                      <a16:creationId xmlns:a16="http://schemas.microsoft.com/office/drawing/2014/main" id="{46C0C1A3-0CBF-426A-A8E9-F3E68ED584E4}"/>
                    </a:ext>
                  </a:extLst>
                </p:cNvPr>
                <p:cNvGrpSpPr/>
                <p:nvPr/>
              </p:nvGrpSpPr>
              <p:grpSpPr>
                <a:xfrm>
                  <a:off x="1472339" y="2927306"/>
                  <a:ext cx="1377017" cy="1011687"/>
                  <a:chOff x="1472339" y="2927306"/>
                  <a:chExt cx="1377017" cy="1011687"/>
                </a:xfrm>
              </p:grpSpPr>
              <p:sp>
                <p:nvSpPr>
                  <p:cNvPr id="11" name="AutoShape 3">
                    <a:extLst>
                      <a:ext uri="{FF2B5EF4-FFF2-40B4-BE49-F238E27FC236}">
                        <a16:creationId xmlns:a16="http://schemas.microsoft.com/office/drawing/2014/main" id="{A50545EE-967C-9464-9FF9-2CAF703E2605}"/>
                      </a:ext>
                    </a:extLst>
                  </p:cNvPr>
                  <p:cNvSpPr>
                    <a:spLocks noChangeAspect="1" noChangeArrowheads="1" noTextEdit="1"/>
                  </p:cNvSpPr>
                  <p:nvPr/>
                </p:nvSpPr>
                <p:spPr bwMode="auto">
                  <a:xfrm>
                    <a:off x="1472339" y="2927306"/>
                    <a:ext cx="1377017" cy="10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pic>
                <p:nvPicPr>
                  <p:cNvPr id="12" name="Picture 5">
                    <a:extLst>
                      <a:ext uri="{FF2B5EF4-FFF2-40B4-BE49-F238E27FC236}">
                        <a16:creationId xmlns:a16="http://schemas.microsoft.com/office/drawing/2014/main" id="{76DA5362-2A22-3BD5-CF80-A86910E49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339" y="2927306"/>
                    <a:ext cx="1377017" cy="10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9">
                    <a:extLst>
                      <a:ext uri="{FF2B5EF4-FFF2-40B4-BE49-F238E27FC236}">
                        <a16:creationId xmlns:a16="http://schemas.microsoft.com/office/drawing/2014/main" id="{0E013E51-CDAD-95C3-19D0-4CECEE8286D6}"/>
                      </a:ext>
                    </a:extLst>
                  </p:cNvPr>
                  <p:cNvSpPr>
                    <a:spLocks noChangeArrowheads="1"/>
                  </p:cNvSpPr>
                  <p:nvPr/>
                </p:nvSpPr>
                <p:spPr bwMode="auto">
                  <a:xfrm>
                    <a:off x="1715893" y="3091237"/>
                    <a:ext cx="894593" cy="557365"/>
                  </a:xfrm>
                  <a:prstGeom prst="rect">
                    <a:avLst/>
                  </a:prstGeom>
                  <a:noFill/>
                  <a:ln w="1588" cap="flat">
                    <a:solidFill>
                      <a:srgbClr val="B9CDE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sz="1400"/>
                  </a:p>
                </p:txBody>
              </p:sp>
            </p:grpSp>
            <p:pic>
              <p:nvPicPr>
                <p:cNvPr id="10" name="Image 9">
                  <a:extLst>
                    <a:ext uri="{FF2B5EF4-FFF2-40B4-BE49-F238E27FC236}">
                      <a16:creationId xmlns:a16="http://schemas.microsoft.com/office/drawing/2014/main" id="{17258AA7-1C17-081C-DC4D-AE76B30E873B}"/>
                    </a:ext>
                  </a:extLst>
                </p:cNvPr>
                <p:cNvPicPr>
                  <a:picLocks noChangeAspect="1"/>
                </p:cNvPicPr>
                <p:nvPr/>
              </p:nvPicPr>
              <p:blipFill>
                <a:blip r:embed="rId4"/>
                <a:stretch>
                  <a:fillRect/>
                </a:stretch>
              </p:blipFill>
              <p:spPr>
                <a:xfrm>
                  <a:off x="1715893" y="3138408"/>
                  <a:ext cx="867137" cy="362325"/>
                </a:xfrm>
                <a:prstGeom prst="rect">
                  <a:avLst/>
                </a:prstGeom>
              </p:spPr>
            </p:pic>
          </p:grpSp>
          <p:sp>
            <p:nvSpPr>
              <p:cNvPr id="14" name="Cylindre 13">
                <a:extLst>
                  <a:ext uri="{FF2B5EF4-FFF2-40B4-BE49-F238E27FC236}">
                    <a16:creationId xmlns:a16="http://schemas.microsoft.com/office/drawing/2014/main" id="{E9AD469A-00BA-110A-2887-EBFED3272586}"/>
                  </a:ext>
                </a:extLst>
              </p:cNvPr>
              <p:cNvSpPr/>
              <p:nvPr/>
            </p:nvSpPr>
            <p:spPr>
              <a:xfrm>
                <a:off x="887778" y="975146"/>
                <a:ext cx="597066" cy="417447"/>
              </a:xfrm>
              <a:prstGeom prst="can">
                <a:avLst/>
              </a:prstGeom>
              <a:solidFill>
                <a:schemeClr val="accent5">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a:solidFill>
                      <a:schemeClr val="tx1"/>
                    </a:solidFill>
                  </a:rPr>
                  <a:t>Prospects</a:t>
                </a:r>
              </a:p>
              <a:p>
                <a:pPr algn="ctr"/>
                <a:r>
                  <a:rPr lang="fr-FR" sz="800">
                    <a:solidFill>
                      <a:schemeClr val="tx1"/>
                    </a:solidFill>
                  </a:rPr>
                  <a:t>ARCHE</a:t>
                </a:r>
              </a:p>
            </p:txBody>
          </p:sp>
          <p:grpSp>
            <p:nvGrpSpPr>
              <p:cNvPr id="15" name="Groupe 14">
                <a:extLst>
                  <a:ext uri="{FF2B5EF4-FFF2-40B4-BE49-F238E27FC236}">
                    <a16:creationId xmlns:a16="http://schemas.microsoft.com/office/drawing/2014/main" id="{275C3AB2-B95A-6750-8E4F-1969F170CEEA}"/>
                  </a:ext>
                </a:extLst>
              </p:cNvPr>
              <p:cNvGrpSpPr/>
              <p:nvPr/>
            </p:nvGrpSpPr>
            <p:grpSpPr>
              <a:xfrm>
                <a:off x="3272395" y="1943369"/>
                <a:ext cx="729159" cy="666008"/>
                <a:chOff x="4422865" y="1967093"/>
                <a:chExt cx="733673" cy="738898"/>
              </a:xfrm>
            </p:grpSpPr>
            <p:grpSp>
              <p:nvGrpSpPr>
                <p:cNvPr id="16" name="Groupe 15">
                  <a:extLst>
                    <a:ext uri="{FF2B5EF4-FFF2-40B4-BE49-F238E27FC236}">
                      <a16:creationId xmlns:a16="http://schemas.microsoft.com/office/drawing/2014/main" id="{3B043951-4A19-AF10-BF59-CB49765FEEB6}"/>
                    </a:ext>
                  </a:extLst>
                </p:cNvPr>
                <p:cNvGrpSpPr/>
                <p:nvPr/>
              </p:nvGrpSpPr>
              <p:grpSpPr>
                <a:xfrm>
                  <a:off x="4422865" y="2381092"/>
                  <a:ext cx="733673" cy="324899"/>
                  <a:chOff x="4115359" y="3518281"/>
                  <a:chExt cx="1406722" cy="584674"/>
                </a:xfrm>
              </p:grpSpPr>
              <p:pic>
                <p:nvPicPr>
                  <p:cNvPr id="18" name="Picture 13" descr="RÃ©sultat de recherche d'images pour &quot;logo Portail DomusVi&quot;">
                    <a:extLst>
                      <a:ext uri="{FF2B5EF4-FFF2-40B4-BE49-F238E27FC236}">
                        <a16:creationId xmlns:a16="http://schemas.microsoft.com/office/drawing/2014/main" id="{2285E400-473F-7722-2DB8-C81C6C1C25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5359" y="3728633"/>
                    <a:ext cx="1406722" cy="374322"/>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FB499240-EC37-C929-2832-AEDFB25C9F4F}"/>
                      </a:ext>
                    </a:extLst>
                  </p:cNvPr>
                  <p:cNvSpPr txBox="1"/>
                  <p:nvPr/>
                </p:nvSpPr>
                <p:spPr>
                  <a:xfrm>
                    <a:off x="4363075" y="3518281"/>
                    <a:ext cx="827398" cy="443089"/>
                  </a:xfrm>
                  <a:prstGeom prst="rect">
                    <a:avLst/>
                  </a:prstGeom>
                  <a:noFill/>
                </p:spPr>
                <p:txBody>
                  <a:bodyPr wrap="none" rtlCol="0">
                    <a:spAutoFit/>
                  </a:bodyPr>
                  <a:lstStyle/>
                  <a:p>
                    <a:r>
                      <a:rPr lang="fr-FR" sz="1000"/>
                      <a:t>CRM</a:t>
                    </a:r>
                    <a:endParaRPr lang="fr-FR" sz="1100"/>
                  </a:p>
                </p:txBody>
              </p:sp>
            </p:grpSp>
            <p:pic>
              <p:nvPicPr>
                <p:cNvPr id="17" name="Image 16">
                  <a:extLst>
                    <a:ext uri="{FF2B5EF4-FFF2-40B4-BE49-F238E27FC236}">
                      <a16:creationId xmlns:a16="http://schemas.microsoft.com/office/drawing/2014/main" id="{1DCEFF01-4B78-E9EE-2E6D-0F19089C9207}"/>
                    </a:ext>
                  </a:extLst>
                </p:cNvPr>
                <p:cNvPicPr>
                  <a:picLocks noChangeAspect="1"/>
                </p:cNvPicPr>
                <p:nvPr/>
              </p:nvPicPr>
              <p:blipFill>
                <a:blip r:embed="rId6"/>
                <a:stretch>
                  <a:fillRect/>
                </a:stretch>
              </p:blipFill>
              <p:spPr>
                <a:xfrm>
                  <a:off x="4457018" y="1967093"/>
                  <a:ext cx="665369" cy="488786"/>
                </a:xfrm>
                <a:prstGeom prst="rect">
                  <a:avLst/>
                </a:prstGeom>
              </p:spPr>
            </p:pic>
          </p:grpSp>
          <p:sp>
            <p:nvSpPr>
              <p:cNvPr id="20" name="Cylindre 19">
                <a:extLst>
                  <a:ext uri="{FF2B5EF4-FFF2-40B4-BE49-F238E27FC236}">
                    <a16:creationId xmlns:a16="http://schemas.microsoft.com/office/drawing/2014/main" id="{2CEC9ACF-7533-BA22-B733-B2B2019842EA}"/>
                  </a:ext>
                </a:extLst>
              </p:cNvPr>
              <p:cNvSpPr/>
              <p:nvPr/>
            </p:nvSpPr>
            <p:spPr>
              <a:xfrm>
                <a:off x="3358822" y="994725"/>
                <a:ext cx="556303" cy="337354"/>
              </a:xfrm>
              <a:prstGeom prst="can">
                <a:avLst/>
              </a:prstGeom>
              <a:solidFill>
                <a:schemeClr val="accent2">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a:solidFill>
                      <a:schemeClr val="tx1"/>
                    </a:solidFill>
                  </a:rPr>
                  <a:t>RCU</a:t>
                </a:r>
              </a:p>
              <a:p>
                <a:pPr algn="ctr"/>
                <a:r>
                  <a:rPr lang="fr-FR" sz="800">
                    <a:solidFill>
                      <a:schemeClr val="tx1"/>
                    </a:solidFill>
                  </a:rPr>
                  <a:t>CLIENTS</a:t>
                </a:r>
              </a:p>
            </p:txBody>
          </p:sp>
          <p:cxnSp>
            <p:nvCxnSpPr>
              <p:cNvPr id="21" name="Connecteur droit avec flèche 20">
                <a:extLst>
                  <a:ext uri="{FF2B5EF4-FFF2-40B4-BE49-F238E27FC236}">
                    <a16:creationId xmlns:a16="http://schemas.microsoft.com/office/drawing/2014/main" id="{978DFDAE-0F2C-19D8-AB6D-81F6AE85E218}"/>
                  </a:ext>
                </a:extLst>
              </p:cNvPr>
              <p:cNvCxnSpPr>
                <a:cxnSpLocks/>
                <a:stCxn id="3" idx="3"/>
                <a:endCxn id="18" idx="1"/>
              </p:cNvCxnSpPr>
              <p:nvPr/>
            </p:nvCxnSpPr>
            <p:spPr>
              <a:xfrm flipV="1">
                <a:off x="2602734" y="2515633"/>
                <a:ext cx="669661" cy="994443"/>
              </a:xfrm>
              <a:prstGeom prst="straightConnector1">
                <a:avLst/>
              </a:prstGeom>
              <a:ln>
                <a:solidFill>
                  <a:srgbClr val="D4074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2" name="Connecteur droit avec flèche 21">
                <a:extLst>
                  <a:ext uri="{FF2B5EF4-FFF2-40B4-BE49-F238E27FC236}">
                    <a16:creationId xmlns:a16="http://schemas.microsoft.com/office/drawing/2014/main" id="{4CE082ED-EC13-D0DE-7A5D-5DF5E8230CD0}"/>
                  </a:ext>
                </a:extLst>
              </p:cNvPr>
              <p:cNvCxnSpPr>
                <a:cxnSpLocks/>
                <a:stCxn id="17" idx="0"/>
                <a:endCxn id="14" idx="4"/>
              </p:cNvCxnSpPr>
              <p:nvPr/>
            </p:nvCxnSpPr>
            <p:spPr>
              <a:xfrm flipH="1" flipV="1">
                <a:off x="1484844" y="1183870"/>
                <a:ext cx="2152132" cy="759499"/>
              </a:xfrm>
              <a:prstGeom prst="straightConnector1">
                <a:avLst/>
              </a:prstGeom>
              <a:ln>
                <a:solidFill>
                  <a:srgbClr val="D4074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A935B466-2FD1-C07B-4B2E-6182920BFCA3}"/>
                  </a:ext>
                </a:extLst>
              </p:cNvPr>
              <p:cNvCxnSpPr>
                <a:cxnSpLocks/>
                <a:stCxn id="3" idx="1"/>
                <a:endCxn id="12" idx="2"/>
              </p:cNvCxnSpPr>
              <p:nvPr/>
            </p:nvCxnSpPr>
            <p:spPr>
              <a:xfrm flipH="1" flipV="1">
                <a:off x="1220833" y="2367761"/>
                <a:ext cx="890143" cy="114231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ZoneTexte 23">
                <a:extLst>
                  <a:ext uri="{FF2B5EF4-FFF2-40B4-BE49-F238E27FC236}">
                    <a16:creationId xmlns:a16="http://schemas.microsoft.com/office/drawing/2014/main" id="{DCCAFA06-564F-3FB7-754F-CB0CD4184FA8}"/>
                  </a:ext>
                </a:extLst>
              </p:cNvPr>
              <p:cNvSpPr txBox="1"/>
              <p:nvPr/>
            </p:nvSpPr>
            <p:spPr>
              <a:xfrm rot="18324586">
                <a:off x="2269043" y="2781862"/>
                <a:ext cx="1301180" cy="215444"/>
              </a:xfrm>
              <a:prstGeom prst="rect">
                <a:avLst/>
              </a:prstGeom>
              <a:noFill/>
            </p:spPr>
            <p:txBody>
              <a:bodyPr wrap="square" rtlCol="0">
                <a:spAutoFit/>
              </a:bodyPr>
              <a:lstStyle/>
              <a:p>
                <a:pPr algn="ctr"/>
                <a:r>
                  <a:rPr lang="fr-FR" sz="800"/>
                  <a:t>Création des Prospects</a:t>
                </a:r>
              </a:p>
            </p:txBody>
          </p:sp>
          <p:cxnSp>
            <p:nvCxnSpPr>
              <p:cNvPr id="25" name="Connecteur droit avec flèche 24">
                <a:extLst>
                  <a:ext uri="{FF2B5EF4-FFF2-40B4-BE49-F238E27FC236}">
                    <a16:creationId xmlns:a16="http://schemas.microsoft.com/office/drawing/2014/main" id="{D78BA8B4-3ACA-14B6-1CA5-94C22EE41386}"/>
                  </a:ext>
                </a:extLst>
              </p:cNvPr>
              <p:cNvCxnSpPr>
                <a:cxnSpLocks/>
                <a:stCxn id="12" idx="3"/>
                <a:endCxn id="17" idx="1"/>
              </p:cNvCxnSpPr>
              <p:nvPr/>
            </p:nvCxnSpPr>
            <p:spPr>
              <a:xfrm>
                <a:off x="1553888" y="2116354"/>
                <a:ext cx="1752450" cy="47300"/>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8827684D-84F4-E80D-2093-36FD463C43F9}"/>
                  </a:ext>
                </a:extLst>
              </p:cNvPr>
              <p:cNvCxnSpPr>
                <a:cxnSpLocks/>
                <a:stCxn id="17" idx="0"/>
                <a:endCxn id="20" idx="3"/>
              </p:cNvCxnSpPr>
              <p:nvPr/>
            </p:nvCxnSpPr>
            <p:spPr>
              <a:xfrm flipH="1" flipV="1">
                <a:off x="3636974" y="1332079"/>
                <a:ext cx="2" cy="611290"/>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28" name="Graphique 27" descr="Écran avec un remplissage uni">
                <a:extLst>
                  <a:ext uri="{FF2B5EF4-FFF2-40B4-BE49-F238E27FC236}">
                    <a16:creationId xmlns:a16="http://schemas.microsoft.com/office/drawing/2014/main" id="{8548485D-465F-7082-B98F-4555AC31CB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7303" y="2367376"/>
                <a:ext cx="579416" cy="498813"/>
              </a:xfrm>
              <a:prstGeom prst="rect">
                <a:avLst/>
              </a:prstGeom>
            </p:spPr>
          </p:pic>
          <p:cxnSp>
            <p:nvCxnSpPr>
              <p:cNvPr id="30" name="Connecteur droit avec flèche 29">
                <a:extLst>
                  <a:ext uri="{FF2B5EF4-FFF2-40B4-BE49-F238E27FC236}">
                    <a16:creationId xmlns:a16="http://schemas.microsoft.com/office/drawing/2014/main" id="{5C571EF1-6690-B901-BD9B-123DEFD5E6C0}"/>
                  </a:ext>
                </a:extLst>
              </p:cNvPr>
              <p:cNvCxnSpPr>
                <a:cxnSpLocks/>
                <a:stCxn id="17" idx="1"/>
                <a:endCxn id="28" idx="3"/>
              </p:cNvCxnSpPr>
              <p:nvPr/>
            </p:nvCxnSpPr>
            <p:spPr>
              <a:xfrm flipH="1">
                <a:off x="2616719" y="2163654"/>
                <a:ext cx="689619" cy="453129"/>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Connecteur droit avec flèche 30">
                <a:extLst>
                  <a:ext uri="{FF2B5EF4-FFF2-40B4-BE49-F238E27FC236}">
                    <a16:creationId xmlns:a16="http://schemas.microsoft.com/office/drawing/2014/main" id="{A105BB06-4D1C-A0A3-0FD2-9D1D0BB219FD}"/>
                  </a:ext>
                </a:extLst>
              </p:cNvPr>
              <p:cNvCxnSpPr>
                <a:cxnSpLocks/>
                <a:stCxn id="3" idx="0"/>
                <a:endCxn id="28" idx="2"/>
              </p:cNvCxnSpPr>
              <p:nvPr/>
            </p:nvCxnSpPr>
            <p:spPr>
              <a:xfrm flipH="1" flipV="1">
                <a:off x="2327011" y="2866189"/>
                <a:ext cx="29844" cy="441882"/>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533D3121-8D3A-9A3E-AB0A-FBFC1FEC73AF}"/>
                  </a:ext>
                </a:extLst>
              </p:cNvPr>
              <p:cNvCxnSpPr>
                <a:cxnSpLocks/>
                <a:stCxn id="14" idx="3"/>
                <a:endCxn id="12" idx="0"/>
              </p:cNvCxnSpPr>
              <p:nvPr/>
            </p:nvCxnSpPr>
            <p:spPr>
              <a:xfrm>
                <a:off x="1186311" y="1392593"/>
                <a:ext cx="34522" cy="472354"/>
              </a:xfrm>
              <a:prstGeom prst="straightConnector1">
                <a:avLst/>
              </a:prstGeom>
              <a:ln>
                <a:solidFill>
                  <a:srgbClr val="D40740"/>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33" name="Image 32">
                <a:extLst>
                  <a:ext uri="{FF2B5EF4-FFF2-40B4-BE49-F238E27FC236}">
                    <a16:creationId xmlns:a16="http://schemas.microsoft.com/office/drawing/2014/main" id="{DE0D4D50-9D8C-EBDD-11ED-506ED7B625BE}"/>
                  </a:ext>
                </a:extLst>
              </p:cNvPr>
              <p:cNvPicPr>
                <a:picLocks noChangeAspect="1"/>
              </p:cNvPicPr>
              <p:nvPr/>
            </p:nvPicPr>
            <p:blipFill>
              <a:blip r:embed="rId9"/>
              <a:stretch>
                <a:fillRect/>
              </a:stretch>
            </p:blipFill>
            <p:spPr>
              <a:xfrm>
                <a:off x="4470501" y="2006024"/>
                <a:ext cx="538533" cy="270463"/>
              </a:xfrm>
              <a:prstGeom prst="rect">
                <a:avLst/>
              </a:prstGeom>
            </p:spPr>
          </p:pic>
          <p:cxnSp>
            <p:nvCxnSpPr>
              <p:cNvPr id="34" name="Connecteur : en angle 33">
                <a:extLst>
                  <a:ext uri="{FF2B5EF4-FFF2-40B4-BE49-F238E27FC236}">
                    <a16:creationId xmlns:a16="http://schemas.microsoft.com/office/drawing/2014/main" id="{DFEB3130-0B25-197E-BDCF-0DFD16DB1ABD}"/>
                  </a:ext>
                </a:extLst>
              </p:cNvPr>
              <p:cNvCxnSpPr>
                <a:cxnSpLocks/>
                <a:endCxn id="33" idx="0"/>
              </p:cNvCxnSpPr>
              <p:nvPr/>
            </p:nvCxnSpPr>
            <p:spPr>
              <a:xfrm flipV="1">
                <a:off x="3938692" y="2006024"/>
                <a:ext cx="801076" cy="66128"/>
              </a:xfrm>
              <a:prstGeom prst="bentConnector4">
                <a:avLst>
                  <a:gd name="adj1" fmla="val 33193"/>
                  <a:gd name="adj2" fmla="val 44569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eur : en angle 34">
                <a:extLst>
                  <a:ext uri="{FF2B5EF4-FFF2-40B4-BE49-F238E27FC236}">
                    <a16:creationId xmlns:a16="http://schemas.microsoft.com/office/drawing/2014/main" id="{A6EE83C7-3922-D714-0D46-8B408527BFC7}"/>
                  </a:ext>
                </a:extLst>
              </p:cNvPr>
              <p:cNvCxnSpPr>
                <a:cxnSpLocks/>
                <a:stCxn id="33" idx="2"/>
                <a:endCxn id="17" idx="3"/>
              </p:cNvCxnSpPr>
              <p:nvPr/>
            </p:nvCxnSpPr>
            <p:spPr>
              <a:xfrm rot="5400000" flipH="1">
                <a:off x="4297274" y="1833994"/>
                <a:ext cx="112833" cy="772155"/>
              </a:xfrm>
              <a:prstGeom prst="bentConnector4">
                <a:avLst>
                  <a:gd name="adj1" fmla="val -202600"/>
                  <a:gd name="adj2" fmla="val 6743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eur droit avec flèche 35">
                <a:extLst>
                  <a:ext uri="{FF2B5EF4-FFF2-40B4-BE49-F238E27FC236}">
                    <a16:creationId xmlns:a16="http://schemas.microsoft.com/office/drawing/2014/main" id="{D4C587A3-5BCD-55A6-3864-7AC43B07F57C}"/>
                  </a:ext>
                </a:extLst>
              </p:cNvPr>
              <p:cNvCxnSpPr>
                <a:cxnSpLocks/>
                <a:stCxn id="3" idx="3"/>
                <a:endCxn id="18" idx="2"/>
              </p:cNvCxnSpPr>
              <p:nvPr/>
            </p:nvCxnSpPr>
            <p:spPr>
              <a:xfrm flipV="1">
                <a:off x="2602734" y="2609377"/>
                <a:ext cx="1034241" cy="900699"/>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7" name="ZoneTexte 36">
                <a:extLst>
                  <a:ext uri="{FF2B5EF4-FFF2-40B4-BE49-F238E27FC236}">
                    <a16:creationId xmlns:a16="http://schemas.microsoft.com/office/drawing/2014/main" id="{B4B386CF-AB79-E216-B91B-80494FC08057}"/>
                  </a:ext>
                </a:extLst>
              </p:cNvPr>
              <p:cNvSpPr txBox="1"/>
              <p:nvPr/>
            </p:nvSpPr>
            <p:spPr>
              <a:xfrm>
                <a:off x="1416877" y="1917122"/>
                <a:ext cx="1956003" cy="215444"/>
              </a:xfrm>
              <a:prstGeom prst="rect">
                <a:avLst/>
              </a:prstGeom>
              <a:noFill/>
            </p:spPr>
            <p:txBody>
              <a:bodyPr wrap="square" rtlCol="0">
                <a:spAutoFit/>
              </a:bodyPr>
              <a:lstStyle/>
              <a:p>
                <a:pPr algn="ctr"/>
                <a:r>
                  <a:rPr lang="fr-FR" sz="800"/>
                  <a:t>Flux PERCEVAL avec identifiant Portail</a:t>
                </a:r>
              </a:p>
            </p:txBody>
          </p:sp>
          <p:sp>
            <p:nvSpPr>
              <p:cNvPr id="38" name="ZoneTexte 37">
                <a:extLst>
                  <a:ext uri="{FF2B5EF4-FFF2-40B4-BE49-F238E27FC236}">
                    <a16:creationId xmlns:a16="http://schemas.microsoft.com/office/drawing/2014/main" id="{8BB5CD6A-A8CE-1386-0A56-21CFA6FB931E}"/>
                  </a:ext>
                </a:extLst>
              </p:cNvPr>
              <p:cNvSpPr txBox="1"/>
              <p:nvPr/>
            </p:nvSpPr>
            <p:spPr>
              <a:xfrm rot="1158244">
                <a:off x="1420322" y="1247825"/>
                <a:ext cx="2269573" cy="338554"/>
              </a:xfrm>
              <a:prstGeom prst="rect">
                <a:avLst/>
              </a:prstGeom>
              <a:noFill/>
            </p:spPr>
            <p:txBody>
              <a:bodyPr wrap="square" rtlCol="0">
                <a:spAutoFit/>
              </a:bodyPr>
              <a:lstStyle/>
              <a:p>
                <a:pPr algn="ctr"/>
                <a:r>
                  <a:rPr lang="fr-FR" sz="800"/>
                  <a:t>Génération Prospect type « </a:t>
                </a:r>
                <a:r>
                  <a:rPr lang="fr-FR" sz="800" err="1"/>
                  <a:t>Domusvi</a:t>
                </a:r>
                <a:r>
                  <a:rPr lang="fr-FR" sz="800"/>
                  <a:t> » avec identifiant Portail</a:t>
                </a:r>
              </a:p>
            </p:txBody>
          </p:sp>
          <p:sp>
            <p:nvSpPr>
              <p:cNvPr id="40" name="ZoneTexte 39">
                <a:extLst>
                  <a:ext uri="{FF2B5EF4-FFF2-40B4-BE49-F238E27FC236}">
                    <a16:creationId xmlns:a16="http://schemas.microsoft.com/office/drawing/2014/main" id="{815D767C-6AF7-EFDC-15A7-016245AB91A9}"/>
                  </a:ext>
                </a:extLst>
              </p:cNvPr>
              <p:cNvSpPr txBox="1"/>
              <p:nvPr/>
            </p:nvSpPr>
            <p:spPr>
              <a:xfrm rot="19143193">
                <a:off x="2564708" y="2978519"/>
                <a:ext cx="1292922" cy="215444"/>
              </a:xfrm>
              <a:prstGeom prst="rect">
                <a:avLst/>
              </a:prstGeom>
              <a:noFill/>
            </p:spPr>
            <p:txBody>
              <a:bodyPr wrap="square" rtlCol="0">
                <a:spAutoFit/>
              </a:bodyPr>
              <a:lstStyle/>
              <a:p>
                <a:pPr algn="ctr"/>
                <a:r>
                  <a:rPr lang="fr-FR" sz="800"/>
                  <a:t>Gérer les mandats SEPA</a:t>
                </a:r>
              </a:p>
            </p:txBody>
          </p:sp>
          <p:sp>
            <p:nvSpPr>
              <p:cNvPr id="42" name="Ellipse 41">
                <a:extLst>
                  <a:ext uri="{FF2B5EF4-FFF2-40B4-BE49-F238E27FC236}">
                    <a16:creationId xmlns:a16="http://schemas.microsoft.com/office/drawing/2014/main" id="{820B88DA-F1C6-D274-115C-8740BFBF3260}"/>
                  </a:ext>
                </a:extLst>
              </p:cNvPr>
              <p:cNvSpPr/>
              <p:nvPr/>
            </p:nvSpPr>
            <p:spPr>
              <a:xfrm>
                <a:off x="1598166" y="2689975"/>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2</a:t>
                </a:r>
              </a:p>
            </p:txBody>
          </p:sp>
          <p:sp>
            <p:nvSpPr>
              <p:cNvPr id="43" name="Ellipse 42">
                <a:extLst>
                  <a:ext uri="{FF2B5EF4-FFF2-40B4-BE49-F238E27FC236}">
                    <a16:creationId xmlns:a16="http://schemas.microsoft.com/office/drawing/2014/main" id="{CF47332A-09B1-04C6-A65F-E7D14AFA1456}"/>
                  </a:ext>
                </a:extLst>
              </p:cNvPr>
              <p:cNvSpPr/>
              <p:nvPr/>
            </p:nvSpPr>
            <p:spPr>
              <a:xfrm>
                <a:off x="2029732" y="1841418"/>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3</a:t>
                </a:r>
              </a:p>
            </p:txBody>
          </p:sp>
          <p:sp>
            <p:nvSpPr>
              <p:cNvPr id="45" name="Ellipse 44">
                <a:extLst>
                  <a:ext uri="{FF2B5EF4-FFF2-40B4-BE49-F238E27FC236}">
                    <a16:creationId xmlns:a16="http://schemas.microsoft.com/office/drawing/2014/main" id="{785E15C4-361F-B487-1C82-A50AEBDB2C7B}"/>
                  </a:ext>
                </a:extLst>
              </p:cNvPr>
              <p:cNvSpPr/>
              <p:nvPr/>
            </p:nvSpPr>
            <p:spPr>
              <a:xfrm>
                <a:off x="3856744" y="1399003"/>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5</a:t>
                </a:r>
              </a:p>
            </p:txBody>
          </p:sp>
          <p:sp>
            <p:nvSpPr>
              <p:cNvPr id="46" name="Ellipse 45">
                <a:extLst>
                  <a:ext uri="{FF2B5EF4-FFF2-40B4-BE49-F238E27FC236}">
                    <a16:creationId xmlns:a16="http://schemas.microsoft.com/office/drawing/2014/main" id="{DBE8DC8E-D098-F95F-BB38-23CE8418946D}"/>
                  </a:ext>
                </a:extLst>
              </p:cNvPr>
              <p:cNvSpPr/>
              <p:nvPr/>
            </p:nvSpPr>
            <p:spPr>
              <a:xfrm>
                <a:off x="4321213" y="1873902"/>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7</a:t>
                </a:r>
              </a:p>
            </p:txBody>
          </p:sp>
          <p:sp>
            <p:nvSpPr>
              <p:cNvPr id="48" name="Ellipse 47">
                <a:extLst>
                  <a:ext uri="{FF2B5EF4-FFF2-40B4-BE49-F238E27FC236}">
                    <a16:creationId xmlns:a16="http://schemas.microsoft.com/office/drawing/2014/main" id="{9240D0F7-8D33-4C9D-EDBE-D39C32D8F1E8}"/>
                  </a:ext>
                </a:extLst>
              </p:cNvPr>
              <p:cNvSpPr/>
              <p:nvPr/>
            </p:nvSpPr>
            <p:spPr>
              <a:xfrm>
                <a:off x="3410434" y="3045732"/>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8</a:t>
                </a:r>
              </a:p>
            </p:txBody>
          </p:sp>
          <p:sp>
            <p:nvSpPr>
              <p:cNvPr id="88" name="Ellipse 87">
                <a:extLst>
                  <a:ext uri="{FF2B5EF4-FFF2-40B4-BE49-F238E27FC236}">
                    <a16:creationId xmlns:a16="http://schemas.microsoft.com/office/drawing/2014/main" id="{D23B3D29-EB0A-F516-2C9E-27BDFFCD07B9}"/>
                  </a:ext>
                </a:extLst>
              </p:cNvPr>
              <p:cNvSpPr/>
              <p:nvPr/>
            </p:nvSpPr>
            <p:spPr>
              <a:xfrm>
                <a:off x="2660693" y="2801244"/>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1</a:t>
                </a:r>
              </a:p>
            </p:txBody>
          </p:sp>
          <p:sp>
            <p:nvSpPr>
              <p:cNvPr id="89" name="Ellipse 88">
                <a:extLst>
                  <a:ext uri="{FF2B5EF4-FFF2-40B4-BE49-F238E27FC236}">
                    <a16:creationId xmlns:a16="http://schemas.microsoft.com/office/drawing/2014/main" id="{25C38202-4286-A160-4C09-BAC890537678}"/>
                  </a:ext>
                </a:extLst>
              </p:cNvPr>
              <p:cNvSpPr/>
              <p:nvPr/>
            </p:nvSpPr>
            <p:spPr>
              <a:xfrm>
                <a:off x="2123287" y="1004990"/>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1</a:t>
                </a:r>
              </a:p>
            </p:txBody>
          </p:sp>
          <p:sp>
            <p:nvSpPr>
              <p:cNvPr id="91" name="Ellipse 90">
                <a:extLst>
                  <a:ext uri="{FF2B5EF4-FFF2-40B4-BE49-F238E27FC236}">
                    <a16:creationId xmlns:a16="http://schemas.microsoft.com/office/drawing/2014/main" id="{EA76B1B9-66D7-D61D-6237-5DAB4417AA26}"/>
                  </a:ext>
                </a:extLst>
              </p:cNvPr>
              <p:cNvSpPr/>
              <p:nvPr/>
            </p:nvSpPr>
            <p:spPr>
              <a:xfrm>
                <a:off x="960387" y="1609946"/>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1</a:t>
                </a:r>
              </a:p>
            </p:txBody>
          </p:sp>
          <p:sp>
            <p:nvSpPr>
              <p:cNvPr id="92" name="Ellipse 91">
                <a:extLst>
                  <a:ext uri="{FF2B5EF4-FFF2-40B4-BE49-F238E27FC236}">
                    <a16:creationId xmlns:a16="http://schemas.microsoft.com/office/drawing/2014/main" id="{5B192CE5-EB57-EBD0-0FEA-6C412E373BA5}"/>
                  </a:ext>
                </a:extLst>
              </p:cNvPr>
              <p:cNvSpPr/>
              <p:nvPr/>
            </p:nvSpPr>
            <p:spPr>
              <a:xfrm>
                <a:off x="1928975" y="2361730"/>
                <a:ext cx="150632" cy="13893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b="1">
                    <a:solidFill>
                      <a:schemeClr val="tx1"/>
                    </a:solidFill>
                  </a:rPr>
                  <a:t>4</a:t>
                </a:r>
              </a:p>
            </p:txBody>
          </p:sp>
          <p:pic>
            <p:nvPicPr>
              <p:cNvPr id="99" name="Image 98">
                <a:extLst>
                  <a:ext uri="{FF2B5EF4-FFF2-40B4-BE49-F238E27FC236}">
                    <a16:creationId xmlns:a16="http://schemas.microsoft.com/office/drawing/2014/main" id="{9DAEA99F-9A5C-6595-53E1-543D2DFF3FE7}"/>
                  </a:ext>
                </a:extLst>
              </p:cNvPr>
              <p:cNvPicPr>
                <a:picLocks noChangeAspect="1"/>
              </p:cNvPicPr>
              <p:nvPr/>
            </p:nvPicPr>
            <p:blipFill>
              <a:blip r:embed="rId10"/>
              <a:stretch>
                <a:fillRect/>
              </a:stretch>
            </p:blipFill>
            <p:spPr>
              <a:xfrm>
                <a:off x="3782499" y="3115029"/>
                <a:ext cx="1579001" cy="627942"/>
              </a:xfrm>
              <a:prstGeom prst="rect">
                <a:avLst/>
              </a:prstGeom>
            </p:spPr>
          </p:pic>
        </p:grpSp>
        <p:sp>
          <p:nvSpPr>
            <p:cNvPr id="50" name="ZoneTexte 49">
              <a:extLst>
                <a:ext uri="{FF2B5EF4-FFF2-40B4-BE49-F238E27FC236}">
                  <a16:creationId xmlns:a16="http://schemas.microsoft.com/office/drawing/2014/main" id="{6CAC7C80-CC51-9360-B560-CE173D97B9FE}"/>
                </a:ext>
              </a:extLst>
            </p:cNvPr>
            <p:cNvSpPr txBox="1"/>
            <p:nvPr/>
          </p:nvSpPr>
          <p:spPr>
            <a:xfrm>
              <a:off x="3660228" y="2538245"/>
              <a:ext cx="470292" cy="307777"/>
            </a:xfrm>
            <a:prstGeom prst="rect">
              <a:avLst/>
            </a:prstGeom>
            <a:noFill/>
          </p:spPr>
          <p:txBody>
            <a:bodyPr wrap="square" rtlCol="0">
              <a:spAutoFit/>
            </a:bodyPr>
            <a:lstStyle/>
            <a:p>
              <a:pPr algn="ctr"/>
              <a:r>
                <a:rPr lang="fr-FR" sz="700" b="1"/>
                <a:t>Flux     OK - KO</a:t>
              </a:r>
            </a:p>
          </p:txBody>
        </p:sp>
      </p:grpSp>
    </p:spTree>
    <p:extLst>
      <p:ext uri="{BB962C8B-B14F-4D97-AF65-F5344CB8AC3E}">
        <p14:creationId xmlns:p14="http://schemas.microsoft.com/office/powerpoint/2010/main" val="323053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DF7086A-3DD8-4B94-9080-EA4F8B957326}"/>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5" name="Espace réservé du pied de page 4">
            <a:extLst>
              <a:ext uri="{FF2B5EF4-FFF2-40B4-BE49-F238E27FC236}">
                <a16:creationId xmlns:a16="http://schemas.microsoft.com/office/drawing/2014/main" id="{A0688F95-6AD0-48EC-BAFE-8E4F03364172}"/>
              </a:ext>
            </a:extLst>
          </p:cNvPr>
          <p:cNvSpPr>
            <a:spLocks noGrp="1"/>
          </p:cNvSpPr>
          <p:nvPr>
            <p:ph type="ftr" sz="quarter" idx="11"/>
          </p:nvPr>
        </p:nvSpPr>
        <p:spPr/>
        <p:txBody>
          <a:bodyPr/>
          <a:lstStyle/>
          <a:p>
            <a:r>
              <a:rPr lang="fr-FR"/>
              <a:t>Texte du pied de page</a:t>
            </a:r>
          </a:p>
        </p:txBody>
      </p:sp>
      <p:sp>
        <p:nvSpPr>
          <p:cNvPr id="6" name="Espace réservé du numéro de diapositive 5">
            <a:extLst>
              <a:ext uri="{FF2B5EF4-FFF2-40B4-BE49-F238E27FC236}">
                <a16:creationId xmlns:a16="http://schemas.microsoft.com/office/drawing/2014/main" id="{83939664-0CCF-4101-A8F4-E6EBC984B9CF}"/>
              </a:ext>
            </a:extLst>
          </p:cNvPr>
          <p:cNvSpPr>
            <a:spLocks noGrp="1"/>
          </p:cNvSpPr>
          <p:nvPr>
            <p:ph type="sldNum" sz="quarter" idx="12"/>
          </p:nvPr>
        </p:nvSpPr>
        <p:spPr/>
        <p:txBody>
          <a:bodyPr/>
          <a:lstStyle/>
          <a:p>
            <a:fld id="{164B82B3-24E9-6943-9D19-4A32CD4B4D87}" type="slidenum">
              <a:rPr lang="fr-FR" smtClean="0"/>
              <a:pPr/>
              <a:t>6</a:t>
            </a:fld>
            <a:endParaRPr lang="fr-FR"/>
          </a:p>
        </p:txBody>
      </p:sp>
      <p:sp>
        <p:nvSpPr>
          <p:cNvPr id="35" name="Titre 1">
            <a:extLst>
              <a:ext uri="{FF2B5EF4-FFF2-40B4-BE49-F238E27FC236}">
                <a16:creationId xmlns:a16="http://schemas.microsoft.com/office/drawing/2014/main" id="{E5C0F297-338D-463C-8940-EC27D0372878}"/>
              </a:ext>
            </a:extLst>
          </p:cNvPr>
          <p:cNvSpPr>
            <a:spLocks noGrp="1"/>
          </p:cNvSpPr>
          <p:nvPr>
            <p:ph type="title"/>
          </p:nvPr>
        </p:nvSpPr>
        <p:spPr>
          <a:xfrm>
            <a:off x="457200" y="263049"/>
            <a:ext cx="6991165" cy="950399"/>
          </a:xfrm>
        </p:spPr>
        <p:txBody>
          <a:bodyPr>
            <a:normAutofit/>
          </a:bodyPr>
          <a:lstStyle/>
          <a:p>
            <a:r>
              <a:rPr lang="fr-FR" sz="2400"/>
              <a:t>Diagrammes des flux revus – scénario 2:</a:t>
            </a:r>
          </a:p>
        </p:txBody>
      </p:sp>
      <p:grpSp>
        <p:nvGrpSpPr>
          <p:cNvPr id="31" name="Groupe 30">
            <a:extLst>
              <a:ext uri="{FF2B5EF4-FFF2-40B4-BE49-F238E27FC236}">
                <a16:creationId xmlns:a16="http://schemas.microsoft.com/office/drawing/2014/main" id="{25D310E8-1758-58E5-6184-687430C8A08E}"/>
              </a:ext>
            </a:extLst>
          </p:cNvPr>
          <p:cNvGrpSpPr/>
          <p:nvPr/>
        </p:nvGrpSpPr>
        <p:grpSpPr>
          <a:xfrm>
            <a:off x="858773" y="1301973"/>
            <a:ext cx="6380962" cy="4572698"/>
            <a:chOff x="858773" y="1301973"/>
            <a:chExt cx="6380962" cy="4572698"/>
          </a:xfrm>
        </p:grpSpPr>
        <p:sp>
          <p:nvSpPr>
            <p:cNvPr id="8" name="Rectangle : coins arrondis 7">
              <a:extLst>
                <a:ext uri="{FF2B5EF4-FFF2-40B4-BE49-F238E27FC236}">
                  <a16:creationId xmlns:a16="http://schemas.microsoft.com/office/drawing/2014/main" id="{2D83D4B1-E3B1-4FF5-8CD3-10AE31D7DCFB}"/>
                </a:ext>
              </a:extLst>
            </p:cNvPr>
            <p:cNvSpPr/>
            <p:nvPr/>
          </p:nvSpPr>
          <p:spPr>
            <a:xfrm>
              <a:off x="858774" y="2898598"/>
              <a:ext cx="827737" cy="380407"/>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fr-FR" sz="1050" dirty="0" err="1">
                  <a:cs typeface="Calibri"/>
                </a:rPr>
                <a:t>Arcad</a:t>
              </a:r>
            </a:p>
          </p:txBody>
        </p:sp>
        <p:sp>
          <p:nvSpPr>
            <p:cNvPr id="9" name="Rectangle : coins arrondis 8">
              <a:extLst>
                <a:ext uri="{FF2B5EF4-FFF2-40B4-BE49-F238E27FC236}">
                  <a16:creationId xmlns:a16="http://schemas.microsoft.com/office/drawing/2014/main" id="{1E593DE1-A779-4856-8BD4-988529304881}"/>
                </a:ext>
              </a:extLst>
            </p:cNvPr>
            <p:cNvSpPr/>
            <p:nvPr/>
          </p:nvSpPr>
          <p:spPr>
            <a:xfrm>
              <a:off x="3463859" y="2906480"/>
              <a:ext cx="1448552" cy="3553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PORTAIL DAC</a:t>
              </a:r>
            </a:p>
          </p:txBody>
        </p:sp>
        <p:cxnSp>
          <p:nvCxnSpPr>
            <p:cNvPr id="10" name="Connecteur droit avec flèche 9">
              <a:extLst>
                <a:ext uri="{FF2B5EF4-FFF2-40B4-BE49-F238E27FC236}">
                  <a16:creationId xmlns:a16="http://schemas.microsoft.com/office/drawing/2014/main" id="{8DA32CD1-5B49-4D29-A39A-7506930B20EA}"/>
                </a:ext>
              </a:extLst>
            </p:cNvPr>
            <p:cNvCxnSpPr>
              <a:cxnSpLocks/>
              <a:stCxn id="8" idx="3"/>
              <a:endCxn id="9" idx="1"/>
            </p:cNvCxnSpPr>
            <p:nvPr/>
          </p:nvCxnSpPr>
          <p:spPr>
            <a:xfrm flipV="1">
              <a:off x="1686511" y="3084171"/>
              <a:ext cx="1777348" cy="4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ZoneTexte 10">
              <a:extLst>
                <a:ext uri="{FF2B5EF4-FFF2-40B4-BE49-F238E27FC236}">
                  <a16:creationId xmlns:a16="http://schemas.microsoft.com/office/drawing/2014/main" id="{C69E9B91-250B-4513-8131-8E770665935B}"/>
                </a:ext>
              </a:extLst>
            </p:cNvPr>
            <p:cNvSpPr txBox="1"/>
            <p:nvPr/>
          </p:nvSpPr>
          <p:spPr>
            <a:xfrm>
              <a:off x="1757711" y="2892529"/>
              <a:ext cx="1434970" cy="369332"/>
            </a:xfrm>
            <a:prstGeom prst="rect">
              <a:avLst/>
            </a:prstGeom>
            <a:noFill/>
          </p:spPr>
          <p:txBody>
            <a:bodyPr wrap="square" rtlCol="0">
              <a:spAutoFit/>
            </a:bodyPr>
            <a:lstStyle/>
            <a:p>
              <a:r>
                <a:rPr lang="fr-FR" sz="900"/>
                <a:t>Créations / Mises à jour des Clients Domicile</a:t>
              </a:r>
            </a:p>
          </p:txBody>
        </p:sp>
        <p:sp>
          <p:nvSpPr>
            <p:cNvPr id="19" name="Rectangle : coins arrondis 18">
              <a:extLst>
                <a:ext uri="{FF2B5EF4-FFF2-40B4-BE49-F238E27FC236}">
                  <a16:creationId xmlns:a16="http://schemas.microsoft.com/office/drawing/2014/main" id="{D1736006-001A-4417-A4C0-AD7F5575627F}"/>
                </a:ext>
              </a:extLst>
            </p:cNvPr>
            <p:cNvSpPr/>
            <p:nvPr/>
          </p:nvSpPr>
          <p:spPr>
            <a:xfrm>
              <a:off x="858773" y="3463451"/>
              <a:ext cx="827737" cy="5006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900"/>
                <a:t>LANCELOT / ARLEQUIN</a:t>
              </a:r>
            </a:p>
            <a:p>
              <a:pPr algn="ctr"/>
              <a:r>
                <a:rPr lang="fr-FR" sz="900"/>
                <a:t>(</a:t>
              </a:r>
              <a:r>
                <a:rPr lang="fr-FR" sz="900" err="1"/>
                <a:t>Factu</a:t>
              </a:r>
              <a:r>
                <a:rPr lang="fr-FR" sz="900"/>
                <a:t>)</a:t>
              </a:r>
              <a:endParaRPr lang="fr-FR" sz="1050"/>
            </a:p>
          </p:txBody>
        </p:sp>
        <p:cxnSp>
          <p:nvCxnSpPr>
            <p:cNvPr id="20" name="Connecteur droit avec flèche 19">
              <a:extLst>
                <a:ext uri="{FF2B5EF4-FFF2-40B4-BE49-F238E27FC236}">
                  <a16:creationId xmlns:a16="http://schemas.microsoft.com/office/drawing/2014/main" id="{07189B23-B6CC-437D-A4ED-8ACE7AC5C0A3}"/>
                </a:ext>
              </a:extLst>
            </p:cNvPr>
            <p:cNvCxnSpPr>
              <a:cxnSpLocks/>
              <a:stCxn id="19" idx="0"/>
              <a:endCxn id="8" idx="2"/>
            </p:cNvCxnSpPr>
            <p:nvPr/>
          </p:nvCxnSpPr>
          <p:spPr>
            <a:xfrm flipV="1">
              <a:off x="1272642" y="3279005"/>
              <a:ext cx="1" cy="1844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ectangle : coins arrondis 40">
              <a:extLst>
                <a:ext uri="{FF2B5EF4-FFF2-40B4-BE49-F238E27FC236}">
                  <a16:creationId xmlns:a16="http://schemas.microsoft.com/office/drawing/2014/main" id="{4641596A-BCEA-4B9B-A37E-4B74B34A7DB1}"/>
                </a:ext>
              </a:extLst>
            </p:cNvPr>
            <p:cNvSpPr/>
            <p:nvPr/>
          </p:nvSpPr>
          <p:spPr>
            <a:xfrm>
              <a:off x="1831265" y="5362199"/>
              <a:ext cx="4711758" cy="512472"/>
            </a:xfrm>
            <a:prstGeom prst="round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n w="0"/>
                  <a:solidFill>
                    <a:schemeClr val="accent1"/>
                  </a:solidFill>
                  <a:effectLst>
                    <a:outerShdw blurRad="38100" dist="25400" dir="5400000" algn="ctr" rotWithShape="0">
                      <a:srgbClr val="6E747A">
                        <a:alpha val="43000"/>
                      </a:srgbClr>
                    </a:outerShdw>
                  </a:effectLst>
                </a:rPr>
                <a:t>SAP</a:t>
              </a:r>
              <a:endParaRPr lang="fr-FR"/>
            </a:p>
          </p:txBody>
        </p:sp>
        <p:cxnSp>
          <p:nvCxnSpPr>
            <p:cNvPr id="42" name="Connecteur droit avec flèche 41">
              <a:extLst>
                <a:ext uri="{FF2B5EF4-FFF2-40B4-BE49-F238E27FC236}">
                  <a16:creationId xmlns:a16="http://schemas.microsoft.com/office/drawing/2014/main" id="{B6A68A1A-89D8-44F1-AA9A-C51B2F3945C8}"/>
                </a:ext>
              </a:extLst>
            </p:cNvPr>
            <p:cNvCxnSpPr>
              <a:cxnSpLocks/>
              <a:stCxn id="9" idx="2"/>
            </p:cNvCxnSpPr>
            <p:nvPr/>
          </p:nvCxnSpPr>
          <p:spPr>
            <a:xfrm flipH="1">
              <a:off x="3289559" y="3261861"/>
              <a:ext cx="898576" cy="20847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necteur droit avec flèche 44">
              <a:extLst>
                <a:ext uri="{FF2B5EF4-FFF2-40B4-BE49-F238E27FC236}">
                  <a16:creationId xmlns:a16="http://schemas.microsoft.com/office/drawing/2014/main" id="{491DC499-8BA4-4486-9D53-3E9EE1D6D564}"/>
                </a:ext>
              </a:extLst>
            </p:cNvPr>
            <p:cNvCxnSpPr>
              <a:cxnSpLocks/>
              <a:stCxn id="9" idx="2"/>
            </p:cNvCxnSpPr>
            <p:nvPr/>
          </p:nvCxnSpPr>
          <p:spPr>
            <a:xfrm flipH="1">
              <a:off x="4004389" y="3261861"/>
              <a:ext cx="183746" cy="211350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Connecteur droit avec flèche 48">
              <a:extLst>
                <a:ext uri="{FF2B5EF4-FFF2-40B4-BE49-F238E27FC236}">
                  <a16:creationId xmlns:a16="http://schemas.microsoft.com/office/drawing/2014/main" id="{D3ED6FFE-76F8-4832-B6BB-91713AA78BC2}"/>
                </a:ext>
              </a:extLst>
            </p:cNvPr>
            <p:cNvCxnSpPr>
              <a:cxnSpLocks/>
              <a:stCxn id="9" idx="2"/>
            </p:cNvCxnSpPr>
            <p:nvPr/>
          </p:nvCxnSpPr>
          <p:spPr>
            <a:xfrm>
              <a:off x="4188135" y="3261861"/>
              <a:ext cx="602194" cy="2100337"/>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Connecteur droit avec flèche 51">
              <a:extLst>
                <a:ext uri="{FF2B5EF4-FFF2-40B4-BE49-F238E27FC236}">
                  <a16:creationId xmlns:a16="http://schemas.microsoft.com/office/drawing/2014/main" id="{D2B24811-93D0-47C3-8DA3-02D702139878}"/>
                </a:ext>
              </a:extLst>
            </p:cNvPr>
            <p:cNvCxnSpPr>
              <a:cxnSpLocks/>
            </p:cNvCxnSpPr>
            <p:nvPr/>
          </p:nvCxnSpPr>
          <p:spPr>
            <a:xfrm>
              <a:off x="4181138" y="3246734"/>
              <a:ext cx="1530072" cy="2099921"/>
            </a:xfrm>
            <a:prstGeom prst="straightConnector1">
              <a:avLst/>
            </a:prstGeom>
            <a:ln>
              <a:solidFill>
                <a:schemeClr val="bg1">
                  <a:lumMod val="50000"/>
                </a:schemeClr>
              </a:solidFill>
              <a:prstDash val="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Connecteur droit avec flèche 57">
              <a:extLst>
                <a:ext uri="{FF2B5EF4-FFF2-40B4-BE49-F238E27FC236}">
                  <a16:creationId xmlns:a16="http://schemas.microsoft.com/office/drawing/2014/main" id="{06793101-8C24-41E6-B04F-AD548A44BF90}"/>
                </a:ext>
              </a:extLst>
            </p:cNvPr>
            <p:cNvCxnSpPr>
              <a:cxnSpLocks/>
              <a:stCxn id="19" idx="2"/>
            </p:cNvCxnSpPr>
            <p:nvPr/>
          </p:nvCxnSpPr>
          <p:spPr>
            <a:xfrm>
              <a:off x="1272642" y="3964100"/>
              <a:ext cx="1533860" cy="1411267"/>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1" name="ZoneTexte 50">
              <a:extLst>
                <a:ext uri="{FF2B5EF4-FFF2-40B4-BE49-F238E27FC236}">
                  <a16:creationId xmlns:a16="http://schemas.microsoft.com/office/drawing/2014/main" id="{695F2474-1A76-4659-830A-87F46C4B88B2}"/>
                </a:ext>
              </a:extLst>
            </p:cNvPr>
            <p:cNvSpPr txBox="1"/>
            <p:nvPr/>
          </p:nvSpPr>
          <p:spPr>
            <a:xfrm rot="17714177">
              <a:off x="2796735" y="4194129"/>
              <a:ext cx="1572128" cy="369332"/>
            </a:xfrm>
            <a:prstGeom prst="rect">
              <a:avLst/>
            </a:prstGeom>
            <a:noFill/>
          </p:spPr>
          <p:txBody>
            <a:bodyPr wrap="square" rtlCol="0">
              <a:spAutoFit/>
            </a:bodyPr>
            <a:lstStyle/>
            <a:p>
              <a:r>
                <a:rPr lang="fr-FR" sz="900"/>
                <a:t>Créations / Mises à jour des Clients Domicile</a:t>
              </a:r>
            </a:p>
          </p:txBody>
        </p:sp>
        <p:sp>
          <p:nvSpPr>
            <p:cNvPr id="53" name="ZoneTexte 52">
              <a:extLst>
                <a:ext uri="{FF2B5EF4-FFF2-40B4-BE49-F238E27FC236}">
                  <a16:creationId xmlns:a16="http://schemas.microsoft.com/office/drawing/2014/main" id="{7127CE2F-F23B-4EC6-B74C-1DA42665AA2F}"/>
                </a:ext>
              </a:extLst>
            </p:cNvPr>
            <p:cNvSpPr txBox="1"/>
            <p:nvPr/>
          </p:nvSpPr>
          <p:spPr>
            <a:xfrm rot="16664127">
              <a:off x="3532410" y="4529418"/>
              <a:ext cx="897043" cy="230832"/>
            </a:xfrm>
            <a:prstGeom prst="rect">
              <a:avLst/>
            </a:prstGeom>
            <a:noFill/>
          </p:spPr>
          <p:txBody>
            <a:bodyPr wrap="square" rtlCol="0">
              <a:spAutoFit/>
            </a:bodyPr>
            <a:lstStyle/>
            <a:p>
              <a:r>
                <a:rPr lang="fr-FR" sz="900"/>
                <a:t>Mandats SEPA</a:t>
              </a:r>
            </a:p>
          </p:txBody>
        </p:sp>
        <p:sp>
          <p:nvSpPr>
            <p:cNvPr id="54" name="ZoneTexte 53">
              <a:extLst>
                <a:ext uri="{FF2B5EF4-FFF2-40B4-BE49-F238E27FC236}">
                  <a16:creationId xmlns:a16="http://schemas.microsoft.com/office/drawing/2014/main" id="{7C1DAD78-D8D7-46F0-BA21-77E5065D319C}"/>
                </a:ext>
              </a:extLst>
            </p:cNvPr>
            <p:cNvSpPr txBox="1"/>
            <p:nvPr/>
          </p:nvSpPr>
          <p:spPr>
            <a:xfrm rot="4212374">
              <a:off x="4031956" y="4614729"/>
              <a:ext cx="1380346" cy="230832"/>
            </a:xfrm>
            <a:prstGeom prst="rect">
              <a:avLst/>
            </a:prstGeom>
            <a:noFill/>
          </p:spPr>
          <p:txBody>
            <a:bodyPr wrap="square" rtlCol="0">
              <a:spAutoFit/>
            </a:bodyPr>
            <a:lstStyle/>
            <a:p>
              <a:r>
                <a:rPr lang="fr-FR" sz="900"/>
                <a:t>Remises de chèques</a:t>
              </a:r>
            </a:p>
          </p:txBody>
        </p:sp>
        <p:sp>
          <p:nvSpPr>
            <p:cNvPr id="55" name="ZoneTexte 54">
              <a:extLst>
                <a:ext uri="{FF2B5EF4-FFF2-40B4-BE49-F238E27FC236}">
                  <a16:creationId xmlns:a16="http://schemas.microsoft.com/office/drawing/2014/main" id="{4DC6E79E-6C8B-41EB-8C76-BBB7647939B2}"/>
                </a:ext>
              </a:extLst>
            </p:cNvPr>
            <p:cNvSpPr txBox="1"/>
            <p:nvPr/>
          </p:nvSpPr>
          <p:spPr>
            <a:xfrm rot="3199217">
              <a:off x="4254550" y="4307540"/>
              <a:ext cx="1921030" cy="230832"/>
            </a:xfrm>
            <a:prstGeom prst="rect">
              <a:avLst/>
            </a:prstGeom>
            <a:noFill/>
          </p:spPr>
          <p:txBody>
            <a:bodyPr wrap="square" rtlCol="0">
              <a:spAutoFit/>
            </a:bodyPr>
            <a:lstStyle/>
            <a:p>
              <a:r>
                <a:rPr lang="fr-FR" sz="900"/>
                <a:t>Suivi des impayés et des relances</a:t>
              </a:r>
            </a:p>
          </p:txBody>
        </p:sp>
        <p:sp>
          <p:nvSpPr>
            <p:cNvPr id="57" name="ZoneTexte 56">
              <a:extLst>
                <a:ext uri="{FF2B5EF4-FFF2-40B4-BE49-F238E27FC236}">
                  <a16:creationId xmlns:a16="http://schemas.microsoft.com/office/drawing/2014/main" id="{FA625639-2061-4BAA-9756-B3FADEEF5E2B}"/>
                </a:ext>
              </a:extLst>
            </p:cNvPr>
            <p:cNvSpPr txBox="1"/>
            <p:nvPr/>
          </p:nvSpPr>
          <p:spPr>
            <a:xfrm rot="2683692">
              <a:off x="1411430" y="4423780"/>
              <a:ext cx="1487714" cy="369332"/>
            </a:xfrm>
            <a:prstGeom prst="rect">
              <a:avLst/>
            </a:prstGeom>
            <a:noFill/>
          </p:spPr>
          <p:txBody>
            <a:bodyPr wrap="square" rtlCol="0">
              <a:spAutoFit/>
            </a:bodyPr>
            <a:lstStyle/>
            <a:p>
              <a:r>
                <a:rPr lang="fr-FR" sz="900"/>
                <a:t>Factures / Journal des ventes</a:t>
              </a:r>
            </a:p>
          </p:txBody>
        </p:sp>
        <p:cxnSp>
          <p:nvCxnSpPr>
            <p:cNvPr id="62" name="Connecteur droit avec flèche 61">
              <a:extLst>
                <a:ext uri="{FF2B5EF4-FFF2-40B4-BE49-F238E27FC236}">
                  <a16:creationId xmlns:a16="http://schemas.microsoft.com/office/drawing/2014/main" id="{D8D4A21C-0AF9-4AD9-BFFC-CED4A06D1577}"/>
                </a:ext>
              </a:extLst>
            </p:cNvPr>
            <p:cNvCxnSpPr>
              <a:cxnSpLocks/>
            </p:cNvCxnSpPr>
            <p:nvPr/>
          </p:nvCxnSpPr>
          <p:spPr>
            <a:xfrm>
              <a:off x="1145813" y="3977269"/>
              <a:ext cx="818202" cy="139809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69" name="ZoneTexte 68">
              <a:extLst>
                <a:ext uri="{FF2B5EF4-FFF2-40B4-BE49-F238E27FC236}">
                  <a16:creationId xmlns:a16="http://schemas.microsoft.com/office/drawing/2014/main" id="{60924CC0-828F-4B91-BBF9-6AE2D726521F}"/>
                </a:ext>
              </a:extLst>
            </p:cNvPr>
            <p:cNvSpPr txBox="1"/>
            <p:nvPr/>
          </p:nvSpPr>
          <p:spPr>
            <a:xfrm rot="3781738">
              <a:off x="749348" y="4727832"/>
              <a:ext cx="1487714" cy="230832"/>
            </a:xfrm>
            <a:prstGeom prst="rect">
              <a:avLst/>
            </a:prstGeom>
            <a:noFill/>
          </p:spPr>
          <p:txBody>
            <a:bodyPr wrap="square" rtlCol="0">
              <a:spAutoFit/>
            </a:bodyPr>
            <a:lstStyle/>
            <a:p>
              <a:r>
                <a:rPr lang="fr-FR" sz="900"/>
                <a:t>Encaissements</a:t>
              </a:r>
            </a:p>
          </p:txBody>
        </p:sp>
        <p:sp>
          <p:nvSpPr>
            <p:cNvPr id="27" name="Rectangle : coins arrondis 26">
              <a:extLst>
                <a:ext uri="{FF2B5EF4-FFF2-40B4-BE49-F238E27FC236}">
                  <a16:creationId xmlns:a16="http://schemas.microsoft.com/office/drawing/2014/main" id="{4122CC00-4191-D8D0-67F1-E3B666A0FFF5}"/>
                </a:ext>
              </a:extLst>
            </p:cNvPr>
            <p:cNvSpPr/>
            <p:nvPr/>
          </p:nvSpPr>
          <p:spPr>
            <a:xfrm>
              <a:off x="5791183" y="2906698"/>
              <a:ext cx="1448552" cy="3553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err="1"/>
                <a:t>DWHouse</a:t>
              </a:r>
              <a:r>
                <a:rPr lang="fr-FR" sz="1050"/>
                <a:t> et BI</a:t>
              </a:r>
            </a:p>
          </p:txBody>
        </p:sp>
        <p:cxnSp>
          <p:nvCxnSpPr>
            <p:cNvPr id="14" name="Connecteur : en angle 13">
              <a:extLst>
                <a:ext uri="{FF2B5EF4-FFF2-40B4-BE49-F238E27FC236}">
                  <a16:creationId xmlns:a16="http://schemas.microsoft.com/office/drawing/2014/main" id="{6302D2B9-C2C1-E003-7EF6-3E41A5ED5CC6}"/>
                </a:ext>
              </a:extLst>
            </p:cNvPr>
            <p:cNvCxnSpPr>
              <a:cxnSpLocks/>
              <a:stCxn id="41" idx="3"/>
              <a:endCxn id="27" idx="3"/>
            </p:cNvCxnSpPr>
            <p:nvPr/>
          </p:nvCxnSpPr>
          <p:spPr>
            <a:xfrm flipV="1">
              <a:off x="6543023" y="3084389"/>
              <a:ext cx="696712" cy="2534046"/>
            </a:xfrm>
            <a:prstGeom prst="bentConnector3">
              <a:avLst>
                <a:gd name="adj1" fmla="val 13281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ectangle : coins arrondis 1">
              <a:extLst>
                <a:ext uri="{FF2B5EF4-FFF2-40B4-BE49-F238E27FC236}">
                  <a16:creationId xmlns:a16="http://schemas.microsoft.com/office/drawing/2014/main" id="{6EEBDEB1-2CE7-DD6D-7595-379527A4B865}"/>
                </a:ext>
              </a:extLst>
            </p:cNvPr>
            <p:cNvSpPr/>
            <p:nvPr/>
          </p:nvSpPr>
          <p:spPr>
            <a:xfrm>
              <a:off x="3456862" y="2549777"/>
              <a:ext cx="1448552" cy="3553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PORTAIL CRM</a:t>
              </a:r>
            </a:p>
          </p:txBody>
        </p:sp>
        <p:cxnSp>
          <p:nvCxnSpPr>
            <p:cNvPr id="15" name="Connecteur : en angle 14">
              <a:extLst>
                <a:ext uri="{FF2B5EF4-FFF2-40B4-BE49-F238E27FC236}">
                  <a16:creationId xmlns:a16="http://schemas.microsoft.com/office/drawing/2014/main" id="{3ECC1FBD-9216-6633-7F13-672D4F9D84CF}"/>
                </a:ext>
              </a:extLst>
            </p:cNvPr>
            <p:cNvCxnSpPr>
              <a:stCxn id="2" idx="1"/>
              <a:endCxn id="8" idx="0"/>
            </p:cNvCxnSpPr>
            <p:nvPr/>
          </p:nvCxnSpPr>
          <p:spPr>
            <a:xfrm rot="10800000" flipV="1">
              <a:off x="1272644" y="2727468"/>
              <a:ext cx="2184219" cy="17113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ZoneTexte 15">
              <a:extLst>
                <a:ext uri="{FF2B5EF4-FFF2-40B4-BE49-F238E27FC236}">
                  <a16:creationId xmlns:a16="http://schemas.microsoft.com/office/drawing/2014/main" id="{0E414EAB-B5C1-480D-D8C8-7B620CEFDECC}"/>
                </a:ext>
              </a:extLst>
            </p:cNvPr>
            <p:cNvSpPr txBox="1"/>
            <p:nvPr/>
          </p:nvSpPr>
          <p:spPr>
            <a:xfrm>
              <a:off x="1738902" y="2377460"/>
              <a:ext cx="1434970" cy="369332"/>
            </a:xfrm>
            <a:prstGeom prst="rect">
              <a:avLst/>
            </a:prstGeom>
            <a:noFill/>
          </p:spPr>
          <p:txBody>
            <a:bodyPr wrap="square" rtlCol="0">
              <a:spAutoFit/>
            </a:bodyPr>
            <a:lstStyle/>
            <a:p>
              <a:r>
                <a:rPr lang="fr-FR" sz="900"/>
                <a:t>Créations / Mises à jour des Prospects Domicile</a:t>
              </a:r>
            </a:p>
          </p:txBody>
        </p:sp>
        <p:sp>
          <p:nvSpPr>
            <p:cNvPr id="17" name="Rectangle : coins arrondis 16">
              <a:extLst>
                <a:ext uri="{FF2B5EF4-FFF2-40B4-BE49-F238E27FC236}">
                  <a16:creationId xmlns:a16="http://schemas.microsoft.com/office/drawing/2014/main" id="{49CC8E9B-32F9-0798-797C-BA37F69454E3}"/>
                </a:ext>
              </a:extLst>
            </p:cNvPr>
            <p:cNvSpPr/>
            <p:nvPr/>
          </p:nvSpPr>
          <p:spPr>
            <a:xfrm>
              <a:off x="3463859" y="1668387"/>
              <a:ext cx="1448552" cy="3553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Site </a:t>
              </a:r>
              <a:r>
                <a:rPr lang="fr-FR" sz="1050" err="1"/>
                <a:t>DomusVi</a:t>
              </a:r>
              <a:r>
                <a:rPr lang="fr-FR" sz="1050"/>
                <a:t> Domicile</a:t>
              </a:r>
            </a:p>
          </p:txBody>
        </p:sp>
        <p:cxnSp>
          <p:nvCxnSpPr>
            <p:cNvPr id="22" name="Connecteur droit avec flèche 21">
              <a:extLst>
                <a:ext uri="{FF2B5EF4-FFF2-40B4-BE49-F238E27FC236}">
                  <a16:creationId xmlns:a16="http://schemas.microsoft.com/office/drawing/2014/main" id="{78269A95-17FB-B9A8-0590-29A30AB0B87D}"/>
                </a:ext>
              </a:extLst>
            </p:cNvPr>
            <p:cNvCxnSpPr>
              <a:stCxn id="17" idx="2"/>
              <a:endCxn id="2" idx="0"/>
            </p:cNvCxnSpPr>
            <p:nvPr/>
          </p:nvCxnSpPr>
          <p:spPr>
            <a:xfrm flipH="1">
              <a:off x="4181138" y="2023768"/>
              <a:ext cx="6997" cy="5260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ZoneTexte 23">
              <a:extLst>
                <a:ext uri="{FF2B5EF4-FFF2-40B4-BE49-F238E27FC236}">
                  <a16:creationId xmlns:a16="http://schemas.microsoft.com/office/drawing/2014/main" id="{F8BBC883-F1E4-1E92-34A8-1244B5E89D6F}"/>
                </a:ext>
              </a:extLst>
            </p:cNvPr>
            <p:cNvSpPr txBox="1"/>
            <p:nvPr/>
          </p:nvSpPr>
          <p:spPr>
            <a:xfrm>
              <a:off x="4135458" y="2054584"/>
              <a:ext cx="1081952" cy="369332"/>
            </a:xfrm>
            <a:prstGeom prst="rect">
              <a:avLst/>
            </a:prstGeom>
            <a:noFill/>
          </p:spPr>
          <p:txBody>
            <a:bodyPr wrap="square" rtlCol="0">
              <a:spAutoFit/>
            </a:bodyPr>
            <a:lstStyle/>
            <a:p>
              <a:r>
                <a:rPr lang="fr-FR" sz="900"/>
                <a:t>Demandes aides pour le Domicile</a:t>
              </a:r>
            </a:p>
          </p:txBody>
        </p:sp>
        <p:cxnSp>
          <p:nvCxnSpPr>
            <p:cNvPr id="12" name="Connecteur droit avec flèche 11">
              <a:extLst>
                <a:ext uri="{FF2B5EF4-FFF2-40B4-BE49-F238E27FC236}">
                  <a16:creationId xmlns:a16="http://schemas.microsoft.com/office/drawing/2014/main" id="{DF79D749-B052-AF15-F467-ACE814433CCA}"/>
                </a:ext>
              </a:extLst>
            </p:cNvPr>
            <p:cNvCxnSpPr>
              <a:stCxn id="9" idx="3"/>
              <a:endCxn id="27" idx="1"/>
            </p:cNvCxnSpPr>
            <p:nvPr/>
          </p:nvCxnSpPr>
          <p:spPr>
            <a:xfrm>
              <a:off x="4912411" y="3084171"/>
              <a:ext cx="878772" cy="21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EA6BC70F-37A2-2A2D-4B30-5CF8C5CDF4D9}"/>
                </a:ext>
              </a:extLst>
            </p:cNvPr>
            <p:cNvCxnSpPr>
              <a:stCxn id="2" idx="3"/>
              <a:endCxn id="27" idx="1"/>
            </p:cNvCxnSpPr>
            <p:nvPr/>
          </p:nvCxnSpPr>
          <p:spPr>
            <a:xfrm>
              <a:off x="4905414" y="2727468"/>
              <a:ext cx="885769" cy="3569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Rectangle : coins arrondis 20">
              <a:extLst>
                <a:ext uri="{FF2B5EF4-FFF2-40B4-BE49-F238E27FC236}">
                  <a16:creationId xmlns:a16="http://schemas.microsoft.com/office/drawing/2014/main" id="{D2A52990-21F8-F0A1-F94E-15371134771D}"/>
                </a:ext>
              </a:extLst>
            </p:cNvPr>
            <p:cNvSpPr/>
            <p:nvPr/>
          </p:nvSpPr>
          <p:spPr>
            <a:xfrm>
              <a:off x="867549" y="1301973"/>
              <a:ext cx="827737" cy="3804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Business Object</a:t>
              </a:r>
              <a:endParaRPr lang="fr-FR" sz="900"/>
            </a:p>
          </p:txBody>
        </p:sp>
        <p:cxnSp>
          <p:nvCxnSpPr>
            <p:cNvPr id="29" name="Connecteur : en angle 28">
              <a:extLst>
                <a:ext uri="{FF2B5EF4-FFF2-40B4-BE49-F238E27FC236}">
                  <a16:creationId xmlns:a16="http://schemas.microsoft.com/office/drawing/2014/main" id="{919272C7-D343-F0A8-18C1-FF9B8E4A9D3D}"/>
                </a:ext>
              </a:extLst>
            </p:cNvPr>
            <p:cNvCxnSpPr>
              <a:stCxn id="21" idx="3"/>
              <a:endCxn id="27" idx="0"/>
            </p:cNvCxnSpPr>
            <p:nvPr/>
          </p:nvCxnSpPr>
          <p:spPr>
            <a:xfrm>
              <a:off x="1695286" y="1492177"/>
              <a:ext cx="4820173" cy="1414521"/>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5467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DF7086A-3DD8-4B94-9080-EA4F8B957326}"/>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5" name="Espace réservé du pied de page 4">
            <a:extLst>
              <a:ext uri="{FF2B5EF4-FFF2-40B4-BE49-F238E27FC236}">
                <a16:creationId xmlns:a16="http://schemas.microsoft.com/office/drawing/2014/main" id="{A0688F95-6AD0-48EC-BAFE-8E4F03364172}"/>
              </a:ext>
            </a:extLst>
          </p:cNvPr>
          <p:cNvSpPr>
            <a:spLocks noGrp="1"/>
          </p:cNvSpPr>
          <p:nvPr>
            <p:ph type="ftr" sz="quarter" idx="11"/>
          </p:nvPr>
        </p:nvSpPr>
        <p:spPr/>
        <p:txBody>
          <a:bodyPr/>
          <a:lstStyle/>
          <a:p>
            <a:r>
              <a:rPr lang="fr-FR"/>
              <a:t>Texte du pied de page</a:t>
            </a:r>
          </a:p>
        </p:txBody>
      </p:sp>
      <p:sp>
        <p:nvSpPr>
          <p:cNvPr id="6" name="Espace réservé du numéro de diapositive 5">
            <a:extLst>
              <a:ext uri="{FF2B5EF4-FFF2-40B4-BE49-F238E27FC236}">
                <a16:creationId xmlns:a16="http://schemas.microsoft.com/office/drawing/2014/main" id="{83939664-0CCF-4101-A8F4-E6EBC984B9CF}"/>
              </a:ext>
            </a:extLst>
          </p:cNvPr>
          <p:cNvSpPr>
            <a:spLocks noGrp="1"/>
          </p:cNvSpPr>
          <p:nvPr>
            <p:ph type="sldNum" sz="quarter" idx="12"/>
          </p:nvPr>
        </p:nvSpPr>
        <p:spPr/>
        <p:txBody>
          <a:bodyPr/>
          <a:lstStyle/>
          <a:p>
            <a:fld id="{164B82B3-24E9-6943-9D19-4A32CD4B4D87}" type="slidenum">
              <a:rPr lang="fr-FR" smtClean="0"/>
              <a:pPr/>
              <a:t>7</a:t>
            </a:fld>
            <a:endParaRPr lang="fr-FR"/>
          </a:p>
        </p:txBody>
      </p:sp>
      <p:grpSp>
        <p:nvGrpSpPr>
          <p:cNvPr id="30" name="Groupe 29">
            <a:extLst>
              <a:ext uri="{FF2B5EF4-FFF2-40B4-BE49-F238E27FC236}">
                <a16:creationId xmlns:a16="http://schemas.microsoft.com/office/drawing/2014/main" id="{9EE552BF-4993-FD3F-033B-D2951D744D4E}"/>
              </a:ext>
            </a:extLst>
          </p:cNvPr>
          <p:cNvGrpSpPr/>
          <p:nvPr/>
        </p:nvGrpSpPr>
        <p:grpSpPr>
          <a:xfrm>
            <a:off x="798928" y="439277"/>
            <a:ext cx="7098857" cy="5402067"/>
            <a:chOff x="798928" y="439277"/>
            <a:chExt cx="7098857" cy="5402067"/>
          </a:xfrm>
        </p:grpSpPr>
        <p:sp>
          <p:nvSpPr>
            <p:cNvPr id="8" name="Rectangle : coins arrondis 7">
              <a:extLst>
                <a:ext uri="{FF2B5EF4-FFF2-40B4-BE49-F238E27FC236}">
                  <a16:creationId xmlns:a16="http://schemas.microsoft.com/office/drawing/2014/main" id="{2D83D4B1-E3B1-4FF5-8CD3-10AE31D7DCFB}"/>
                </a:ext>
              </a:extLst>
            </p:cNvPr>
            <p:cNvSpPr/>
            <p:nvPr/>
          </p:nvSpPr>
          <p:spPr>
            <a:xfrm>
              <a:off x="798929" y="2036105"/>
              <a:ext cx="827737" cy="3804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PERCEVAL</a:t>
              </a:r>
              <a:endParaRPr lang="fr-FR" sz="900"/>
            </a:p>
          </p:txBody>
        </p:sp>
        <p:sp>
          <p:nvSpPr>
            <p:cNvPr id="9" name="Rectangle : coins arrondis 8">
              <a:extLst>
                <a:ext uri="{FF2B5EF4-FFF2-40B4-BE49-F238E27FC236}">
                  <a16:creationId xmlns:a16="http://schemas.microsoft.com/office/drawing/2014/main" id="{1E593DE1-A779-4856-8BD4-988529304881}"/>
                </a:ext>
              </a:extLst>
            </p:cNvPr>
            <p:cNvSpPr/>
            <p:nvPr/>
          </p:nvSpPr>
          <p:spPr>
            <a:xfrm>
              <a:off x="3115210" y="2061131"/>
              <a:ext cx="827737" cy="33959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PORTAIL</a:t>
              </a:r>
            </a:p>
          </p:txBody>
        </p:sp>
        <p:cxnSp>
          <p:nvCxnSpPr>
            <p:cNvPr id="10" name="Connecteur droit avec flèche 9">
              <a:extLst>
                <a:ext uri="{FF2B5EF4-FFF2-40B4-BE49-F238E27FC236}">
                  <a16:creationId xmlns:a16="http://schemas.microsoft.com/office/drawing/2014/main" id="{8DA32CD1-5B49-4D29-A39A-7506930B20EA}"/>
                </a:ext>
              </a:extLst>
            </p:cNvPr>
            <p:cNvCxnSpPr>
              <a:cxnSpLocks/>
              <a:stCxn id="8" idx="3"/>
              <a:endCxn id="9" idx="1"/>
            </p:cNvCxnSpPr>
            <p:nvPr/>
          </p:nvCxnSpPr>
          <p:spPr>
            <a:xfrm>
              <a:off x="1626666" y="2226308"/>
              <a:ext cx="1488544" cy="46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ZoneTexte 10">
              <a:extLst>
                <a:ext uri="{FF2B5EF4-FFF2-40B4-BE49-F238E27FC236}">
                  <a16:creationId xmlns:a16="http://schemas.microsoft.com/office/drawing/2014/main" id="{C69E9B91-250B-4513-8131-8E770665935B}"/>
                </a:ext>
              </a:extLst>
            </p:cNvPr>
            <p:cNvSpPr txBox="1"/>
            <p:nvPr/>
          </p:nvSpPr>
          <p:spPr>
            <a:xfrm>
              <a:off x="1633376" y="1840335"/>
              <a:ext cx="1304883" cy="369332"/>
            </a:xfrm>
            <a:prstGeom prst="rect">
              <a:avLst/>
            </a:prstGeom>
            <a:noFill/>
          </p:spPr>
          <p:txBody>
            <a:bodyPr wrap="square" rtlCol="0">
              <a:spAutoFit/>
            </a:bodyPr>
            <a:lstStyle/>
            <a:p>
              <a:r>
                <a:rPr lang="fr-FR" sz="900" dirty="0"/>
                <a:t>Flux d’échange client : Créations / Mises à jour</a:t>
              </a:r>
            </a:p>
          </p:txBody>
        </p:sp>
        <p:sp>
          <p:nvSpPr>
            <p:cNvPr id="12" name="Rectangle 11">
              <a:extLst>
                <a:ext uri="{FF2B5EF4-FFF2-40B4-BE49-F238E27FC236}">
                  <a16:creationId xmlns:a16="http://schemas.microsoft.com/office/drawing/2014/main" id="{BBFCE1E1-BE45-4F6E-9E6A-B7FA5AFE495D}"/>
                </a:ext>
              </a:extLst>
            </p:cNvPr>
            <p:cNvSpPr/>
            <p:nvPr/>
          </p:nvSpPr>
          <p:spPr>
            <a:xfrm>
              <a:off x="3834487" y="3591978"/>
              <a:ext cx="977018" cy="46084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Console suivi mouvements domicile </a:t>
              </a:r>
            </a:p>
          </p:txBody>
        </p:sp>
        <p:cxnSp>
          <p:nvCxnSpPr>
            <p:cNvPr id="13" name="Connecteur droit avec flèche 12">
              <a:extLst>
                <a:ext uri="{FF2B5EF4-FFF2-40B4-BE49-F238E27FC236}">
                  <a16:creationId xmlns:a16="http://schemas.microsoft.com/office/drawing/2014/main" id="{A0792B3D-8D24-42AC-BE18-EE85CD39CE26}"/>
                </a:ext>
              </a:extLst>
            </p:cNvPr>
            <p:cNvCxnSpPr>
              <a:cxnSpLocks/>
              <a:stCxn id="9" idx="2"/>
              <a:endCxn id="12" idx="0"/>
            </p:cNvCxnSpPr>
            <p:nvPr/>
          </p:nvCxnSpPr>
          <p:spPr>
            <a:xfrm>
              <a:off x="3529079" y="2400721"/>
              <a:ext cx="793917" cy="11912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Rectangle 14">
              <a:extLst>
                <a:ext uri="{FF2B5EF4-FFF2-40B4-BE49-F238E27FC236}">
                  <a16:creationId xmlns:a16="http://schemas.microsoft.com/office/drawing/2014/main" id="{834485D8-9C54-44D0-BF5C-0734ACBBA604}"/>
                </a:ext>
              </a:extLst>
            </p:cNvPr>
            <p:cNvSpPr/>
            <p:nvPr/>
          </p:nvSpPr>
          <p:spPr>
            <a:xfrm>
              <a:off x="3115210" y="1158123"/>
              <a:ext cx="827737" cy="4026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Fiche CRM</a:t>
              </a:r>
            </a:p>
          </p:txBody>
        </p:sp>
        <p:sp>
          <p:nvSpPr>
            <p:cNvPr id="16" name="Rectangle 15">
              <a:extLst>
                <a:ext uri="{FF2B5EF4-FFF2-40B4-BE49-F238E27FC236}">
                  <a16:creationId xmlns:a16="http://schemas.microsoft.com/office/drawing/2014/main" id="{D5E119FC-69A2-4A50-A051-CF1680C0A5B2}"/>
                </a:ext>
              </a:extLst>
            </p:cNvPr>
            <p:cNvSpPr/>
            <p:nvPr/>
          </p:nvSpPr>
          <p:spPr>
            <a:xfrm>
              <a:off x="3199772" y="2838797"/>
              <a:ext cx="611081" cy="402615"/>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DAC</a:t>
              </a:r>
            </a:p>
          </p:txBody>
        </p:sp>
        <p:sp>
          <p:nvSpPr>
            <p:cNvPr id="17" name="Rectangle 16">
              <a:extLst>
                <a:ext uri="{FF2B5EF4-FFF2-40B4-BE49-F238E27FC236}">
                  <a16:creationId xmlns:a16="http://schemas.microsoft.com/office/drawing/2014/main" id="{1887AE4A-5DBF-4147-A952-8E0DEB6A0D4D}"/>
                </a:ext>
              </a:extLst>
            </p:cNvPr>
            <p:cNvSpPr/>
            <p:nvPr/>
          </p:nvSpPr>
          <p:spPr>
            <a:xfrm>
              <a:off x="1865017" y="2849776"/>
              <a:ext cx="815942" cy="5046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Liste des DAC Domicile</a:t>
              </a:r>
            </a:p>
          </p:txBody>
        </p:sp>
        <p:cxnSp>
          <p:nvCxnSpPr>
            <p:cNvPr id="18" name="Connecteur droit avec flèche 17">
              <a:extLst>
                <a:ext uri="{FF2B5EF4-FFF2-40B4-BE49-F238E27FC236}">
                  <a16:creationId xmlns:a16="http://schemas.microsoft.com/office/drawing/2014/main" id="{1034357F-E8A9-4C83-8019-0DA1D679B8BB}"/>
                </a:ext>
              </a:extLst>
            </p:cNvPr>
            <p:cNvCxnSpPr>
              <a:cxnSpLocks/>
              <a:stCxn id="17" idx="3"/>
              <a:endCxn id="16" idx="1"/>
            </p:cNvCxnSpPr>
            <p:nvPr/>
          </p:nvCxnSpPr>
          <p:spPr>
            <a:xfrm flipV="1">
              <a:off x="2680959" y="3040105"/>
              <a:ext cx="518813" cy="619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Rectangle : coins arrondis 18">
              <a:extLst>
                <a:ext uri="{FF2B5EF4-FFF2-40B4-BE49-F238E27FC236}">
                  <a16:creationId xmlns:a16="http://schemas.microsoft.com/office/drawing/2014/main" id="{D1736006-001A-4417-A4C0-AD7F5575627F}"/>
                </a:ext>
              </a:extLst>
            </p:cNvPr>
            <p:cNvSpPr/>
            <p:nvPr/>
          </p:nvSpPr>
          <p:spPr>
            <a:xfrm>
              <a:off x="798928" y="2640766"/>
              <a:ext cx="827737" cy="4608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900"/>
                <a:t>LANCELOT / ARLEQUIN</a:t>
              </a:r>
            </a:p>
            <a:p>
              <a:pPr algn="ctr"/>
              <a:r>
                <a:rPr lang="fr-FR" sz="900"/>
                <a:t>(</a:t>
              </a:r>
              <a:r>
                <a:rPr lang="fr-FR" sz="900" err="1"/>
                <a:t>Factu</a:t>
              </a:r>
              <a:r>
                <a:rPr lang="fr-FR" sz="900"/>
                <a:t>)</a:t>
              </a:r>
              <a:endParaRPr lang="fr-FR" sz="1050"/>
            </a:p>
          </p:txBody>
        </p:sp>
        <p:cxnSp>
          <p:nvCxnSpPr>
            <p:cNvPr id="20" name="Connecteur droit avec flèche 19">
              <a:extLst>
                <a:ext uri="{FF2B5EF4-FFF2-40B4-BE49-F238E27FC236}">
                  <a16:creationId xmlns:a16="http://schemas.microsoft.com/office/drawing/2014/main" id="{07189B23-B6CC-437D-A4ED-8ACE7AC5C0A3}"/>
                </a:ext>
              </a:extLst>
            </p:cNvPr>
            <p:cNvCxnSpPr>
              <a:cxnSpLocks/>
              <a:stCxn id="19" idx="0"/>
              <a:endCxn id="8" idx="2"/>
            </p:cNvCxnSpPr>
            <p:nvPr/>
          </p:nvCxnSpPr>
          <p:spPr>
            <a:xfrm flipV="1">
              <a:off x="1212797" y="2416512"/>
              <a:ext cx="1" cy="2242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28838633-EC24-4E8B-BFAA-7B6129D545A2}"/>
                </a:ext>
              </a:extLst>
            </p:cNvPr>
            <p:cNvSpPr/>
            <p:nvPr/>
          </p:nvSpPr>
          <p:spPr>
            <a:xfrm>
              <a:off x="4772878" y="2818266"/>
              <a:ext cx="853852" cy="71529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Remises de chèques</a:t>
              </a:r>
            </a:p>
            <a:p>
              <a:pPr algn="ctr"/>
              <a:r>
                <a:rPr lang="fr-FR" sz="1000" i="1">
                  <a:solidFill>
                    <a:srgbClr val="FF0000"/>
                  </a:solidFill>
                </a:rPr>
                <a:t>*dont CESU</a:t>
              </a:r>
            </a:p>
          </p:txBody>
        </p:sp>
        <p:sp>
          <p:nvSpPr>
            <p:cNvPr id="22" name="Rectangle 21">
              <a:extLst>
                <a:ext uri="{FF2B5EF4-FFF2-40B4-BE49-F238E27FC236}">
                  <a16:creationId xmlns:a16="http://schemas.microsoft.com/office/drawing/2014/main" id="{F5CE3D9D-C4DB-4D8A-B8AA-DF5A29C50A88}"/>
                </a:ext>
              </a:extLst>
            </p:cNvPr>
            <p:cNvSpPr/>
            <p:nvPr/>
          </p:nvSpPr>
          <p:spPr>
            <a:xfrm>
              <a:off x="5870421" y="2849776"/>
              <a:ext cx="649732" cy="4500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Impayés</a:t>
              </a:r>
            </a:p>
          </p:txBody>
        </p:sp>
        <p:cxnSp>
          <p:nvCxnSpPr>
            <p:cNvPr id="23" name="Connecteur droit avec flèche 22">
              <a:extLst>
                <a:ext uri="{FF2B5EF4-FFF2-40B4-BE49-F238E27FC236}">
                  <a16:creationId xmlns:a16="http://schemas.microsoft.com/office/drawing/2014/main" id="{2BA2D451-F5D5-47A0-9E0F-3480B1781D90}"/>
                </a:ext>
              </a:extLst>
            </p:cNvPr>
            <p:cNvCxnSpPr>
              <a:cxnSpLocks/>
              <a:stCxn id="9" idx="2"/>
              <a:endCxn id="21" idx="0"/>
            </p:cNvCxnSpPr>
            <p:nvPr/>
          </p:nvCxnSpPr>
          <p:spPr>
            <a:xfrm>
              <a:off x="3529079" y="2400721"/>
              <a:ext cx="1670725" cy="41754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3207EC8A-A8A1-4A11-B958-9EF7E815D0C6}"/>
                </a:ext>
              </a:extLst>
            </p:cNvPr>
            <p:cNvCxnSpPr>
              <a:cxnSpLocks/>
              <a:stCxn id="9" idx="2"/>
              <a:endCxn id="22" idx="0"/>
            </p:cNvCxnSpPr>
            <p:nvPr/>
          </p:nvCxnSpPr>
          <p:spPr>
            <a:xfrm>
              <a:off x="3529079" y="2400721"/>
              <a:ext cx="2666208" cy="4490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Connecteur droit avec flèche 13">
              <a:extLst>
                <a:ext uri="{FF2B5EF4-FFF2-40B4-BE49-F238E27FC236}">
                  <a16:creationId xmlns:a16="http://schemas.microsoft.com/office/drawing/2014/main" id="{C48E42FA-0FF8-4930-8F3E-4BE91346E75B}"/>
                </a:ext>
              </a:extLst>
            </p:cNvPr>
            <p:cNvCxnSpPr>
              <a:stCxn id="9" idx="2"/>
              <a:endCxn id="16" idx="0"/>
            </p:cNvCxnSpPr>
            <p:nvPr/>
          </p:nvCxnSpPr>
          <p:spPr>
            <a:xfrm flipH="1">
              <a:off x="3505313" y="2400721"/>
              <a:ext cx="23766" cy="4380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4" name="Connecteur droit avec flèche 33">
              <a:extLst>
                <a:ext uri="{FF2B5EF4-FFF2-40B4-BE49-F238E27FC236}">
                  <a16:creationId xmlns:a16="http://schemas.microsoft.com/office/drawing/2014/main" id="{FE77770C-B901-4F03-BDA5-5CBC80381A45}"/>
                </a:ext>
              </a:extLst>
            </p:cNvPr>
            <p:cNvCxnSpPr>
              <a:cxnSpLocks/>
              <a:stCxn id="9" idx="0"/>
              <a:endCxn id="15" idx="2"/>
            </p:cNvCxnSpPr>
            <p:nvPr/>
          </p:nvCxnSpPr>
          <p:spPr>
            <a:xfrm flipV="1">
              <a:off x="3529079" y="1560738"/>
              <a:ext cx="0" cy="5003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7" name="Rectangle : coins arrondis 36">
              <a:extLst>
                <a:ext uri="{FF2B5EF4-FFF2-40B4-BE49-F238E27FC236}">
                  <a16:creationId xmlns:a16="http://schemas.microsoft.com/office/drawing/2014/main" id="{0D112556-CB9D-4A28-AC02-A0763FC0BFDB}"/>
                </a:ext>
              </a:extLst>
            </p:cNvPr>
            <p:cNvSpPr/>
            <p:nvPr/>
          </p:nvSpPr>
          <p:spPr>
            <a:xfrm>
              <a:off x="2075019" y="4800772"/>
              <a:ext cx="735833" cy="4332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Client</a:t>
              </a:r>
              <a:endParaRPr lang="fr-FR" sz="900"/>
            </a:p>
          </p:txBody>
        </p:sp>
        <p:sp>
          <p:nvSpPr>
            <p:cNvPr id="38" name="Rectangle : coins arrondis 37">
              <a:extLst>
                <a:ext uri="{FF2B5EF4-FFF2-40B4-BE49-F238E27FC236}">
                  <a16:creationId xmlns:a16="http://schemas.microsoft.com/office/drawing/2014/main" id="{0A5ABDA6-3176-47B0-A172-02BA820F293E}"/>
                </a:ext>
              </a:extLst>
            </p:cNvPr>
            <p:cNvSpPr/>
            <p:nvPr/>
          </p:nvSpPr>
          <p:spPr>
            <a:xfrm>
              <a:off x="3231978" y="4807527"/>
              <a:ext cx="853852" cy="4175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Mandats</a:t>
              </a:r>
              <a:endParaRPr lang="fr-FR" sz="900"/>
            </a:p>
          </p:txBody>
        </p:sp>
        <p:sp>
          <p:nvSpPr>
            <p:cNvPr id="39" name="Rectangle : coins arrondis 38">
              <a:extLst>
                <a:ext uri="{FF2B5EF4-FFF2-40B4-BE49-F238E27FC236}">
                  <a16:creationId xmlns:a16="http://schemas.microsoft.com/office/drawing/2014/main" id="{B66A9E26-836E-40C0-A4A6-B35C0BC1B9BD}"/>
                </a:ext>
              </a:extLst>
            </p:cNvPr>
            <p:cNvSpPr/>
            <p:nvPr/>
          </p:nvSpPr>
          <p:spPr>
            <a:xfrm>
              <a:off x="4862274" y="4776424"/>
              <a:ext cx="853852" cy="4867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Remises de chèques</a:t>
              </a:r>
              <a:endParaRPr lang="fr-FR" sz="900"/>
            </a:p>
          </p:txBody>
        </p:sp>
        <p:sp>
          <p:nvSpPr>
            <p:cNvPr id="40" name="Rectangle : coins arrondis 39">
              <a:extLst>
                <a:ext uri="{FF2B5EF4-FFF2-40B4-BE49-F238E27FC236}">
                  <a16:creationId xmlns:a16="http://schemas.microsoft.com/office/drawing/2014/main" id="{2322D967-07F3-40C6-AEFE-7EF1F91F7F99}"/>
                </a:ext>
              </a:extLst>
            </p:cNvPr>
            <p:cNvSpPr/>
            <p:nvPr/>
          </p:nvSpPr>
          <p:spPr>
            <a:xfrm>
              <a:off x="5913306" y="4784293"/>
              <a:ext cx="853852" cy="4867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Impayés</a:t>
              </a:r>
              <a:endParaRPr lang="fr-FR" sz="900"/>
            </a:p>
          </p:txBody>
        </p:sp>
        <p:sp>
          <p:nvSpPr>
            <p:cNvPr id="41" name="Rectangle : coins arrondis 40">
              <a:extLst>
                <a:ext uri="{FF2B5EF4-FFF2-40B4-BE49-F238E27FC236}">
                  <a16:creationId xmlns:a16="http://schemas.microsoft.com/office/drawing/2014/main" id="{4641596A-BCEA-4B9B-A37E-4B74B34A7DB1}"/>
                </a:ext>
              </a:extLst>
            </p:cNvPr>
            <p:cNvSpPr/>
            <p:nvPr/>
          </p:nvSpPr>
          <p:spPr>
            <a:xfrm>
              <a:off x="1047534" y="4300593"/>
              <a:ext cx="6850251" cy="154075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42" name="Connecteur droit avec flèche 41">
              <a:extLst>
                <a:ext uri="{FF2B5EF4-FFF2-40B4-BE49-F238E27FC236}">
                  <a16:creationId xmlns:a16="http://schemas.microsoft.com/office/drawing/2014/main" id="{B6A68A1A-89D8-44F1-AA9A-C51B2F3945C8}"/>
                </a:ext>
              </a:extLst>
            </p:cNvPr>
            <p:cNvCxnSpPr>
              <a:cxnSpLocks/>
              <a:stCxn id="16" idx="2"/>
              <a:endCxn id="37" idx="0"/>
            </p:cNvCxnSpPr>
            <p:nvPr/>
          </p:nvCxnSpPr>
          <p:spPr>
            <a:xfrm flipH="1">
              <a:off x="2442936" y="3241412"/>
              <a:ext cx="1062377" cy="1559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necteur droit avec flèche 44">
              <a:extLst>
                <a:ext uri="{FF2B5EF4-FFF2-40B4-BE49-F238E27FC236}">
                  <a16:creationId xmlns:a16="http://schemas.microsoft.com/office/drawing/2014/main" id="{491DC499-8BA4-4486-9D53-3E9EE1D6D564}"/>
                </a:ext>
              </a:extLst>
            </p:cNvPr>
            <p:cNvCxnSpPr>
              <a:cxnSpLocks/>
              <a:stCxn id="16" idx="2"/>
              <a:endCxn id="38" idx="0"/>
            </p:cNvCxnSpPr>
            <p:nvPr/>
          </p:nvCxnSpPr>
          <p:spPr>
            <a:xfrm>
              <a:off x="3505313" y="3241412"/>
              <a:ext cx="153591" cy="1566115"/>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Connecteur droit avec flèche 48">
              <a:extLst>
                <a:ext uri="{FF2B5EF4-FFF2-40B4-BE49-F238E27FC236}">
                  <a16:creationId xmlns:a16="http://schemas.microsoft.com/office/drawing/2014/main" id="{D3ED6FFE-76F8-4832-B6BB-91713AA78BC2}"/>
                </a:ext>
              </a:extLst>
            </p:cNvPr>
            <p:cNvCxnSpPr>
              <a:cxnSpLocks/>
              <a:stCxn id="21" idx="2"/>
              <a:endCxn id="39" idx="0"/>
            </p:cNvCxnSpPr>
            <p:nvPr/>
          </p:nvCxnSpPr>
          <p:spPr>
            <a:xfrm>
              <a:off x="5199804" y="3533565"/>
              <a:ext cx="89396" cy="1242859"/>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Connecteur droit avec flèche 51">
              <a:extLst>
                <a:ext uri="{FF2B5EF4-FFF2-40B4-BE49-F238E27FC236}">
                  <a16:creationId xmlns:a16="http://schemas.microsoft.com/office/drawing/2014/main" id="{D2B24811-93D0-47C3-8DA3-02D702139878}"/>
                </a:ext>
              </a:extLst>
            </p:cNvPr>
            <p:cNvCxnSpPr>
              <a:cxnSpLocks/>
              <a:stCxn id="43" idx="2"/>
              <a:endCxn id="44" idx="0"/>
            </p:cNvCxnSpPr>
            <p:nvPr/>
          </p:nvCxnSpPr>
          <p:spPr>
            <a:xfrm>
              <a:off x="7209832" y="3299807"/>
              <a:ext cx="130790" cy="1484486"/>
            </a:xfrm>
            <a:prstGeom prst="straightConnector1">
              <a:avLst/>
            </a:prstGeom>
            <a:ln>
              <a:solidFill>
                <a:schemeClr val="bg1">
                  <a:lumMod val="50000"/>
                </a:schemeClr>
              </a:solidFill>
              <a:prstDash val="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56" name="Rectangle : coins arrondis 55">
              <a:extLst>
                <a:ext uri="{FF2B5EF4-FFF2-40B4-BE49-F238E27FC236}">
                  <a16:creationId xmlns:a16="http://schemas.microsoft.com/office/drawing/2014/main" id="{01A67D81-A805-4820-9A00-3B202661C4B9}"/>
                </a:ext>
              </a:extLst>
            </p:cNvPr>
            <p:cNvSpPr/>
            <p:nvPr/>
          </p:nvSpPr>
          <p:spPr>
            <a:xfrm>
              <a:off x="1128623" y="4837745"/>
              <a:ext cx="735833" cy="4332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compta</a:t>
              </a:r>
              <a:endParaRPr lang="fr-FR" sz="900"/>
            </a:p>
          </p:txBody>
        </p:sp>
        <p:cxnSp>
          <p:nvCxnSpPr>
            <p:cNvPr id="58" name="Connecteur droit avec flèche 57">
              <a:extLst>
                <a:ext uri="{FF2B5EF4-FFF2-40B4-BE49-F238E27FC236}">
                  <a16:creationId xmlns:a16="http://schemas.microsoft.com/office/drawing/2014/main" id="{06793101-8C24-41E6-B04F-AD548A44BF90}"/>
                </a:ext>
              </a:extLst>
            </p:cNvPr>
            <p:cNvCxnSpPr>
              <a:cxnSpLocks/>
              <a:stCxn id="19" idx="2"/>
              <a:endCxn id="56" idx="0"/>
            </p:cNvCxnSpPr>
            <p:nvPr/>
          </p:nvCxnSpPr>
          <p:spPr>
            <a:xfrm>
              <a:off x="1212797" y="3101608"/>
              <a:ext cx="283743" cy="1736137"/>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94A64BF0-4421-9E8D-8734-23CFBB914DE5}"/>
                </a:ext>
              </a:extLst>
            </p:cNvPr>
            <p:cNvSpPr/>
            <p:nvPr/>
          </p:nvSpPr>
          <p:spPr>
            <a:xfrm>
              <a:off x="6857080" y="2849776"/>
              <a:ext cx="705504" cy="450031"/>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Relances</a:t>
              </a:r>
            </a:p>
          </p:txBody>
        </p:sp>
        <p:sp>
          <p:nvSpPr>
            <p:cNvPr id="44" name="Rectangle : coins arrondis 43">
              <a:extLst>
                <a:ext uri="{FF2B5EF4-FFF2-40B4-BE49-F238E27FC236}">
                  <a16:creationId xmlns:a16="http://schemas.microsoft.com/office/drawing/2014/main" id="{EDB37BE4-DAC8-8AEC-3E51-6FC14EAF150C}"/>
                </a:ext>
              </a:extLst>
            </p:cNvPr>
            <p:cNvSpPr/>
            <p:nvPr/>
          </p:nvSpPr>
          <p:spPr>
            <a:xfrm>
              <a:off x="6913696" y="4784293"/>
              <a:ext cx="853852" cy="4867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SAP Relances</a:t>
              </a:r>
              <a:endParaRPr lang="fr-FR" sz="900"/>
            </a:p>
          </p:txBody>
        </p:sp>
        <p:cxnSp>
          <p:nvCxnSpPr>
            <p:cNvPr id="46" name="Connecteur droit avec flèche 45">
              <a:extLst>
                <a:ext uri="{FF2B5EF4-FFF2-40B4-BE49-F238E27FC236}">
                  <a16:creationId xmlns:a16="http://schemas.microsoft.com/office/drawing/2014/main" id="{401F8F3C-2AD7-AC3A-3424-57744E3FD42B}"/>
                </a:ext>
              </a:extLst>
            </p:cNvPr>
            <p:cNvCxnSpPr>
              <a:cxnSpLocks/>
              <a:stCxn id="9" idx="2"/>
              <a:endCxn id="43" idx="0"/>
            </p:cNvCxnSpPr>
            <p:nvPr/>
          </p:nvCxnSpPr>
          <p:spPr>
            <a:xfrm>
              <a:off x="3529079" y="2400721"/>
              <a:ext cx="3680753" cy="4490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eur droit avec flèche 46">
              <a:extLst>
                <a:ext uri="{FF2B5EF4-FFF2-40B4-BE49-F238E27FC236}">
                  <a16:creationId xmlns:a16="http://schemas.microsoft.com/office/drawing/2014/main" id="{DEEFAF27-2F9E-6925-12C9-BB7C09D385C0}"/>
                </a:ext>
              </a:extLst>
            </p:cNvPr>
            <p:cNvCxnSpPr>
              <a:cxnSpLocks/>
              <a:stCxn id="22" idx="2"/>
              <a:endCxn id="40" idx="0"/>
            </p:cNvCxnSpPr>
            <p:nvPr/>
          </p:nvCxnSpPr>
          <p:spPr>
            <a:xfrm>
              <a:off x="6195287" y="3299807"/>
              <a:ext cx="144945" cy="148448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50" name="Rectangle : coins arrondis 49">
              <a:extLst>
                <a:ext uri="{FF2B5EF4-FFF2-40B4-BE49-F238E27FC236}">
                  <a16:creationId xmlns:a16="http://schemas.microsoft.com/office/drawing/2014/main" id="{C8FB004A-99CB-0537-EE73-4363C0681987}"/>
                </a:ext>
              </a:extLst>
            </p:cNvPr>
            <p:cNvSpPr/>
            <p:nvPr/>
          </p:nvSpPr>
          <p:spPr>
            <a:xfrm>
              <a:off x="6267759" y="1844143"/>
              <a:ext cx="827737" cy="33959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err="1"/>
                <a:t>DWHouse</a:t>
              </a:r>
              <a:r>
                <a:rPr lang="fr-FR" sz="1050"/>
                <a:t> et BI</a:t>
              </a:r>
            </a:p>
          </p:txBody>
        </p:sp>
        <p:cxnSp>
          <p:nvCxnSpPr>
            <p:cNvPr id="65" name="Connecteur : en angle 64">
              <a:extLst>
                <a:ext uri="{FF2B5EF4-FFF2-40B4-BE49-F238E27FC236}">
                  <a16:creationId xmlns:a16="http://schemas.microsoft.com/office/drawing/2014/main" id="{ED8F96E0-AD3C-6022-57D5-C9E4A907AC93}"/>
                </a:ext>
              </a:extLst>
            </p:cNvPr>
            <p:cNvCxnSpPr>
              <a:stCxn id="41" idx="3"/>
              <a:endCxn id="50" idx="3"/>
            </p:cNvCxnSpPr>
            <p:nvPr/>
          </p:nvCxnSpPr>
          <p:spPr>
            <a:xfrm flipH="1" flipV="1">
              <a:off x="7095496" y="2013938"/>
              <a:ext cx="802289" cy="3057031"/>
            </a:xfrm>
            <a:prstGeom prst="bentConnector3">
              <a:avLst>
                <a:gd name="adj1" fmla="val -2849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Connecteur : en angle 75">
              <a:extLst>
                <a:ext uri="{FF2B5EF4-FFF2-40B4-BE49-F238E27FC236}">
                  <a16:creationId xmlns:a16="http://schemas.microsoft.com/office/drawing/2014/main" id="{F99AAB78-E99A-FF58-924E-FDF63CD54FFE}"/>
                </a:ext>
              </a:extLst>
            </p:cNvPr>
            <p:cNvCxnSpPr>
              <a:stCxn id="15" idx="1"/>
              <a:endCxn id="8" idx="0"/>
            </p:cNvCxnSpPr>
            <p:nvPr/>
          </p:nvCxnSpPr>
          <p:spPr>
            <a:xfrm rot="10800000" flipV="1">
              <a:off x="1212798" y="1359431"/>
              <a:ext cx="1902412" cy="676674"/>
            </a:xfrm>
            <a:prstGeom prst="bentConnector2">
              <a:avLst/>
            </a:prstGeom>
            <a:ln>
              <a:solidFill>
                <a:srgbClr val="C50B34"/>
              </a:solidFill>
              <a:tailEnd type="triangle"/>
            </a:ln>
            <a:effectLst/>
          </p:spPr>
          <p:style>
            <a:lnRef idx="2">
              <a:schemeClr val="accent1"/>
            </a:lnRef>
            <a:fillRef idx="0">
              <a:schemeClr val="accent1"/>
            </a:fillRef>
            <a:effectRef idx="1">
              <a:schemeClr val="accent1"/>
            </a:effectRef>
            <a:fontRef idx="minor">
              <a:schemeClr val="tx1"/>
            </a:fontRef>
          </p:style>
        </p:cxnSp>
        <p:sp>
          <p:nvSpPr>
            <p:cNvPr id="77" name="Rectangle : coins arrondis 76">
              <a:extLst>
                <a:ext uri="{FF2B5EF4-FFF2-40B4-BE49-F238E27FC236}">
                  <a16:creationId xmlns:a16="http://schemas.microsoft.com/office/drawing/2014/main" id="{B7681076-9825-A444-8E0A-6C133D9E867F}"/>
                </a:ext>
              </a:extLst>
            </p:cNvPr>
            <p:cNvSpPr/>
            <p:nvPr/>
          </p:nvSpPr>
          <p:spPr>
            <a:xfrm>
              <a:off x="4572750" y="724322"/>
              <a:ext cx="1448552" cy="3553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050"/>
                <a:t>Site </a:t>
              </a:r>
              <a:r>
                <a:rPr lang="fr-FR" sz="1050" err="1"/>
                <a:t>DomusVi</a:t>
              </a:r>
              <a:r>
                <a:rPr lang="fr-FR" sz="1050"/>
                <a:t> Domicile</a:t>
              </a:r>
            </a:p>
          </p:txBody>
        </p:sp>
        <p:sp>
          <p:nvSpPr>
            <p:cNvPr id="79" name="ZoneTexte 78">
              <a:extLst>
                <a:ext uri="{FF2B5EF4-FFF2-40B4-BE49-F238E27FC236}">
                  <a16:creationId xmlns:a16="http://schemas.microsoft.com/office/drawing/2014/main" id="{9AF16643-3C96-467C-0F12-8056E900103F}"/>
                </a:ext>
              </a:extLst>
            </p:cNvPr>
            <p:cNvSpPr txBox="1"/>
            <p:nvPr/>
          </p:nvSpPr>
          <p:spPr>
            <a:xfrm>
              <a:off x="3617906" y="695500"/>
              <a:ext cx="1081952" cy="369332"/>
            </a:xfrm>
            <a:prstGeom prst="rect">
              <a:avLst/>
            </a:prstGeom>
            <a:noFill/>
          </p:spPr>
          <p:txBody>
            <a:bodyPr wrap="square" rtlCol="0">
              <a:spAutoFit/>
            </a:bodyPr>
            <a:lstStyle/>
            <a:p>
              <a:r>
                <a:rPr lang="fr-FR" sz="900"/>
                <a:t>Demandes aides pour le Domicile</a:t>
              </a:r>
            </a:p>
          </p:txBody>
        </p:sp>
        <p:cxnSp>
          <p:nvCxnSpPr>
            <p:cNvPr id="84" name="Connecteur : en angle 83">
              <a:extLst>
                <a:ext uri="{FF2B5EF4-FFF2-40B4-BE49-F238E27FC236}">
                  <a16:creationId xmlns:a16="http://schemas.microsoft.com/office/drawing/2014/main" id="{3576682A-AF86-F3B3-9980-D8C377450443}"/>
                </a:ext>
              </a:extLst>
            </p:cNvPr>
            <p:cNvCxnSpPr>
              <a:stCxn id="77" idx="1"/>
              <a:endCxn id="15" idx="0"/>
            </p:cNvCxnSpPr>
            <p:nvPr/>
          </p:nvCxnSpPr>
          <p:spPr>
            <a:xfrm rot="10800000" flipV="1">
              <a:off x="3529080" y="902013"/>
              <a:ext cx="1043671" cy="256110"/>
            </a:xfrm>
            <a:prstGeom prst="bentConnector2">
              <a:avLst/>
            </a:prstGeom>
            <a:ln>
              <a:solidFill>
                <a:srgbClr val="D40740"/>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ZoneTexte 86">
              <a:extLst>
                <a:ext uri="{FF2B5EF4-FFF2-40B4-BE49-F238E27FC236}">
                  <a16:creationId xmlns:a16="http://schemas.microsoft.com/office/drawing/2014/main" id="{57F837F6-C48E-0612-B36E-4F448FED683E}"/>
                </a:ext>
              </a:extLst>
            </p:cNvPr>
            <p:cNvSpPr txBox="1"/>
            <p:nvPr/>
          </p:nvSpPr>
          <p:spPr>
            <a:xfrm>
              <a:off x="1587665" y="1013200"/>
              <a:ext cx="1304883" cy="369332"/>
            </a:xfrm>
            <a:prstGeom prst="rect">
              <a:avLst/>
            </a:prstGeom>
            <a:noFill/>
          </p:spPr>
          <p:txBody>
            <a:bodyPr wrap="square" rtlCol="0">
              <a:spAutoFit/>
            </a:bodyPr>
            <a:lstStyle/>
            <a:p>
              <a:r>
                <a:rPr lang="fr-FR" sz="900"/>
                <a:t>Créations / Mises à jour des Prospects Domicile</a:t>
              </a:r>
            </a:p>
          </p:txBody>
        </p:sp>
        <p:sp>
          <p:nvSpPr>
            <p:cNvPr id="2" name="Rectangle : coins arrondis 1">
              <a:extLst>
                <a:ext uri="{FF2B5EF4-FFF2-40B4-BE49-F238E27FC236}">
                  <a16:creationId xmlns:a16="http://schemas.microsoft.com/office/drawing/2014/main" id="{2E934237-0DA3-5BA3-F6A1-218ACFE71D86}"/>
                </a:ext>
              </a:extLst>
            </p:cNvPr>
            <p:cNvSpPr/>
            <p:nvPr/>
          </p:nvSpPr>
          <p:spPr>
            <a:xfrm>
              <a:off x="818546" y="439277"/>
              <a:ext cx="827737" cy="3804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050"/>
                <a:t>Business Object</a:t>
              </a:r>
              <a:endParaRPr lang="fr-FR" sz="900"/>
            </a:p>
          </p:txBody>
        </p:sp>
        <p:cxnSp>
          <p:nvCxnSpPr>
            <p:cNvPr id="7" name="Connecteur : en angle 6">
              <a:extLst>
                <a:ext uri="{FF2B5EF4-FFF2-40B4-BE49-F238E27FC236}">
                  <a16:creationId xmlns:a16="http://schemas.microsoft.com/office/drawing/2014/main" id="{721FB2B9-CF4C-47CC-4A2A-A6B0134BE6DE}"/>
                </a:ext>
              </a:extLst>
            </p:cNvPr>
            <p:cNvCxnSpPr>
              <a:stCxn id="2" idx="3"/>
              <a:endCxn id="50" idx="0"/>
            </p:cNvCxnSpPr>
            <p:nvPr/>
          </p:nvCxnSpPr>
          <p:spPr>
            <a:xfrm>
              <a:off x="1646283" y="629481"/>
              <a:ext cx="5035345" cy="121466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35" name="Connecteur droit avec flèche 34">
            <a:extLst>
              <a:ext uri="{FF2B5EF4-FFF2-40B4-BE49-F238E27FC236}">
                <a16:creationId xmlns:a16="http://schemas.microsoft.com/office/drawing/2014/main" id="{272BEE6F-8800-5896-64C0-E7CD4C072262}"/>
              </a:ext>
            </a:extLst>
          </p:cNvPr>
          <p:cNvCxnSpPr>
            <a:stCxn id="9" idx="3"/>
            <a:endCxn id="50" idx="1"/>
          </p:cNvCxnSpPr>
          <p:nvPr/>
        </p:nvCxnSpPr>
        <p:spPr>
          <a:xfrm flipV="1">
            <a:off x="3942947" y="2013938"/>
            <a:ext cx="2324812" cy="216988"/>
          </a:xfrm>
          <a:prstGeom prst="straightConnector1">
            <a:avLst/>
          </a:prstGeom>
          <a:ln>
            <a:solidFill>
              <a:srgbClr val="C0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70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Espace réservé du contenu 2">
            <a:extLst>
              <a:ext uri="{FF2B5EF4-FFF2-40B4-BE49-F238E27FC236}">
                <a16:creationId xmlns:a16="http://schemas.microsoft.com/office/drawing/2014/main" id="{36E6EF2D-3A42-4E19-B886-7D8EC3A3C8BE}"/>
              </a:ext>
            </a:extLst>
          </p:cNvPr>
          <p:cNvSpPr>
            <a:spLocks noGrp="1"/>
          </p:cNvSpPr>
          <p:nvPr>
            <p:ph sz="quarter" idx="14"/>
          </p:nvPr>
        </p:nvSpPr>
        <p:spPr>
          <a:xfrm>
            <a:off x="457200" y="1033850"/>
            <a:ext cx="8509247" cy="5322499"/>
          </a:xfrm>
        </p:spPr>
        <p:txBody>
          <a:bodyPr>
            <a:noAutofit/>
          </a:bodyPr>
          <a:lstStyle/>
          <a:p>
            <a:r>
              <a:rPr lang="fr-FR" sz="1400"/>
              <a:t>Le dossier DAC Domicile Lot 1, actions et identité:</a:t>
            </a:r>
          </a:p>
          <a:p>
            <a:pPr lvl="2"/>
            <a:endParaRPr lang="fr-FR" sz="1200"/>
          </a:p>
        </p:txBody>
      </p:sp>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8</a:t>
            </a:fld>
            <a:endParaRPr lang="fr-FR"/>
          </a:p>
        </p:txBody>
      </p:sp>
      <p:grpSp>
        <p:nvGrpSpPr>
          <p:cNvPr id="15" name="Groupe 14">
            <a:extLst>
              <a:ext uri="{FF2B5EF4-FFF2-40B4-BE49-F238E27FC236}">
                <a16:creationId xmlns:a16="http://schemas.microsoft.com/office/drawing/2014/main" id="{7C413D20-06B7-4E74-A53A-291C280A49EB}"/>
              </a:ext>
            </a:extLst>
          </p:cNvPr>
          <p:cNvGrpSpPr/>
          <p:nvPr/>
        </p:nvGrpSpPr>
        <p:grpSpPr>
          <a:xfrm>
            <a:off x="181138" y="1318979"/>
            <a:ext cx="3980229" cy="1813171"/>
            <a:chOff x="907770" y="1087509"/>
            <a:chExt cx="4060547" cy="1813171"/>
          </a:xfrm>
        </p:grpSpPr>
        <p:pic>
          <p:nvPicPr>
            <p:cNvPr id="7" name="Image 6">
              <a:extLst>
                <a:ext uri="{FF2B5EF4-FFF2-40B4-BE49-F238E27FC236}">
                  <a16:creationId xmlns:a16="http://schemas.microsoft.com/office/drawing/2014/main" id="{E05C2E0D-86EF-4A41-B315-6A219869396F}"/>
                </a:ext>
              </a:extLst>
            </p:cNvPr>
            <p:cNvPicPr>
              <a:picLocks noChangeAspect="1"/>
            </p:cNvPicPr>
            <p:nvPr/>
          </p:nvPicPr>
          <p:blipFill rotWithShape="1">
            <a:blip r:embed="rId2"/>
            <a:srcRect r="39498" b="29563"/>
            <a:stretch/>
          </p:blipFill>
          <p:spPr>
            <a:xfrm>
              <a:off x="907770" y="1087509"/>
              <a:ext cx="4060547" cy="1813171"/>
            </a:xfrm>
            <a:prstGeom prst="rect">
              <a:avLst/>
            </a:prstGeom>
          </p:spPr>
        </p:pic>
        <p:pic>
          <p:nvPicPr>
            <p:cNvPr id="9" name="Image 8">
              <a:extLst>
                <a:ext uri="{FF2B5EF4-FFF2-40B4-BE49-F238E27FC236}">
                  <a16:creationId xmlns:a16="http://schemas.microsoft.com/office/drawing/2014/main" id="{2926560B-F43C-4271-A3F9-888B52E0EA0B}"/>
                </a:ext>
              </a:extLst>
            </p:cNvPr>
            <p:cNvPicPr>
              <a:picLocks noChangeAspect="1"/>
            </p:cNvPicPr>
            <p:nvPr/>
          </p:nvPicPr>
          <p:blipFill rotWithShape="1">
            <a:blip r:embed="rId3"/>
            <a:srcRect r="37049"/>
            <a:stretch/>
          </p:blipFill>
          <p:spPr>
            <a:xfrm>
              <a:off x="1815909" y="1361764"/>
              <a:ext cx="457503" cy="128010"/>
            </a:xfrm>
            <a:prstGeom prst="rect">
              <a:avLst/>
            </a:prstGeom>
          </p:spPr>
        </p:pic>
        <p:pic>
          <p:nvPicPr>
            <p:cNvPr id="10" name="Image 9">
              <a:extLst>
                <a:ext uri="{FF2B5EF4-FFF2-40B4-BE49-F238E27FC236}">
                  <a16:creationId xmlns:a16="http://schemas.microsoft.com/office/drawing/2014/main" id="{E6EF8710-0C2F-4BA1-854A-8219C8338303}"/>
                </a:ext>
              </a:extLst>
            </p:cNvPr>
            <p:cNvPicPr>
              <a:picLocks noChangeAspect="1"/>
            </p:cNvPicPr>
            <p:nvPr/>
          </p:nvPicPr>
          <p:blipFill>
            <a:blip r:embed="rId3"/>
            <a:stretch>
              <a:fillRect/>
            </a:stretch>
          </p:blipFill>
          <p:spPr>
            <a:xfrm>
              <a:off x="3177909" y="1361764"/>
              <a:ext cx="726766" cy="128010"/>
            </a:xfrm>
            <a:prstGeom prst="rect">
              <a:avLst/>
            </a:prstGeom>
          </p:spPr>
        </p:pic>
        <p:pic>
          <p:nvPicPr>
            <p:cNvPr id="11" name="Image 10">
              <a:extLst>
                <a:ext uri="{FF2B5EF4-FFF2-40B4-BE49-F238E27FC236}">
                  <a16:creationId xmlns:a16="http://schemas.microsoft.com/office/drawing/2014/main" id="{1C76596F-0EF0-40B1-8522-48A3E90C0D0B}"/>
                </a:ext>
              </a:extLst>
            </p:cNvPr>
            <p:cNvPicPr>
              <a:picLocks noChangeAspect="1"/>
            </p:cNvPicPr>
            <p:nvPr/>
          </p:nvPicPr>
          <p:blipFill>
            <a:blip r:embed="rId3"/>
            <a:stretch>
              <a:fillRect/>
            </a:stretch>
          </p:blipFill>
          <p:spPr>
            <a:xfrm>
              <a:off x="3969561" y="1361764"/>
              <a:ext cx="726766" cy="128010"/>
            </a:xfrm>
            <a:prstGeom prst="rect">
              <a:avLst/>
            </a:prstGeom>
          </p:spPr>
        </p:pic>
        <p:sp>
          <p:nvSpPr>
            <p:cNvPr id="12" name="Rectangle 11">
              <a:extLst>
                <a:ext uri="{FF2B5EF4-FFF2-40B4-BE49-F238E27FC236}">
                  <a16:creationId xmlns:a16="http://schemas.microsoft.com/office/drawing/2014/main" id="{15EFB42D-3D4A-426C-9156-877F0BB239C5}"/>
                </a:ext>
              </a:extLst>
            </p:cNvPr>
            <p:cNvSpPr/>
            <p:nvPr/>
          </p:nvSpPr>
          <p:spPr>
            <a:xfrm>
              <a:off x="3136232" y="1965158"/>
              <a:ext cx="950494" cy="9224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C06ED539-CA61-4937-970C-6335D3D330EF}"/>
                </a:ext>
              </a:extLst>
            </p:cNvPr>
            <p:cNvSpPr/>
            <p:nvPr/>
          </p:nvSpPr>
          <p:spPr>
            <a:xfrm>
              <a:off x="2590800" y="2057400"/>
              <a:ext cx="950494" cy="9224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AD9BEDF6-0E94-4C0C-BE4C-18E2062BD69F}"/>
                </a:ext>
              </a:extLst>
            </p:cNvPr>
            <p:cNvSpPr txBox="1"/>
            <p:nvPr/>
          </p:nvSpPr>
          <p:spPr>
            <a:xfrm>
              <a:off x="3084094" y="1925942"/>
              <a:ext cx="914400" cy="169277"/>
            </a:xfrm>
            <a:prstGeom prst="rect">
              <a:avLst/>
            </a:prstGeom>
            <a:noFill/>
          </p:spPr>
          <p:txBody>
            <a:bodyPr wrap="square" rtlCol="0">
              <a:spAutoFit/>
            </a:bodyPr>
            <a:lstStyle/>
            <a:p>
              <a:r>
                <a:rPr lang="fr-FR" sz="500"/>
                <a:t>Aide à domicile</a:t>
              </a:r>
            </a:p>
          </p:txBody>
        </p:sp>
      </p:gr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8362800" cy="950399"/>
          </a:xfrm>
        </p:spPr>
        <p:txBody>
          <a:bodyPr>
            <a:normAutofit/>
          </a:bodyPr>
          <a:lstStyle/>
          <a:p>
            <a:r>
              <a:rPr lang="fr-FR" sz="2400"/>
              <a:t>Le DAC Domicile en image - 1</a:t>
            </a:r>
          </a:p>
        </p:txBody>
      </p:sp>
      <p:cxnSp>
        <p:nvCxnSpPr>
          <p:cNvPr id="27" name="Connecteur : en angle 26">
            <a:extLst>
              <a:ext uri="{FF2B5EF4-FFF2-40B4-BE49-F238E27FC236}">
                <a16:creationId xmlns:a16="http://schemas.microsoft.com/office/drawing/2014/main" id="{356214CB-9ECC-4756-AFA9-B15D5DA02BFE}"/>
              </a:ext>
            </a:extLst>
          </p:cNvPr>
          <p:cNvCxnSpPr>
            <a:cxnSpLocks/>
            <a:endCxn id="16" idx="1"/>
          </p:cNvCxnSpPr>
          <p:nvPr/>
        </p:nvCxnSpPr>
        <p:spPr>
          <a:xfrm rot="16200000" flipH="1">
            <a:off x="68454" y="1955215"/>
            <a:ext cx="2967108" cy="2421126"/>
          </a:xfrm>
          <a:prstGeom prst="bentConnector2">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9" name="ZoneTexte 28">
            <a:extLst>
              <a:ext uri="{FF2B5EF4-FFF2-40B4-BE49-F238E27FC236}">
                <a16:creationId xmlns:a16="http://schemas.microsoft.com/office/drawing/2014/main" id="{3A5DC35B-6122-44A2-A3A1-54801AABB9A0}"/>
              </a:ext>
            </a:extLst>
          </p:cNvPr>
          <p:cNvSpPr txBox="1"/>
          <p:nvPr/>
        </p:nvSpPr>
        <p:spPr>
          <a:xfrm>
            <a:off x="457200" y="5021942"/>
            <a:ext cx="1908321" cy="430887"/>
          </a:xfrm>
          <a:prstGeom prst="rect">
            <a:avLst/>
          </a:prstGeom>
          <a:noFill/>
        </p:spPr>
        <p:txBody>
          <a:bodyPr wrap="square" rtlCol="0">
            <a:spAutoFit/>
          </a:bodyPr>
          <a:lstStyle/>
          <a:p>
            <a:r>
              <a:rPr lang="fr-FR" sz="1100"/>
              <a:t>La modification donne accès aux données du dossier</a:t>
            </a:r>
          </a:p>
        </p:txBody>
      </p:sp>
      <p:sp>
        <p:nvSpPr>
          <p:cNvPr id="30" name="ZoneTexte 29">
            <a:extLst>
              <a:ext uri="{FF2B5EF4-FFF2-40B4-BE49-F238E27FC236}">
                <a16:creationId xmlns:a16="http://schemas.microsoft.com/office/drawing/2014/main" id="{BDF414EA-917B-4D27-AF97-C18DAA817DD2}"/>
              </a:ext>
            </a:extLst>
          </p:cNvPr>
          <p:cNvSpPr txBox="1"/>
          <p:nvPr/>
        </p:nvSpPr>
        <p:spPr>
          <a:xfrm>
            <a:off x="4224969" y="1361065"/>
            <a:ext cx="2323445" cy="577081"/>
          </a:xfrm>
          <a:prstGeom prst="rect">
            <a:avLst/>
          </a:prstGeom>
          <a:noFill/>
        </p:spPr>
        <p:txBody>
          <a:bodyPr wrap="square" rtlCol="0">
            <a:spAutoFit/>
          </a:bodyPr>
          <a:lstStyle/>
          <a:p>
            <a:r>
              <a:rPr lang="fr-FR" sz="1050" b="1"/>
              <a:t>Actions réduites sur la page d’accueil </a:t>
            </a:r>
            <a:r>
              <a:rPr lang="fr-FR" sz="1050"/>
              <a:t>:</a:t>
            </a:r>
          </a:p>
          <a:p>
            <a:pPr marL="171450" indent="-171450">
              <a:buFont typeface="Arial" panose="020B0604020202020204" pitchFamily="34" charset="0"/>
              <a:buChar char="•"/>
            </a:pPr>
            <a:r>
              <a:rPr lang="fr-FR" sz="1050"/>
              <a:t>Modification</a:t>
            </a:r>
          </a:p>
          <a:p>
            <a:pPr marL="171450" indent="-171450">
              <a:buFont typeface="Arial" panose="020B0604020202020204" pitchFamily="34" charset="0"/>
              <a:buChar char="•"/>
            </a:pPr>
            <a:r>
              <a:rPr lang="fr-FR" sz="1050"/>
              <a:t>Synchronisation (pour SAP)</a:t>
            </a:r>
          </a:p>
        </p:txBody>
      </p:sp>
      <p:sp>
        <p:nvSpPr>
          <p:cNvPr id="31" name="ZoneTexte 30">
            <a:extLst>
              <a:ext uri="{FF2B5EF4-FFF2-40B4-BE49-F238E27FC236}">
                <a16:creationId xmlns:a16="http://schemas.microsoft.com/office/drawing/2014/main" id="{EEC51A89-B121-4B46-981E-DBA2FE408902}"/>
              </a:ext>
            </a:extLst>
          </p:cNvPr>
          <p:cNvSpPr txBox="1"/>
          <p:nvPr/>
        </p:nvSpPr>
        <p:spPr>
          <a:xfrm>
            <a:off x="6661925" y="1353889"/>
            <a:ext cx="2221677" cy="577081"/>
          </a:xfrm>
          <a:prstGeom prst="rect">
            <a:avLst/>
          </a:prstGeom>
          <a:noFill/>
        </p:spPr>
        <p:txBody>
          <a:bodyPr wrap="square" rtlCol="0">
            <a:spAutoFit/>
          </a:bodyPr>
          <a:lstStyle/>
          <a:p>
            <a:r>
              <a:rPr lang="fr-FR" sz="1050" b="1"/>
              <a:t>Actions page d’accueil à confirmer </a:t>
            </a:r>
            <a:r>
              <a:rPr lang="fr-FR" sz="1050"/>
              <a:t>:</a:t>
            </a:r>
          </a:p>
          <a:p>
            <a:pPr marL="171450" indent="-171450">
              <a:buFont typeface="Arial" panose="020B0604020202020204" pitchFamily="34" charset="0"/>
              <a:buChar char="•"/>
            </a:pPr>
            <a:r>
              <a:rPr lang="fr-FR" sz="1050"/>
              <a:t>Historique contrat </a:t>
            </a:r>
          </a:p>
          <a:p>
            <a:pPr marL="171450" indent="-171450">
              <a:buFont typeface="Arial" panose="020B0604020202020204" pitchFamily="34" charset="0"/>
              <a:buChar char="•"/>
            </a:pPr>
            <a:r>
              <a:rPr lang="fr-FR" sz="1050"/>
              <a:t>Fiche prospect </a:t>
            </a:r>
          </a:p>
        </p:txBody>
      </p:sp>
      <p:sp>
        <p:nvSpPr>
          <p:cNvPr id="32" name="ZoneTexte 31">
            <a:extLst>
              <a:ext uri="{FF2B5EF4-FFF2-40B4-BE49-F238E27FC236}">
                <a16:creationId xmlns:a16="http://schemas.microsoft.com/office/drawing/2014/main" id="{96EA6023-2ADD-43C4-849C-264A7D0BFD40}"/>
              </a:ext>
            </a:extLst>
          </p:cNvPr>
          <p:cNvSpPr txBox="1"/>
          <p:nvPr/>
        </p:nvSpPr>
        <p:spPr>
          <a:xfrm>
            <a:off x="4974415" y="2085763"/>
            <a:ext cx="3631783" cy="1061829"/>
          </a:xfrm>
          <a:prstGeom prst="rect">
            <a:avLst/>
          </a:prstGeom>
          <a:noFill/>
        </p:spPr>
        <p:txBody>
          <a:bodyPr wrap="square" rtlCol="0">
            <a:spAutoFit/>
          </a:bodyPr>
          <a:lstStyle/>
          <a:p>
            <a:r>
              <a:rPr lang="fr-FR" sz="1050" b="1"/>
              <a:t>Données du dossier </a:t>
            </a:r>
            <a:r>
              <a:rPr lang="fr-FR" sz="1050"/>
              <a:t>:</a:t>
            </a:r>
          </a:p>
          <a:p>
            <a:pPr marL="171450" indent="-171450">
              <a:buFont typeface="Arial" panose="020B0604020202020204" pitchFamily="34" charset="0"/>
              <a:buChar char="•"/>
            </a:pPr>
            <a:r>
              <a:rPr lang="fr-FR" sz="1050"/>
              <a:t>Données principales réduites aux références du contrat, à l’Identité et Coordonnées. La référence PERCEVAL.</a:t>
            </a:r>
          </a:p>
          <a:p>
            <a:pPr marL="171450" indent="-171450">
              <a:buFont typeface="Arial" panose="020B0604020202020204" pitchFamily="34" charset="0"/>
              <a:buChar char="•"/>
            </a:pPr>
            <a:r>
              <a:rPr lang="fr-FR" sz="1050"/>
              <a:t>Règlements</a:t>
            </a:r>
          </a:p>
          <a:p>
            <a:pPr marL="171450" indent="-171450">
              <a:buFont typeface="Arial" panose="020B0604020202020204" pitchFamily="34" charset="0"/>
              <a:buChar char="•"/>
            </a:pPr>
            <a:r>
              <a:rPr lang="fr-FR" sz="1050"/>
              <a:t>Coordonnées bancaires (Mandat SEPA)</a:t>
            </a:r>
          </a:p>
          <a:p>
            <a:r>
              <a:rPr lang="fr-FR" sz="1050"/>
              <a:t>A confirmer : Historique Séjours</a:t>
            </a:r>
          </a:p>
        </p:txBody>
      </p:sp>
      <p:sp>
        <p:nvSpPr>
          <p:cNvPr id="33" name="Espace réservé du pied de page 7">
            <a:extLst>
              <a:ext uri="{FF2B5EF4-FFF2-40B4-BE49-F238E27FC236}">
                <a16:creationId xmlns:a16="http://schemas.microsoft.com/office/drawing/2014/main" id="{65481618-5B48-4FD9-8E74-DCB6C62F755F}"/>
              </a:ext>
            </a:extLst>
          </p:cNvPr>
          <p:cNvSpPr>
            <a:spLocks noGrp="1"/>
          </p:cNvSpPr>
          <p:nvPr>
            <p:ph type="ftr" sz="quarter" idx="11"/>
          </p:nvPr>
        </p:nvSpPr>
        <p:spPr>
          <a:xfrm>
            <a:off x="1779658" y="6356350"/>
            <a:ext cx="6548253" cy="365125"/>
          </a:xfrm>
        </p:spPr>
        <p:txBody>
          <a:bodyPr/>
          <a:lstStyle/>
          <a:p>
            <a:r>
              <a:rPr lang="fr-FR"/>
              <a:t>Cadrage DAC Domicile</a:t>
            </a:r>
          </a:p>
        </p:txBody>
      </p:sp>
      <p:grpSp>
        <p:nvGrpSpPr>
          <p:cNvPr id="39" name="Groupe 38">
            <a:extLst>
              <a:ext uri="{FF2B5EF4-FFF2-40B4-BE49-F238E27FC236}">
                <a16:creationId xmlns:a16="http://schemas.microsoft.com/office/drawing/2014/main" id="{397E6E37-C9DA-42A8-8E81-13921761F6FF}"/>
              </a:ext>
            </a:extLst>
          </p:cNvPr>
          <p:cNvGrpSpPr/>
          <p:nvPr/>
        </p:nvGrpSpPr>
        <p:grpSpPr>
          <a:xfrm>
            <a:off x="2762571" y="3224392"/>
            <a:ext cx="5324426" cy="2849880"/>
            <a:chOff x="2762571" y="3224392"/>
            <a:chExt cx="5324426" cy="2849880"/>
          </a:xfrm>
        </p:grpSpPr>
        <p:pic>
          <p:nvPicPr>
            <p:cNvPr id="16" name="Image 15">
              <a:extLst>
                <a:ext uri="{FF2B5EF4-FFF2-40B4-BE49-F238E27FC236}">
                  <a16:creationId xmlns:a16="http://schemas.microsoft.com/office/drawing/2014/main" id="{E192B985-0DFA-4BCF-B52B-91ACF9E78F56}"/>
                </a:ext>
              </a:extLst>
            </p:cNvPr>
            <p:cNvPicPr>
              <a:picLocks noChangeAspect="1"/>
            </p:cNvPicPr>
            <p:nvPr/>
          </p:nvPicPr>
          <p:blipFill>
            <a:blip r:embed="rId4"/>
            <a:stretch>
              <a:fillRect/>
            </a:stretch>
          </p:blipFill>
          <p:spPr>
            <a:xfrm>
              <a:off x="2762571" y="3224392"/>
              <a:ext cx="5324426" cy="2849880"/>
            </a:xfrm>
            <a:prstGeom prst="rect">
              <a:avLst/>
            </a:prstGeom>
          </p:spPr>
        </p:pic>
        <p:pic>
          <p:nvPicPr>
            <p:cNvPr id="17" name="Image 16">
              <a:extLst>
                <a:ext uri="{FF2B5EF4-FFF2-40B4-BE49-F238E27FC236}">
                  <a16:creationId xmlns:a16="http://schemas.microsoft.com/office/drawing/2014/main" id="{B046F587-2C64-4939-BA29-D3325EFC58BB}"/>
                </a:ext>
              </a:extLst>
            </p:cNvPr>
            <p:cNvPicPr>
              <a:picLocks noChangeAspect="1"/>
            </p:cNvPicPr>
            <p:nvPr/>
          </p:nvPicPr>
          <p:blipFill>
            <a:blip r:embed="rId3"/>
            <a:stretch>
              <a:fillRect/>
            </a:stretch>
          </p:blipFill>
          <p:spPr>
            <a:xfrm>
              <a:off x="4609662" y="3579018"/>
              <a:ext cx="729506" cy="137907"/>
            </a:xfrm>
            <a:prstGeom prst="rect">
              <a:avLst/>
            </a:prstGeom>
          </p:spPr>
        </p:pic>
        <p:pic>
          <p:nvPicPr>
            <p:cNvPr id="18" name="Image 17">
              <a:extLst>
                <a:ext uri="{FF2B5EF4-FFF2-40B4-BE49-F238E27FC236}">
                  <a16:creationId xmlns:a16="http://schemas.microsoft.com/office/drawing/2014/main" id="{FEC156E4-165F-428C-B8FC-7373CFED25DD}"/>
                </a:ext>
              </a:extLst>
            </p:cNvPr>
            <p:cNvPicPr>
              <a:picLocks noChangeAspect="1"/>
            </p:cNvPicPr>
            <p:nvPr/>
          </p:nvPicPr>
          <p:blipFill>
            <a:blip r:embed="rId3"/>
            <a:stretch>
              <a:fillRect/>
            </a:stretch>
          </p:blipFill>
          <p:spPr>
            <a:xfrm>
              <a:off x="5690239" y="3578903"/>
              <a:ext cx="729506" cy="137907"/>
            </a:xfrm>
            <a:prstGeom prst="rect">
              <a:avLst/>
            </a:prstGeom>
          </p:spPr>
        </p:pic>
        <p:pic>
          <p:nvPicPr>
            <p:cNvPr id="19" name="Image 18">
              <a:extLst>
                <a:ext uri="{FF2B5EF4-FFF2-40B4-BE49-F238E27FC236}">
                  <a16:creationId xmlns:a16="http://schemas.microsoft.com/office/drawing/2014/main" id="{64EF5051-1D30-4684-9F26-5CE724B213FB}"/>
                </a:ext>
              </a:extLst>
            </p:cNvPr>
            <p:cNvPicPr>
              <a:picLocks noChangeAspect="1"/>
            </p:cNvPicPr>
            <p:nvPr/>
          </p:nvPicPr>
          <p:blipFill rotWithShape="1">
            <a:blip r:embed="rId3"/>
            <a:srcRect t="2" r="22074" b="21880"/>
            <a:stretch/>
          </p:blipFill>
          <p:spPr>
            <a:xfrm>
              <a:off x="3297278" y="3578904"/>
              <a:ext cx="568475" cy="107730"/>
            </a:xfrm>
            <a:prstGeom prst="rect">
              <a:avLst/>
            </a:prstGeom>
          </p:spPr>
        </p:pic>
        <p:pic>
          <p:nvPicPr>
            <p:cNvPr id="21" name="Image 20">
              <a:extLst>
                <a:ext uri="{FF2B5EF4-FFF2-40B4-BE49-F238E27FC236}">
                  <a16:creationId xmlns:a16="http://schemas.microsoft.com/office/drawing/2014/main" id="{51D0617C-775A-41CE-B619-0CF032CF0EE9}"/>
                </a:ext>
              </a:extLst>
            </p:cNvPr>
            <p:cNvPicPr>
              <a:picLocks noChangeAspect="1"/>
            </p:cNvPicPr>
            <p:nvPr/>
          </p:nvPicPr>
          <p:blipFill>
            <a:blip r:embed="rId5"/>
            <a:stretch>
              <a:fillRect/>
            </a:stretch>
          </p:blipFill>
          <p:spPr>
            <a:xfrm>
              <a:off x="3545997" y="4030188"/>
              <a:ext cx="1045835" cy="89287"/>
            </a:xfrm>
            <a:prstGeom prst="rect">
              <a:avLst/>
            </a:prstGeom>
          </p:spPr>
        </p:pic>
        <p:sp>
          <p:nvSpPr>
            <p:cNvPr id="36" name="Rectangle 35">
              <a:extLst>
                <a:ext uri="{FF2B5EF4-FFF2-40B4-BE49-F238E27FC236}">
                  <a16:creationId xmlns:a16="http://schemas.microsoft.com/office/drawing/2014/main" id="{FF6B5E6E-A1BD-421D-ADC0-AB43FACDA588}"/>
                </a:ext>
              </a:extLst>
            </p:cNvPr>
            <p:cNvSpPr/>
            <p:nvPr/>
          </p:nvSpPr>
          <p:spPr>
            <a:xfrm>
              <a:off x="3279494" y="4030188"/>
              <a:ext cx="167435" cy="8928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51A3D385-9945-4186-921A-B3ED5C2E1B9E}"/>
                </a:ext>
              </a:extLst>
            </p:cNvPr>
            <p:cNvSpPr txBox="1"/>
            <p:nvPr/>
          </p:nvSpPr>
          <p:spPr>
            <a:xfrm>
              <a:off x="3197224" y="3996924"/>
              <a:ext cx="349776" cy="138499"/>
            </a:xfrm>
            <a:prstGeom prst="rect">
              <a:avLst/>
            </a:prstGeom>
            <a:noFill/>
          </p:spPr>
          <p:txBody>
            <a:bodyPr wrap="none" rtlCol="0">
              <a:spAutoFit/>
            </a:bodyPr>
            <a:lstStyle/>
            <a:p>
              <a:r>
                <a:rPr lang="fr-FR" sz="300" b="1">
                  <a:solidFill>
                    <a:schemeClr val="tx1">
                      <a:lumMod val="50000"/>
                      <a:lumOff val="50000"/>
                    </a:schemeClr>
                  </a:solidFill>
                </a:rPr>
                <a:t>PERCEVAL</a:t>
              </a:r>
            </a:p>
          </p:txBody>
        </p:sp>
        <p:sp>
          <p:nvSpPr>
            <p:cNvPr id="38" name="Rectangle 37">
              <a:extLst>
                <a:ext uri="{FF2B5EF4-FFF2-40B4-BE49-F238E27FC236}">
                  <a16:creationId xmlns:a16="http://schemas.microsoft.com/office/drawing/2014/main" id="{170007A9-318A-4DC3-8002-9167BA85BC13}"/>
                </a:ext>
              </a:extLst>
            </p:cNvPr>
            <p:cNvSpPr/>
            <p:nvPr/>
          </p:nvSpPr>
          <p:spPr>
            <a:xfrm>
              <a:off x="3038634" y="3970583"/>
              <a:ext cx="568475" cy="16484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62228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FC04EB9F-10BC-4DEF-8D61-10367B6F41D5}"/>
              </a:ext>
            </a:extLst>
          </p:cNvPr>
          <p:cNvSpPr>
            <a:spLocks noGrp="1"/>
          </p:cNvSpPr>
          <p:nvPr>
            <p:ph type="dt" sz="half" idx="10"/>
          </p:nvPr>
        </p:nvSpPr>
        <p:spPr/>
        <p:txBody>
          <a:bodyPr/>
          <a:lstStyle/>
          <a:p>
            <a:fld id="{6A4C1196-8514-604F-BCAD-75E63583B468}" type="datetime3">
              <a:rPr lang="fr-FR" smtClean="0"/>
              <a:pPr/>
              <a:t>26.05.23</a:t>
            </a:fld>
            <a:endParaRPr lang="fr-FR"/>
          </a:p>
        </p:txBody>
      </p:sp>
      <p:sp>
        <p:nvSpPr>
          <p:cNvPr id="6" name="Espace réservé du numéro de diapositive 5">
            <a:extLst>
              <a:ext uri="{FF2B5EF4-FFF2-40B4-BE49-F238E27FC236}">
                <a16:creationId xmlns:a16="http://schemas.microsoft.com/office/drawing/2014/main" id="{8C103B69-FDD3-41D6-BE60-051F812B7964}"/>
              </a:ext>
            </a:extLst>
          </p:cNvPr>
          <p:cNvSpPr>
            <a:spLocks noGrp="1"/>
          </p:cNvSpPr>
          <p:nvPr>
            <p:ph type="sldNum" sz="quarter" idx="12"/>
          </p:nvPr>
        </p:nvSpPr>
        <p:spPr/>
        <p:txBody>
          <a:bodyPr/>
          <a:lstStyle/>
          <a:p>
            <a:fld id="{164B82B3-24E9-6943-9D19-4A32CD4B4D87}" type="slidenum">
              <a:rPr lang="fr-FR" smtClean="0"/>
              <a:pPr/>
              <a:t>9</a:t>
            </a:fld>
            <a:endParaRPr lang="fr-FR"/>
          </a:p>
        </p:txBody>
      </p:sp>
      <p:sp>
        <p:nvSpPr>
          <p:cNvPr id="24" name="Titre 1">
            <a:extLst>
              <a:ext uri="{FF2B5EF4-FFF2-40B4-BE49-F238E27FC236}">
                <a16:creationId xmlns:a16="http://schemas.microsoft.com/office/drawing/2014/main" id="{16D31455-56E5-4FC1-B9C5-E084FC135B1E}"/>
              </a:ext>
            </a:extLst>
          </p:cNvPr>
          <p:cNvSpPr>
            <a:spLocks noGrp="1"/>
          </p:cNvSpPr>
          <p:nvPr>
            <p:ph type="title"/>
          </p:nvPr>
        </p:nvSpPr>
        <p:spPr>
          <a:xfrm>
            <a:off x="457200" y="263049"/>
            <a:ext cx="8362800" cy="950399"/>
          </a:xfrm>
        </p:spPr>
        <p:txBody>
          <a:bodyPr>
            <a:normAutofit/>
          </a:bodyPr>
          <a:lstStyle/>
          <a:p>
            <a:r>
              <a:rPr lang="fr-FR" sz="2400"/>
              <a:t>Le DAC Domicile en image - 2</a:t>
            </a:r>
          </a:p>
        </p:txBody>
      </p:sp>
      <p:grpSp>
        <p:nvGrpSpPr>
          <p:cNvPr id="8" name="Groupe 7">
            <a:extLst>
              <a:ext uri="{FF2B5EF4-FFF2-40B4-BE49-F238E27FC236}">
                <a16:creationId xmlns:a16="http://schemas.microsoft.com/office/drawing/2014/main" id="{A18BCDED-3D5B-4639-8555-EEC29B4A5F41}"/>
              </a:ext>
            </a:extLst>
          </p:cNvPr>
          <p:cNvGrpSpPr/>
          <p:nvPr/>
        </p:nvGrpSpPr>
        <p:grpSpPr>
          <a:xfrm>
            <a:off x="291647" y="1650353"/>
            <a:ext cx="5687257" cy="1439334"/>
            <a:chOff x="238414" y="1037166"/>
            <a:chExt cx="6361742" cy="1617376"/>
          </a:xfrm>
        </p:grpSpPr>
        <p:pic>
          <p:nvPicPr>
            <p:cNvPr id="25" name="Image 24">
              <a:extLst>
                <a:ext uri="{FF2B5EF4-FFF2-40B4-BE49-F238E27FC236}">
                  <a16:creationId xmlns:a16="http://schemas.microsoft.com/office/drawing/2014/main" id="{B66EE5D8-DFCF-4415-BDB3-4C2E12C75CCD}"/>
                </a:ext>
              </a:extLst>
            </p:cNvPr>
            <p:cNvPicPr>
              <a:picLocks noChangeAspect="1"/>
            </p:cNvPicPr>
            <p:nvPr/>
          </p:nvPicPr>
          <p:blipFill>
            <a:blip r:embed="rId2"/>
            <a:stretch>
              <a:fillRect/>
            </a:stretch>
          </p:blipFill>
          <p:spPr>
            <a:xfrm>
              <a:off x="238414" y="1076736"/>
              <a:ext cx="6361742" cy="1577806"/>
            </a:xfrm>
            <a:prstGeom prst="rect">
              <a:avLst/>
            </a:prstGeom>
          </p:spPr>
        </p:pic>
        <p:pic>
          <p:nvPicPr>
            <p:cNvPr id="26" name="Image 25">
              <a:extLst>
                <a:ext uri="{FF2B5EF4-FFF2-40B4-BE49-F238E27FC236}">
                  <a16:creationId xmlns:a16="http://schemas.microsoft.com/office/drawing/2014/main" id="{4E9F040A-AC92-4F57-864A-4995CEE5819D}"/>
                </a:ext>
              </a:extLst>
            </p:cNvPr>
            <p:cNvPicPr>
              <a:picLocks noChangeAspect="1"/>
            </p:cNvPicPr>
            <p:nvPr/>
          </p:nvPicPr>
          <p:blipFill rotWithShape="1">
            <a:blip r:embed="rId3"/>
            <a:srcRect r="37049"/>
            <a:stretch/>
          </p:blipFill>
          <p:spPr>
            <a:xfrm>
              <a:off x="838199" y="1116882"/>
              <a:ext cx="579967" cy="146096"/>
            </a:xfrm>
            <a:prstGeom prst="rect">
              <a:avLst/>
            </a:prstGeom>
          </p:spPr>
        </p:pic>
        <p:pic>
          <p:nvPicPr>
            <p:cNvPr id="28" name="Image 27">
              <a:extLst>
                <a:ext uri="{FF2B5EF4-FFF2-40B4-BE49-F238E27FC236}">
                  <a16:creationId xmlns:a16="http://schemas.microsoft.com/office/drawing/2014/main" id="{1C877360-506F-4362-B92F-33A672638A9C}"/>
                </a:ext>
              </a:extLst>
            </p:cNvPr>
            <p:cNvPicPr>
              <a:picLocks noChangeAspect="1"/>
            </p:cNvPicPr>
            <p:nvPr/>
          </p:nvPicPr>
          <p:blipFill rotWithShape="1">
            <a:blip r:embed="rId3"/>
            <a:srcRect r="37049"/>
            <a:stretch/>
          </p:blipFill>
          <p:spPr>
            <a:xfrm>
              <a:off x="2261015" y="1116882"/>
              <a:ext cx="511815" cy="146096"/>
            </a:xfrm>
            <a:prstGeom prst="rect">
              <a:avLst/>
            </a:prstGeom>
          </p:spPr>
        </p:pic>
        <p:pic>
          <p:nvPicPr>
            <p:cNvPr id="33" name="Image 32">
              <a:extLst>
                <a:ext uri="{FF2B5EF4-FFF2-40B4-BE49-F238E27FC236}">
                  <a16:creationId xmlns:a16="http://schemas.microsoft.com/office/drawing/2014/main" id="{45B634DD-1AAF-4F7A-A3A7-E4092E7AAB42}"/>
                </a:ext>
              </a:extLst>
            </p:cNvPr>
            <p:cNvPicPr>
              <a:picLocks noChangeAspect="1"/>
            </p:cNvPicPr>
            <p:nvPr/>
          </p:nvPicPr>
          <p:blipFill rotWithShape="1">
            <a:blip r:embed="rId3"/>
            <a:srcRect r="37049"/>
            <a:stretch/>
          </p:blipFill>
          <p:spPr>
            <a:xfrm>
              <a:off x="2616615" y="1116882"/>
              <a:ext cx="511815" cy="146096"/>
            </a:xfrm>
            <a:prstGeom prst="rect">
              <a:avLst/>
            </a:prstGeom>
          </p:spPr>
        </p:pic>
        <p:pic>
          <p:nvPicPr>
            <p:cNvPr id="34" name="Image 33">
              <a:extLst>
                <a:ext uri="{FF2B5EF4-FFF2-40B4-BE49-F238E27FC236}">
                  <a16:creationId xmlns:a16="http://schemas.microsoft.com/office/drawing/2014/main" id="{9B9C203C-648F-4E6F-AF0D-8FBDDFC2BE33}"/>
                </a:ext>
              </a:extLst>
            </p:cNvPr>
            <p:cNvPicPr>
              <a:picLocks noChangeAspect="1"/>
            </p:cNvPicPr>
            <p:nvPr/>
          </p:nvPicPr>
          <p:blipFill rotWithShape="1">
            <a:blip r:embed="rId3"/>
            <a:srcRect r="37049"/>
            <a:stretch/>
          </p:blipFill>
          <p:spPr>
            <a:xfrm>
              <a:off x="3518315" y="1123186"/>
              <a:ext cx="511815" cy="146096"/>
            </a:xfrm>
            <a:prstGeom prst="rect">
              <a:avLst/>
            </a:prstGeom>
          </p:spPr>
        </p:pic>
        <p:sp>
          <p:nvSpPr>
            <p:cNvPr id="2" name="Rectangle 1">
              <a:extLst>
                <a:ext uri="{FF2B5EF4-FFF2-40B4-BE49-F238E27FC236}">
                  <a16:creationId xmlns:a16="http://schemas.microsoft.com/office/drawing/2014/main" id="{CD3CE2A8-8946-479E-BB46-E5F456C2F3B0}"/>
                </a:ext>
              </a:extLst>
            </p:cNvPr>
            <p:cNvSpPr/>
            <p:nvPr/>
          </p:nvSpPr>
          <p:spPr>
            <a:xfrm>
              <a:off x="270933" y="1037166"/>
              <a:ext cx="359834" cy="5226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C8797436-6D26-4F98-BDEE-BD3F44A4542B}"/>
                </a:ext>
              </a:extLst>
            </p:cNvPr>
            <p:cNvSpPr/>
            <p:nvPr/>
          </p:nvSpPr>
          <p:spPr>
            <a:xfrm>
              <a:off x="270933" y="1701800"/>
              <a:ext cx="6193367" cy="7747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20" name="Groupe 19">
            <a:extLst>
              <a:ext uri="{FF2B5EF4-FFF2-40B4-BE49-F238E27FC236}">
                <a16:creationId xmlns:a16="http://schemas.microsoft.com/office/drawing/2014/main" id="{8FE6520E-5881-465A-84DE-0BE88DD18A64}"/>
              </a:ext>
            </a:extLst>
          </p:cNvPr>
          <p:cNvGrpSpPr/>
          <p:nvPr/>
        </p:nvGrpSpPr>
        <p:grpSpPr>
          <a:xfrm>
            <a:off x="262576" y="3499921"/>
            <a:ext cx="5687257" cy="1129536"/>
            <a:chOff x="238414" y="2994229"/>
            <a:chExt cx="6445705" cy="1214005"/>
          </a:xfrm>
        </p:grpSpPr>
        <p:grpSp>
          <p:nvGrpSpPr>
            <p:cNvPr id="36" name="Groupe 35">
              <a:extLst>
                <a:ext uri="{FF2B5EF4-FFF2-40B4-BE49-F238E27FC236}">
                  <a16:creationId xmlns:a16="http://schemas.microsoft.com/office/drawing/2014/main" id="{F496E812-6600-4281-8420-5B4E08E2CDB2}"/>
                </a:ext>
              </a:extLst>
            </p:cNvPr>
            <p:cNvGrpSpPr/>
            <p:nvPr/>
          </p:nvGrpSpPr>
          <p:grpSpPr>
            <a:xfrm>
              <a:off x="238414" y="2994229"/>
              <a:ext cx="6445705" cy="1214005"/>
              <a:chOff x="128032" y="2985941"/>
              <a:chExt cx="6445705" cy="1214005"/>
            </a:xfrm>
          </p:grpSpPr>
          <p:pic>
            <p:nvPicPr>
              <p:cNvPr id="37" name="Image 36">
                <a:extLst>
                  <a:ext uri="{FF2B5EF4-FFF2-40B4-BE49-F238E27FC236}">
                    <a16:creationId xmlns:a16="http://schemas.microsoft.com/office/drawing/2014/main" id="{817252A2-088A-4617-8254-448ABEBABB2C}"/>
                  </a:ext>
                </a:extLst>
              </p:cNvPr>
              <p:cNvPicPr>
                <a:picLocks noChangeAspect="1"/>
              </p:cNvPicPr>
              <p:nvPr/>
            </p:nvPicPr>
            <p:blipFill>
              <a:blip r:embed="rId4"/>
              <a:stretch>
                <a:fillRect/>
              </a:stretch>
            </p:blipFill>
            <p:spPr>
              <a:xfrm>
                <a:off x="128032" y="2985941"/>
                <a:ext cx="6445705" cy="1214005"/>
              </a:xfrm>
              <a:prstGeom prst="rect">
                <a:avLst/>
              </a:prstGeom>
            </p:spPr>
          </p:pic>
          <p:sp>
            <p:nvSpPr>
              <p:cNvPr id="38" name="Rectangle 37">
                <a:extLst>
                  <a:ext uri="{FF2B5EF4-FFF2-40B4-BE49-F238E27FC236}">
                    <a16:creationId xmlns:a16="http://schemas.microsoft.com/office/drawing/2014/main" id="{91080377-B059-46CE-A5DC-8CF24E32F2C4}"/>
                  </a:ext>
                </a:extLst>
              </p:cNvPr>
              <p:cNvSpPr/>
              <p:nvPr/>
            </p:nvSpPr>
            <p:spPr>
              <a:xfrm>
                <a:off x="888398" y="3397581"/>
                <a:ext cx="680383" cy="52004"/>
              </a:xfrm>
              <a:prstGeom prst="rect">
                <a:avLst/>
              </a:prstGeom>
              <a:blipFill>
                <a:blip r:embed="rId5"/>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39" name="Image 38">
              <a:extLst>
                <a:ext uri="{FF2B5EF4-FFF2-40B4-BE49-F238E27FC236}">
                  <a16:creationId xmlns:a16="http://schemas.microsoft.com/office/drawing/2014/main" id="{7C86E284-BC0E-421D-8373-A7B2C6941C3A}"/>
                </a:ext>
              </a:extLst>
            </p:cNvPr>
            <p:cNvPicPr>
              <a:picLocks noChangeAspect="1"/>
            </p:cNvPicPr>
            <p:nvPr/>
          </p:nvPicPr>
          <p:blipFill rotWithShape="1">
            <a:blip r:embed="rId3"/>
            <a:srcRect r="37049"/>
            <a:stretch/>
          </p:blipFill>
          <p:spPr>
            <a:xfrm>
              <a:off x="720740" y="3004401"/>
              <a:ext cx="579967" cy="146096"/>
            </a:xfrm>
            <a:prstGeom prst="rect">
              <a:avLst/>
            </a:prstGeom>
          </p:spPr>
        </p:pic>
        <p:pic>
          <p:nvPicPr>
            <p:cNvPr id="40" name="Image 39">
              <a:extLst>
                <a:ext uri="{FF2B5EF4-FFF2-40B4-BE49-F238E27FC236}">
                  <a16:creationId xmlns:a16="http://schemas.microsoft.com/office/drawing/2014/main" id="{8EE2B4D9-7044-400B-9EA7-0D3756792532}"/>
                </a:ext>
              </a:extLst>
            </p:cNvPr>
            <p:cNvPicPr>
              <a:picLocks noChangeAspect="1"/>
            </p:cNvPicPr>
            <p:nvPr/>
          </p:nvPicPr>
          <p:blipFill rotWithShape="1">
            <a:blip r:embed="rId3"/>
            <a:srcRect r="37049"/>
            <a:stretch/>
          </p:blipFill>
          <p:spPr>
            <a:xfrm>
              <a:off x="2057815" y="3004401"/>
              <a:ext cx="511815" cy="146096"/>
            </a:xfrm>
            <a:prstGeom prst="rect">
              <a:avLst/>
            </a:prstGeom>
          </p:spPr>
        </p:pic>
        <p:pic>
          <p:nvPicPr>
            <p:cNvPr id="41" name="Image 40">
              <a:extLst>
                <a:ext uri="{FF2B5EF4-FFF2-40B4-BE49-F238E27FC236}">
                  <a16:creationId xmlns:a16="http://schemas.microsoft.com/office/drawing/2014/main" id="{A11F5CCF-782A-47AD-856A-CE8DCA988C2D}"/>
                </a:ext>
              </a:extLst>
            </p:cNvPr>
            <p:cNvPicPr>
              <a:picLocks noChangeAspect="1"/>
            </p:cNvPicPr>
            <p:nvPr/>
          </p:nvPicPr>
          <p:blipFill rotWithShape="1">
            <a:blip r:embed="rId3"/>
            <a:srcRect r="37049"/>
            <a:stretch/>
          </p:blipFill>
          <p:spPr>
            <a:xfrm>
              <a:off x="2298528" y="3004401"/>
              <a:ext cx="511815" cy="146096"/>
            </a:xfrm>
            <a:prstGeom prst="rect">
              <a:avLst/>
            </a:prstGeom>
          </p:spPr>
        </p:pic>
        <p:pic>
          <p:nvPicPr>
            <p:cNvPr id="42" name="Image 41">
              <a:extLst>
                <a:ext uri="{FF2B5EF4-FFF2-40B4-BE49-F238E27FC236}">
                  <a16:creationId xmlns:a16="http://schemas.microsoft.com/office/drawing/2014/main" id="{D308851F-D9E2-45EC-B688-0C6D8D4D4347}"/>
                </a:ext>
              </a:extLst>
            </p:cNvPr>
            <p:cNvPicPr>
              <a:picLocks noChangeAspect="1"/>
            </p:cNvPicPr>
            <p:nvPr/>
          </p:nvPicPr>
          <p:blipFill rotWithShape="1">
            <a:blip r:embed="rId3"/>
            <a:srcRect r="37049"/>
            <a:stretch/>
          </p:blipFill>
          <p:spPr>
            <a:xfrm>
              <a:off x="3205358" y="3004401"/>
              <a:ext cx="511815" cy="146096"/>
            </a:xfrm>
            <a:prstGeom prst="rect">
              <a:avLst/>
            </a:prstGeom>
          </p:spPr>
        </p:pic>
      </p:grpSp>
      <p:sp>
        <p:nvSpPr>
          <p:cNvPr id="43" name="Espace réservé du contenu 2">
            <a:extLst>
              <a:ext uri="{FF2B5EF4-FFF2-40B4-BE49-F238E27FC236}">
                <a16:creationId xmlns:a16="http://schemas.microsoft.com/office/drawing/2014/main" id="{D130D653-D5F7-4451-B1A2-29CC4CEA1CD7}"/>
              </a:ext>
            </a:extLst>
          </p:cNvPr>
          <p:cNvSpPr>
            <a:spLocks noGrp="1"/>
          </p:cNvSpPr>
          <p:nvPr>
            <p:ph sz="quarter" idx="14"/>
          </p:nvPr>
        </p:nvSpPr>
        <p:spPr>
          <a:xfrm>
            <a:off x="457200" y="1033850"/>
            <a:ext cx="8509247" cy="5322499"/>
          </a:xfrm>
        </p:spPr>
        <p:txBody>
          <a:bodyPr>
            <a:noAutofit/>
          </a:bodyPr>
          <a:lstStyle/>
          <a:p>
            <a:r>
              <a:rPr lang="fr-FR" sz="1400"/>
              <a:t>Onglets Règlements et Coordonnées bancaires avec échanges SAP pour les mandats SEPA:</a:t>
            </a:r>
          </a:p>
          <a:p>
            <a:endParaRPr lang="fr-FR" sz="1400"/>
          </a:p>
          <a:p>
            <a:endParaRPr lang="fr-FR" sz="1400"/>
          </a:p>
          <a:p>
            <a:endParaRPr lang="fr-FR" sz="1400"/>
          </a:p>
          <a:p>
            <a:endParaRPr lang="fr-FR" sz="1400"/>
          </a:p>
          <a:p>
            <a:endParaRPr lang="fr-FR" sz="1400"/>
          </a:p>
          <a:p>
            <a:endParaRPr lang="fr-FR" sz="1400"/>
          </a:p>
          <a:p>
            <a:endParaRPr lang="fr-FR" sz="1400"/>
          </a:p>
          <a:p>
            <a:r>
              <a:rPr lang="fr-FR" sz="1400"/>
              <a:t>Arbitrage :</a:t>
            </a:r>
          </a:p>
          <a:p>
            <a:pPr lvl="1"/>
            <a:r>
              <a:rPr lang="fr-FR" sz="900"/>
              <a:t>Les interlocuteurs n’étant pas identifiés avec un N° PERCEVAL ils ne sont pas intégrés dans le Dossier Domicile</a:t>
            </a:r>
          </a:p>
          <a:p>
            <a:pPr lvl="1"/>
            <a:r>
              <a:rPr lang="fr-FR" sz="900"/>
              <a:t>Si besoin à l’avenir de les intégrer, il faudra un flux spécifique</a:t>
            </a:r>
          </a:p>
          <a:p>
            <a:pPr lvl="2"/>
            <a:endParaRPr lang="fr-FR" sz="1200"/>
          </a:p>
        </p:txBody>
      </p:sp>
      <p:sp>
        <p:nvSpPr>
          <p:cNvPr id="44" name="Espace réservé du pied de page 7">
            <a:extLst>
              <a:ext uri="{FF2B5EF4-FFF2-40B4-BE49-F238E27FC236}">
                <a16:creationId xmlns:a16="http://schemas.microsoft.com/office/drawing/2014/main" id="{48C8B236-5FE5-406F-83DA-C129E7B9DBD5}"/>
              </a:ext>
            </a:extLst>
          </p:cNvPr>
          <p:cNvSpPr>
            <a:spLocks noGrp="1"/>
          </p:cNvSpPr>
          <p:nvPr>
            <p:ph type="ftr" sz="quarter" idx="11"/>
          </p:nvPr>
        </p:nvSpPr>
        <p:spPr>
          <a:xfrm>
            <a:off x="1779658" y="6356350"/>
            <a:ext cx="6548253" cy="365125"/>
          </a:xfrm>
        </p:spPr>
        <p:txBody>
          <a:bodyPr/>
          <a:lstStyle/>
          <a:p>
            <a:r>
              <a:rPr lang="fr-FR"/>
              <a:t>Cadrage DAC Domicile</a:t>
            </a:r>
          </a:p>
        </p:txBody>
      </p:sp>
      <p:sp>
        <p:nvSpPr>
          <p:cNvPr id="45" name="ZoneTexte 44">
            <a:extLst>
              <a:ext uri="{FF2B5EF4-FFF2-40B4-BE49-F238E27FC236}">
                <a16:creationId xmlns:a16="http://schemas.microsoft.com/office/drawing/2014/main" id="{86E19625-F911-47B2-A605-4AC610477763}"/>
              </a:ext>
            </a:extLst>
          </p:cNvPr>
          <p:cNvSpPr txBox="1"/>
          <p:nvPr/>
        </p:nvSpPr>
        <p:spPr>
          <a:xfrm>
            <a:off x="6311936" y="1714042"/>
            <a:ext cx="2323445" cy="577081"/>
          </a:xfrm>
          <a:prstGeom prst="rect">
            <a:avLst/>
          </a:prstGeom>
          <a:noFill/>
        </p:spPr>
        <p:txBody>
          <a:bodyPr wrap="square" rtlCol="0">
            <a:spAutoFit/>
          </a:bodyPr>
          <a:lstStyle/>
          <a:p>
            <a:r>
              <a:rPr lang="fr-FR" sz="1050" b="1"/>
              <a:t>Arbitrage Lot 0</a:t>
            </a:r>
            <a:r>
              <a:rPr lang="fr-FR" sz="1050"/>
              <a:t>:</a:t>
            </a:r>
          </a:p>
          <a:p>
            <a:pPr marL="171450" indent="-171450">
              <a:buFont typeface="Arial" panose="020B0604020202020204" pitchFamily="34" charset="0"/>
              <a:buChar char="•"/>
            </a:pPr>
            <a:r>
              <a:rPr lang="fr-FR" sz="1050"/>
              <a:t>Pas de caution</a:t>
            </a:r>
          </a:p>
          <a:p>
            <a:pPr marL="171450" indent="-171450">
              <a:buFont typeface="Arial" panose="020B0604020202020204" pitchFamily="34" charset="0"/>
              <a:buChar char="•"/>
            </a:pPr>
            <a:r>
              <a:rPr lang="fr-FR" sz="1050"/>
              <a:t>Pas de participation</a:t>
            </a:r>
          </a:p>
        </p:txBody>
      </p:sp>
      <p:sp>
        <p:nvSpPr>
          <p:cNvPr id="46" name="ZoneTexte 45">
            <a:extLst>
              <a:ext uri="{FF2B5EF4-FFF2-40B4-BE49-F238E27FC236}">
                <a16:creationId xmlns:a16="http://schemas.microsoft.com/office/drawing/2014/main" id="{05CB92CA-80AF-49AA-8ADC-226EB02B6503}"/>
              </a:ext>
            </a:extLst>
          </p:cNvPr>
          <p:cNvSpPr txBox="1"/>
          <p:nvPr/>
        </p:nvSpPr>
        <p:spPr>
          <a:xfrm>
            <a:off x="6311936" y="3458114"/>
            <a:ext cx="2654511" cy="1546577"/>
          </a:xfrm>
          <a:prstGeom prst="rect">
            <a:avLst/>
          </a:prstGeom>
          <a:noFill/>
        </p:spPr>
        <p:txBody>
          <a:bodyPr wrap="square" rtlCol="0">
            <a:spAutoFit/>
          </a:bodyPr>
          <a:lstStyle/>
          <a:p>
            <a:r>
              <a:rPr lang="fr-FR" sz="1050" b="1"/>
              <a:t>Arbitrage Lot 0</a:t>
            </a:r>
            <a:r>
              <a:rPr lang="fr-FR" sz="1050"/>
              <a:t>:</a:t>
            </a:r>
          </a:p>
          <a:p>
            <a:pPr marL="171450" indent="-171450">
              <a:buFont typeface="Arial" panose="020B0604020202020204" pitchFamily="34" charset="0"/>
              <a:buChar char="•"/>
            </a:pPr>
            <a:r>
              <a:rPr lang="fr-FR" sz="1050"/>
              <a:t>Les coordonnées proviennent du flux</a:t>
            </a:r>
          </a:p>
          <a:p>
            <a:pPr marL="171450" indent="-171450">
              <a:buFont typeface="Arial" panose="020B0604020202020204" pitchFamily="34" charset="0"/>
              <a:buChar char="•"/>
            </a:pPr>
            <a:r>
              <a:rPr lang="fr-FR" sz="1050"/>
              <a:t>Déclenchement automatique à réception du flux SAP</a:t>
            </a:r>
          </a:p>
          <a:p>
            <a:pPr marL="171450" indent="-171450">
              <a:buFont typeface="Arial" panose="020B0604020202020204" pitchFamily="34" charset="0"/>
              <a:buChar char="•"/>
            </a:pPr>
            <a:r>
              <a:rPr lang="fr-FR" sz="1050"/>
              <a:t>Possibilité de saisie / modification par l’utilisateur si besoin</a:t>
            </a:r>
          </a:p>
          <a:p>
            <a:pPr marL="171450" indent="-171450">
              <a:buFont typeface="Arial" panose="020B0604020202020204" pitchFamily="34" charset="0"/>
              <a:buChar char="•"/>
            </a:pPr>
            <a:r>
              <a:rPr lang="fr-FR" sz="1050"/>
              <a:t>Processus SAP identique que celui du </a:t>
            </a:r>
          </a:p>
          <a:p>
            <a:r>
              <a:rPr lang="fr-FR" sz="1050" i="1"/>
              <a:t>NB : Faire évoluer le flux Portail – SAP pour intégrer la référence PERCEVAL</a:t>
            </a:r>
          </a:p>
        </p:txBody>
      </p:sp>
    </p:spTree>
    <p:extLst>
      <p:ext uri="{BB962C8B-B14F-4D97-AF65-F5344CB8AC3E}">
        <p14:creationId xmlns:p14="http://schemas.microsoft.com/office/powerpoint/2010/main" val="2536149696"/>
      </p:ext>
    </p:extLst>
  </p:cSld>
  <p:clrMapOvr>
    <a:masterClrMapping/>
  </p:clrMapOvr>
</p:sld>
</file>

<file path=ppt/theme/theme1.xml><?xml version="1.0" encoding="utf-8"?>
<a:theme xmlns:a="http://schemas.openxmlformats.org/drawingml/2006/main" name="Thème DomusVi">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35F4B97B5EB44DA11992F8F3A2B321" ma:contentTypeVersion="15" ma:contentTypeDescription="Crée un document." ma:contentTypeScope="" ma:versionID="fe63f86c7a4a8088385d589fb549e77b">
  <xsd:schema xmlns:xsd="http://www.w3.org/2001/XMLSchema" xmlns:xs="http://www.w3.org/2001/XMLSchema" xmlns:p="http://schemas.microsoft.com/office/2006/metadata/properties" xmlns:ns2="ff7fb22c-9b88-4b05-ba19-b51aed7dcf37" xmlns:ns3="807fd255-0d5e-4f79-b67e-55fc59f21357" targetNamespace="http://schemas.microsoft.com/office/2006/metadata/properties" ma:root="true" ma:fieldsID="9220ada3f781c5d5316920b2be867efa" ns2:_="" ns3:_="">
    <xsd:import namespace="ff7fb22c-9b88-4b05-ba19-b51aed7dcf37"/>
    <xsd:import namespace="807fd255-0d5e-4f79-b67e-55fc59f213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7fb22c-9b88-4b05-ba19-b51aed7dcf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eb5d2cb6-58bc-4019-afb6-90c2350b397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07fd255-0d5e-4f79-b67e-55fc59f21357"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2abd79c2-aca3-4389-9dc7-053c3b2e829b}" ma:internalName="TaxCatchAll" ma:showField="CatchAllData" ma:web="807fd255-0d5e-4f79-b67e-55fc59f213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07fd255-0d5e-4f79-b67e-55fc59f21357" xsi:nil="true"/>
    <lcf76f155ced4ddcb4097134ff3c332f xmlns="ff7fb22c-9b88-4b05-ba19-b51aed7dcf3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6DC9E8-4792-4D58-A2B4-86DA0C3E56E7}">
  <ds:schemaRefs>
    <ds:schemaRef ds:uri="807fd255-0d5e-4f79-b67e-55fc59f21357"/>
    <ds:schemaRef ds:uri="ff7fb22c-9b88-4b05-ba19-b51aed7dcf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CA40E73-4DF4-4579-B1F0-BA9542194FBB}">
  <ds:schemaRefs>
    <ds:schemaRef ds:uri="807fd255-0d5e-4f79-b67e-55fc59f21357"/>
    <ds:schemaRef ds:uri="ff7fb22c-9b88-4b05-ba19-b51aed7dcf3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10081A-BA88-4786-821B-1F067913C9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973</TotalTime>
  <Words>1776</Words>
  <Application>Microsoft Office PowerPoint</Application>
  <PresentationFormat>Affichage à l'écran (4:3)</PresentationFormat>
  <Paragraphs>373</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DomusVi</vt:lpstr>
      <vt:lpstr>DAC Domicile</vt:lpstr>
      <vt:lpstr>Le Domicile, Besoins</vt:lpstr>
      <vt:lpstr>Diagramme des flux – scénario 1</vt:lpstr>
      <vt:lpstr>Présentation PowerPoint</vt:lpstr>
      <vt:lpstr>Scénario 2 : Référentiel Portail maître  </vt:lpstr>
      <vt:lpstr>Diagrammes des flux revus – scénario 2:</vt:lpstr>
      <vt:lpstr>Présentation PowerPoint</vt:lpstr>
      <vt:lpstr>Le DAC Domicile en image - 1</vt:lpstr>
      <vt:lpstr>Le DAC Domicile en image - 2</vt:lpstr>
      <vt:lpstr>La liste des DAC Domicile</vt:lpstr>
      <vt:lpstr>Intégration du DAC Domicile dans le modèle Portail</vt:lpstr>
      <vt:lpstr>Quelques questions auxquelles l’étude technique doit répondre pour l’échéance de janvier 2023:</vt:lpstr>
      <vt:lpstr>Points à voir avec les métiers:</vt:lpstr>
      <vt:lpstr>Listes clients / contrats – axe résidence</vt:lpstr>
      <vt:lpstr>Evol CRM : Motif de la demande</vt:lpstr>
      <vt:lpstr>Evol CRM : Budget estimé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Grégory Riboulet</dc:creator>
  <cp:lastModifiedBy>MORSCH Daniela</cp:lastModifiedBy>
  <cp:revision>6</cp:revision>
  <cp:lastPrinted>2019-08-08T14:53:41Z</cp:lastPrinted>
  <dcterms:created xsi:type="dcterms:W3CDTF">2017-02-01T13:24:00Z</dcterms:created>
  <dcterms:modified xsi:type="dcterms:W3CDTF">2023-05-26T14:13:51Z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0x010100BB35F4B97B5EB44DA11992F8F3A2B321</vt:lpwstr>
  </property>
  <property fmtid="{D5CDD505-2E9C-101B-9397-08002B2CF9AE}" pid="3" name="MediaServiceImageTags">
    <vt:lpwstr/>
  </property>
</Properties>
</file>