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7"/>
  </p:notesMasterIdLst>
  <p:handoutMasterIdLst>
    <p:handoutMasterId r:id="rId28"/>
  </p:handoutMasterIdLst>
  <p:sldIdLst>
    <p:sldId id="268" r:id="rId2"/>
    <p:sldId id="292" r:id="rId3"/>
    <p:sldId id="283" r:id="rId4"/>
    <p:sldId id="303" r:id="rId5"/>
    <p:sldId id="281" r:id="rId6"/>
    <p:sldId id="297" r:id="rId7"/>
    <p:sldId id="282" r:id="rId8"/>
    <p:sldId id="279" r:id="rId9"/>
    <p:sldId id="290" r:id="rId10"/>
    <p:sldId id="270" r:id="rId11"/>
    <p:sldId id="307" r:id="rId12"/>
    <p:sldId id="308" r:id="rId13"/>
    <p:sldId id="310" r:id="rId14"/>
    <p:sldId id="309" r:id="rId15"/>
    <p:sldId id="299" r:id="rId16"/>
    <p:sldId id="298" r:id="rId17"/>
    <p:sldId id="284" r:id="rId18"/>
    <p:sldId id="277" r:id="rId19"/>
    <p:sldId id="304" r:id="rId20"/>
    <p:sldId id="300" r:id="rId21"/>
    <p:sldId id="306" r:id="rId22"/>
    <p:sldId id="311" r:id="rId23"/>
    <p:sldId id="312" r:id="rId24"/>
    <p:sldId id="286" r:id="rId25"/>
    <p:sldId id="305" r:id="rId26"/>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6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06" d="100"/>
          <a:sy n="106" d="100"/>
        </p:scale>
        <p:origin x="1800" y="168"/>
      </p:cViewPr>
      <p:guideLst>
        <p:guide orient="horz" pos="2160"/>
        <p:guide pos="2880"/>
      </p:guideLst>
    </p:cSldViewPr>
  </p:slideViewPr>
  <p:notesTextViewPr>
    <p:cViewPr>
      <p:scale>
        <a:sx n="3" d="2"/>
        <a:sy n="3" d="2"/>
      </p:scale>
      <p:origin x="0" y="0"/>
    </p:cViewPr>
  </p:notesTextViewPr>
  <p:sorterViewPr>
    <p:cViewPr>
      <p:scale>
        <a:sx n="66" d="100"/>
        <a:sy n="66" d="100"/>
      </p:scale>
      <p:origin x="0" y="-19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4339"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4340"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4341"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7DBC6791-9AF8-471A-A6CB-5C342AA0488D}" type="slidenum">
              <a:rPr lang="en-US"/>
              <a:pPr>
                <a:defRPr/>
              </a:pPr>
              <a:t>‹#›</a:t>
            </a:fld>
            <a:endParaRPr lang="en-US"/>
          </a:p>
        </p:txBody>
      </p:sp>
    </p:spTree>
    <p:extLst>
      <p:ext uri="{BB962C8B-B14F-4D97-AF65-F5344CB8AC3E}">
        <p14:creationId xmlns:p14="http://schemas.microsoft.com/office/powerpoint/2010/main" val="3994196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2AA47715-673F-4CA2-B139-590E56A47F2D}" type="datetimeFigureOut">
              <a:rPr lang="en-US" smtClean="0"/>
              <a:t>9/14/19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21990738-AC93-4721-AA90-C8F690BF1C79}" type="slidenum">
              <a:rPr lang="en-US" smtClean="0"/>
              <a:t>‹#›</a:t>
            </a:fld>
            <a:endParaRPr lang="en-US"/>
          </a:p>
        </p:txBody>
      </p:sp>
    </p:spTree>
    <p:extLst>
      <p:ext uri="{BB962C8B-B14F-4D97-AF65-F5344CB8AC3E}">
        <p14:creationId xmlns:p14="http://schemas.microsoft.com/office/powerpoint/2010/main" val="307600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990738-AC93-4721-AA90-C8F690BF1C79}" type="slidenum">
              <a:rPr lang="en-US" smtClean="0"/>
              <a:t>16</a:t>
            </a:fld>
            <a:endParaRPr lang="en-US"/>
          </a:p>
        </p:txBody>
      </p:sp>
    </p:spTree>
    <p:extLst>
      <p:ext uri="{BB962C8B-B14F-4D97-AF65-F5344CB8AC3E}">
        <p14:creationId xmlns:p14="http://schemas.microsoft.com/office/powerpoint/2010/main" val="49467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eaLnBrk="1" hangingPunct="1">
              <a:defRPr/>
            </a:pPr>
            <a:endParaRPr lang="en-US"/>
          </a:p>
        </p:txBody>
      </p:sp>
      <p:sp>
        <p:nvSpPr>
          <p:cNvPr id="25605"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25606"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7" name="Rectangle 7"/>
          <p:cNvSpPr>
            <a:spLocks noGrp="1" noChangeArrowheads="1"/>
          </p:cNvSpPr>
          <p:nvPr>
            <p:ph type="dt" sz="half" idx="10"/>
          </p:nvPr>
        </p:nvSpPr>
        <p:spPr/>
        <p:txBody>
          <a:bodyPr/>
          <a:lstStyle>
            <a:lvl1pPr>
              <a:defRPr/>
            </a:lvl1pPr>
          </a:lstStyle>
          <a:p>
            <a:pPr>
              <a:defRPr/>
            </a:pPr>
            <a:endParaRPr lang="en-US"/>
          </a:p>
        </p:txBody>
      </p:sp>
      <p:sp>
        <p:nvSpPr>
          <p:cNvPr id="8" name="Rectangle 8"/>
          <p:cNvSpPr>
            <a:spLocks noGrp="1" noChangeArrowheads="1"/>
          </p:cNvSpPr>
          <p:nvPr>
            <p:ph type="ftr" sz="quarter" idx="11"/>
          </p:nvPr>
        </p:nvSpPr>
        <p:spPr>
          <a:xfrm>
            <a:off x="3352800" y="6391275"/>
            <a:ext cx="2895600" cy="457200"/>
          </a:xfrm>
        </p:spPr>
        <p:txBody>
          <a:bodyPr/>
          <a:lstStyle>
            <a:lvl1pPr>
              <a:defRPr/>
            </a:lvl1pPr>
          </a:lstStyle>
          <a:p>
            <a:pPr>
              <a:defRPr/>
            </a:pPr>
            <a:endParaRPr lang="en-US"/>
          </a:p>
        </p:txBody>
      </p:sp>
      <p:sp>
        <p:nvSpPr>
          <p:cNvPr id="9" name="Rectangle 9"/>
          <p:cNvSpPr>
            <a:spLocks noGrp="1" noChangeArrowheads="1"/>
          </p:cNvSpPr>
          <p:nvPr>
            <p:ph type="sldNum" sz="quarter" idx="12"/>
          </p:nvPr>
        </p:nvSpPr>
        <p:spPr>
          <a:xfrm>
            <a:off x="6858000" y="6391275"/>
            <a:ext cx="1600200" cy="457200"/>
          </a:xfrm>
        </p:spPr>
        <p:txBody>
          <a:bodyPr/>
          <a:lstStyle>
            <a:lvl1pPr>
              <a:defRPr/>
            </a:lvl1pPr>
          </a:lstStyle>
          <a:p>
            <a:pPr>
              <a:defRPr/>
            </a:pPr>
            <a:fld id="{7CFEC9ED-8F86-4AB3-A027-78163D13632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5ADC28-7A6A-4632-834A-6D47CEF6470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1CDE69-DC58-4949-8506-6F1BE9EDA76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9B62B4-CBA4-48BC-AD55-84CF2CC40D2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8217B3-9815-4282-805E-53935E2EB65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1FB0DC4-14AA-4DF5-B030-5AD76F45C2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AF652F5-91F7-4885-9142-F5EA502FD3F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A7F76ED-7357-486E-88F4-86B69888A2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6953346-98DB-4D7B-B516-34754749225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63024C-AE7E-42AC-9B2C-29869C40765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8BFBE1-2E7B-4F6E-B73B-87486337F3B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0"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24581"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24582"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fld id="{A88F27F4-530A-4534-B4EB-B8DEBE74E48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3"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p:txBody>
          <a:bodyPr/>
          <a:lstStyle/>
          <a:p>
            <a:pPr eaLnBrk="1" hangingPunct="1"/>
            <a:r>
              <a:rPr lang="en-US"/>
              <a:t>EE188L EE I Laboratory</a:t>
            </a:r>
          </a:p>
        </p:txBody>
      </p:sp>
      <p:sp>
        <p:nvSpPr>
          <p:cNvPr id="3075" name="Rectangle 6"/>
          <p:cNvSpPr>
            <a:spLocks noGrp="1" noChangeArrowheads="1"/>
          </p:cNvSpPr>
          <p:nvPr>
            <p:ph type="subTitle" idx="1"/>
          </p:nvPr>
        </p:nvSpPr>
        <p:spPr/>
        <p:txBody>
          <a:bodyPr/>
          <a:lstStyle/>
          <a:p>
            <a:pPr eaLnBrk="1" hangingPunct="1"/>
            <a:r>
              <a:rPr lang="en-US" dirty="0"/>
              <a:t>Lab # 02  -  Diodes, </a:t>
            </a:r>
          </a:p>
          <a:p>
            <a:pPr eaLnBrk="1" hangingPunct="1"/>
            <a:r>
              <a:rPr lang="en-US" dirty="0"/>
              <a:t>DC Power Supplies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Activity #2 – Full Wave Rectification</a:t>
            </a:r>
          </a:p>
        </p:txBody>
      </p:sp>
      <p:sp>
        <p:nvSpPr>
          <p:cNvPr id="5123" name="Content Placeholder 2"/>
          <p:cNvSpPr>
            <a:spLocks noGrp="1"/>
          </p:cNvSpPr>
          <p:nvPr>
            <p:ph idx="1"/>
          </p:nvPr>
        </p:nvSpPr>
        <p:spPr>
          <a:xfrm>
            <a:off x="518983" y="1411288"/>
            <a:ext cx="8180173" cy="4038600"/>
          </a:xfrm>
        </p:spPr>
        <p:txBody>
          <a:bodyPr/>
          <a:lstStyle/>
          <a:p>
            <a:pPr>
              <a:buNone/>
            </a:pPr>
            <a:r>
              <a:rPr lang="en-US" dirty="0"/>
              <a:t>LEDs are used to see how the circuit works with 2 diodes conducting at a time so that the current always goes through the load resistor in the same direction, so Vo&gt;0.  When Vs&lt;0, current flows as shown in blue:</a:t>
            </a:r>
          </a:p>
        </p:txBody>
      </p:sp>
      <p:pic>
        <p:nvPicPr>
          <p:cNvPr id="4" name="Picture 3"/>
          <p:cNvPicPr>
            <a:picLocks noChangeAspect="1" noChangeArrowheads="1"/>
          </p:cNvPicPr>
          <p:nvPr/>
        </p:nvPicPr>
        <p:blipFill>
          <a:blip r:embed="rId2" cstate="print"/>
          <a:srcRect l="30034" t="44995" r="20507" b="38028"/>
          <a:stretch>
            <a:fillRect/>
          </a:stretch>
        </p:blipFill>
        <p:spPr bwMode="auto">
          <a:xfrm>
            <a:off x="185351" y="3991234"/>
            <a:ext cx="8595139" cy="2360140"/>
          </a:xfrm>
          <a:prstGeom prst="rect">
            <a:avLst/>
          </a:prstGeom>
          <a:noFill/>
          <a:ln w="9525">
            <a:noFill/>
            <a:miter lim="800000"/>
            <a:headEnd/>
            <a:tailEnd/>
          </a:ln>
        </p:spPr>
      </p:pic>
      <p:cxnSp>
        <p:nvCxnSpPr>
          <p:cNvPr id="5" name="Straight Arrow Connector 4"/>
          <p:cNvCxnSpPr/>
          <p:nvPr/>
        </p:nvCxnSpPr>
        <p:spPr bwMode="auto">
          <a:xfrm flipH="1" flipV="1">
            <a:off x="2916195" y="4275438"/>
            <a:ext cx="803191" cy="667264"/>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8" name="Straight Arrow Connector 7"/>
          <p:cNvCxnSpPr/>
          <p:nvPr/>
        </p:nvCxnSpPr>
        <p:spPr bwMode="auto">
          <a:xfrm flipH="1" flipV="1">
            <a:off x="1902941" y="5239264"/>
            <a:ext cx="733169" cy="683741"/>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0" name="Straight Arrow Connector 9"/>
          <p:cNvCxnSpPr/>
          <p:nvPr/>
        </p:nvCxnSpPr>
        <p:spPr bwMode="auto">
          <a:xfrm flipV="1">
            <a:off x="2137719" y="4979772"/>
            <a:ext cx="1359243" cy="24714"/>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
        <p:nvSpPr>
          <p:cNvPr id="13" name="Arc 12"/>
          <p:cNvSpPr/>
          <p:nvPr/>
        </p:nvSpPr>
        <p:spPr bwMode="auto">
          <a:xfrm flipH="1">
            <a:off x="5408137" y="4695567"/>
            <a:ext cx="720813" cy="1552831"/>
          </a:xfrm>
          <a:prstGeom prst="arc">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Arc 13"/>
          <p:cNvSpPr/>
          <p:nvPr/>
        </p:nvSpPr>
        <p:spPr bwMode="auto">
          <a:xfrm>
            <a:off x="5424616" y="4707923"/>
            <a:ext cx="679620" cy="1556951"/>
          </a:xfrm>
          <a:prstGeom prst="arc">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 name="Straight Connector 2"/>
          <p:cNvCxnSpPr/>
          <p:nvPr/>
        </p:nvCxnSpPr>
        <p:spPr bwMode="auto">
          <a:xfrm flipV="1">
            <a:off x="5063490" y="5447079"/>
            <a:ext cx="361126" cy="2809"/>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2" name="Straight Connector 11"/>
          <p:cNvCxnSpPr/>
          <p:nvPr/>
        </p:nvCxnSpPr>
        <p:spPr bwMode="auto">
          <a:xfrm flipV="1">
            <a:off x="6128950" y="5447079"/>
            <a:ext cx="614750" cy="2808"/>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5" name="Straight Connector 14"/>
          <p:cNvCxnSpPr/>
          <p:nvPr/>
        </p:nvCxnSpPr>
        <p:spPr bwMode="auto">
          <a:xfrm>
            <a:off x="5063490" y="5449888"/>
            <a:ext cx="344647" cy="22095"/>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16" name="Straight Connector 15"/>
          <p:cNvCxnSpPr/>
          <p:nvPr/>
        </p:nvCxnSpPr>
        <p:spPr bwMode="auto">
          <a:xfrm flipV="1">
            <a:off x="6743700" y="5060276"/>
            <a:ext cx="24714" cy="359396"/>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p>
            <a:fld id="{F25C7AF8-6B1A-409E-A78F-92B3471A5F3C}" type="slidenum">
              <a:rPr lang="en-US" smtClean="0"/>
              <a:pPr/>
              <a:t>11</a:t>
            </a:fld>
            <a:endParaRPr lang="en-US"/>
          </a:p>
        </p:txBody>
      </p:sp>
      <p:sp>
        <p:nvSpPr>
          <p:cNvPr id="3077" name="Text Box 6"/>
          <p:cNvSpPr txBox="1">
            <a:spLocks noChangeArrowheads="1"/>
          </p:cNvSpPr>
          <p:nvPr/>
        </p:nvSpPr>
        <p:spPr bwMode="auto">
          <a:xfrm>
            <a:off x="6444342" y="5021292"/>
            <a:ext cx="2478096" cy="400097"/>
          </a:xfrm>
          <a:prstGeom prst="rect">
            <a:avLst/>
          </a:prstGeom>
          <a:noFill/>
          <a:ln w="9525">
            <a:solidFill>
              <a:schemeClr val="accent4"/>
            </a:solidFill>
            <a:miter lim="800000"/>
            <a:headEnd/>
            <a:tailEnd/>
          </a:ln>
        </p:spPr>
        <p:txBody>
          <a:bodyPr wrap="square" lIns="91429" tIns="45714" rIns="91429" bIns="45714">
            <a:spAutoFit/>
          </a:bodyPr>
          <a:lstStyle/>
          <a:p>
            <a:pPr>
              <a:spcBef>
                <a:spcPct val="50000"/>
              </a:spcBef>
              <a:defRPr/>
            </a:pPr>
            <a:r>
              <a:rPr lang="en-US" sz="2000" dirty="0"/>
              <a:t>Adjust Output Level</a:t>
            </a:r>
          </a:p>
        </p:txBody>
      </p:sp>
      <p:sp>
        <p:nvSpPr>
          <p:cNvPr id="3079" name="Text Box 8"/>
          <p:cNvSpPr txBox="1">
            <a:spLocks noChangeArrowheads="1"/>
          </p:cNvSpPr>
          <p:nvPr/>
        </p:nvSpPr>
        <p:spPr bwMode="auto">
          <a:xfrm>
            <a:off x="4339772" y="4517127"/>
            <a:ext cx="2409372" cy="400097"/>
          </a:xfrm>
          <a:prstGeom prst="rect">
            <a:avLst/>
          </a:prstGeom>
          <a:noFill/>
          <a:ln w="9525">
            <a:solidFill>
              <a:schemeClr val="accent4"/>
            </a:solidFill>
            <a:miter lim="800000"/>
            <a:headEnd/>
            <a:tailEnd/>
          </a:ln>
        </p:spPr>
        <p:txBody>
          <a:bodyPr wrap="square" lIns="91429" tIns="45714" rIns="91429" bIns="45714">
            <a:spAutoFit/>
          </a:bodyPr>
          <a:lstStyle/>
          <a:p>
            <a:pPr>
              <a:defRPr/>
            </a:pPr>
            <a:r>
              <a:rPr lang="en-US" sz="2000" dirty="0"/>
              <a:t>Frequency Setting</a:t>
            </a:r>
          </a:p>
        </p:txBody>
      </p:sp>
      <p:sp>
        <p:nvSpPr>
          <p:cNvPr id="11269" name="Text Box 18"/>
          <p:cNvSpPr txBox="1">
            <a:spLocks noChangeArrowheads="1"/>
          </p:cNvSpPr>
          <p:nvPr/>
        </p:nvSpPr>
        <p:spPr bwMode="auto">
          <a:xfrm>
            <a:off x="333375" y="5488193"/>
            <a:ext cx="8515350" cy="1015651"/>
          </a:xfrm>
          <a:prstGeom prst="rect">
            <a:avLst/>
          </a:prstGeom>
          <a:noFill/>
          <a:ln w="9525">
            <a:solidFill>
              <a:schemeClr val="tx1"/>
            </a:solidFill>
            <a:miter lim="800000"/>
            <a:headEnd/>
            <a:tailEnd/>
          </a:ln>
        </p:spPr>
        <p:txBody>
          <a:bodyPr lIns="91429" tIns="45714" rIns="91429" bIns="45714">
            <a:spAutoFit/>
          </a:bodyPr>
          <a:lstStyle/>
          <a:p>
            <a:pPr>
              <a:spcBef>
                <a:spcPts val="0"/>
              </a:spcBef>
            </a:pPr>
            <a:r>
              <a:rPr lang="en-US" sz="2000" dirty="0">
                <a:solidFill>
                  <a:srgbClr val="000000"/>
                </a:solidFill>
              </a:rPr>
              <a:t>Select the type of waveform &amp; frequency range you want</a:t>
            </a:r>
          </a:p>
          <a:p>
            <a:pPr>
              <a:spcBef>
                <a:spcPts val="0"/>
              </a:spcBef>
            </a:pPr>
            <a:r>
              <a:rPr lang="en-US" sz="2000" dirty="0">
                <a:solidFill>
                  <a:srgbClr val="000000"/>
                </a:solidFill>
              </a:rPr>
              <a:t>Use the keypad to set the frequency to the selected range</a:t>
            </a:r>
          </a:p>
          <a:p>
            <a:pPr>
              <a:spcBef>
                <a:spcPts val="0"/>
              </a:spcBef>
            </a:pPr>
            <a:r>
              <a:rPr lang="en-US" sz="2000" dirty="0">
                <a:solidFill>
                  <a:srgbClr val="000000"/>
                </a:solidFill>
              </a:rPr>
              <a:t>Adjust the output voltage level using the amplitude knob</a:t>
            </a:r>
          </a:p>
        </p:txBody>
      </p:sp>
      <p:sp>
        <p:nvSpPr>
          <p:cNvPr id="11270" name="Text Box 19"/>
          <p:cNvSpPr txBox="1">
            <a:spLocks noChangeArrowheads="1"/>
          </p:cNvSpPr>
          <p:nvPr/>
        </p:nvSpPr>
        <p:spPr bwMode="auto">
          <a:xfrm>
            <a:off x="6000750" y="1495425"/>
            <a:ext cx="1971675" cy="701675"/>
          </a:xfrm>
          <a:prstGeom prst="rect">
            <a:avLst/>
          </a:prstGeom>
          <a:noFill/>
          <a:ln w="9525">
            <a:noFill/>
            <a:miter lim="800000"/>
            <a:headEnd/>
            <a:tailEnd/>
          </a:ln>
        </p:spPr>
        <p:txBody>
          <a:bodyPr lIns="91429" tIns="45714" rIns="91429" bIns="45714">
            <a:spAutoFit/>
          </a:bodyPr>
          <a:lstStyle/>
          <a:p>
            <a:pPr>
              <a:spcBef>
                <a:spcPct val="50000"/>
              </a:spcBef>
            </a:pPr>
            <a:r>
              <a:rPr lang="en-US" sz="2000">
                <a:solidFill>
                  <a:schemeClr val="bg1"/>
                </a:solidFill>
              </a:rPr>
              <a:t>Range is set automatically</a:t>
            </a:r>
          </a:p>
        </p:txBody>
      </p:sp>
      <p:sp>
        <p:nvSpPr>
          <p:cNvPr id="11271" name="Oval 20"/>
          <p:cNvSpPr>
            <a:spLocks noChangeArrowheads="1"/>
          </p:cNvSpPr>
          <p:nvPr/>
        </p:nvSpPr>
        <p:spPr bwMode="auto">
          <a:xfrm>
            <a:off x="5013325" y="1895475"/>
            <a:ext cx="385763" cy="385763"/>
          </a:xfrm>
          <a:prstGeom prst="ellipse">
            <a:avLst/>
          </a:prstGeom>
          <a:noFill/>
          <a:ln w="9525">
            <a:solidFill>
              <a:schemeClr val="bg1"/>
            </a:solidFill>
            <a:round/>
            <a:headEnd/>
            <a:tailEnd/>
          </a:ln>
        </p:spPr>
        <p:txBody>
          <a:bodyPr wrap="none" anchor="ctr"/>
          <a:lstStyle/>
          <a:p>
            <a:endParaRPr lang="en-US"/>
          </a:p>
        </p:txBody>
      </p:sp>
      <p:sp>
        <p:nvSpPr>
          <p:cNvPr id="11272" name="Line 21"/>
          <p:cNvSpPr>
            <a:spLocks noChangeShapeType="1"/>
          </p:cNvSpPr>
          <p:nvPr/>
        </p:nvSpPr>
        <p:spPr bwMode="auto">
          <a:xfrm flipH="1">
            <a:off x="5427663" y="1854200"/>
            <a:ext cx="534987" cy="166688"/>
          </a:xfrm>
          <a:prstGeom prst="line">
            <a:avLst/>
          </a:prstGeom>
          <a:noFill/>
          <a:ln w="9525">
            <a:solidFill>
              <a:schemeClr val="bg1"/>
            </a:solidFill>
            <a:round/>
            <a:headEnd/>
            <a:tailEnd type="triangle" w="med" len="med"/>
          </a:ln>
        </p:spPr>
        <p:txBody>
          <a:bodyPr/>
          <a:lstStyle/>
          <a:p>
            <a:endParaRPr lang="en-US"/>
          </a:p>
        </p:txBody>
      </p:sp>
      <p:sp>
        <p:nvSpPr>
          <p:cNvPr id="20" name="Rectangle 3"/>
          <p:cNvSpPr txBox="1">
            <a:spLocks noChangeArrowheads="1"/>
          </p:cNvSpPr>
          <p:nvPr/>
        </p:nvSpPr>
        <p:spPr>
          <a:xfrm>
            <a:off x="473075" y="546100"/>
            <a:ext cx="8243888" cy="839788"/>
          </a:xfrm>
          <a:prstGeom prst="rect">
            <a:avLst/>
          </a:prstGeom>
        </p:spPr>
        <p:txBody>
          <a:bodyPr/>
          <a:lstStyle/>
          <a:p>
            <a:pPr algn="ctr" eaLnBrk="1" hangingPunct="1">
              <a:lnSpc>
                <a:spcPct val="90000"/>
              </a:lnSpc>
              <a:defRPr/>
            </a:pPr>
            <a:r>
              <a:rPr lang="en-US" sz="4400" kern="0" dirty="0">
                <a:solidFill>
                  <a:schemeClr val="tx2"/>
                </a:solidFill>
                <a:effectLst>
                  <a:outerShdw blurRad="38100" dist="38100" dir="2700000" algn="tl">
                    <a:srgbClr val="C0C0C0"/>
                  </a:outerShdw>
                </a:effectLst>
                <a:ea typeface="+mj-ea"/>
                <a:cs typeface="+mj-cs"/>
              </a:rPr>
              <a:t>Function Generator</a:t>
            </a:r>
          </a:p>
        </p:txBody>
      </p:sp>
      <p:sp>
        <p:nvSpPr>
          <p:cNvPr id="14" name="Text Box 8"/>
          <p:cNvSpPr txBox="1">
            <a:spLocks noChangeArrowheads="1"/>
          </p:cNvSpPr>
          <p:nvPr/>
        </p:nvSpPr>
        <p:spPr bwMode="auto">
          <a:xfrm>
            <a:off x="186966" y="4514390"/>
            <a:ext cx="2630487" cy="400050"/>
          </a:xfrm>
          <a:prstGeom prst="rect">
            <a:avLst/>
          </a:prstGeom>
          <a:noFill/>
          <a:ln w="9525">
            <a:solidFill>
              <a:schemeClr val="accent4"/>
            </a:solidFill>
            <a:miter lim="800000"/>
            <a:headEnd/>
            <a:tailEnd/>
          </a:ln>
        </p:spPr>
        <p:txBody>
          <a:bodyPr lIns="91429" tIns="45714" rIns="91429" bIns="45714">
            <a:spAutoFit/>
          </a:bodyPr>
          <a:lstStyle/>
          <a:p>
            <a:pPr>
              <a:defRPr/>
            </a:pPr>
            <a:r>
              <a:rPr lang="en-US" sz="2000" dirty="0"/>
              <a:t>Frequency Display</a:t>
            </a:r>
          </a:p>
        </p:txBody>
      </p:sp>
      <p:sp>
        <p:nvSpPr>
          <p:cNvPr id="18" name="Text Box 6"/>
          <p:cNvSpPr txBox="1">
            <a:spLocks noChangeArrowheads="1"/>
          </p:cNvSpPr>
          <p:nvPr/>
        </p:nvSpPr>
        <p:spPr bwMode="auto">
          <a:xfrm>
            <a:off x="3234478" y="5019932"/>
            <a:ext cx="2280951" cy="400050"/>
          </a:xfrm>
          <a:prstGeom prst="rect">
            <a:avLst/>
          </a:prstGeom>
          <a:noFill/>
          <a:ln w="9525">
            <a:solidFill>
              <a:schemeClr val="accent4"/>
            </a:solidFill>
            <a:miter lim="800000"/>
            <a:headEnd/>
            <a:tailEnd/>
          </a:ln>
        </p:spPr>
        <p:txBody>
          <a:bodyPr wrap="square" lIns="91429" tIns="45714" rIns="91429" bIns="45714">
            <a:spAutoFit/>
          </a:bodyPr>
          <a:lstStyle/>
          <a:p>
            <a:pPr>
              <a:spcBef>
                <a:spcPct val="50000"/>
              </a:spcBef>
              <a:defRPr/>
            </a:pPr>
            <a:r>
              <a:rPr lang="en-US" sz="2000" dirty="0"/>
              <a:t>Type of Waveform</a:t>
            </a:r>
          </a:p>
        </p:txBody>
      </p:sp>
      <p:sp>
        <p:nvSpPr>
          <p:cNvPr id="19" name="Text Box 6"/>
          <p:cNvSpPr txBox="1">
            <a:spLocks noChangeArrowheads="1"/>
          </p:cNvSpPr>
          <p:nvPr/>
        </p:nvSpPr>
        <p:spPr bwMode="auto">
          <a:xfrm>
            <a:off x="1442424" y="5019470"/>
            <a:ext cx="1678147" cy="400050"/>
          </a:xfrm>
          <a:prstGeom prst="rect">
            <a:avLst/>
          </a:prstGeom>
          <a:noFill/>
          <a:ln w="9525">
            <a:solidFill>
              <a:schemeClr val="accent4"/>
            </a:solidFill>
            <a:miter lim="800000"/>
            <a:headEnd/>
            <a:tailEnd/>
          </a:ln>
        </p:spPr>
        <p:txBody>
          <a:bodyPr wrap="square" lIns="91429" tIns="45714" rIns="91429" bIns="45714">
            <a:spAutoFit/>
          </a:bodyPr>
          <a:lstStyle/>
          <a:p>
            <a:pPr>
              <a:spcBef>
                <a:spcPct val="50000"/>
              </a:spcBef>
              <a:defRPr/>
            </a:pPr>
            <a:r>
              <a:rPr lang="en-US" sz="2000" dirty="0"/>
              <a:t>Freq. Range</a:t>
            </a:r>
          </a:p>
        </p:txBody>
      </p:sp>
      <p:pic>
        <p:nvPicPr>
          <p:cNvPr id="21" name="Picture 20"/>
          <p:cNvPicPr/>
          <p:nvPr/>
        </p:nvPicPr>
        <p:blipFill>
          <a:blip r:embed="rId2" cstate="print"/>
          <a:srcRect l="14213" t="35147" r="11570" b="32794"/>
          <a:stretch>
            <a:fillRect/>
          </a:stretch>
        </p:blipFill>
        <p:spPr bwMode="auto">
          <a:xfrm>
            <a:off x="221162" y="1150713"/>
            <a:ext cx="8716360" cy="3259056"/>
          </a:xfrm>
          <a:prstGeom prst="rect">
            <a:avLst/>
          </a:prstGeom>
          <a:noFill/>
          <a:ln w="9525">
            <a:noFill/>
            <a:miter lim="800000"/>
            <a:headEnd/>
            <a:tailEnd/>
          </a:ln>
        </p:spPr>
      </p:pic>
      <p:sp>
        <p:nvSpPr>
          <p:cNvPr id="11276" name="Line 13"/>
          <p:cNvSpPr>
            <a:spLocks noChangeShapeType="1"/>
          </p:cNvSpPr>
          <p:nvPr/>
        </p:nvSpPr>
        <p:spPr bwMode="auto">
          <a:xfrm flipV="1">
            <a:off x="1578178" y="2979173"/>
            <a:ext cx="1002789" cy="1548838"/>
          </a:xfrm>
          <a:prstGeom prst="line">
            <a:avLst/>
          </a:prstGeom>
          <a:noFill/>
          <a:ln w="28575">
            <a:solidFill>
              <a:srgbClr val="FF0000"/>
            </a:solidFill>
            <a:round/>
            <a:headEnd/>
            <a:tailEnd type="triangle" w="med" len="med"/>
          </a:ln>
        </p:spPr>
        <p:txBody>
          <a:bodyPr/>
          <a:lstStyle/>
          <a:p>
            <a:endParaRPr lang="en-US"/>
          </a:p>
        </p:txBody>
      </p:sp>
      <p:sp>
        <p:nvSpPr>
          <p:cNvPr id="11280" name="Line 13"/>
          <p:cNvSpPr>
            <a:spLocks noChangeShapeType="1"/>
          </p:cNvSpPr>
          <p:nvPr/>
        </p:nvSpPr>
        <p:spPr bwMode="auto">
          <a:xfrm flipV="1">
            <a:off x="5573486" y="3008671"/>
            <a:ext cx="724075" cy="1519786"/>
          </a:xfrm>
          <a:prstGeom prst="line">
            <a:avLst/>
          </a:prstGeom>
          <a:noFill/>
          <a:ln w="28575">
            <a:solidFill>
              <a:srgbClr val="FF0000"/>
            </a:solidFill>
            <a:round/>
            <a:headEnd/>
            <a:tailEnd type="triangle" w="med" len="med"/>
          </a:ln>
        </p:spPr>
        <p:txBody>
          <a:bodyPr/>
          <a:lstStyle/>
          <a:p>
            <a:endParaRPr lang="en-US"/>
          </a:p>
        </p:txBody>
      </p:sp>
      <p:sp>
        <p:nvSpPr>
          <p:cNvPr id="11282" name="Line 13"/>
          <p:cNvSpPr>
            <a:spLocks noChangeShapeType="1"/>
          </p:cNvSpPr>
          <p:nvPr/>
        </p:nvSpPr>
        <p:spPr bwMode="auto">
          <a:xfrm flipH="1" flipV="1">
            <a:off x="2964427" y="3849327"/>
            <a:ext cx="11002" cy="1187129"/>
          </a:xfrm>
          <a:prstGeom prst="line">
            <a:avLst/>
          </a:prstGeom>
          <a:noFill/>
          <a:ln w="28575">
            <a:solidFill>
              <a:srgbClr val="FF0000"/>
            </a:solidFill>
            <a:round/>
            <a:headEnd/>
            <a:tailEnd type="triangle" w="med" len="med"/>
          </a:ln>
        </p:spPr>
        <p:txBody>
          <a:bodyPr/>
          <a:lstStyle/>
          <a:p>
            <a:endParaRPr lang="en-US"/>
          </a:p>
        </p:txBody>
      </p:sp>
      <p:sp>
        <p:nvSpPr>
          <p:cNvPr id="11277" name="Line 13"/>
          <p:cNvSpPr>
            <a:spLocks noChangeShapeType="1"/>
          </p:cNvSpPr>
          <p:nvPr/>
        </p:nvSpPr>
        <p:spPr bwMode="auto">
          <a:xfrm flipV="1">
            <a:off x="3904342" y="3834579"/>
            <a:ext cx="800391" cy="1216392"/>
          </a:xfrm>
          <a:prstGeom prst="line">
            <a:avLst/>
          </a:prstGeom>
          <a:noFill/>
          <a:ln w="28575">
            <a:solidFill>
              <a:srgbClr val="FF0000"/>
            </a:solidFill>
            <a:round/>
            <a:headEnd/>
            <a:tailEnd type="triangle" w="med" len="med"/>
          </a:ln>
        </p:spPr>
        <p:txBody>
          <a:bodyPr/>
          <a:lstStyle/>
          <a:p>
            <a:endParaRPr lang="en-US"/>
          </a:p>
        </p:txBody>
      </p:sp>
      <p:sp>
        <p:nvSpPr>
          <p:cNvPr id="11278" name="Line 13"/>
          <p:cNvSpPr>
            <a:spLocks noChangeShapeType="1"/>
          </p:cNvSpPr>
          <p:nvPr/>
        </p:nvSpPr>
        <p:spPr bwMode="auto">
          <a:xfrm flipH="1" flipV="1">
            <a:off x="8157029" y="2496457"/>
            <a:ext cx="616155" cy="2713702"/>
          </a:xfrm>
          <a:prstGeom prst="line">
            <a:avLst/>
          </a:prstGeom>
          <a:noFill/>
          <a:ln w="28575">
            <a:solidFill>
              <a:srgbClr val="FF0000"/>
            </a:solidFill>
            <a:round/>
            <a:headEnd/>
            <a:tailEnd type="triangle" w="med" len="med"/>
          </a:ln>
        </p:spPr>
        <p:txBody>
          <a:bodyPr/>
          <a:lstStyle/>
          <a:p>
            <a:endParaRPr lang="en-US"/>
          </a:p>
        </p:txBody>
      </p:sp>
      <p:sp>
        <p:nvSpPr>
          <p:cNvPr id="22" name="TextBox 21"/>
          <p:cNvSpPr txBox="1"/>
          <p:nvPr/>
        </p:nvSpPr>
        <p:spPr>
          <a:xfrm>
            <a:off x="7068457" y="4513943"/>
            <a:ext cx="1132114" cy="400110"/>
          </a:xfrm>
          <a:prstGeom prst="rect">
            <a:avLst/>
          </a:prstGeom>
          <a:noFill/>
          <a:ln>
            <a:solidFill>
              <a:schemeClr val="accent4"/>
            </a:solidFill>
          </a:ln>
        </p:spPr>
        <p:txBody>
          <a:bodyPr wrap="square" rtlCol="0">
            <a:spAutoFit/>
          </a:bodyPr>
          <a:lstStyle/>
          <a:p>
            <a:r>
              <a:rPr lang="en-US" sz="2000" dirty="0"/>
              <a:t>Output</a:t>
            </a:r>
          </a:p>
        </p:txBody>
      </p:sp>
      <p:sp>
        <p:nvSpPr>
          <p:cNvPr id="23" name="Line 13"/>
          <p:cNvSpPr>
            <a:spLocks noChangeShapeType="1"/>
          </p:cNvSpPr>
          <p:nvPr/>
        </p:nvSpPr>
        <p:spPr bwMode="auto">
          <a:xfrm flipV="1">
            <a:off x="7678058" y="3657600"/>
            <a:ext cx="319314" cy="827314"/>
          </a:xfrm>
          <a:prstGeom prst="line">
            <a:avLst/>
          </a:prstGeom>
          <a:noFill/>
          <a:ln w="28575">
            <a:solidFill>
              <a:srgbClr val="FF0000"/>
            </a:solidFill>
            <a:round/>
            <a:headEnd/>
            <a:tailEnd type="triangle" w="med" len="med"/>
          </a:ln>
        </p:spPr>
        <p:txBody>
          <a:bodyPr/>
          <a:lstStyle/>
          <a:p>
            <a:endParaRPr lang="en-US"/>
          </a:p>
        </p:txBody>
      </p:sp>
    </p:spTree>
    <p:extLst>
      <p:ext uri="{BB962C8B-B14F-4D97-AF65-F5344CB8AC3E}">
        <p14:creationId xmlns:p14="http://schemas.microsoft.com/office/powerpoint/2010/main" val="198088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p>
            <a:fld id="{F25C7AF8-6B1A-409E-A78F-92B3471A5F3C}" type="slidenum">
              <a:rPr lang="en-US" smtClean="0"/>
              <a:pPr/>
              <a:t>12</a:t>
            </a:fld>
            <a:endParaRPr lang="en-US"/>
          </a:p>
        </p:txBody>
      </p:sp>
      <p:sp>
        <p:nvSpPr>
          <p:cNvPr id="3077" name="Text Box 6"/>
          <p:cNvSpPr txBox="1">
            <a:spLocks noChangeArrowheads="1"/>
          </p:cNvSpPr>
          <p:nvPr/>
        </p:nvSpPr>
        <p:spPr bwMode="auto">
          <a:xfrm>
            <a:off x="6429829" y="4469749"/>
            <a:ext cx="2478095" cy="400097"/>
          </a:xfrm>
          <a:prstGeom prst="rect">
            <a:avLst/>
          </a:prstGeom>
          <a:noFill/>
          <a:ln w="9525">
            <a:solidFill>
              <a:schemeClr val="accent4"/>
            </a:solidFill>
            <a:miter lim="800000"/>
            <a:headEnd/>
            <a:tailEnd/>
          </a:ln>
        </p:spPr>
        <p:txBody>
          <a:bodyPr wrap="square" lIns="91429" tIns="45714" rIns="91429" bIns="45714">
            <a:spAutoFit/>
          </a:bodyPr>
          <a:lstStyle/>
          <a:p>
            <a:pPr>
              <a:spcBef>
                <a:spcPct val="50000"/>
              </a:spcBef>
              <a:defRPr/>
            </a:pPr>
            <a:r>
              <a:rPr lang="en-US" sz="2000" dirty="0"/>
              <a:t>Pull Out for -20 dB</a:t>
            </a:r>
          </a:p>
        </p:txBody>
      </p:sp>
      <p:sp>
        <p:nvSpPr>
          <p:cNvPr id="11270" name="Text Box 19"/>
          <p:cNvSpPr txBox="1">
            <a:spLocks noChangeArrowheads="1"/>
          </p:cNvSpPr>
          <p:nvPr/>
        </p:nvSpPr>
        <p:spPr bwMode="auto">
          <a:xfrm>
            <a:off x="6000750" y="1495425"/>
            <a:ext cx="1971675" cy="701675"/>
          </a:xfrm>
          <a:prstGeom prst="rect">
            <a:avLst/>
          </a:prstGeom>
          <a:noFill/>
          <a:ln w="9525">
            <a:noFill/>
            <a:miter lim="800000"/>
            <a:headEnd/>
            <a:tailEnd/>
          </a:ln>
        </p:spPr>
        <p:txBody>
          <a:bodyPr lIns="91429" tIns="45714" rIns="91429" bIns="45714">
            <a:spAutoFit/>
          </a:bodyPr>
          <a:lstStyle/>
          <a:p>
            <a:pPr>
              <a:spcBef>
                <a:spcPct val="50000"/>
              </a:spcBef>
            </a:pPr>
            <a:r>
              <a:rPr lang="en-US" sz="2000">
                <a:solidFill>
                  <a:schemeClr val="bg1"/>
                </a:solidFill>
              </a:rPr>
              <a:t>Range is set automatically</a:t>
            </a:r>
          </a:p>
        </p:txBody>
      </p:sp>
      <p:sp>
        <p:nvSpPr>
          <p:cNvPr id="11271" name="Oval 20"/>
          <p:cNvSpPr>
            <a:spLocks noChangeArrowheads="1"/>
          </p:cNvSpPr>
          <p:nvPr/>
        </p:nvSpPr>
        <p:spPr bwMode="auto">
          <a:xfrm>
            <a:off x="5013325" y="1895475"/>
            <a:ext cx="385763" cy="385763"/>
          </a:xfrm>
          <a:prstGeom prst="ellipse">
            <a:avLst/>
          </a:prstGeom>
          <a:noFill/>
          <a:ln w="9525">
            <a:solidFill>
              <a:schemeClr val="bg1"/>
            </a:solidFill>
            <a:round/>
            <a:headEnd/>
            <a:tailEnd/>
          </a:ln>
        </p:spPr>
        <p:txBody>
          <a:bodyPr wrap="none" anchor="ctr"/>
          <a:lstStyle/>
          <a:p>
            <a:endParaRPr lang="en-US"/>
          </a:p>
        </p:txBody>
      </p:sp>
      <p:sp>
        <p:nvSpPr>
          <p:cNvPr id="11272" name="Line 21"/>
          <p:cNvSpPr>
            <a:spLocks noChangeShapeType="1"/>
          </p:cNvSpPr>
          <p:nvPr/>
        </p:nvSpPr>
        <p:spPr bwMode="auto">
          <a:xfrm flipH="1">
            <a:off x="5427663" y="1854200"/>
            <a:ext cx="534987" cy="166688"/>
          </a:xfrm>
          <a:prstGeom prst="line">
            <a:avLst/>
          </a:prstGeom>
          <a:noFill/>
          <a:ln w="9525">
            <a:solidFill>
              <a:schemeClr val="bg1"/>
            </a:solidFill>
            <a:round/>
            <a:headEnd/>
            <a:tailEnd type="triangle" w="med" len="med"/>
          </a:ln>
        </p:spPr>
        <p:txBody>
          <a:bodyPr/>
          <a:lstStyle/>
          <a:p>
            <a:endParaRPr lang="en-US"/>
          </a:p>
        </p:txBody>
      </p:sp>
      <p:sp>
        <p:nvSpPr>
          <p:cNvPr id="20" name="Rectangle 3"/>
          <p:cNvSpPr txBox="1">
            <a:spLocks noChangeArrowheads="1"/>
          </p:cNvSpPr>
          <p:nvPr/>
        </p:nvSpPr>
        <p:spPr>
          <a:xfrm>
            <a:off x="473075" y="546100"/>
            <a:ext cx="8243888" cy="839788"/>
          </a:xfrm>
          <a:prstGeom prst="rect">
            <a:avLst/>
          </a:prstGeom>
        </p:spPr>
        <p:txBody>
          <a:bodyPr/>
          <a:lstStyle/>
          <a:p>
            <a:pPr algn="ctr" eaLnBrk="1" hangingPunct="1">
              <a:lnSpc>
                <a:spcPct val="90000"/>
              </a:lnSpc>
              <a:defRPr/>
            </a:pPr>
            <a:r>
              <a:rPr lang="en-US" sz="4400" kern="0" dirty="0">
                <a:solidFill>
                  <a:schemeClr val="tx2"/>
                </a:solidFill>
                <a:effectLst>
                  <a:outerShdw blurRad="38100" dist="38100" dir="2700000" algn="tl">
                    <a:srgbClr val="C0C0C0"/>
                  </a:outerShdw>
                </a:effectLst>
                <a:ea typeface="+mj-ea"/>
                <a:cs typeface="+mj-cs"/>
              </a:rPr>
              <a:t>Function Generator</a:t>
            </a:r>
          </a:p>
        </p:txBody>
      </p:sp>
      <p:pic>
        <p:nvPicPr>
          <p:cNvPr id="21" name="Picture 20"/>
          <p:cNvPicPr/>
          <p:nvPr/>
        </p:nvPicPr>
        <p:blipFill>
          <a:blip r:embed="rId2" cstate="print"/>
          <a:srcRect l="14213" t="35147" r="11570" b="32794"/>
          <a:stretch>
            <a:fillRect/>
          </a:stretch>
        </p:blipFill>
        <p:spPr bwMode="auto">
          <a:xfrm>
            <a:off x="221162" y="1150713"/>
            <a:ext cx="8716360" cy="3259056"/>
          </a:xfrm>
          <a:prstGeom prst="rect">
            <a:avLst/>
          </a:prstGeom>
          <a:noFill/>
          <a:ln w="9525">
            <a:noFill/>
            <a:miter lim="800000"/>
            <a:headEnd/>
            <a:tailEnd/>
          </a:ln>
        </p:spPr>
      </p:pic>
      <p:sp>
        <p:nvSpPr>
          <p:cNvPr id="11278" name="Line 13"/>
          <p:cNvSpPr>
            <a:spLocks noChangeShapeType="1"/>
          </p:cNvSpPr>
          <p:nvPr/>
        </p:nvSpPr>
        <p:spPr bwMode="auto">
          <a:xfrm flipH="1" flipV="1">
            <a:off x="8214851" y="2521973"/>
            <a:ext cx="427704" cy="2020529"/>
          </a:xfrm>
          <a:prstGeom prst="line">
            <a:avLst/>
          </a:prstGeom>
          <a:noFill/>
          <a:ln w="28575">
            <a:solidFill>
              <a:srgbClr val="FF0000"/>
            </a:solidFill>
            <a:round/>
            <a:headEnd/>
            <a:tailEnd type="triangle" w="med" len="med"/>
          </a:ln>
        </p:spPr>
        <p:txBody>
          <a:bodyPr/>
          <a:lstStyle/>
          <a:p>
            <a:endParaRPr lang="en-US"/>
          </a:p>
        </p:txBody>
      </p:sp>
      <p:sp>
        <p:nvSpPr>
          <p:cNvPr id="22" name="Text Box 18"/>
          <p:cNvSpPr txBox="1">
            <a:spLocks noChangeArrowheads="1"/>
          </p:cNvSpPr>
          <p:nvPr/>
        </p:nvSpPr>
        <p:spPr bwMode="auto">
          <a:xfrm>
            <a:off x="392574" y="5332884"/>
            <a:ext cx="8515350" cy="1200316"/>
          </a:xfrm>
          <a:prstGeom prst="rect">
            <a:avLst/>
          </a:prstGeom>
          <a:noFill/>
          <a:ln w="9525">
            <a:solidFill>
              <a:schemeClr val="tx1"/>
            </a:solidFill>
            <a:miter lim="800000"/>
            <a:headEnd/>
            <a:tailEnd/>
          </a:ln>
        </p:spPr>
        <p:txBody>
          <a:bodyPr lIns="91429" tIns="45714" rIns="91429" bIns="45714">
            <a:spAutoFit/>
          </a:bodyPr>
          <a:lstStyle/>
          <a:p>
            <a:pPr>
              <a:spcBef>
                <a:spcPct val="50000"/>
              </a:spcBef>
            </a:pPr>
            <a:r>
              <a:rPr lang="en-US" b="1" dirty="0">
                <a:solidFill>
                  <a:srgbClr val="000000"/>
                </a:solidFill>
              </a:rPr>
              <a:t>Press the ATTN (Attenuation) button to get smaller amplitudes (-20 dB or a factor of 1/10</a:t>
            </a:r>
            <a:r>
              <a:rPr lang="en-US" b="1" baseline="30000" dirty="0">
                <a:solidFill>
                  <a:srgbClr val="000000"/>
                </a:solidFill>
              </a:rPr>
              <a:t>th</a:t>
            </a:r>
            <a:r>
              <a:rPr lang="en-US" b="1" dirty="0">
                <a:solidFill>
                  <a:srgbClr val="000000"/>
                </a:solidFill>
              </a:rPr>
              <a:t>).  Additionally, you can pull out the Amplitude Knob to get the same effect (or both to get -40 dB or a factor of 1/100</a:t>
            </a:r>
            <a:r>
              <a:rPr lang="en-US" b="1" baseline="30000" dirty="0">
                <a:solidFill>
                  <a:srgbClr val="000000"/>
                </a:solidFill>
              </a:rPr>
              <a:t>th</a:t>
            </a:r>
            <a:r>
              <a:rPr lang="en-US" b="1" dirty="0">
                <a:solidFill>
                  <a:srgbClr val="000000"/>
                </a:solidFill>
              </a:rPr>
              <a:t>).  For this lab, make sure there is no attenuation!</a:t>
            </a:r>
          </a:p>
        </p:txBody>
      </p:sp>
      <p:sp>
        <p:nvSpPr>
          <p:cNvPr id="11" name="Text Box 6"/>
          <p:cNvSpPr txBox="1">
            <a:spLocks noChangeArrowheads="1"/>
          </p:cNvSpPr>
          <p:nvPr/>
        </p:nvSpPr>
        <p:spPr bwMode="auto">
          <a:xfrm>
            <a:off x="2242457" y="4477006"/>
            <a:ext cx="2478095" cy="400097"/>
          </a:xfrm>
          <a:prstGeom prst="rect">
            <a:avLst/>
          </a:prstGeom>
          <a:noFill/>
          <a:ln w="9525">
            <a:solidFill>
              <a:schemeClr val="accent4"/>
            </a:solidFill>
            <a:miter lim="800000"/>
            <a:headEnd/>
            <a:tailEnd/>
          </a:ln>
        </p:spPr>
        <p:txBody>
          <a:bodyPr wrap="square" lIns="91429" tIns="45714" rIns="91429" bIns="45714">
            <a:spAutoFit/>
          </a:bodyPr>
          <a:lstStyle/>
          <a:p>
            <a:pPr>
              <a:spcBef>
                <a:spcPct val="50000"/>
              </a:spcBef>
              <a:defRPr/>
            </a:pPr>
            <a:r>
              <a:rPr lang="en-US" sz="2000" dirty="0"/>
              <a:t>Press for -20 dB</a:t>
            </a:r>
          </a:p>
        </p:txBody>
      </p:sp>
      <p:sp>
        <p:nvSpPr>
          <p:cNvPr id="12" name="Line 13"/>
          <p:cNvSpPr>
            <a:spLocks noChangeShapeType="1"/>
          </p:cNvSpPr>
          <p:nvPr/>
        </p:nvSpPr>
        <p:spPr bwMode="auto">
          <a:xfrm flipH="1" flipV="1">
            <a:off x="2046513" y="3686628"/>
            <a:ext cx="144441" cy="1066330"/>
          </a:xfrm>
          <a:prstGeom prst="line">
            <a:avLst/>
          </a:prstGeom>
          <a:noFill/>
          <a:ln w="28575">
            <a:solidFill>
              <a:srgbClr val="FF0000"/>
            </a:solidFill>
            <a:round/>
            <a:headEnd/>
            <a:tailEnd type="triangle" w="med" len="med"/>
          </a:ln>
        </p:spPr>
        <p:txBody>
          <a:bodyPr/>
          <a:lstStyle/>
          <a:p>
            <a:endParaRPr lang="en-US"/>
          </a:p>
        </p:txBody>
      </p:sp>
    </p:spTree>
    <p:extLst>
      <p:ext uri="{BB962C8B-B14F-4D97-AF65-F5344CB8AC3E}">
        <p14:creationId xmlns:p14="http://schemas.microsoft.com/office/powerpoint/2010/main" val="3262530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p>
            <a:fld id="{F25C7AF8-6B1A-409E-A78F-92B3471A5F3C}" type="slidenum">
              <a:rPr lang="en-US" smtClean="0"/>
              <a:pPr/>
              <a:t>13</a:t>
            </a:fld>
            <a:endParaRPr lang="en-US"/>
          </a:p>
        </p:txBody>
      </p:sp>
      <p:sp>
        <p:nvSpPr>
          <p:cNvPr id="3077" name="Text Box 6"/>
          <p:cNvSpPr txBox="1">
            <a:spLocks noChangeArrowheads="1"/>
          </p:cNvSpPr>
          <p:nvPr/>
        </p:nvSpPr>
        <p:spPr bwMode="auto">
          <a:xfrm>
            <a:off x="765811" y="4562037"/>
            <a:ext cx="5337810" cy="861762"/>
          </a:xfrm>
          <a:prstGeom prst="rect">
            <a:avLst/>
          </a:prstGeom>
          <a:noFill/>
          <a:ln w="9525">
            <a:solidFill>
              <a:schemeClr val="accent4"/>
            </a:solidFill>
            <a:miter lim="800000"/>
            <a:headEnd/>
            <a:tailEnd/>
          </a:ln>
        </p:spPr>
        <p:txBody>
          <a:bodyPr wrap="square" lIns="91429" tIns="45714" rIns="91429" bIns="45714">
            <a:spAutoFit/>
          </a:bodyPr>
          <a:lstStyle/>
          <a:p>
            <a:pPr>
              <a:spcBef>
                <a:spcPct val="50000"/>
              </a:spcBef>
              <a:defRPr/>
            </a:pPr>
            <a:r>
              <a:rPr lang="en-US" sz="2000" dirty="0"/>
              <a:t>Pull Out to create a mixed AC+DC signal</a:t>
            </a:r>
          </a:p>
          <a:p>
            <a:pPr>
              <a:spcBef>
                <a:spcPct val="50000"/>
              </a:spcBef>
              <a:defRPr/>
            </a:pPr>
            <a:r>
              <a:rPr lang="en-US" sz="2000" dirty="0"/>
              <a:t>For this lab, make sure it is pressed in!</a:t>
            </a:r>
          </a:p>
        </p:txBody>
      </p:sp>
      <p:sp>
        <p:nvSpPr>
          <p:cNvPr id="11270" name="Text Box 19"/>
          <p:cNvSpPr txBox="1">
            <a:spLocks noChangeArrowheads="1"/>
          </p:cNvSpPr>
          <p:nvPr/>
        </p:nvSpPr>
        <p:spPr bwMode="auto">
          <a:xfrm>
            <a:off x="6000750" y="1495425"/>
            <a:ext cx="1971675" cy="701675"/>
          </a:xfrm>
          <a:prstGeom prst="rect">
            <a:avLst/>
          </a:prstGeom>
          <a:noFill/>
          <a:ln w="9525">
            <a:noFill/>
            <a:miter lim="800000"/>
            <a:headEnd/>
            <a:tailEnd/>
          </a:ln>
        </p:spPr>
        <p:txBody>
          <a:bodyPr lIns="91429" tIns="45714" rIns="91429" bIns="45714">
            <a:spAutoFit/>
          </a:bodyPr>
          <a:lstStyle/>
          <a:p>
            <a:pPr>
              <a:spcBef>
                <a:spcPct val="50000"/>
              </a:spcBef>
            </a:pPr>
            <a:r>
              <a:rPr lang="en-US" sz="2000">
                <a:solidFill>
                  <a:schemeClr val="bg1"/>
                </a:solidFill>
              </a:rPr>
              <a:t>Range is set automatically</a:t>
            </a:r>
          </a:p>
        </p:txBody>
      </p:sp>
      <p:sp>
        <p:nvSpPr>
          <p:cNvPr id="11271" name="Oval 20"/>
          <p:cNvSpPr>
            <a:spLocks noChangeArrowheads="1"/>
          </p:cNvSpPr>
          <p:nvPr/>
        </p:nvSpPr>
        <p:spPr bwMode="auto">
          <a:xfrm>
            <a:off x="5013325" y="1895475"/>
            <a:ext cx="385763" cy="385763"/>
          </a:xfrm>
          <a:prstGeom prst="ellipse">
            <a:avLst/>
          </a:prstGeom>
          <a:noFill/>
          <a:ln w="9525">
            <a:solidFill>
              <a:schemeClr val="bg1"/>
            </a:solidFill>
            <a:round/>
            <a:headEnd/>
            <a:tailEnd/>
          </a:ln>
        </p:spPr>
        <p:txBody>
          <a:bodyPr wrap="none" anchor="ctr"/>
          <a:lstStyle/>
          <a:p>
            <a:endParaRPr lang="en-US"/>
          </a:p>
        </p:txBody>
      </p:sp>
      <p:sp>
        <p:nvSpPr>
          <p:cNvPr id="11272" name="Line 21"/>
          <p:cNvSpPr>
            <a:spLocks noChangeShapeType="1"/>
          </p:cNvSpPr>
          <p:nvPr/>
        </p:nvSpPr>
        <p:spPr bwMode="auto">
          <a:xfrm flipH="1">
            <a:off x="5427663" y="1854200"/>
            <a:ext cx="534987" cy="166688"/>
          </a:xfrm>
          <a:prstGeom prst="line">
            <a:avLst/>
          </a:prstGeom>
          <a:noFill/>
          <a:ln w="9525">
            <a:solidFill>
              <a:schemeClr val="bg1"/>
            </a:solidFill>
            <a:round/>
            <a:headEnd/>
            <a:tailEnd type="triangle" w="med" len="med"/>
          </a:ln>
        </p:spPr>
        <p:txBody>
          <a:bodyPr/>
          <a:lstStyle/>
          <a:p>
            <a:endParaRPr lang="en-US"/>
          </a:p>
        </p:txBody>
      </p:sp>
      <p:sp>
        <p:nvSpPr>
          <p:cNvPr id="20" name="Rectangle 3"/>
          <p:cNvSpPr txBox="1">
            <a:spLocks noChangeArrowheads="1"/>
          </p:cNvSpPr>
          <p:nvPr/>
        </p:nvSpPr>
        <p:spPr>
          <a:xfrm>
            <a:off x="473075" y="546100"/>
            <a:ext cx="8243888" cy="839788"/>
          </a:xfrm>
          <a:prstGeom prst="rect">
            <a:avLst/>
          </a:prstGeom>
        </p:spPr>
        <p:txBody>
          <a:bodyPr/>
          <a:lstStyle/>
          <a:p>
            <a:pPr algn="ctr" eaLnBrk="1" hangingPunct="1">
              <a:lnSpc>
                <a:spcPct val="90000"/>
              </a:lnSpc>
              <a:defRPr/>
            </a:pPr>
            <a:r>
              <a:rPr lang="en-US" sz="4400" kern="0" dirty="0">
                <a:solidFill>
                  <a:schemeClr val="tx2"/>
                </a:solidFill>
                <a:effectLst>
                  <a:outerShdw blurRad="38100" dist="38100" dir="2700000" algn="tl">
                    <a:srgbClr val="C0C0C0"/>
                  </a:outerShdw>
                </a:effectLst>
                <a:ea typeface="+mj-ea"/>
                <a:cs typeface="+mj-cs"/>
              </a:rPr>
              <a:t>Function Generator</a:t>
            </a:r>
          </a:p>
        </p:txBody>
      </p:sp>
      <p:pic>
        <p:nvPicPr>
          <p:cNvPr id="21" name="Picture 20"/>
          <p:cNvPicPr/>
          <p:nvPr/>
        </p:nvPicPr>
        <p:blipFill>
          <a:blip r:embed="rId2" cstate="print"/>
          <a:srcRect l="14213" t="35147" r="11570" b="32794"/>
          <a:stretch>
            <a:fillRect/>
          </a:stretch>
        </p:blipFill>
        <p:spPr bwMode="auto">
          <a:xfrm>
            <a:off x="149511" y="1187743"/>
            <a:ext cx="8716360" cy="3259056"/>
          </a:xfrm>
          <a:prstGeom prst="rect">
            <a:avLst/>
          </a:prstGeom>
          <a:noFill/>
          <a:ln w="9525">
            <a:noFill/>
            <a:miter lim="800000"/>
            <a:headEnd/>
            <a:tailEnd/>
          </a:ln>
        </p:spPr>
      </p:pic>
      <p:sp>
        <p:nvSpPr>
          <p:cNvPr id="11278" name="Line 13"/>
          <p:cNvSpPr>
            <a:spLocks noChangeShapeType="1"/>
          </p:cNvSpPr>
          <p:nvPr/>
        </p:nvSpPr>
        <p:spPr bwMode="auto">
          <a:xfrm flipV="1">
            <a:off x="5737860" y="2449219"/>
            <a:ext cx="1492536" cy="2339950"/>
          </a:xfrm>
          <a:prstGeom prst="line">
            <a:avLst/>
          </a:prstGeom>
          <a:noFill/>
          <a:ln w="28575">
            <a:solidFill>
              <a:srgbClr val="FF0000"/>
            </a:solidFill>
            <a:round/>
            <a:headEnd/>
            <a:tailEnd type="triangle" w="med" len="med"/>
          </a:ln>
        </p:spPr>
        <p:txBody>
          <a:bodyPr/>
          <a:lstStyle/>
          <a:p>
            <a:endParaRPr lang="en-US"/>
          </a:p>
        </p:txBody>
      </p:sp>
      <p:sp>
        <p:nvSpPr>
          <p:cNvPr id="13" name="Text Box 6"/>
          <p:cNvSpPr txBox="1">
            <a:spLocks noChangeArrowheads="1"/>
          </p:cNvSpPr>
          <p:nvPr/>
        </p:nvSpPr>
        <p:spPr bwMode="auto">
          <a:xfrm>
            <a:off x="1908810" y="5537297"/>
            <a:ext cx="6497955" cy="1169539"/>
          </a:xfrm>
          <a:prstGeom prst="rect">
            <a:avLst/>
          </a:prstGeom>
          <a:noFill/>
          <a:ln w="9525">
            <a:solidFill>
              <a:schemeClr val="accent4"/>
            </a:solidFill>
            <a:miter lim="800000"/>
            <a:headEnd/>
            <a:tailEnd/>
          </a:ln>
        </p:spPr>
        <p:txBody>
          <a:bodyPr wrap="square" lIns="91429" tIns="45714" rIns="91429" bIns="45714">
            <a:spAutoFit/>
          </a:bodyPr>
          <a:lstStyle/>
          <a:p>
            <a:pPr>
              <a:spcBef>
                <a:spcPts val="600"/>
              </a:spcBef>
              <a:defRPr/>
            </a:pPr>
            <a:r>
              <a:rPr lang="en-US" sz="2000" dirty="0"/>
              <a:t>Use a coaxial cable with a BNC connector (hanging</a:t>
            </a:r>
          </a:p>
          <a:p>
            <a:pPr>
              <a:spcBef>
                <a:spcPts val="600"/>
              </a:spcBef>
              <a:defRPr/>
            </a:pPr>
            <a:r>
              <a:rPr lang="en-US" sz="2000" dirty="0"/>
              <a:t>near the doors) to connect the function generator </a:t>
            </a:r>
          </a:p>
          <a:p>
            <a:pPr>
              <a:spcBef>
                <a:spcPts val="600"/>
              </a:spcBef>
              <a:defRPr/>
            </a:pPr>
            <a:r>
              <a:rPr lang="en-US" sz="2000" dirty="0"/>
              <a:t>output to the circuit</a:t>
            </a:r>
          </a:p>
        </p:txBody>
      </p:sp>
      <p:sp>
        <p:nvSpPr>
          <p:cNvPr id="14" name="Line 13"/>
          <p:cNvSpPr>
            <a:spLocks noChangeShapeType="1"/>
          </p:cNvSpPr>
          <p:nvPr/>
        </p:nvSpPr>
        <p:spPr bwMode="auto">
          <a:xfrm flipH="1" flipV="1">
            <a:off x="7828565" y="3718479"/>
            <a:ext cx="143859" cy="2372771"/>
          </a:xfrm>
          <a:prstGeom prst="line">
            <a:avLst/>
          </a:prstGeom>
          <a:noFill/>
          <a:ln w="28575">
            <a:solidFill>
              <a:srgbClr val="FF0000"/>
            </a:solidFill>
            <a:round/>
            <a:headEnd/>
            <a:tailEnd type="triangle" w="med" len="med"/>
          </a:ln>
        </p:spPr>
        <p:txBody>
          <a:bodyPr/>
          <a:lstStyle/>
          <a:p>
            <a:endParaRPr lang="en-US"/>
          </a:p>
        </p:txBody>
      </p:sp>
    </p:spTree>
    <p:extLst>
      <p:ext uri="{BB962C8B-B14F-4D97-AF65-F5344CB8AC3E}">
        <p14:creationId xmlns:p14="http://schemas.microsoft.com/office/powerpoint/2010/main" val="1603079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Tips on Making Your Circuit</a:t>
            </a:r>
          </a:p>
        </p:txBody>
      </p:sp>
      <p:sp>
        <p:nvSpPr>
          <p:cNvPr id="3" name="Content Placeholder 2"/>
          <p:cNvSpPr>
            <a:spLocks noGrp="1"/>
          </p:cNvSpPr>
          <p:nvPr>
            <p:ph idx="1"/>
          </p:nvPr>
        </p:nvSpPr>
        <p:spPr>
          <a:xfrm>
            <a:off x="535459" y="1323718"/>
            <a:ext cx="7696200" cy="4943732"/>
          </a:xfrm>
        </p:spPr>
        <p:txBody>
          <a:bodyPr/>
          <a:lstStyle/>
          <a:p>
            <a:r>
              <a:rPr lang="en-US" dirty="0"/>
              <a:t>Set the AC voltage produced by the function generator to between 5-7 Volts RMS, by measuring with the DMM</a:t>
            </a:r>
          </a:p>
          <a:p>
            <a:r>
              <a:rPr lang="en-US" dirty="0"/>
              <a:t>Make sure the DC offset button on the function generator is not pulled out.  You can check this by measuring the DC voltage produced by the function generator to see that it is nearly zero</a:t>
            </a:r>
          </a:p>
          <a:p>
            <a:r>
              <a:rPr lang="en-US" dirty="0"/>
              <a:t>Make sure the amplitude knob is not pulled out and the ATTN button is not lit</a:t>
            </a:r>
          </a:p>
          <a:p>
            <a:endParaRPr lang="en-US" dirty="0"/>
          </a:p>
        </p:txBody>
      </p:sp>
    </p:spTree>
    <p:extLst>
      <p:ext uri="{BB962C8B-B14F-4D97-AF65-F5344CB8AC3E}">
        <p14:creationId xmlns:p14="http://schemas.microsoft.com/office/powerpoint/2010/main" val="55289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p:nvPr/>
        </p:nvPicPr>
        <p:blipFill>
          <a:blip r:embed="rId2" cstate="print"/>
          <a:srcRect l="14213" t="35147" r="11570" b="32794"/>
          <a:stretch>
            <a:fillRect/>
          </a:stretch>
        </p:blipFill>
        <p:spPr bwMode="auto">
          <a:xfrm>
            <a:off x="237814" y="2601229"/>
            <a:ext cx="3457613" cy="1591831"/>
          </a:xfrm>
          <a:prstGeom prst="rect">
            <a:avLst/>
          </a:prstGeom>
          <a:noFill/>
          <a:ln w="9525">
            <a:noFill/>
            <a:miter lim="800000"/>
            <a:headEnd/>
            <a:tailEnd/>
          </a:ln>
        </p:spPr>
      </p:pic>
      <p:sp>
        <p:nvSpPr>
          <p:cNvPr id="10242" name="Rectangle 2"/>
          <p:cNvSpPr>
            <a:spLocks noGrp="1" noChangeArrowheads="1"/>
          </p:cNvSpPr>
          <p:nvPr>
            <p:ph type="title"/>
          </p:nvPr>
        </p:nvSpPr>
        <p:spPr/>
        <p:txBody>
          <a:bodyPr/>
          <a:lstStyle/>
          <a:p>
            <a:pPr eaLnBrk="1" hangingPunct="1"/>
            <a:r>
              <a:rPr lang="en-US" dirty="0"/>
              <a:t> Circuit #1</a:t>
            </a:r>
          </a:p>
        </p:txBody>
      </p:sp>
      <p:pic>
        <p:nvPicPr>
          <p:cNvPr id="10244" name="Picture 9" descr="MVC-250S"/>
          <p:cNvPicPr>
            <a:picLocks noChangeAspect="1" noChangeArrowheads="1"/>
          </p:cNvPicPr>
          <p:nvPr/>
        </p:nvPicPr>
        <p:blipFill rotWithShape="1">
          <a:blip r:embed="rId3" cstate="print"/>
          <a:srcRect l="14975" t="26124" r="36227" b="10011"/>
          <a:stretch/>
        </p:blipFill>
        <p:spPr bwMode="auto">
          <a:xfrm>
            <a:off x="4155855" y="238993"/>
            <a:ext cx="3586867" cy="6259023"/>
          </a:xfrm>
          <a:prstGeom prst="rect">
            <a:avLst/>
          </a:prstGeom>
          <a:noFill/>
          <a:ln w="9525">
            <a:noFill/>
            <a:miter lim="800000"/>
            <a:headEnd/>
            <a:tailEnd/>
          </a:ln>
        </p:spPr>
      </p:pic>
      <p:sp>
        <p:nvSpPr>
          <p:cNvPr id="13" name="Rectangle 12"/>
          <p:cNvSpPr/>
          <p:nvPr/>
        </p:nvSpPr>
        <p:spPr bwMode="auto">
          <a:xfrm>
            <a:off x="4909752" y="3451654"/>
            <a:ext cx="568411" cy="148281"/>
          </a:xfrm>
          <a:prstGeom prst="rect">
            <a:avLst/>
          </a:prstGeom>
          <a:solidFill>
            <a:schemeClr val="accent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7" name="Straight Connector 26"/>
          <p:cNvCxnSpPr>
            <a:endCxn id="13" idx="1"/>
          </p:cNvCxnSpPr>
          <p:nvPr/>
        </p:nvCxnSpPr>
        <p:spPr bwMode="auto">
          <a:xfrm>
            <a:off x="4399005" y="3472249"/>
            <a:ext cx="510747" cy="53546"/>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8" name="Straight Connector 27"/>
          <p:cNvCxnSpPr>
            <a:endCxn id="42" idx="0"/>
          </p:cNvCxnSpPr>
          <p:nvPr/>
        </p:nvCxnSpPr>
        <p:spPr bwMode="auto">
          <a:xfrm flipV="1">
            <a:off x="5572897" y="4562951"/>
            <a:ext cx="117308" cy="355039"/>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0" name="Straight Connector 29"/>
          <p:cNvCxnSpPr>
            <a:stCxn id="41" idx="0"/>
          </p:cNvCxnSpPr>
          <p:nvPr/>
        </p:nvCxnSpPr>
        <p:spPr bwMode="auto">
          <a:xfrm flipH="1">
            <a:off x="4448432" y="2736123"/>
            <a:ext cx="235537" cy="291282"/>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1" name="Straight Connector 30"/>
          <p:cNvCxnSpPr>
            <a:endCxn id="39" idx="0"/>
          </p:cNvCxnSpPr>
          <p:nvPr/>
        </p:nvCxnSpPr>
        <p:spPr bwMode="auto">
          <a:xfrm>
            <a:off x="5428501" y="2113006"/>
            <a:ext cx="124058" cy="231233"/>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2" name="Straight Connector 31"/>
          <p:cNvCxnSpPr>
            <a:stCxn id="41" idx="3"/>
          </p:cNvCxnSpPr>
          <p:nvPr/>
        </p:nvCxnSpPr>
        <p:spPr bwMode="auto">
          <a:xfrm flipV="1">
            <a:off x="4882301" y="2137719"/>
            <a:ext cx="377286" cy="270685"/>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3" name="Straight Connector 32"/>
          <p:cNvCxnSpPr>
            <a:endCxn id="40" idx="0"/>
          </p:cNvCxnSpPr>
          <p:nvPr/>
        </p:nvCxnSpPr>
        <p:spPr bwMode="auto">
          <a:xfrm>
            <a:off x="4423719" y="3768811"/>
            <a:ext cx="153220" cy="386744"/>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4" name="Straight Connector 33"/>
          <p:cNvCxnSpPr>
            <a:stCxn id="13" idx="3"/>
          </p:cNvCxnSpPr>
          <p:nvPr/>
        </p:nvCxnSpPr>
        <p:spPr bwMode="auto">
          <a:xfrm flipV="1">
            <a:off x="5478163" y="3472249"/>
            <a:ext cx="539578" cy="53546"/>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5" name="Straight Connector 34"/>
          <p:cNvCxnSpPr>
            <a:stCxn id="42" idx="3"/>
          </p:cNvCxnSpPr>
          <p:nvPr/>
        </p:nvCxnSpPr>
        <p:spPr bwMode="auto">
          <a:xfrm flipV="1">
            <a:off x="5799967" y="3744098"/>
            <a:ext cx="155990" cy="451855"/>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6" name="Straight Connector 35"/>
          <p:cNvCxnSpPr/>
          <p:nvPr/>
        </p:nvCxnSpPr>
        <p:spPr bwMode="auto">
          <a:xfrm>
            <a:off x="5762368" y="2636110"/>
            <a:ext cx="193589" cy="230658"/>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7" name="Straight Connector 36"/>
          <p:cNvCxnSpPr>
            <a:endCxn id="40" idx="3"/>
          </p:cNvCxnSpPr>
          <p:nvPr/>
        </p:nvCxnSpPr>
        <p:spPr bwMode="auto">
          <a:xfrm flipH="1" flipV="1">
            <a:off x="4832808" y="4440627"/>
            <a:ext cx="517668" cy="465007"/>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65" name="Arc 64"/>
          <p:cNvSpPr/>
          <p:nvPr/>
        </p:nvSpPr>
        <p:spPr bwMode="auto">
          <a:xfrm rot="9095030">
            <a:off x="3211132" y="1174205"/>
            <a:ext cx="2684625" cy="3954762"/>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6" name="Arc 65"/>
          <p:cNvSpPr/>
          <p:nvPr/>
        </p:nvSpPr>
        <p:spPr bwMode="auto">
          <a:xfrm rot="16782138">
            <a:off x="2858657" y="2481462"/>
            <a:ext cx="4104539" cy="3232757"/>
          </a:xfrm>
          <a:prstGeom prst="arc">
            <a:avLst>
              <a:gd name="adj1" fmla="val 16200000"/>
              <a:gd name="adj2" fmla="val 233341"/>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7" name="TextBox 66"/>
          <p:cNvSpPr txBox="1"/>
          <p:nvPr/>
        </p:nvSpPr>
        <p:spPr>
          <a:xfrm>
            <a:off x="235975" y="1358723"/>
            <a:ext cx="3081208" cy="1384995"/>
          </a:xfrm>
          <a:prstGeom prst="rect">
            <a:avLst/>
          </a:prstGeom>
          <a:noFill/>
        </p:spPr>
        <p:txBody>
          <a:bodyPr wrap="square" rtlCol="0">
            <a:spAutoFit/>
          </a:bodyPr>
          <a:lstStyle/>
          <a:p>
            <a:r>
              <a:rPr lang="en-US" sz="2800" dirty="0"/>
              <a:t>BK 4005</a:t>
            </a:r>
          </a:p>
          <a:p>
            <a:r>
              <a:rPr lang="en-US" sz="2800" dirty="0"/>
              <a:t>Function Generator</a:t>
            </a:r>
          </a:p>
        </p:txBody>
      </p:sp>
      <p:sp>
        <p:nvSpPr>
          <p:cNvPr id="71" name="TextBox 70"/>
          <p:cNvSpPr txBox="1"/>
          <p:nvPr/>
        </p:nvSpPr>
        <p:spPr>
          <a:xfrm>
            <a:off x="3842951" y="2314834"/>
            <a:ext cx="625809" cy="369332"/>
          </a:xfrm>
          <a:prstGeom prst="rect">
            <a:avLst/>
          </a:prstGeom>
          <a:solidFill>
            <a:schemeClr val="bg1"/>
          </a:solidFill>
        </p:spPr>
        <p:txBody>
          <a:bodyPr wrap="square" rtlCol="0">
            <a:spAutoFit/>
          </a:bodyPr>
          <a:lstStyle/>
          <a:p>
            <a:r>
              <a:rPr lang="en-US" dirty="0"/>
              <a:t>red</a:t>
            </a:r>
            <a:endParaRPr lang="en-US" baseline="-25000" dirty="0"/>
          </a:p>
        </p:txBody>
      </p:sp>
      <p:sp>
        <p:nvSpPr>
          <p:cNvPr id="72" name="TextBox 71"/>
          <p:cNvSpPr txBox="1"/>
          <p:nvPr/>
        </p:nvSpPr>
        <p:spPr>
          <a:xfrm>
            <a:off x="4741792" y="3641094"/>
            <a:ext cx="976184" cy="369332"/>
          </a:xfrm>
          <a:prstGeom prst="rect">
            <a:avLst/>
          </a:prstGeom>
          <a:solidFill>
            <a:schemeClr val="bg1"/>
          </a:solidFill>
        </p:spPr>
        <p:txBody>
          <a:bodyPr wrap="square" rtlCol="0">
            <a:spAutoFit/>
          </a:bodyPr>
          <a:lstStyle/>
          <a:p>
            <a:r>
              <a:rPr lang="en-US" dirty="0"/>
              <a:t>2.7 K</a:t>
            </a:r>
            <a:r>
              <a:rPr lang="el-GR" dirty="0"/>
              <a:t>Ω</a:t>
            </a:r>
            <a:endParaRPr lang="en-US" baseline="-25000" dirty="0"/>
          </a:p>
        </p:txBody>
      </p:sp>
      <p:sp>
        <p:nvSpPr>
          <p:cNvPr id="73" name="TextBox 72"/>
          <p:cNvSpPr txBox="1"/>
          <p:nvPr/>
        </p:nvSpPr>
        <p:spPr>
          <a:xfrm>
            <a:off x="6054810" y="2051221"/>
            <a:ext cx="815545" cy="369332"/>
          </a:xfrm>
          <a:prstGeom prst="rect">
            <a:avLst/>
          </a:prstGeom>
          <a:solidFill>
            <a:schemeClr val="bg1"/>
          </a:solidFill>
        </p:spPr>
        <p:txBody>
          <a:bodyPr wrap="square" rtlCol="0">
            <a:spAutoFit/>
          </a:bodyPr>
          <a:lstStyle/>
          <a:p>
            <a:r>
              <a:rPr lang="en-US" dirty="0"/>
              <a:t>green</a:t>
            </a:r>
            <a:endParaRPr lang="en-US" baseline="-25000" dirty="0"/>
          </a:p>
        </p:txBody>
      </p:sp>
      <p:sp>
        <p:nvSpPr>
          <p:cNvPr id="74" name="TextBox 73"/>
          <p:cNvSpPr txBox="1"/>
          <p:nvPr/>
        </p:nvSpPr>
        <p:spPr>
          <a:xfrm>
            <a:off x="3447535" y="4193060"/>
            <a:ext cx="947086" cy="369332"/>
          </a:xfrm>
          <a:prstGeom prst="rect">
            <a:avLst/>
          </a:prstGeom>
          <a:solidFill>
            <a:schemeClr val="bg1"/>
          </a:solidFill>
        </p:spPr>
        <p:txBody>
          <a:bodyPr wrap="square" rtlCol="0">
            <a:spAutoFit/>
          </a:bodyPr>
          <a:lstStyle/>
          <a:p>
            <a:r>
              <a:rPr lang="en-US" dirty="0"/>
              <a:t>yellow</a:t>
            </a:r>
            <a:endParaRPr lang="en-US" baseline="-25000" dirty="0"/>
          </a:p>
        </p:txBody>
      </p:sp>
      <p:sp>
        <p:nvSpPr>
          <p:cNvPr id="75" name="TextBox 74"/>
          <p:cNvSpPr txBox="1"/>
          <p:nvPr/>
        </p:nvSpPr>
        <p:spPr>
          <a:xfrm>
            <a:off x="6223686" y="4271319"/>
            <a:ext cx="980303" cy="369332"/>
          </a:xfrm>
          <a:prstGeom prst="rect">
            <a:avLst/>
          </a:prstGeom>
          <a:solidFill>
            <a:schemeClr val="bg1"/>
          </a:solidFill>
        </p:spPr>
        <p:txBody>
          <a:bodyPr wrap="square" rtlCol="0">
            <a:spAutoFit/>
          </a:bodyPr>
          <a:lstStyle/>
          <a:p>
            <a:r>
              <a:rPr lang="en-US" dirty="0"/>
              <a:t>orange</a:t>
            </a:r>
            <a:endParaRPr lang="en-US" baseline="-25000" dirty="0"/>
          </a:p>
        </p:txBody>
      </p:sp>
      <p:sp>
        <p:nvSpPr>
          <p:cNvPr id="39" name="Isosceles Triangle 38"/>
          <p:cNvSpPr/>
          <p:nvPr/>
        </p:nvSpPr>
        <p:spPr bwMode="auto">
          <a:xfrm rot="19170208">
            <a:off x="5449327" y="2298357"/>
            <a:ext cx="455223" cy="383060"/>
          </a:xfrm>
          <a:prstGeom prst="triangle">
            <a:avLst/>
          </a:prstGeom>
          <a:solidFill>
            <a:srgbClr val="00B05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Isosceles Triangle 39"/>
          <p:cNvSpPr/>
          <p:nvPr/>
        </p:nvSpPr>
        <p:spPr bwMode="auto">
          <a:xfrm rot="19085409">
            <a:off x="4477262" y="4106561"/>
            <a:ext cx="455223" cy="383060"/>
          </a:xfrm>
          <a:prstGeom prst="triangle">
            <a:avLst/>
          </a:prstGeom>
          <a:solidFill>
            <a:srgbClr val="FFFF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Isosceles Triangle 40"/>
          <p:cNvSpPr/>
          <p:nvPr/>
        </p:nvSpPr>
        <p:spPr bwMode="auto">
          <a:xfrm rot="12670912">
            <a:off x="4555524" y="2380734"/>
            <a:ext cx="455223" cy="383060"/>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2" name="Isosceles Triangle 41"/>
          <p:cNvSpPr/>
          <p:nvPr/>
        </p:nvSpPr>
        <p:spPr bwMode="auto">
          <a:xfrm rot="11799050">
            <a:off x="5523552" y="4187922"/>
            <a:ext cx="443069" cy="383060"/>
          </a:xfrm>
          <a:prstGeom prst="triangle">
            <a:avLst/>
          </a:prstGeom>
          <a:solidFill>
            <a:srgbClr val="EE661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3" name="Straight Connector 112"/>
          <p:cNvCxnSpPr/>
          <p:nvPr/>
        </p:nvCxnSpPr>
        <p:spPr bwMode="auto">
          <a:xfrm flipV="1">
            <a:off x="5387546" y="2236573"/>
            <a:ext cx="321276" cy="28420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flipV="1">
            <a:off x="4448432" y="4003589"/>
            <a:ext cx="308919" cy="28420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5523470" y="4522573"/>
            <a:ext cx="345989" cy="9885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4559643" y="2619632"/>
            <a:ext cx="271849" cy="19770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3" name="TextBox 42"/>
          <p:cNvSpPr txBox="1"/>
          <p:nvPr/>
        </p:nvSpPr>
        <p:spPr>
          <a:xfrm>
            <a:off x="4510443" y="3082322"/>
            <a:ext cx="1400252" cy="369332"/>
          </a:xfrm>
          <a:prstGeom prst="rect">
            <a:avLst/>
          </a:prstGeom>
          <a:solidFill>
            <a:schemeClr val="bg1"/>
          </a:solidFill>
        </p:spPr>
        <p:txBody>
          <a:bodyPr wrap="square" rtlCol="0">
            <a:spAutoFit/>
          </a:bodyPr>
          <a:lstStyle/>
          <a:p>
            <a:r>
              <a:rPr lang="en-US" dirty="0"/>
              <a:t>+     Vo     -</a:t>
            </a:r>
            <a:endParaRPr lang="en-US" baseline="-25000" dirty="0"/>
          </a:p>
        </p:txBody>
      </p:sp>
      <p:sp>
        <p:nvSpPr>
          <p:cNvPr id="2" name="TextBox 1"/>
          <p:cNvSpPr txBox="1"/>
          <p:nvPr/>
        </p:nvSpPr>
        <p:spPr>
          <a:xfrm>
            <a:off x="418291" y="4675294"/>
            <a:ext cx="3345788" cy="1877437"/>
          </a:xfrm>
          <a:prstGeom prst="rect">
            <a:avLst/>
          </a:prstGeom>
          <a:noFill/>
        </p:spPr>
        <p:txBody>
          <a:bodyPr wrap="none" rtlCol="0">
            <a:spAutoFit/>
          </a:bodyPr>
          <a:lstStyle/>
          <a:p>
            <a:r>
              <a:rPr lang="en-US" dirty="0"/>
              <a:t>The resistor’s left side is </a:t>
            </a:r>
          </a:p>
          <a:p>
            <a:r>
              <a:rPr lang="en-US" dirty="0"/>
              <a:t>connected to the – terminals</a:t>
            </a:r>
          </a:p>
          <a:p>
            <a:r>
              <a:rPr lang="en-US" dirty="0"/>
              <a:t>of the red and yellow diodes.</a:t>
            </a:r>
          </a:p>
          <a:p>
            <a:endParaRPr lang="en-US" sz="800" dirty="0"/>
          </a:p>
          <a:p>
            <a:r>
              <a:rPr lang="en-US" dirty="0"/>
              <a:t>The resistor’s right side is </a:t>
            </a:r>
          </a:p>
          <a:p>
            <a:r>
              <a:rPr lang="en-US" dirty="0"/>
              <a:t>connected to the + terminals of</a:t>
            </a:r>
          </a:p>
          <a:p>
            <a:r>
              <a:rPr lang="en-US" dirty="0"/>
              <a:t>the green and orange diodes</a:t>
            </a:r>
          </a:p>
        </p:txBody>
      </p:sp>
      <p:sp>
        <p:nvSpPr>
          <p:cNvPr id="3" name="TextBox 2"/>
          <p:cNvSpPr txBox="1"/>
          <p:nvPr/>
        </p:nvSpPr>
        <p:spPr>
          <a:xfrm>
            <a:off x="4274787" y="765930"/>
            <a:ext cx="4600940" cy="1077218"/>
          </a:xfrm>
          <a:prstGeom prst="rect">
            <a:avLst/>
          </a:prstGeom>
          <a:solidFill>
            <a:schemeClr val="accent1"/>
          </a:solidFill>
        </p:spPr>
        <p:txBody>
          <a:bodyPr wrap="none" rtlCol="0">
            <a:spAutoFit/>
          </a:bodyPr>
          <a:lstStyle/>
          <a:p>
            <a:r>
              <a:rPr lang="en-US" sz="3200" dirty="0"/>
              <a:t>The output is measured </a:t>
            </a:r>
          </a:p>
          <a:p>
            <a:r>
              <a:rPr lang="en-US" sz="3200" dirty="0"/>
              <a:t>across the resistor</a:t>
            </a:r>
          </a:p>
        </p:txBody>
      </p:sp>
      <p:cxnSp>
        <p:nvCxnSpPr>
          <p:cNvPr id="5" name="Straight Arrow Connector 4"/>
          <p:cNvCxnSpPr/>
          <p:nvPr/>
        </p:nvCxnSpPr>
        <p:spPr bwMode="auto">
          <a:xfrm flipH="1">
            <a:off x="5521639" y="1845713"/>
            <a:ext cx="2681511" cy="1299916"/>
          </a:xfrm>
          <a:prstGeom prst="straightConnector1">
            <a:avLst/>
          </a:prstGeom>
          <a:ln w="76200">
            <a:headEnd type="none" w="med" len="me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Making the Measurements</a:t>
            </a:r>
          </a:p>
        </p:txBody>
      </p:sp>
      <p:sp>
        <p:nvSpPr>
          <p:cNvPr id="3" name="Content Placeholder 2"/>
          <p:cNvSpPr>
            <a:spLocks noGrp="1"/>
          </p:cNvSpPr>
          <p:nvPr>
            <p:ph idx="1"/>
          </p:nvPr>
        </p:nvSpPr>
        <p:spPr>
          <a:xfrm>
            <a:off x="535459" y="1323718"/>
            <a:ext cx="7696200" cy="4943732"/>
          </a:xfrm>
        </p:spPr>
        <p:txBody>
          <a:bodyPr/>
          <a:lstStyle/>
          <a:p>
            <a:r>
              <a:rPr lang="en-US" dirty="0"/>
              <a:t>Use 1 KHz rather than 1 MHz for your frequency since some function generators may not be able to deliver enough voltage at high frequencies.</a:t>
            </a:r>
          </a:p>
          <a:p>
            <a:pPr lvl="1"/>
            <a:r>
              <a:rPr lang="en-US" dirty="0"/>
              <a:t>Press the sinusoidal function button</a:t>
            </a:r>
          </a:p>
          <a:p>
            <a:pPr lvl="1"/>
            <a:r>
              <a:rPr lang="en-US" dirty="0"/>
              <a:t>Press the kHz button</a:t>
            </a:r>
          </a:p>
          <a:p>
            <a:pPr lvl="1"/>
            <a:r>
              <a:rPr lang="en-US" dirty="0"/>
              <a:t>Press the 1 on the keypad and return</a:t>
            </a:r>
          </a:p>
          <a:p>
            <a:pPr lvl="1"/>
            <a:r>
              <a:rPr lang="en-US" dirty="0"/>
              <a:t>Connect the DMM to the function generator output and adjust the amplitude to 5-7 V AC while measuring the AC V (RMS) voltage</a:t>
            </a:r>
          </a:p>
        </p:txBody>
      </p:sp>
      <p:sp>
        <p:nvSpPr>
          <p:cNvPr id="4" name="Bent-Up Arrow 3"/>
          <p:cNvSpPr/>
          <p:nvPr/>
        </p:nvSpPr>
        <p:spPr bwMode="auto">
          <a:xfrm rot="5400000" flipV="1">
            <a:off x="6964491" y="4160710"/>
            <a:ext cx="301370" cy="476251"/>
          </a:xfrm>
          <a:prstGeom prst="ben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2097" t="43707" r="22215" b="24495"/>
          <a:stretch/>
        </p:blipFill>
        <p:spPr>
          <a:xfrm>
            <a:off x="800100" y="3269305"/>
            <a:ext cx="7269480" cy="3223443"/>
          </a:xfrm>
          <a:prstGeom prst="rect">
            <a:avLst/>
          </a:prstGeom>
        </p:spPr>
      </p:pic>
      <p:sp>
        <p:nvSpPr>
          <p:cNvPr id="4098" name="Title 1"/>
          <p:cNvSpPr>
            <a:spLocks noGrp="1"/>
          </p:cNvSpPr>
          <p:nvPr>
            <p:ph type="title"/>
          </p:nvPr>
        </p:nvSpPr>
        <p:spPr/>
        <p:txBody>
          <a:bodyPr/>
          <a:lstStyle/>
          <a:p>
            <a:r>
              <a:rPr lang="en-US" dirty="0"/>
              <a:t> Measuring AC and DC Voltage</a:t>
            </a:r>
          </a:p>
        </p:txBody>
      </p:sp>
      <p:sp>
        <p:nvSpPr>
          <p:cNvPr id="4099" name="Content Placeholder 2"/>
          <p:cNvSpPr>
            <a:spLocks noGrp="1"/>
          </p:cNvSpPr>
          <p:nvPr>
            <p:ph idx="1"/>
          </p:nvPr>
        </p:nvSpPr>
        <p:spPr>
          <a:xfrm>
            <a:off x="420688" y="1250006"/>
            <a:ext cx="8291512" cy="4038600"/>
          </a:xfrm>
        </p:spPr>
        <p:txBody>
          <a:bodyPr/>
          <a:lstStyle/>
          <a:p>
            <a:pPr>
              <a:buNone/>
            </a:pPr>
            <a:r>
              <a:rPr lang="en-US" sz="2800" dirty="0"/>
              <a:t>Press the DC V button (</a:t>
            </a:r>
            <a:r>
              <a:rPr lang="en-US" sz="2800" dirty="0">
                <a:solidFill>
                  <a:srgbClr val="FF0000"/>
                </a:solidFill>
              </a:rPr>
              <a:t>circled in red</a:t>
            </a:r>
            <a:r>
              <a:rPr lang="en-US" sz="2800" dirty="0"/>
              <a:t>) to measure the DC portion of the mixed AC+DC signal.  </a:t>
            </a:r>
          </a:p>
          <a:p>
            <a:pPr>
              <a:buNone/>
            </a:pPr>
            <a:r>
              <a:rPr lang="en-US" sz="2800" dirty="0"/>
              <a:t>Use the AC V button (</a:t>
            </a:r>
            <a:r>
              <a:rPr lang="en-US" sz="2800" dirty="0">
                <a:solidFill>
                  <a:srgbClr val="0070C0"/>
                </a:solidFill>
              </a:rPr>
              <a:t>circled in blue</a:t>
            </a:r>
            <a:r>
              <a:rPr lang="en-US" sz="2800" dirty="0"/>
              <a:t>) to find the RMS value of the AC portion.</a:t>
            </a:r>
          </a:p>
        </p:txBody>
      </p:sp>
      <p:sp>
        <p:nvSpPr>
          <p:cNvPr id="4101" name="Oval 4"/>
          <p:cNvSpPr>
            <a:spLocks noChangeArrowheads="1"/>
          </p:cNvSpPr>
          <p:nvPr/>
        </p:nvSpPr>
        <p:spPr bwMode="auto">
          <a:xfrm>
            <a:off x="4954097" y="3480735"/>
            <a:ext cx="723640" cy="482214"/>
          </a:xfrm>
          <a:prstGeom prst="ellipse">
            <a:avLst/>
          </a:prstGeom>
          <a:noFill/>
          <a:ln w="38100" algn="ctr">
            <a:solidFill>
              <a:srgbClr val="FF0000"/>
            </a:solidFill>
            <a:round/>
            <a:headEnd/>
            <a:tailEnd/>
          </a:ln>
        </p:spPr>
        <p:txBody>
          <a:bodyPr/>
          <a:lstStyle/>
          <a:p>
            <a:endParaRPr lang="en-US"/>
          </a:p>
        </p:txBody>
      </p:sp>
      <p:sp>
        <p:nvSpPr>
          <p:cNvPr id="6" name="Oval 4"/>
          <p:cNvSpPr>
            <a:spLocks noChangeArrowheads="1"/>
          </p:cNvSpPr>
          <p:nvPr/>
        </p:nvSpPr>
        <p:spPr bwMode="auto">
          <a:xfrm>
            <a:off x="5810668" y="3480735"/>
            <a:ext cx="708660" cy="490365"/>
          </a:xfrm>
          <a:prstGeom prst="ellipse">
            <a:avLst/>
          </a:prstGeom>
          <a:noFill/>
          <a:ln w="38100" algn="ctr">
            <a:solidFill>
              <a:srgbClr val="0070C0"/>
            </a:solidFill>
            <a:round/>
            <a:headEnd/>
            <a:tailEnd/>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True RMS Values</a:t>
            </a:r>
          </a:p>
        </p:txBody>
      </p:sp>
      <p:sp>
        <p:nvSpPr>
          <p:cNvPr id="6147" name="Content Placeholder 2"/>
          <p:cNvSpPr>
            <a:spLocks noGrp="1"/>
          </p:cNvSpPr>
          <p:nvPr>
            <p:ph idx="1"/>
          </p:nvPr>
        </p:nvSpPr>
        <p:spPr>
          <a:xfrm>
            <a:off x="630238" y="1411288"/>
            <a:ext cx="8154987" cy="4038600"/>
          </a:xfrm>
        </p:spPr>
        <p:txBody>
          <a:bodyPr/>
          <a:lstStyle/>
          <a:p>
            <a:pPr eaLnBrk="1" hangingPunct="1"/>
            <a:r>
              <a:rPr lang="en-US" dirty="0"/>
              <a:t>Any signal, like your full wave rectified signal, may have both a DC component and an AC component (or ripple)</a:t>
            </a:r>
          </a:p>
          <a:p>
            <a:pPr eaLnBrk="1" hangingPunct="1"/>
            <a:r>
              <a:rPr lang="en-US" dirty="0"/>
              <a:t>True RMS allows you to determine an equivalent DC voltage that would produce the same power as the mixed signal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2097" t="43707" r="22215" b="24495"/>
          <a:stretch/>
        </p:blipFill>
        <p:spPr>
          <a:xfrm>
            <a:off x="699346" y="2858417"/>
            <a:ext cx="7734196" cy="3429508"/>
          </a:xfrm>
          <a:prstGeom prst="rect">
            <a:avLst/>
          </a:prstGeom>
        </p:spPr>
      </p:pic>
      <p:sp>
        <p:nvSpPr>
          <p:cNvPr id="4098" name="Title 1"/>
          <p:cNvSpPr>
            <a:spLocks noGrp="1"/>
          </p:cNvSpPr>
          <p:nvPr>
            <p:ph type="title"/>
          </p:nvPr>
        </p:nvSpPr>
        <p:spPr/>
        <p:txBody>
          <a:bodyPr/>
          <a:lstStyle/>
          <a:p>
            <a:r>
              <a:rPr lang="en-US" dirty="0"/>
              <a:t> Measuring True RMS</a:t>
            </a:r>
          </a:p>
        </p:txBody>
      </p:sp>
      <p:sp>
        <p:nvSpPr>
          <p:cNvPr id="4099" name="Content Placeholder 2"/>
          <p:cNvSpPr>
            <a:spLocks noGrp="1"/>
          </p:cNvSpPr>
          <p:nvPr>
            <p:ph idx="1"/>
          </p:nvPr>
        </p:nvSpPr>
        <p:spPr>
          <a:xfrm>
            <a:off x="420688" y="1250006"/>
            <a:ext cx="8291512" cy="4038600"/>
          </a:xfrm>
        </p:spPr>
        <p:txBody>
          <a:bodyPr/>
          <a:lstStyle/>
          <a:p>
            <a:pPr>
              <a:buNone/>
            </a:pPr>
            <a:r>
              <a:rPr lang="en-US" sz="2800" dirty="0"/>
              <a:t>Press the AC+DC button (</a:t>
            </a:r>
            <a:r>
              <a:rPr lang="en-US" sz="2800" b="1" dirty="0">
                <a:solidFill>
                  <a:srgbClr val="00B050"/>
                </a:solidFill>
              </a:rPr>
              <a:t>circled in green</a:t>
            </a:r>
            <a:r>
              <a:rPr lang="en-US" sz="2800" dirty="0"/>
              <a:t>) to measure the RMS value of the mixed AC+DC signal.  </a:t>
            </a:r>
          </a:p>
        </p:txBody>
      </p:sp>
      <p:sp>
        <p:nvSpPr>
          <p:cNvPr id="4101" name="Oval 4"/>
          <p:cNvSpPr>
            <a:spLocks noChangeArrowheads="1"/>
          </p:cNvSpPr>
          <p:nvPr/>
        </p:nvSpPr>
        <p:spPr bwMode="auto">
          <a:xfrm>
            <a:off x="5281338" y="3989164"/>
            <a:ext cx="723640" cy="482214"/>
          </a:xfrm>
          <a:prstGeom prst="ellipse">
            <a:avLst/>
          </a:prstGeom>
          <a:noFill/>
          <a:ln w="38100" algn="ctr">
            <a:solidFill>
              <a:srgbClr val="00B050"/>
            </a:solidFill>
            <a:round/>
            <a:headEnd/>
            <a:tailEnd/>
          </a:ln>
        </p:spPr>
        <p:txBody>
          <a:bodyPr/>
          <a:lstStyle/>
          <a:p>
            <a:endParaRPr lang="en-US"/>
          </a:p>
        </p:txBody>
      </p:sp>
      <p:cxnSp>
        <p:nvCxnSpPr>
          <p:cNvPr id="3" name="Straight Arrow Connector 2"/>
          <p:cNvCxnSpPr>
            <a:endCxn id="4101" idx="0"/>
          </p:cNvCxnSpPr>
          <p:nvPr/>
        </p:nvCxnSpPr>
        <p:spPr bwMode="auto">
          <a:xfrm>
            <a:off x="5417820" y="2331720"/>
            <a:ext cx="225338" cy="1657444"/>
          </a:xfrm>
          <a:prstGeom prst="straightConnector1">
            <a:avLst/>
          </a:prstGeom>
          <a:solidFill>
            <a:schemeClr val="accent1"/>
          </a:solidFill>
          <a:ln w="57150" cap="flat" cmpd="sng" algn="ctr">
            <a:solidFill>
              <a:srgbClr val="00B050"/>
            </a:solidFill>
            <a:prstDash val="solid"/>
            <a:round/>
            <a:headEnd type="none" w="med" len="med"/>
            <a:tailEnd type="triangle"/>
          </a:ln>
          <a:effectLst/>
        </p:spPr>
      </p:cxnSp>
    </p:spTree>
    <p:extLst>
      <p:ext uri="{BB962C8B-B14F-4D97-AF65-F5344CB8AC3E}">
        <p14:creationId xmlns:p14="http://schemas.microsoft.com/office/powerpoint/2010/main" val="188276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Lab XX Learning Outcomes</a:t>
            </a:r>
          </a:p>
        </p:txBody>
      </p:sp>
      <p:sp>
        <p:nvSpPr>
          <p:cNvPr id="3" name="Content Placeholder 2"/>
          <p:cNvSpPr>
            <a:spLocks noGrp="1"/>
          </p:cNvSpPr>
          <p:nvPr>
            <p:ph idx="1"/>
          </p:nvPr>
        </p:nvSpPr>
        <p:spPr>
          <a:xfrm>
            <a:off x="762000" y="1521940"/>
            <a:ext cx="7696200" cy="4038600"/>
          </a:xfrm>
        </p:spPr>
        <p:txBody>
          <a:bodyPr/>
          <a:lstStyle/>
          <a:p>
            <a:r>
              <a:rPr lang="en-US" dirty="0"/>
              <a:t>At the end of this lab you will be able to:</a:t>
            </a:r>
          </a:p>
          <a:p>
            <a:pPr lvl="1"/>
            <a:r>
              <a:rPr lang="en-US" dirty="0"/>
              <a:t>Understand basic diode voltage and current characteristics</a:t>
            </a:r>
          </a:p>
          <a:p>
            <a:pPr lvl="1"/>
            <a:r>
              <a:rPr lang="en-US" dirty="0"/>
              <a:t>Use the diode as a voltage-controlled switch</a:t>
            </a:r>
          </a:p>
          <a:p>
            <a:pPr lvl="1"/>
            <a:r>
              <a:rPr lang="en-US" dirty="0"/>
              <a:t>Build a bridge full wave rectifier that produces a DC signal out of an AC signal</a:t>
            </a:r>
          </a:p>
          <a:p>
            <a:pPr lvl="1"/>
            <a:r>
              <a:rPr lang="en-US" dirty="0"/>
              <a:t>Measure AC RMS voltages and measure True RMS voltages for AC+DC mixed signals</a:t>
            </a:r>
          </a:p>
          <a:p>
            <a:pPr lvl="1"/>
            <a:r>
              <a:rPr lang="en-US" dirty="0"/>
              <a:t>Use a function generator to produce an AC sinusoidal waveform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 Activity #2 – Procedure</a:t>
            </a:r>
          </a:p>
        </p:txBody>
      </p:sp>
      <p:sp>
        <p:nvSpPr>
          <p:cNvPr id="4099" name="Content Placeholder 2"/>
          <p:cNvSpPr>
            <a:spLocks noGrp="1"/>
          </p:cNvSpPr>
          <p:nvPr>
            <p:ph idx="1"/>
          </p:nvPr>
        </p:nvSpPr>
        <p:spPr>
          <a:xfrm>
            <a:off x="420688" y="1238576"/>
            <a:ext cx="8291512" cy="5219374"/>
          </a:xfrm>
        </p:spPr>
        <p:txBody>
          <a:bodyPr/>
          <a:lstStyle/>
          <a:p>
            <a:r>
              <a:rPr lang="en-US" sz="2800" dirty="0"/>
              <a:t>Measure the AC RMS voltage output of the function generator when at 1 KHz </a:t>
            </a:r>
          </a:p>
          <a:p>
            <a:r>
              <a:rPr lang="en-US" sz="2800" dirty="0"/>
              <a:t>Lower the frequency on the function generator to  1 Hz (press the Hz range button)</a:t>
            </a:r>
          </a:p>
          <a:p>
            <a:r>
              <a:rPr lang="en-US" sz="2800" dirty="0"/>
              <a:t>Record which diodes light at the same time</a:t>
            </a:r>
          </a:p>
          <a:p>
            <a:r>
              <a:rPr lang="en-US" sz="2800" dirty="0"/>
              <a:t>Raise the frequency back to 1 KHz (press the KHz range button)</a:t>
            </a:r>
          </a:p>
          <a:p>
            <a:r>
              <a:rPr lang="en-US" sz="2800" dirty="0"/>
              <a:t>Measure the DC V portion, the AC V (RMS) portion and the AC+DC (True RMS) values</a:t>
            </a:r>
          </a:p>
          <a:p>
            <a:r>
              <a:rPr lang="en-US" sz="2800" dirty="0"/>
              <a:t>Calculate the expected AC+DC (True RMS) value using the formula for True RMS</a:t>
            </a:r>
          </a:p>
          <a:p>
            <a:pPr>
              <a:buNone/>
            </a:pP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 Activity #2 – Expected Results</a:t>
            </a:r>
          </a:p>
        </p:txBody>
      </p:sp>
      <p:sp>
        <p:nvSpPr>
          <p:cNvPr id="4099" name="Content Placeholder 2"/>
          <p:cNvSpPr>
            <a:spLocks noGrp="1"/>
          </p:cNvSpPr>
          <p:nvPr>
            <p:ph idx="1"/>
          </p:nvPr>
        </p:nvSpPr>
        <p:spPr>
          <a:xfrm>
            <a:off x="420688" y="1250006"/>
            <a:ext cx="8291512" cy="4038600"/>
          </a:xfrm>
        </p:spPr>
        <p:txBody>
          <a:bodyPr/>
          <a:lstStyle/>
          <a:p>
            <a:r>
              <a:rPr lang="en-US" sz="2800" dirty="0"/>
              <a:t>You should see the red and orange LED’s on at the same time, then the green and yellow lighting together, if your circuit is working properly</a:t>
            </a:r>
          </a:p>
          <a:p>
            <a:endParaRPr lang="en-US" sz="2800" dirty="0"/>
          </a:p>
          <a:p>
            <a:r>
              <a:rPr lang="en-US" sz="2800" dirty="0"/>
              <a:t>Your DC voltage should be 3 to 5.5 volts</a:t>
            </a:r>
          </a:p>
          <a:p>
            <a:endParaRPr lang="en-US" sz="2800" dirty="0"/>
          </a:p>
          <a:p>
            <a:r>
              <a:rPr lang="en-US" sz="2800" dirty="0"/>
              <a:t>Your AC voltage should be 1.5-3.0 volts</a:t>
            </a:r>
          </a:p>
          <a:p>
            <a:pPr marL="0" indent="0">
              <a:buNone/>
            </a:pPr>
            <a:endParaRPr lang="en-US" sz="2800" dirty="0"/>
          </a:p>
        </p:txBody>
      </p:sp>
    </p:spTree>
    <p:extLst>
      <p:ext uri="{BB962C8B-B14F-4D97-AF65-F5344CB8AC3E}">
        <p14:creationId xmlns:p14="http://schemas.microsoft.com/office/powerpoint/2010/main" val="2834025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p:nvPr/>
        </p:nvPicPr>
        <p:blipFill>
          <a:blip r:embed="rId2" cstate="print"/>
          <a:srcRect l="14213" t="35147" r="11570" b="32794"/>
          <a:stretch>
            <a:fillRect/>
          </a:stretch>
        </p:blipFill>
        <p:spPr bwMode="auto">
          <a:xfrm>
            <a:off x="237814" y="2601229"/>
            <a:ext cx="3457613" cy="1591831"/>
          </a:xfrm>
          <a:prstGeom prst="rect">
            <a:avLst/>
          </a:prstGeom>
          <a:noFill/>
          <a:ln w="9525">
            <a:noFill/>
            <a:miter lim="800000"/>
            <a:headEnd/>
            <a:tailEnd/>
          </a:ln>
        </p:spPr>
      </p:pic>
      <p:sp>
        <p:nvSpPr>
          <p:cNvPr id="10242" name="Rectangle 2"/>
          <p:cNvSpPr>
            <a:spLocks noGrp="1" noChangeArrowheads="1"/>
          </p:cNvSpPr>
          <p:nvPr>
            <p:ph type="title"/>
          </p:nvPr>
        </p:nvSpPr>
        <p:spPr/>
        <p:txBody>
          <a:bodyPr/>
          <a:lstStyle/>
          <a:p>
            <a:pPr eaLnBrk="1" hangingPunct="1"/>
            <a:r>
              <a:rPr lang="en-US" dirty="0"/>
              <a:t> Add Capacitor</a:t>
            </a:r>
          </a:p>
        </p:txBody>
      </p:sp>
      <p:pic>
        <p:nvPicPr>
          <p:cNvPr id="10244" name="Picture 9" descr="MVC-250S"/>
          <p:cNvPicPr>
            <a:picLocks noChangeAspect="1" noChangeArrowheads="1"/>
          </p:cNvPicPr>
          <p:nvPr/>
        </p:nvPicPr>
        <p:blipFill rotWithShape="1">
          <a:blip r:embed="rId3" cstate="print"/>
          <a:srcRect l="14975" t="26124" r="36227" b="10011"/>
          <a:stretch/>
        </p:blipFill>
        <p:spPr bwMode="auto">
          <a:xfrm>
            <a:off x="4185323" y="238992"/>
            <a:ext cx="3586867" cy="6259023"/>
          </a:xfrm>
          <a:prstGeom prst="rect">
            <a:avLst/>
          </a:prstGeom>
          <a:noFill/>
          <a:ln w="9525">
            <a:noFill/>
            <a:miter lim="800000"/>
            <a:headEnd/>
            <a:tailEnd/>
          </a:ln>
        </p:spPr>
      </p:pic>
      <p:sp>
        <p:nvSpPr>
          <p:cNvPr id="13" name="Rectangle 12"/>
          <p:cNvSpPr/>
          <p:nvPr/>
        </p:nvSpPr>
        <p:spPr bwMode="auto">
          <a:xfrm>
            <a:off x="4909752" y="3451654"/>
            <a:ext cx="568411" cy="148281"/>
          </a:xfrm>
          <a:prstGeom prst="rect">
            <a:avLst/>
          </a:prstGeom>
          <a:solidFill>
            <a:schemeClr val="accent1"/>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7" name="Straight Connector 26"/>
          <p:cNvCxnSpPr>
            <a:endCxn id="13" idx="1"/>
          </p:cNvCxnSpPr>
          <p:nvPr/>
        </p:nvCxnSpPr>
        <p:spPr bwMode="auto">
          <a:xfrm>
            <a:off x="4399005" y="3472249"/>
            <a:ext cx="510747" cy="53546"/>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8" name="Straight Connector 27"/>
          <p:cNvCxnSpPr>
            <a:endCxn id="42" idx="0"/>
          </p:cNvCxnSpPr>
          <p:nvPr/>
        </p:nvCxnSpPr>
        <p:spPr bwMode="auto">
          <a:xfrm flipV="1">
            <a:off x="5572897" y="4562951"/>
            <a:ext cx="117308" cy="355039"/>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0" name="Straight Connector 29"/>
          <p:cNvCxnSpPr>
            <a:stCxn id="41" idx="0"/>
          </p:cNvCxnSpPr>
          <p:nvPr/>
        </p:nvCxnSpPr>
        <p:spPr bwMode="auto">
          <a:xfrm flipH="1">
            <a:off x="4448432" y="2736123"/>
            <a:ext cx="235537" cy="291282"/>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1" name="Straight Connector 30"/>
          <p:cNvCxnSpPr>
            <a:endCxn id="39" idx="0"/>
          </p:cNvCxnSpPr>
          <p:nvPr/>
        </p:nvCxnSpPr>
        <p:spPr bwMode="auto">
          <a:xfrm>
            <a:off x="5428501" y="2113006"/>
            <a:ext cx="124058" cy="231233"/>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2" name="Straight Connector 31"/>
          <p:cNvCxnSpPr>
            <a:stCxn id="41" idx="3"/>
          </p:cNvCxnSpPr>
          <p:nvPr/>
        </p:nvCxnSpPr>
        <p:spPr bwMode="auto">
          <a:xfrm flipV="1">
            <a:off x="4882301" y="2137719"/>
            <a:ext cx="377286" cy="270685"/>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3" name="Straight Connector 32"/>
          <p:cNvCxnSpPr>
            <a:endCxn id="40" idx="0"/>
          </p:cNvCxnSpPr>
          <p:nvPr/>
        </p:nvCxnSpPr>
        <p:spPr bwMode="auto">
          <a:xfrm>
            <a:off x="4423719" y="3768811"/>
            <a:ext cx="153220" cy="386744"/>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4" name="Straight Connector 33"/>
          <p:cNvCxnSpPr>
            <a:stCxn id="13" idx="3"/>
          </p:cNvCxnSpPr>
          <p:nvPr/>
        </p:nvCxnSpPr>
        <p:spPr bwMode="auto">
          <a:xfrm flipV="1">
            <a:off x="5478163" y="3472249"/>
            <a:ext cx="539578" cy="53546"/>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5" name="Straight Connector 34"/>
          <p:cNvCxnSpPr>
            <a:stCxn id="42" idx="3"/>
          </p:cNvCxnSpPr>
          <p:nvPr/>
        </p:nvCxnSpPr>
        <p:spPr bwMode="auto">
          <a:xfrm flipV="1">
            <a:off x="5799967" y="3744098"/>
            <a:ext cx="155990" cy="451855"/>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6" name="Straight Connector 35"/>
          <p:cNvCxnSpPr/>
          <p:nvPr/>
        </p:nvCxnSpPr>
        <p:spPr bwMode="auto">
          <a:xfrm>
            <a:off x="5762368" y="2636110"/>
            <a:ext cx="193589" cy="230658"/>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37" name="Straight Connector 36"/>
          <p:cNvCxnSpPr>
            <a:endCxn id="40" idx="3"/>
          </p:cNvCxnSpPr>
          <p:nvPr/>
        </p:nvCxnSpPr>
        <p:spPr bwMode="auto">
          <a:xfrm flipH="1" flipV="1">
            <a:off x="4832808" y="4440627"/>
            <a:ext cx="517668" cy="465007"/>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65" name="Arc 64"/>
          <p:cNvSpPr/>
          <p:nvPr/>
        </p:nvSpPr>
        <p:spPr bwMode="auto">
          <a:xfrm rot="9095030">
            <a:off x="3211132" y="1174205"/>
            <a:ext cx="2684625" cy="3954762"/>
          </a:xfrm>
          <a:prstGeom prst="arc">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6" name="Arc 65"/>
          <p:cNvSpPr/>
          <p:nvPr/>
        </p:nvSpPr>
        <p:spPr bwMode="auto">
          <a:xfrm rot="16782138">
            <a:off x="2858657" y="2481462"/>
            <a:ext cx="4104539" cy="3232757"/>
          </a:xfrm>
          <a:prstGeom prst="arc">
            <a:avLst>
              <a:gd name="adj1" fmla="val 16200000"/>
              <a:gd name="adj2" fmla="val 233341"/>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7" name="TextBox 66"/>
          <p:cNvSpPr txBox="1"/>
          <p:nvPr/>
        </p:nvSpPr>
        <p:spPr>
          <a:xfrm>
            <a:off x="235975" y="1358723"/>
            <a:ext cx="3081208" cy="1384995"/>
          </a:xfrm>
          <a:prstGeom prst="rect">
            <a:avLst/>
          </a:prstGeom>
          <a:noFill/>
        </p:spPr>
        <p:txBody>
          <a:bodyPr wrap="square" rtlCol="0">
            <a:spAutoFit/>
          </a:bodyPr>
          <a:lstStyle/>
          <a:p>
            <a:r>
              <a:rPr lang="en-US" sz="2800" dirty="0"/>
              <a:t>BK 4005</a:t>
            </a:r>
          </a:p>
          <a:p>
            <a:r>
              <a:rPr lang="en-US" sz="2800" dirty="0"/>
              <a:t>Function Generator</a:t>
            </a:r>
          </a:p>
        </p:txBody>
      </p:sp>
      <p:sp>
        <p:nvSpPr>
          <p:cNvPr id="71" name="TextBox 70"/>
          <p:cNvSpPr txBox="1"/>
          <p:nvPr/>
        </p:nvSpPr>
        <p:spPr>
          <a:xfrm>
            <a:off x="3842951" y="2314834"/>
            <a:ext cx="625809" cy="369332"/>
          </a:xfrm>
          <a:prstGeom prst="rect">
            <a:avLst/>
          </a:prstGeom>
          <a:solidFill>
            <a:schemeClr val="bg1"/>
          </a:solidFill>
        </p:spPr>
        <p:txBody>
          <a:bodyPr wrap="square" rtlCol="0">
            <a:spAutoFit/>
          </a:bodyPr>
          <a:lstStyle/>
          <a:p>
            <a:r>
              <a:rPr lang="en-US" dirty="0"/>
              <a:t>red</a:t>
            </a:r>
            <a:endParaRPr lang="en-US" baseline="-25000" dirty="0"/>
          </a:p>
        </p:txBody>
      </p:sp>
      <p:sp>
        <p:nvSpPr>
          <p:cNvPr id="73" name="TextBox 72"/>
          <p:cNvSpPr txBox="1"/>
          <p:nvPr/>
        </p:nvSpPr>
        <p:spPr>
          <a:xfrm>
            <a:off x="6054810" y="2051221"/>
            <a:ext cx="815545" cy="369332"/>
          </a:xfrm>
          <a:prstGeom prst="rect">
            <a:avLst/>
          </a:prstGeom>
          <a:solidFill>
            <a:schemeClr val="bg1"/>
          </a:solidFill>
        </p:spPr>
        <p:txBody>
          <a:bodyPr wrap="square" rtlCol="0">
            <a:spAutoFit/>
          </a:bodyPr>
          <a:lstStyle/>
          <a:p>
            <a:r>
              <a:rPr lang="en-US" dirty="0"/>
              <a:t>green</a:t>
            </a:r>
            <a:endParaRPr lang="en-US" baseline="-25000" dirty="0"/>
          </a:p>
        </p:txBody>
      </p:sp>
      <p:sp>
        <p:nvSpPr>
          <p:cNvPr id="74" name="TextBox 73"/>
          <p:cNvSpPr txBox="1"/>
          <p:nvPr/>
        </p:nvSpPr>
        <p:spPr>
          <a:xfrm>
            <a:off x="3447535" y="4193060"/>
            <a:ext cx="947086" cy="369332"/>
          </a:xfrm>
          <a:prstGeom prst="rect">
            <a:avLst/>
          </a:prstGeom>
          <a:solidFill>
            <a:schemeClr val="bg1"/>
          </a:solidFill>
        </p:spPr>
        <p:txBody>
          <a:bodyPr wrap="square" rtlCol="0">
            <a:spAutoFit/>
          </a:bodyPr>
          <a:lstStyle/>
          <a:p>
            <a:r>
              <a:rPr lang="en-US" dirty="0"/>
              <a:t>yellow</a:t>
            </a:r>
            <a:endParaRPr lang="en-US" baseline="-25000" dirty="0"/>
          </a:p>
        </p:txBody>
      </p:sp>
      <p:sp>
        <p:nvSpPr>
          <p:cNvPr id="75" name="TextBox 74"/>
          <p:cNvSpPr txBox="1"/>
          <p:nvPr/>
        </p:nvSpPr>
        <p:spPr>
          <a:xfrm>
            <a:off x="6223686" y="4271319"/>
            <a:ext cx="980303" cy="369332"/>
          </a:xfrm>
          <a:prstGeom prst="rect">
            <a:avLst/>
          </a:prstGeom>
          <a:solidFill>
            <a:schemeClr val="bg1"/>
          </a:solidFill>
        </p:spPr>
        <p:txBody>
          <a:bodyPr wrap="square" rtlCol="0">
            <a:spAutoFit/>
          </a:bodyPr>
          <a:lstStyle/>
          <a:p>
            <a:r>
              <a:rPr lang="en-US" dirty="0"/>
              <a:t>orange</a:t>
            </a:r>
            <a:endParaRPr lang="en-US" baseline="-25000" dirty="0"/>
          </a:p>
        </p:txBody>
      </p:sp>
      <p:sp>
        <p:nvSpPr>
          <p:cNvPr id="39" name="Isosceles Triangle 38"/>
          <p:cNvSpPr/>
          <p:nvPr/>
        </p:nvSpPr>
        <p:spPr bwMode="auto">
          <a:xfrm rot="19170208">
            <a:off x="5449327" y="2298357"/>
            <a:ext cx="455223" cy="383060"/>
          </a:xfrm>
          <a:prstGeom prst="triangle">
            <a:avLst/>
          </a:prstGeom>
          <a:solidFill>
            <a:srgbClr val="00B05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Isosceles Triangle 39"/>
          <p:cNvSpPr/>
          <p:nvPr/>
        </p:nvSpPr>
        <p:spPr bwMode="auto">
          <a:xfrm rot="19085409">
            <a:off x="4477262" y="4106561"/>
            <a:ext cx="455223" cy="383060"/>
          </a:xfrm>
          <a:prstGeom prst="triangle">
            <a:avLst/>
          </a:prstGeom>
          <a:solidFill>
            <a:srgbClr val="FFFF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Isosceles Triangle 40"/>
          <p:cNvSpPr/>
          <p:nvPr/>
        </p:nvSpPr>
        <p:spPr bwMode="auto">
          <a:xfrm rot="12670912">
            <a:off x="4555524" y="2380734"/>
            <a:ext cx="455223" cy="383060"/>
          </a:xfrm>
          <a:prstGeom prst="triangle">
            <a:avLst/>
          </a:prstGeom>
          <a:solidFill>
            <a:srgbClr val="FF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2" name="Isosceles Triangle 41"/>
          <p:cNvSpPr/>
          <p:nvPr/>
        </p:nvSpPr>
        <p:spPr bwMode="auto">
          <a:xfrm rot="11799050">
            <a:off x="5523552" y="4187922"/>
            <a:ext cx="443069" cy="383060"/>
          </a:xfrm>
          <a:prstGeom prst="triangle">
            <a:avLst/>
          </a:prstGeom>
          <a:solidFill>
            <a:srgbClr val="EE661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3" name="Straight Connector 112"/>
          <p:cNvCxnSpPr/>
          <p:nvPr/>
        </p:nvCxnSpPr>
        <p:spPr bwMode="auto">
          <a:xfrm flipV="1">
            <a:off x="5387546" y="2236573"/>
            <a:ext cx="321276" cy="28420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flipV="1">
            <a:off x="4448432" y="4003589"/>
            <a:ext cx="308919" cy="28420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a:off x="5523470" y="4522573"/>
            <a:ext cx="345989" cy="9885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6" name="Straight Connector 115"/>
          <p:cNvCxnSpPr/>
          <p:nvPr/>
        </p:nvCxnSpPr>
        <p:spPr bwMode="auto">
          <a:xfrm>
            <a:off x="4559643" y="2619632"/>
            <a:ext cx="271849" cy="19770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3" name="TextBox 42"/>
          <p:cNvSpPr txBox="1"/>
          <p:nvPr/>
        </p:nvSpPr>
        <p:spPr>
          <a:xfrm>
            <a:off x="4536823" y="3618979"/>
            <a:ext cx="1400252" cy="369332"/>
          </a:xfrm>
          <a:prstGeom prst="rect">
            <a:avLst/>
          </a:prstGeom>
          <a:solidFill>
            <a:schemeClr val="bg1"/>
          </a:solidFill>
        </p:spPr>
        <p:txBody>
          <a:bodyPr wrap="square" rtlCol="0">
            <a:spAutoFit/>
          </a:bodyPr>
          <a:lstStyle/>
          <a:p>
            <a:r>
              <a:rPr lang="en-US" dirty="0"/>
              <a:t>+     Vo     -</a:t>
            </a:r>
            <a:endParaRPr lang="en-US" baseline="-25000" dirty="0"/>
          </a:p>
        </p:txBody>
      </p:sp>
      <p:sp>
        <p:nvSpPr>
          <p:cNvPr id="2" name="TextBox 1"/>
          <p:cNvSpPr txBox="1"/>
          <p:nvPr/>
        </p:nvSpPr>
        <p:spPr>
          <a:xfrm>
            <a:off x="418291" y="4675294"/>
            <a:ext cx="3313728" cy="1600438"/>
          </a:xfrm>
          <a:prstGeom prst="rect">
            <a:avLst/>
          </a:prstGeom>
          <a:noFill/>
        </p:spPr>
        <p:txBody>
          <a:bodyPr wrap="none" rtlCol="0">
            <a:spAutoFit/>
          </a:bodyPr>
          <a:lstStyle/>
          <a:p>
            <a:r>
              <a:rPr lang="en-US" dirty="0"/>
              <a:t>The capacitor is shown in </a:t>
            </a:r>
          </a:p>
          <a:p>
            <a:r>
              <a:rPr lang="en-US" dirty="0"/>
              <a:t>purple and is in parallel to </a:t>
            </a:r>
          </a:p>
          <a:p>
            <a:r>
              <a:rPr lang="en-US" dirty="0"/>
              <a:t>the resistor.</a:t>
            </a:r>
          </a:p>
          <a:p>
            <a:endParaRPr lang="en-US" sz="800" dirty="0"/>
          </a:p>
          <a:p>
            <a:r>
              <a:rPr lang="en-US" b="1" dirty="0">
                <a:solidFill>
                  <a:srgbClr val="FF0000"/>
                </a:solidFill>
              </a:rPr>
              <a:t>The output is still across the</a:t>
            </a:r>
          </a:p>
          <a:p>
            <a:r>
              <a:rPr lang="en-US" b="1" dirty="0">
                <a:solidFill>
                  <a:srgbClr val="FF0000"/>
                </a:solidFill>
              </a:rPr>
              <a:t>resistor (and capacitor now)</a:t>
            </a:r>
          </a:p>
        </p:txBody>
      </p:sp>
      <p:sp>
        <p:nvSpPr>
          <p:cNvPr id="3" name="Flowchart: Magnetic Disk 2"/>
          <p:cNvSpPr/>
          <p:nvPr/>
        </p:nvSpPr>
        <p:spPr bwMode="auto">
          <a:xfrm>
            <a:off x="5028222" y="2830396"/>
            <a:ext cx="331470" cy="458364"/>
          </a:xfrm>
          <a:prstGeom prst="flowChartMagneticDisk">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Straight Connector 4"/>
          <p:cNvCxnSpPr/>
          <p:nvPr/>
        </p:nvCxnSpPr>
        <p:spPr bwMode="auto">
          <a:xfrm flipV="1">
            <a:off x="4448432" y="3239332"/>
            <a:ext cx="643210" cy="129172"/>
          </a:xfrm>
          <a:prstGeom prst="line">
            <a:avLst/>
          </a:prstGeom>
          <a:solidFill>
            <a:schemeClr val="accent1"/>
          </a:solidFill>
          <a:ln w="57150" cap="flat" cmpd="sng" algn="ctr">
            <a:solidFill>
              <a:srgbClr val="7030A0"/>
            </a:solidFill>
            <a:prstDash val="solid"/>
            <a:round/>
            <a:headEnd type="none" w="med" len="med"/>
            <a:tailEnd type="none" w="med" len="med"/>
          </a:ln>
          <a:effectLst/>
        </p:spPr>
      </p:cxnSp>
      <p:cxnSp>
        <p:nvCxnSpPr>
          <p:cNvPr id="44" name="Straight Connector 43"/>
          <p:cNvCxnSpPr/>
          <p:nvPr/>
        </p:nvCxnSpPr>
        <p:spPr bwMode="auto">
          <a:xfrm>
            <a:off x="5350476" y="3248472"/>
            <a:ext cx="608019" cy="43694"/>
          </a:xfrm>
          <a:prstGeom prst="line">
            <a:avLst/>
          </a:prstGeom>
          <a:solidFill>
            <a:schemeClr val="accent1"/>
          </a:solidFill>
          <a:ln w="57150" cap="flat" cmpd="sng" algn="ctr">
            <a:solidFill>
              <a:srgbClr val="7030A0"/>
            </a:solidFill>
            <a:prstDash val="solid"/>
            <a:round/>
            <a:headEnd type="none" w="med" len="med"/>
            <a:tailEnd type="none" w="med" len="med"/>
          </a:ln>
          <a:effectLst/>
        </p:spPr>
      </p:cxnSp>
    </p:spTree>
    <p:extLst>
      <p:ext uri="{BB962C8B-B14F-4D97-AF65-F5344CB8AC3E}">
        <p14:creationId xmlns:p14="http://schemas.microsoft.com/office/powerpoint/2010/main" val="398503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 With Capacitor – Expected Results</a:t>
            </a:r>
          </a:p>
        </p:txBody>
      </p:sp>
      <p:sp>
        <p:nvSpPr>
          <p:cNvPr id="4099" name="Content Placeholder 2"/>
          <p:cNvSpPr>
            <a:spLocks noGrp="1"/>
          </p:cNvSpPr>
          <p:nvPr>
            <p:ph idx="1"/>
          </p:nvPr>
        </p:nvSpPr>
        <p:spPr>
          <a:xfrm>
            <a:off x="420688" y="1250006"/>
            <a:ext cx="8291512" cy="4038600"/>
          </a:xfrm>
        </p:spPr>
        <p:txBody>
          <a:bodyPr/>
          <a:lstStyle/>
          <a:p>
            <a:r>
              <a:rPr lang="en-US" sz="2800" dirty="0"/>
              <a:t>Your DC voltage should be nearly as high as your True RMS value was without the capacitor</a:t>
            </a:r>
          </a:p>
          <a:p>
            <a:r>
              <a:rPr lang="en-US" sz="2800" dirty="0"/>
              <a:t>Your AC voltage should be much smaller and in the millivolt range</a:t>
            </a:r>
          </a:p>
          <a:p>
            <a:r>
              <a:rPr lang="en-US" sz="2800" dirty="0"/>
              <a:t>The capacitor stores energy and holds the DC voltage up when before it returned to zero.  This produces a higher DC voltage and a lower AC voltage</a:t>
            </a:r>
          </a:p>
        </p:txBody>
      </p:sp>
    </p:spTree>
    <p:extLst>
      <p:ext uri="{BB962C8B-B14F-4D97-AF65-F5344CB8AC3E}">
        <p14:creationId xmlns:p14="http://schemas.microsoft.com/office/powerpoint/2010/main" val="3838691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a:t>Full Wave Rectifier using a Transformer</a:t>
            </a:r>
          </a:p>
        </p:txBody>
      </p:sp>
      <p:sp>
        <p:nvSpPr>
          <p:cNvPr id="7171" name="Content Placeholder 2"/>
          <p:cNvSpPr>
            <a:spLocks noGrp="1"/>
          </p:cNvSpPr>
          <p:nvPr>
            <p:ph idx="1"/>
          </p:nvPr>
        </p:nvSpPr>
        <p:spPr>
          <a:xfrm>
            <a:off x="762000" y="1411288"/>
            <a:ext cx="7696200" cy="4038600"/>
          </a:xfrm>
        </p:spPr>
        <p:txBody>
          <a:bodyPr/>
          <a:lstStyle/>
          <a:p>
            <a:pPr eaLnBrk="1" hangingPunct="1"/>
            <a:r>
              <a:rPr lang="en-US" dirty="0"/>
              <a:t>A transformer is often used to reduce the relatively high AC voltages down to low DC voltages.  A transformer and two diodes can be used to produce the same full wave rectified waveform as before.</a:t>
            </a:r>
          </a:p>
          <a:p>
            <a:pPr eaLnBrk="1" hangingPunct="1"/>
            <a:endParaRPr lang="en-US" dirty="0"/>
          </a:p>
          <a:p>
            <a:pPr eaLnBrk="1" hangingPunct="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a:t>Filtered Full Wave Rectifier </a:t>
            </a:r>
          </a:p>
        </p:txBody>
      </p:sp>
      <p:sp>
        <p:nvSpPr>
          <p:cNvPr id="7171" name="Content Placeholder 2"/>
          <p:cNvSpPr>
            <a:spLocks noGrp="1"/>
          </p:cNvSpPr>
          <p:nvPr>
            <p:ph idx="1"/>
          </p:nvPr>
        </p:nvSpPr>
        <p:spPr>
          <a:xfrm>
            <a:off x="762000" y="1411288"/>
            <a:ext cx="7696200" cy="4038600"/>
          </a:xfrm>
        </p:spPr>
        <p:txBody>
          <a:bodyPr/>
          <a:lstStyle/>
          <a:p>
            <a:pPr eaLnBrk="1" hangingPunct="1"/>
            <a:r>
              <a:rPr lang="en-US" dirty="0"/>
              <a:t>A silicon diode with a smaller turn-on voltage is usually used to increase the average value (since less voltage is lost across the diode)</a:t>
            </a:r>
          </a:p>
          <a:p>
            <a:pPr eaLnBrk="1" hangingPunct="1"/>
            <a:r>
              <a:rPr lang="en-US" dirty="0"/>
              <a:t>A voltage regulator IC is also used to pinpoint the voltage and reduce the AC variation to practically nothing</a:t>
            </a:r>
          </a:p>
          <a:p>
            <a:pPr eaLnBrk="1" hangingPunct="1"/>
            <a:endParaRPr lang="en-US" dirty="0"/>
          </a:p>
        </p:txBody>
      </p:sp>
    </p:spTree>
    <p:extLst>
      <p:ext uri="{BB962C8B-B14F-4D97-AF65-F5344CB8AC3E}">
        <p14:creationId xmlns:p14="http://schemas.microsoft.com/office/powerpoint/2010/main" val="276302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Background – Diode I-V Characteristic</a:t>
            </a:r>
          </a:p>
        </p:txBody>
      </p:sp>
      <p:sp>
        <p:nvSpPr>
          <p:cNvPr id="6147" name="Content Placeholder 2"/>
          <p:cNvSpPr>
            <a:spLocks noGrp="1"/>
          </p:cNvSpPr>
          <p:nvPr>
            <p:ph idx="1"/>
          </p:nvPr>
        </p:nvSpPr>
        <p:spPr>
          <a:xfrm>
            <a:off x="630238" y="1411288"/>
            <a:ext cx="8154987" cy="4038600"/>
          </a:xfrm>
        </p:spPr>
        <p:txBody>
          <a:bodyPr/>
          <a:lstStyle/>
          <a:p>
            <a:pPr eaLnBrk="1" hangingPunct="1"/>
            <a:r>
              <a:rPr lang="en-US" dirty="0"/>
              <a:t>A diode has a fairly simple relationship between current and voltage, as shown below. </a:t>
            </a:r>
          </a:p>
          <a:p>
            <a:pPr eaLnBrk="1" hangingPunct="1"/>
            <a:endParaRPr lang="en-US" dirty="0"/>
          </a:p>
        </p:txBody>
      </p:sp>
      <p:pic>
        <p:nvPicPr>
          <p:cNvPr id="4" name="Picture 3" descr="diodeCharacteristic.jpg"/>
          <p:cNvPicPr/>
          <p:nvPr/>
        </p:nvPicPr>
        <p:blipFill>
          <a:blip r:embed="rId2" cstate="print"/>
          <a:srcRect l="4093" t="2780" r="17914" b="6659"/>
          <a:stretch>
            <a:fillRect/>
          </a:stretch>
        </p:blipFill>
        <p:spPr>
          <a:xfrm>
            <a:off x="4992130" y="2689557"/>
            <a:ext cx="3904736" cy="3451752"/>
          </a:xfrm>
          <a:prstGeom prst="rect">
            <a:avLst/>
          </a:prstGeom>
        </p:spPr>
      </p:pic>
      <p:sp>
        <p:nvSpPr>
          <p:cNvPr id="5" name="Oval 4"/>
          <p:cNvSpPr/>
          <p:nvPr/>
        </p:nvSpPr>
        <p:spPr bwMode="auto">
          <a:xfrm>
            <a:off x="6709719" y="5535827"/>
            <a:ext cx="1149178" cy="444843"/>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solidFill>
                  <a:srgbClr val="FF0000"/>
                </a:solidFill>
              </a:ln>
              <a:noFill/>
              <a:effectLst/>
              <a:latin typeface="Arial" charset="0"/>
            </a:endParaRPr>
          </a:p>
        </p:txBody>
      </p:sp>
      <p:cxnSp>
        <p:nvCxnSpPr>
          <p:cNvPr id="7" name="Straight Arrow Connector 6"/>
          <p:cNvCxnSpPr/>
          <p:nvPr/>
        </p:nvCxnSpPr>
        <p:spPr bwMode="auto">
          <a:xfrm rot="16200000" flipV="1">
            <a:off x="6919784" y="5424617"/>
            <a:ext cx="234779" cy="6178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8" name="TextBox 7"/>
          <p:cNvSpPr txBox="1"/>
          <p:nvPr/>
        </p:nvSpPr>
        <p:spPr>
          <a:xfrm>
            <a:off x="361950" y="3521675"/>
            <a:ext cx="4556039" cy="2677656"/>
          </a:xfrm>
          <a:prstGeom prst="rect">
            <a:avLst/>
          </a:prstGeom>
          <a:noFill/>
        </p:spPr>
        <p:txBody>
          <a:bodyPr wrap="square" rtlCol="0">
            <a:spAutoFit/>
          </a:bodyPr>
          <a:lstStyle/>
          <a:p>
            <a:r>
              <a:rPr lang="en-US" sz="2400" b="1" dirty="0">
                <a:solidFill>
                  <a:srgbClr val="0070C0"/>
                </a:solidFill>
              </a:rPr>
              <a:t>The diode conducts no current and acts like a switch in the off position until the voltage across the diode reaches the turn-on voltage, then it begins acting like a switch in the “on” position.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617838"/>
          </a:xfrm>
        </p:spPr>
        <p:txBody>
          <a:bodyPr/>
          <a:lstStyle/>
          <a:p>
            <a:r>
              <a:rPr lang="en-US" dirty="0"/>
              <a:t>Identifying Cathode(-) and Anode(+)</a:t>
            </a:r>
          </a:p>
        </p:txBody>
      </p:sp>
      <p:pic>
        <p:nvPicPr>
          <p:cNvPr id="1028" name="Picture 4" descr="http://1.bp.blogspot.com/-kJ1_8ag3ldU/Ta6X4hfrE9I/AAAAAAAAAAo/57-cZVMaIJQ/s1600/Untitled.png"/>
          <p:cNvPicPr>
            <a:picLocks noChangeAspect="1" noChangeArrowheads="1"/>
          </p:cNvPicPr>
          <p:nvPr/>
        </p:nvPicPr>
        <p:blipFill rotWithShape="1">
          <a:blip r:embed="rId2">
            <a:extLst>
              <a:ext uri="{28A0092B-C50C-407E-A947-70E740481C1C}">
                <a14:useLocalDpi xmlns:a14="http://schemas.microsoft.com/office/drawing/2010/main" val="0"/>
              </a:ext>
            </a:extLst>
          </a:blip>
          <a:srcRect l="18174" t="16102" r="21892" b="20009"/>
          <a:stretch/>
        </p:blipFill>
        <p:spPr bwMode="auto">
          <a:xfrm>
            <a:off x="4381500" y="3790950"/>
            <a:ext cx="4571998"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4.bp.blogspot.com/-uLiFnQUFrMo/U4OMAw_S7OI/AAAAAAAAEjo/t9Sdm8obcZE/s1600/electronics_led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70" y="1465750"/>
            <a:ext cx="4476750" cy="2905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1453" y="879448"/>
            <a:ext cx="4615367" cy="523220"/>
          </a:xfrm>
          <a:prstGeom prst="rect">
            <a:avLst/>
          </a:prstGeom>
          <a:noFill/>
        </p:spPr>
        <p:txBody>
          <a:bodyPr wrap="none" lIns="91440" tIns="45720" rIns="91440" bIns="45720">
            <a:spAutoFit/>
          </a:bodyPr>
          <a:lstStyle/>
          <a:p>
            <a:pPr algn="ctr"/>
            <a:r>
              <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LED – light emitting diode</a:t>
            </a:r>
          </a:p>
        </p:txBody>
      </p:sp>
      <p:sp>
        <p:nvSpPr>
          <p:cNvPr id="8" name="Rectangle 7"/>
          <p:cNvSpPr/>
          <p:nvPr/>
        </p:nvSpPr>
        <p:spPr>
          <a:xfrm>
            <a:off x="5376921" y="3267730"/>
            <a:ext cx="2581156" cy="523220"/>
          </a:xfrm>
          <a:prstGeom prst="rect">
            <a:avLst/>
          </a:prstGeom>
          <a:noFill/>
        </p:spPr>
        <p:txBody>
          <a:bodyPr wrap="none" lIns="91440" tIns="45720" rIns="91440" bIns="45720">
            <a:spAutoFit/>
          </a:bodyPr>
          <a:lstStyle/>
          <a:p>
            <a:pPr algn="ctr"/>
            <a:r>
              <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Regular diode</a:t>
            </a:r>
          </a:p>
        </p:txBody>
      </p:sp>
    </p:spTree>
    <p:extLst>
      <p:ext uri="{BB962C8B-B14F-4D97-AF65-F5344CB8AC3E}">
        <p14:creationId xmlns:p14="http://schemas.microsoft.com/office/powerpoint/2010/main" val="28509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 Activity #1 – Diode Testing</a:t>
            </a:r>
          </a:p>
        </p:txBody>
      </p:sp>
      <p:sp>
        <p:nvSpPr>
          <p:cNvPr id="4099" name="Content Placeholder 2"/>
          <p:cNvSpPr>
            <a:spLocks noGrp="1"/>
          </p:cNvSpPr>
          <p:nvPr>
            <p:ph idx="1"/>
          </p:nvPr>
        </p:nvSpPr>
        <p:spPr>
          <a:xfrm>
            <a:off x="420688" y="1250006"/>
            <a:ext cx="8291512" cy="4038600"/>
          </a:xfrm>
        </p:spPr>
        <p:txBody>
          <a:bodyPr/>
          <a:lstStyle/>
          <a:p>
            <a:pPr>
              <a:buNone/>
            </a:pPr>
            <a:r>
              <a:rPr lang="en-US" sz="2800" dirty="0"/>
              <a:t>The Digital </a:t>
            </a:r>
            <a:r>
              <a:rPr lang="en-US" sz="2800" dirty="0" err="1"/>
              <a:t>Multimeter</a:t>
            </a:r>
            <a:r>
              <a:rPr lang="en-US" sz="2800" dirty="0"/>
              <a:t> is used to check a diode and determine its turn-on voltage and it’s direction.  </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r>
              <a:rPr lang="en-US" sz="2800" dirty="0"/>
              <a:t>Press the </a:t>
            </a:r>
            <a:r>
              <a:rPr lang="en-US" sz="2800" b="1" u="sng" dirty="0">
                <a:solidFill>
                  <a:srgbClr val="00B050"/>
                </a:solidFill>
              </a:rPr>
              <a:t>diode test button</a:t>
            </a:r>
            <a:r>
              <a:rPr lang="en-US" sz="2800" dirty="0"/>
              <a:t> &amp; place the </a:t>
            </a:r>
            <a:r>
              <a:rPr lang="en-US" sz="2800" b="1" u="sng" dirty="0">
                <a:solidFill>
                  <a:srgbClr val="FF0000"/>
                </a:solidFill>
              </a:rPr>
              <a:t>red probe </a:t>
            </a:r>
            <a:r>
              <a:rPr lang="en-US" sz="2800" dirty="0"/>
              <a:t>on the “+” side and the </a:t>
            </a:r>
            <a:r>
              <a:rPr lang="en-US" sz="2800" b="1" u="sng" dirty="0"/>
              <a:t>black probe</a:t>
            </a:r>
            <a:r>
              <a:rPr lang="en-US" sz="2800" b="1" dirty="0"/>
              <a:t> </a:t>
            </a:r>
            <a:r>
              <a:rPr lang="en-US" sz="2800" dirty="0"/>
              <a:t>on the “-” side to measure the turn-on voltage.</a:t>
            </a:r>
          </a:p>
        </p:txBody>
      </p:sp>
      <p:pic>
        <p:nvPicPr>
          <p:cNvPr id="6" name="Picture 5"/>
          <p:cNvPicPr>
            <a:picLocks noChangeAspect="1"/>
          </p:cNvPicPr>
          <p:nvPr/>
        </p:nvPicPr>
        <p:blipFill rotWithShape="1">
          <a:blip r:embed="rId2"/>
          <a:srcRect l="22518" t="42983" r="21887" b="24060"/>
          <a:stretch/>
        </p:blipFill>
        <p:spPr>
          <a:xfrm>
            <a:off x="731679" y="2168216"/>
            <a:ext cx="6777990" cy="3120390"/>
          </a:xfrm>
          <a:prstGeom prst="rect">
            <a:avLst/>
          </a:prstGeom>
        </p:spPr>
      </p:pic>
      <p:sp>
        <p:nvSpPr>
          <p:cNvPr id="4101" name="Oval 4"/>
          <p:cNvSpPr>
            <a:spLocks noChangeArrowheads="1"/>
          </p:cNvSpPr>
          <p:nvPr/>
        </p:nvSpPr>
        <p:spPr bwMode="auto">
          <a:xfrm>
            <a:off x="5216324" y="3183882"/>
            <a:ext cx="769106" cy="544529"/>
          </a:xfrm>
          <a:prstGeom prst="ellipse">
            <a:avLst/>
          </a:prstGeom>
          <a:noFill/>
          <a:ln w="38100" algn="ctr">
            <a:solidFill>
              <a:srgbClr val="00B050"/>
            </a:solidFill>
            <a:round/>
            <a:headEnd/>
            <a:tailEnd/>
          </a:ln>
        </p:spPr>
        <p:txBody>
          <a:bodyPr/>
          <a:lstStyle/>
          <a:p>
            <a:endParaRPr lang="en-US"/>
          </a:p>
        </p:txBody>
      </p:sp>
      <p:cxnSp>
        <p:nvCxnSpPr>
          <p:cNvPr id="3" name="Straight Arrow Connector 2"/>
          <p:cNvCxnSpPr/>
          <p:nvPr/>
        </p:nvCxnSpPr>
        <p:spPr bwMode="auto">
          <a:xfrm flipH="1" flipV="1">
            <a:off x="7109461" y="2857500"/>
            <a:ext cx="222486" cy="251522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1" name="Straight Arrow Connector 10"/>
          <p:cNvCxnSpPr/>
          <p:nvPr/>
        </p:nvCxnSpPr>
        <p:spPr bwMode="auto">
          <a:xfrm flipV="1">
            <a:off x="6577211" y="3629652"/>
            <a:ext cx="474227" cy="226822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V="1">
            <a:off x="3869807" y="3600450"/>
            <a:ext cx="1583374" cy="1772277"/>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8346"/>
            <a:ext cx="9144000" cy="1066800"/>
          </a:xfrm>
        </p:spPr>
        <p:txBody>
          <a:bodyPr/>
          <a:lstStyle/>
          <a:p>
            <a:r>
              <a:rPr lang="en-US" dirty="0"/>
              <a:t> Getting the Diode in the </a:t>
            </a:r>
            <a:br>
              <a:rPr lang="en-US" dirty="0"/>
            </a:br>
            <a:r>
              <a:rPr lang="en-US" dirty="0"/>
              <a:t>  Right Direction</a:t>
            </a:r>
          </a:p>
        </p:txBody>
      </p:sp>
      <p:sp>
        <p:nvSpPr>
          <p:cNvPr id="3" name="Content Placeholder 2"/>
          <p:cNvSpPr>
            <a:spLocks noGrp="1"/>
          </p:cNvSpPr>
          <p:nvPr>
            <p:ph idx="1"/>
          </p:nvPr>
        </p:nvSpPr>
        <p:spPr>
          <a:xfrm>
            <a:off x="762000" y="1470454"/>
            <a:ext cx="7696200" cy="4473146"/>
          </a:xfrm>
        </p:spPr>
        <p:txBody>
          <a:bodyPr/>
          <a:lstStyle/>
          <a:p>
            <a:r>
              <a:rPr lang="en-US" dirty="0"/>
              <a:t>When you measure a turn-on voltage with the DMM probes, then the red probe is on the anode or + lead of the diode</a:t>
            </a:r>
          </a:p>
          <a:p>
            <a:endParaRPr lang="en-US" sz="2000" dirty="0"/>
          </a:p>
          <a:p>
            <a:endParaRPr lang="en-US" dirty="0"/>
          </a:p>
          <a:p>
            <a:endParaRPr lang="en-US" dirty="0"/>
          </a:p>
          <a:p>
            <a:pPr marL="1371600" lvl="3" indent="0">
              <a:buNone/>
            </a:pPr>
            <a:endParaRPr lang="en-US" dirty="0"/>
          </a:p>
          <a:p>
            <a:endParaRPr lang="en-US" sz="800" dirty="0"/>
          </a:p>
          <a:p>
            <a:endParaRPr lang="en-US" dirty="0"/>
          </a:p>
          <a:p>
            <a:r>
              <a:rPr lang="en-US" dirty="0"/>
              <a:t>Current only flows from + to - </a:t>
            </a:r>
          </a:p>
        </p:txBody>
      </p:sp>
      <p:sp>
        <p:nvSpPr>
          <p:cNvPr id="4" name="Isosceles Triangle 3"/>
          <p:cNvSpPr/>
          <p:nvPr/>
        </p:nvSpPr>
        <p:spPr bwMode="auto">
          <a:xfrm rot="5400000">
            <a:off x="3657600" y="4090086"/>
            <a:ext cx="691978" cy="753763"/>
          </a:xfrm>
          <a:prstGeom prst="triangle">
            <a:avLst/>
          </a:prstGeom>
          <a:solidFill>
            <a:schemeClr val="accent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Connector 5"/>
          <p:cNvCxnSpPr/>
          <p:nvPr/>
        </p:nvCxnSpPr>
        <p:spPr bwMode="auto">
          <a:xfrm>
            <a:off x="4361935" y="4139514"/>
            <a:ext cx="12357" cy="65490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4403124" y="4464909"/>
            <a:ext cx="712574" cy="823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Straight Connector 7"/>
          <p:cNvCxnSpPr>
            <a:stCxn id="4" idx="3"/>
          </p:cNvCxnSpPr>
          <p:nvPr/>
        </p:nvCxnSpPr>
        <p:spPr bwMode="auto">
          <a:xfrm flipH="1" flipV="1">
            <a:off x="2767914" y="4460789"/>
            <a:ext cx="858794" cy="6179"/>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5" name="Rectangle 14"/>
          <p:cNvSpPr/>
          <p:nvPr/>
        </p:nvSpPr>
        <p:spPr bwMode="auto">
          <a:xfrm rot="2656310">
            <a:off x="1828800" y="3781168"/>
            <a:ext cx="1149179" cy="1112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rot="19022846">
            <a:off x="4909751" y="3760574"/>
            <a:ext cx="1149179" cy="11121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8" name="Straight Connector 17"/>
          <p:cNvCxnSpPr>
            <a:stCxn id="15" idx="3"/>
          </p:cNvCxnSpPr>
          <p:nvPr/>
        </p:nvCxnSpPr>
        <p:spPr bwMode="auto">
          <a:xfrm>
            <a:off x="2814816" y="4237873"/>
            <a:ext cx="212589" cy="22291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 name="Straight Connector 19"/>
          <p:cNvCxnSpPr>
            <a:stCxn id="16" idx="1"/>
          </p:cNvCxnSpPr>
          <p:nvPr/>
        </p:nvCxnSpPr>
        <p:spPr bwMode="auto">
          <a:xfrm flipH="1">
            <a:off x="4806778" y="4207700"/>
            <a:ext cx="257010" cy="26544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2" name="Plus 21"/>
          <p:cNvSpPr/>
          <p:nvPr/>
        </p:nvSpPr>
        <p:spPr bwMode="auto">
          <a:xfrm>
            <a:off x="2743199" y="4473147"/>
            <a:ext cx="518983" cy="444842"/>
          </a:xfrm>
          <a:prstGeom prst="mathPlus">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Minus 22"/>
          <p:cNvSpPr/>
          <p:nvPr/>
        </p:nvSpPr>
        <p:spPr bwMode="auto">
          <a:xfrm>
            <a:off x="4547286" y="4411363"/>
            <a:ext cx="556054" cy="543697"/>
          </a:xfrm>
          <a:prstGeom prst="mathMinus">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5" name="Straight Arrow Connector 24"/>
          <p:cNvCxnSpPr/>
          <p:nvPr/>
        </p:nvCxnSpPr>
        <p:spPr bwMode="auto">
          <a:xfrm>
            <a:off x="2965622" y="4953515"/>
            <a:ext cx="2150076"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rs\AppData\Local\Microsoft\Windows\Temporary Internet Files\Content.IE5\KDEY6KS1\MP900316466[1].jpg"/>
          <p:cNvPicPr>
            <a:picLocks noChangeAspect="1" noChangeArrowheads="1"/>
          </p:cNvPicPr>
          <p:nvPr/>
        </p:nvPicPr>
        <p:blipFill>
          <a:blip r:embed="rId2" cstate="print"/>
          <a:srcRect/>
          <a:stretch>
            <a:fillRect/>
          </a:stretch>
        </p:blipFill>
        <p:spPr bwMode="auto">
          <a:xfrm>
            <a:off x="5066270" y="1055020"/>
            <a:ext cx="3657600" cy="2523744"/>
          </a:xfrm>
          <a:prstGeom prst="rect">
            <a:avLst/>
          </a:prstGeom>
          <a:noFill/>
        </p:spPr>
      </p:pic>
      <p:sp>
        <p:nvSpPr>
          <p:cNvPr id="5122" name="Title 1"/>
          <p:cNvSpPr>
            <a:spLocks noGrp="1"/>
          </p:cNvSpPr>
          <p:nvPr>
            <p:ph type="title"/>
          </p:nvPr>
        </p:nvSpPr>
        <p:spPr/>
        <p:txBody>
          <a:bodyPr/>
          <a:lstStyle/>
          <a:p>
            <a:pPr eaLnBrk="1" hangingPunct="1"/>
            <a:r>
              <a:rPr lang="en-US" dirty="0"/>
              <a:t>Activity #1 – Light Emitting Diodes</a:t>
            </a:r>
          </a:p>
        </p:txBody>
      </p:sp>
      <p:sp>
        <p:nvSpPr>
          <p:cNvPr id="5123" name="Content Placeholder 2"/>
          <p:cNvSpPr>
            <a:spLocks noGrp="1"/>
          </p:cNvSpPr>
          <p:nvPr>
            <p:ph idx="1"/>
          </p:nvPr>
        </p:nvSpPr>
        <p:spPr>
          <a:xfrm>
            <a:off x="762000" y="1411288"/>
            <a:ext cx="7696200" cy="4038600"/>
          </a:xfrm>
        </p:spPr>
        <p:txBody>
          <a:bodyPr/>
          <a:lstStyle/>
          <a:p>
            <a:r>
              <a:rPr lang="en-US" dirty="0"/>
              <a:t>LEDs are diodes that </a:t>
            </a:r>
          </a:p>
          <a:p>
            <a:pPr>
              <a:buNone/>
            </a:pPr>
            <a:r>
              <a:rPr lang="en-US" dirty="0"/>
              <a:t>   also emit colored light</a:t>
            </a:r>
          </a:p>
          <a:p>
            <a:pPr>
              <a:buNone/>
            </a:pPr>
            <a:r>
              <a:rPr lang="en-US" dirty="0"/>
              <a:t>   when current is flowing</a:t>
            </a:r>
          </a:p>
          <a:p>
            <a:pPr>
              <a:buNone/>
            </a:pPr>
            <a:r>
              <a:rPr lang="en-US" dirty="0"/>
              <a:t>   (most other diodes produce heat)</a:t>
            </a:r>
          </a:p>
          <a:p>
            <a:pPr>
              <a:buNone/>
            </a:pPr>
            <a:endParaRPr lang="en-US" dirty="0"/>
          </a:p>
          <a:p>
            <a:r>
              <a:rPr lang="en-US" dirty="0"/>
              <a:t>The DMM diode test will show that LEDs have a higher turn-on voltage than regular diodes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5023708" y="4670854"/>
            <a:ext cx="3584318" cy="1612943"/>
          </a:xfrm>
          <a:prstGeom prst="rect">
            <a:avLst/>
          </a:prstGeom>
          <a:noFill/>
          <a:ln w="9525">
            <a:noFill/>
            <a:miter lim="800000"/>
            <a:headEnd/>
            <a:tailEnd/>
          </a:ln>
        </p:spPr>
      </p:pic>
      <p:sp>
        <p:nvSpPr>
          <p:cNvPr id="4098" name="Title 1"/>
          <p:cNvSpPr>
            <a:spLocks noGrp="1"/>
          </p:cNvSpPr>
          <p:nvPr>
            <p:ph type="title"/>
          </p:nvPr>
        </p:nvSpPr>
        <p:spPr/>
        <p:txBody>
          <a:bodyPr/>
          <a:lstStyle/>
          <a:p>
            <a:r>
              <a:rPr lang="en-US" dirty="0"/>
              <a:t> Activity #2 – DC Power Supplies</a:t>
            </a:r>
          </a:p>
        </p:txBody>
      </p:sp>
      <p:sp>
        <p:nvSpPr>
          <p:cNvPr id="4099" name="Content Placeholder 2"/>
          <p:cNvSpPr>
            <a:spLocks noGrp="1"/>
          </p:cNvSpPr>
          <p:nvPr>
            <p:ph idx="1"/>
          </p:nvPr>
        </p:nvSpPr>
        <p:spPr>
          <a:xfrm>
            <a:off x="420688" y="1558925"/>
            <a:ext cx="8291512" cy="4038600"/>
          </a:xfrm>
        </p:spPr>
        <p:txBody>
          <a:bodyPr/>
          <a:lstStyle/>
          <a:p>
            <a:r>
              <a:rPr lang="en-US" sz="2800" dirty="0"/>
              <a:t>Diodes are a key element in circuits where you want to block the current flow in one direction, like when you convert AC power to DC power.</a:t>
            </a:r>
          </a:p>
          <a:p>
            <a:r>
              <a:rPr lang="en-US" sz="2800" dirty="0"/>
              <a:t>For every product that has electronics, a DC power supply must change AC to DC to power the electronics.  Usually there is also a transformer to step the voltage level down to just a few volts</a:t>
            </a:r>
            <a:r>
              <a:rPr lang="en-US" dirty="0"/>
              <a:t>.</a:t>
            </a:r>
          </a:p>
          <a:p>
            <a:pPr marL="742950" lvl="2" indent="-342900">
              <a:buClr>
                <a:schemeClr val="bg2"/>
              </a:buClr>
              <a:buSzPct val="70000"/>
              <a:buFont typeface="Wingdings" pitchFamily="2" charset="2"/>
              <a:buChar char="l"/>
            </a:pPr>
            <a:r>
              <a:rPr lang="en-US" sz="2400" dirty="0"/>
              <a:t>All electronic devices need </a:t>
            </a:r>
          </a:p>
          <a:p>
            <a:pPr marL="742950" lvl="2" indent="-342900">
              <a:buClr>
                <a:schemeClr val="bg2"/>
              </a:buClr>
              <a:buSzPct val="70000"/>
              <a:buNone/>
            </a:pPr>
            <a:r>
              <a:rPr lang="en-US" sz="2400" dirty="0"/>
              <a:t>DC power to operate, but </a:t>
            </a:r>
          </a:p>
          <a:p>
            <a:pPr marL="742950" lvl="2" indent="-342900">
              <a:buClr>
                <a:schemeClr val="bg2"/>
              </a:buClr>
              <a:buSzPct val="70000"/>
              <a:buNone/>
            </a:pPr>
            <a:r>
              <a:rPr lang="en-US" sz="2400" dirty="0"/>
              <a:t>most products are powered by AC power.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Activity #2 – Full Wave Rectification</a:t>
            </a:r>
          </a:p>
        </p:txBody>
      </p:sp>
      <p:sp>
        <p:nvSpPr>
          <p:cNvPr id="5123" name="Content Placeholder 2"/>
          <p:cNvSpPr>
            <a:spLocks noGrp="1"/>
          </p:cNvSpPr>
          <p:nvPr>
            <p:ph idx="1"/>
          </p:nvPr>
        </p:nvSpPr>
        <p:spPr>
          <a:xfrm>
            <a:off x="609600" y="1411288"/>
            <a:ext cx="8077200" cy="4038600"/>
          </a:xfrm>
        </p:spPr>
        <p:txBody>
          <a:bodyPr/>
          <a:lstStyle/>
          <a:p>
            <a:r>
              <a:rPr lang="en-US" dirty="0"/>
              <a:t>A crude AC to DC converter uses 4 diodes to produce a mixed (AC+DC) signal with a positive average or DC value, When        Vs &gt; turn-on V, current flows as shown:</a:t>
            </a:r>
          </a:p>
          <a:p>
            <a:pPr>
              <a:buNone/>
            </a:pPr>
            <a:endParaRPr lang="en-US" dirty="0"/>
          </a:p>
        </p:txBody>
      </p:sp>
      <p:pic>
        <p:nvPicPr>
          <p:cNvPr id="4" name="Picture 3"/>
          <p:cNvPicPr>
            <a:picLocks noChangeAspect="1" noChangeArrowheads="1"/>
          </p:cNvPicPr>
          <p:nvPr/>
        </p:nvPicPr>
        <p:blipFill>
          <a:blip r:embed="rId2" cstate="print"/>
          <a:srcRect l="30034" t="44995" r="20507" b="38028"/>
          <a:stretch>
            <a:fillRect/>
          </a:stretch>
        </p:blipFill>
        <p:spPr bwMode="auto">
          <a:xfrm>
            <a:off x="220761" y="3645245"/>
            <a:ext cx="8595139" cy="2360140"/>
          </a:xfrm>
          <a:prstGeom prst="rect">
            <a:avLst/>
          </a:prstGeom>
          <a:noFill/>
          <a:ln w="9525">
            <a:noFill/>
            <a:miter lim="800000"/>
            <a:headEnd/>
            <a:tailEnd/>
          </a:ln>
        </p:spPr>
      </p:pic>
      <p:cxnSp>
        <p:nvCxnSpPr>
          <p:cNvPr id="6" name="Straight Arrow Connector 5"/>
          <p:cNvCxnSpPr/>
          <p:nvPr/>
        </p:nvCxnSpPr>
        <p:spPr bwMode="auto">
          <a:xfrm flipH="1">
            <a:off x="2088292" y="4015946"/>
            <a:ext cx="778476" cy="65490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flipV="1">
            <a:off x="2228336" y="4757351"/>
            <a:ext cx="1305696" cy="2883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9" name="Straight Arrow Connector 8"/>
          <p:cNvCxnSpPr/>
          <p:nvPr/>
        </p:nvCxnSpPr>
        <p:spPr bwMode="auto">
          <a:xfrm flipH="1">
            <a:off x="2986216" y="4889157"/>
            <a:ext cx="778476" cy="65490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1" name="Arc 10"/>
          <p:cNvSpPr/>
          <p:nvPr/>
        </p:nvSpPr>
        <p:spPr bwMode="auto">
          <a:xfrm>
            <a:off x="4695568" y="4361934"/>
            <a:ext cx="729048" cy="1569307"/>
          </a:xfrm>
          <a:prstGeom prst="arc">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Arc 11"/>
          <p:cNvSpPr/>
          <p:nvPr/>
        </p:nvSpPr>
        <p:spPr bwMode="auto">
          <a:xfrm>
            <a:off x="6071287" y="4337222"/>
            <a:ext cx="724929" cy="1548712"/>
          </a:xfrm>
          <a:prstGeom prst="arc">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Arc 12"/>
          <p:cNvSpPr/>
          <p:nvPr/>
        </p:nvSpPr>
        <p:spPr bwMode="auto">
          <a:xfrm flipH="1">
            <a:off x="6190736" y="4337222"/>
            <a:ext cx="593124" cy="1540474"/>
          </a:xfrm>
          <a:prstGeom prst="arc">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 name="Straight Connector 2"/>
          <p:cNvCxnSpPr/>
          <p:nvPr/>
        </p:nvCxnSpPr>
        <p:spPr bwMode="auto">
          <a:xfrm flipV="1">
            <a:off x="5424616" y="5109210"/>
            <a:ext cx="766120" cy="1143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EE188labs.template</Template>
  <TotalTime>2678</TotalTime>
  <Words>1345</Words>
  <Application>Microsoft Macintosh PowerPoint</Application>
  <PresentationFormat>On-screen Show (4:3)</PresentationFormat>
  <Paragraphs>150</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Times New Roman</vt:lpstr>
      <vt:lpstr>Wingdings</vt:lpstr>
      <vt:lpstr>Studio</vt:lpstr>
      <vt:lpstr>EE188L EE I Laboratory</vt:lpstr>
      <vt:lpstr> Lab XX Learning Outcomes</vt:lpstr>
      <vt:lpstr>Background – Diode I-V Characteristic</vt:lpstr>
      <vt:lpstr>Identifying Cathode(-) and Anode(+)</vt:lpstr>
      <vt:lpstr> Activity #1 – Diode Testing</vt:lpstr>
      <vt:lpstr> Getting the Diode in the    Right Direction</vt:lpstr>
      <vt:lpstr>Activity #1 – Light Emitting Diodes</vt:lpstr>
      <vt:lpstr> Activity #2 – DC Power Supplies</vt:lpstr>
      <vt:lpstr>Activity #2 – Full Wave Rectification</vt:lpstr>
      <vt:lpstr>Activity #2 – Full Wave Rectification</vt:lpstr>
      <vt:lpstr>PowerPoint Presentation</vt:lpstr>
      <vt:lpstr>PowerPoint Presentation</vt:lpstr>
      <vt:lpstr>PowerPoint Presentation</vt:lpstr>
      <vt:lpstr>  Tips on Making Your Circuit</vt:lpstr>
      <vt:lpstr> Circuit #1</vt:lpstr>
      <vt:lpstr>  Making the Measurements</vt:lpstr>
      <vt:lpstr> Measuring AC and DC Voltage</vt:lpstr>
      <vt:lpstr>True RMS Values</vt:lpstr>
      <vt:lpstr> Measuring True RMS</vt:lpstr>
      <vt:lpstr> Activity #2 – Procedure</vt:lpstr>
      <vt:lpstr> Activity #2 – Expected Results</vt:lpstr>
      <vt:lpstr> Add Capacitor</vt:lpstr>
      <vt:lpstr> With Capacitor – Expected Results</vt:lpstr>
      <vt:lpstr>Full Wave Rectifier using a Transformer</vt:lpstr>
      <vt:lpstr>Filtered Full Wave Rectifier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Robin Scott</dc:creator>
  <cp:lastModifiedBy>Microsoft Office User</cp:lastModifiedBy>
  <cp:revision>127</cp:revision>
  <dcterms:created xsi:type="dcterms:W3CDTF">1601-01-01T00:00:00Z</dcterms:created>
  <dcterms:modified xsi:type="dcterms:W3CDTF">2019-09-14T08:04:34Z</dcterms:modified>
</cp:coreProperties>
</file>