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5" r:id="rId2"/>
    <p:sldId id="266" r:id="rId3"/>
    <p:sldId id="264" r:id="rId4"/>
    <p:sldId id="359" r:id="rId5"/>
    <p:sldId id="360" r:id="rId6"/>
    <p:sldId id="361" r:id="rId7"/>
    <p:sldId id="358" r:id="rId8"/>
    <p:sldId id="362" r:id="rId9"/>
    <p:sldId id="287" r:id="rId10"/>
    <p:sldId id="363" r:id="rId11"/>
    <p:sldId id="29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6"/>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A7E97-C25A-D245-A873-E8D45BD273C2}" type="datetimeFigureOut">
              <a:rPr lang="en-CN" smtClean="0"/>
              <a:t>2020/10/19</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CE344-934C-FC49-B347-EBA33F91D841}" type="slidenum">
              <a:rPr lang="en-CN" smtClean="0"/>
              <a:t>‹#›</a:t>
            </a:fld>
            <a:endParaRPr lang="en-CN"/>
          </a:p>
        </p:txBody>
      </p:sp>
    </p:spTree>
    <p:extLst>
      <p:ext uri="{BB962C8B-B14F-4D97-AF65-F5344CB8AC3E}">
        <p14:creationId xmlns:p14="http://schemas.microsoft.com/office/powerpoint/2010/main" val="4015082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81C6-959E-B543-BEEC-8B53811D29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11C265-DA3E-C54E-A3E1-C5A3052BD6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A0773A-E758-0148-B100-D8C15F78F20F}"/>
              </a:ext>
            </a:extLst>
          </p:cNvPr>
          <p:cNvSpPr>
            <a:spLocks noGrp="1"/>
          </p:cNvSpPr>
          <p:nvPr>
            <p:ph type="dt" sz="half" idx="10"/>
          </p:nvPr>
        </p:nvSpPr>
        <p:spPr/>
        <p:txBody>
          <a:bodyPr/>
          <a:lstStyle/>
          <a:p>
            <a:fld id="{8E03FE35-44C7-304D-A7B5-A1B0231E3266}" type="datetime1">
              <a:rPr lang="en-US" smtClean="0"/>
              <a:t>10/19/20</a:t>
            </a:fld>
            <a:endParaRPr lang="en-US"/>
          </a:p>
        </p:txBody>
      </p:sp>
      <p:sp>
        <p:nvSpPr>
          <p:cNvPr id="5" name="Footer Placeholder 4">
            <a:extLst>
              <a:ext uri="{FF2B5EF4-FFF2-40B4-BE49-F238E27FC236}">
                <a16:creationId xmlns:a16="http://schemas.microsoft.com/office/drawing/2014/main" id="{00B530EF-19CD-6F49-8777-081EA2E30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0FA6A-24F0-7549-9027-E1BEDA4B8D73}"/>
              </a:ext>
            </a:extLst>
          </p:cNvPr>
          <p:cNvSpPr>
            <a:spLocks noGrp="1"/>
          </p:cNvSpPr>
          <p:nvPr>
            <p:ph type="sldNum" sz="quarter" idx="12"/>
          </p:nvPr>
        </p:nvSpPr>
        <p:spPr/>
        <p:txBody>
          <a:bodyPr/>
          <a:lstStyle/>
          <a:p>
            <a:fld id="{8F0D107A-0E67-5849-99E5-73CF4AF890A1}" type="slidenum">
              <a:rPr lang="en-US" smtClean="0"/>
              <a:t>‹#›</a:t>
            </a:fld>
            <a:endParaRPr lang="en-US"/>
          </a:p>
        </p:txBody>
      </p:sp>
    </p:spTree>
    <p:extLst>
      <p:ext uri="{BB962C8B-B14F-4D97-AF65-F5344CB8AC3E}">
        <p14:creationId xmlns:p14="http://schemas.microsoft.com/office/powerpoint/2010/main" val="426834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DD7B-9EF6-7B4C-9971-5A5E55073D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4C5FD0-423E-0D4E-BE73-02B076445C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82046-7496-274F-B45D-7B4C21E93AFD}"/>
              </a:ext>
            </a:extLst>
          </p:cNvPr>
          <p:cNvSpPr>
            <a:spLocks noGrp="1"/>
          </p:cNvSpPr>
          <p:nvPr>
            <p:ph type="dt" sz="half" idx="10"/>
          </p:nvPr>
        </p:nvSpPr>
        <p:spPr/>
        <p:txBody>
          <a:bodyPr/>
          <a:lstStyle/>
          <a:p>
            <a:fld id="{810CC1E5-E268-0044-85F1-2FBCFDCAF49D}" type="datetime1">
              <a:rPr lang="en-US" smtClean="0"/>
              <a:t>10/19/20</a:t>
            </a:fld>
            <a:endParaRPr lang="en-US"/>
          </a:p>
        </p:txBody>
      </p:sp>
      <p:sp>
        <p:nvSpPr>
          <p:cNvPr id="5" name="Footer Placeholder 4">
            <a:extLst>
              <a:ext uri="{FF2B5EF4-FFF2-40B4-BE49-F238E27FC236}">
                <a16:creationId xmlns:a16="http://schemas.microsoft.com/office/drawing/2014/main" id="{7FC3F2C1-E57D-BD4D-9DD4-8EF01A866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22AD6-77D9-424F-81C3-FBEC2BE8AE92}"/>
              </a:ext>
            </a:extLst>
          </p:cNvPr>
          <p:cNvSpPr>
            <a:spLocks noGrp="1"/>
          </p:cNvSpPr>
          <p:nvPr>
            <p:ph type="sldNum" sz="quarter" idx="12"/>
          </p:nvPr>
        </p:nvSpPr>
        <p:spPr/>
        <p:txBody>
          <a:bodyPr/>
          <a:lstStyle/>
          <a:p>
            <a:fld id="{8F0D107A-0E67-5849-99E5-73CF4AF890A1}" type="slidenum">
              <a:rPr lang="en-US" smtClean="0"/>
              <a:t>‹#›</a:t>
            </a:fld>
            <a:endParaRPr lang="en-US"/>
          </a:p>
        </p:txBody>
      </p:sp>
    </p:spTree>
    <p:extLst>
      <p:ext uri="{BB962C8B-B14F-4D97-AF65-F5344CB8AC3E}">
        <p14:creationId xmlns:p14="http://schemas.microsoft.com/office/powerpoint/2010/main" val="1835249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9FA187-7C1B-B842-B9D8-8EE96865D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97D255-9D84-8A40-B736-28682BF72D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66709-7B2A-AC43-9B7D-9C32C2FD0777}"/>
              </a:ext>
            </a:extLst>
          </p:cNvPr>
          <p:cNvSpPr>
            <a:spLocks noGrp="1"/>
          </p:cNvSpPr>
          <p:nvPr>
            <p:ph type="dt" sz="half" idx="10"/>
          </p:nvPr>
        </p:nvSpPr>
        <p:spPr/>
        <p:txBody>
          <a:bodyPr/>
          <a:lstStyle/>
          <a:p>
            <a:fld id="{AC7B6F50-41DA-C14F-A71B-9120D092D6CF}" type="datetime1">
              <a:rPr lang="en-US" smtClean="0"/>
              <a:t>10/19/20</a:t>
            </a:fld>
            <a:endParaRPr lang="en-US"/>
          </a:p>
        </p:txBody>
      </p:sp>
      <p:sp>
        <p:nvSpPr>
          <p:cNvPr id="5" name="Footer Placeholder 4">
            <a:extLst>
              <a:ext uri="{FF2B5EF4-FFF2-40B4-BE49-F238E27FC236}">
                <a16:creationId xmlns:a16="http://schemas.microsoft.com/office/drawing/2014/main" id="{0B2CD7E5-887D-784A-89C6-2B2D1710B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A269A-3C12-3749-9FBD-5ADF037DE278}"/>
              </a:ext>
            </a:extLst>
          </p:cNvPr>
          <p:cNvSpPr>
            <a:spLocks noGrp="1"/>
          </p:cNvSpPr>
          <p:nvPr>
            <p:ph type="sldNum" sz="quarter" idx="12"/>
          </p:nvPr>
        </p:nvSpPr>
        <p:spPr/>
        <p:txBody>
          <a:bodyPr/>
          <a:lstStyle/>
          <a:p>
            <a:fld id="{8F0D107A-0E67-5849-99E5-73CF4AF890A1}" type="slidenum">
              <a:rPr lang="en-US" smtClean="0"/>
              <a:t>‹#›</a:t>
            </a:fld>
            <a:endParaRPr lang="en-US"/>
          </a:p>
        </p:txBody>
      </p:sp>
    </p:spTree>
    <p:extLst>
      <p:ext uri="{BB962C8B-B14F-4D97-AF65-F5344CB8AC3E}">
        <p14:creationId xmlns:p14="http://schemas.microsoft.com/office/powerpoint/2010/main" val="137855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D54D-490D-BC45-B4D6-A0E37C3A12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60529D-3D9C-9F4E-BE0B-EE6C820D54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EFC78-590D-244F-9B1D-44713694F893}"/>
              </a:ext>
            </a:extLst>
          </p:cNvPr>
          <p:cNvSpPr>
            <a:spLocks noGrp="1"/>
          </p:cNvSpPr>
          <p:nvPr>
            <p:ph type="dt" sz="half" idx="10"/>
          </p:nvPr>
        </p:nvSpPr>
        <p:spPr/>
        <p:txBody>
          <a:bodyPr/>
          <a:lstStyle/>
          <a:p>
            <a:fld id="{EA773F17-36E3-2B45-8069-528A8E3E4E85}" type="datetime1">
              <a:rPr lang="en-US" smtClean="0"/>
              <a:t>10/19/20</a:t>
            </a:fld>
            <a:endParaRPr lang="en-US"/>
          </a:p>
        </p:txBody>
      </p:sp>
      <p:sp>
        <p:nvSpPr>
          <p:cNvPr id="5" name="Footer Placeholder 4">
            <a:extLst>
              <a:ext uri="{FF2B5EF4-FFF2-40B4-BE49-F238E27FC236}">
                <a16:creationId xmlns:a16="http://schemas.microsoft.com/office/drawing/2014/main" id="{12FAC231-EBBE-1847-96F7-F9E7D0F63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40D738-12A7-EC43-9FEC-3761F4071C42}"/>
              </a:ext>
            </a:extLst>
          </p:cNvPr>
          <p:cNvSpPr>
            <a:spLocks noGrp="1"/>
          </p:cNvSpPr>
          <p:nvPr>
            <p:ph type="sldNum" sz="quarter" idx="12"/>
          </p:nvPr>
        </p:nvSpPr>
        <p:spPr/>
        <p:txBody>
          <a:bodyPr/>
          <a:lstStyle/>
          <a:p>
            <a:fld id="{8F0D107A-0E67-5849-99E5-73CF4AF890A1}" type="slidenum">
              <a:rPr lang="en-US" smtClean="0"/>
              <a:t>‹#›</a:t>
            </a:fld>
            <a:endParaRPr lang="en-US"/>
          </a:p>
        </p:txBody>
      </p:sp>
    </p:spTree>
    <p:extLst>
      <p:ext uri="{BB962C8B-B14F-4D97-AF65-F5344CB8AC3E}">
        <p14:creationId xmlns:p14="http://schemas.microsoft.com/office/powerpoint/2010/main" val="246189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B293-3B92-9A48-99B2-CCB394E233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387836-DAD2-BB41-946C-01E3ABB0E0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2CBB4-6633-8640-A1E2-3E941E94069F}"/>
              </a:ext>
            </a:extLst>
          </p:cNvPr>
          <p:cNvSpPr>
            <a:spLocks noGrp="1"/>
          </p:cNvSpPr>
          <p:nvPr>
            <p:ph type="dt" sz="half" idx="10"/>
          </p:nvPr>
        </p:nvSpPr>
        <p:spPr/>
        <p:txBody>
          <a:bodyPr/>
          <a:lstStyle/>
          <a:p>
            <a:fld id="{4D29E6B4-C8CF-394C-9A0B-C62BE765DC28}" type="datetime1">
              <a:rPr lang="en-US" smtClean="0"/>
              <a:t>10/19/20</a:t>
            </a:fld>
            <a:endParaRPr lang="en-US"/>
          </a:p>
        </p:txBody>
      </p:sp>
      <p:sp>
        <p:nvSpPr>
          <p:cNvPr id="5" name="Footer Placeholder 4">
            <a:extLst>
              <a:ext uri="{FF2B5EF4-FFF2-40B4-BE49-F238E27FC236}">
                <a16:creationId xmlns:a16="http://schemas.microsoft.com/office/drawing/2014/main" id="{8B53255A-6120-7043-A43E-50F48FB4E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6FD79-694D-5E46-9F33-66A1D9DF9D5B}"/>
              </a:ext>
            </a:extLst>
          </p:cNvPr>
          <p:cNvSpPr>
            <a:spLocks noGrp="1"/>
          </p:cNvSpPr>
          <p:nvPr>
            <p:ph type="sldNum" sz="quarter" idx="12"/>
          </p:nvPr>
        </p:nvSpPr>
        <p:spPr/>
        <p:txBody>
          <a:bodyPr/>
          <a:lstStyle/>
          <a:p>
            <a:fld id="{8F0D107A-0E67-5849-99E5-73CF4AF890A1}" type="slidenum">
              <a:rPr lang="en-US" smtClean="0"/>
              <a:t>‹#›</a:t>
            </a:fld>
            <a:endParaRPr lang="en-US"/>
          </a:p>
        </p:txBody>
      </p:sp>
    </p:spTree>
    <p:extLst>
      <p:ext uri="{BB962C8B-B14F-4D97-AF65-F5344CB8AC3E}">
        <p14:creationId xmlns:p14="http://schemas.microsoft.com/office/powerpoint/2010/main" val="550157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3F7E-590E-024E-8EEA-2D9A3051A4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8593E0-0D39-E64D-A828-5C4422AF99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60A7C6-5019-0D40-ADB0-205388EC02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F1056A-94DC-3544-8A29-C59599404CE0}"/>
              </a:ext>
            </a:extLst>
          </p:cNvPr>
          <p:cNvSpPr>
            <a:spLocks noGrp="1"/>
          </p:cNvSpPr>
          <p:nvPr>
            <p:ph type="dt" sz="half" idx="10"/>
          </p:nvPr>
        </p:nvSpPr>
        <p:spPr/>
        <p:txBody>
          <a:bodyPr/>
          <a:lstStyle/>
          <a:p>
            <a:fld id="{4D655AD6-9B44-4A40-86B1-28F7F0C699E4}" type="datetime1">
              <a:rPr lang="en-US" smtClean="0"/>
              <a:t>10/19/20</a:t>
            </a:fld>
            <a:endParaRPr lang="en-US"/>
          </a:p>
        </p:txBody>
      </p:sp>
      <p:sp>
        <p:nvSpPr>
          <p:cNvPr id="6" name="Footer Placeholder 5">
            <a:extLst>
              <a:ext uri="{FF2B5EF4-FFF2-40B4-BE49-F238E27FC236}">
                <a16:creationId xmlns:a16="http://schemas.microsoft.com/office/drawing/2014/main" id="{276FF20C-15E9-3C4C-9745-3B265B4F9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EF07-280C-FF49-B784-0C16C50EB6BB}"/>
              </a:ext>
            </a:extLst>
          </p:cNvPr>
          <p:cNvSpPr>
            <a:spLocks noGrp="1"/>
          </p:cNvSpPr>
          <p:nvPr>
            <p:ph type="sldNum" sz="quarter" idx="12"/>
          </p:nvPr>
        </p:nvSpPr>
        <p:spPr/>
        <p:txBody>
          <a:bodyPr/>
          <a:lstStyle/>
          <a:p>
            <a:fld id="{8F0D107A-0E67-5849-99E5-73CF4AF890A1}" type="slidenum">
              <a:rPr lang="en-US" smtClean="0"/>
              <a:t>‹#›</a:t>
            </a:fld>
            <a:endParaRPr lang="en-US"/>
          </a:p>
        </p:txBody>
      </p:sp>
    </p:spTree>
    <p:extLst>
      <p:ext uri="{BB962C8B-B14F-4D97-AF65-F5344CB8AC3E}">
        <p14:creationId xmlns:p14="http://schemas.microsoft.com/office/powerpoint/2010/main" val="704474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6F6D-E3E9-7647-8E38-5DB87246E9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F5E2C4-D9B6-D146-B338-7D05F2D2E7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91A9F9-97E5-A444-8376-01455CC42B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BAB75A-6CF7-E540-9CF2-016D635381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EC7581-FA9A-3A40-AE34-804DE34C8F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A63C65-DF9E-7249-914B-528B3303F91A}"/>
              </a:ext>
            </a:extLst>
          </p:cNvPr>
          <p:cNvSpPr>
            <a:spLocks noGrp="1"/>
          </p:cNvSpPr>
          <p:nvPr>
            <p:ph type="dt" sz="half" idx="10"/>
          </p:nvPr>
        </p:nvSpPr>
        <p:spPr/>
        <p:txBody>
          <a:bodyPr/>
          <a:lstStyle/>
          <a:p>
            <a:fld id="{E7E5F4FC-50A5-6B49-9F2B-3F9E7BEF0614}" type="datetime1">
              <a:rPr lang="en-US" smtClean="0"/>
              <a:t>10/19/20</a:t>
            </a:fld>
            <a:endParaRPr lang="en-US"/>
          </a:p>
        </p:txBody>
      </p:sp>
      <p:sp>
        <p:nvSpPr>
          <p:cNvPr id="8" name="Footer Placeholder 7">
            <a:extLst>
              <a:ext uri="{FF2B5EF4-FFF2-40B4-BE49-F238E27FC236}">
                <a16:creationId xmlns:a16="http://schemas.microsoft.com/office/drawing/2014/main" id="{BB42CE7E-E380-BD40-B9EB-620D361A94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50D832-5C9F-3744-91A8-1449B0BAB25A}"/>
              </a:ext>
            </a:extLst>
          </p:cNvPr>
          <p:cNvSpPr>
            <a:spLocks noGrp="1"/>
          </p:cNvSpPr>
          <p:nvPr>
            <p:ph type="sldNum" sz="quarter" idx="12"/>
          </p:nvPr>
        </p:nvSpPr>
        <p:spPr/>
        <p:txBody>
          <a:bodyPr/>
          <a:lstStyle/>
          <a:p>
            <a:fld id="{8F0D107A-0E67-5849-99E5-73CF4AF890A1}" type="slidenum">
              <a:rPr lang="en-US" smtClean="0"/>
              <a:t>‹#›</a:t>
            </a:fld>
            <a:endParaRPr lang="en-US"/>
          </a:p>
        </p:txBody>
      </p:sp>
    </p:spTree>
    <p:extLst>
      <p:ext uri="{BB962C8B-B14F-4D97-AF65-F5344CB8AC3E}">
        <p14:creationId xmlns:p14="http://schemas.microsoft.com/office/powerpoint/2010/main" val="137451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871B-43DE-9D4C-AEB0-B1469AA622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1D1C6B-0B31-334E-9412-6BFD9586EC7F}"/>
              </a:ext>
            </a:extLst>
          </p:cNvPr>
          <p:cNvSpPr>
            <a:spLocks noGrp="1"/>
          </p:cNvSpPr>
          <p:nvPr>
            <p:ph type="dt" sz="half" idx="10"/>
          </p:nvPr>
        </p:nvSpPr>
        <p:spPr/>
        <p:txBody>
          <a:bodyPr/>
          <a:lstStyle/>
          <a:p>
            <a:fld id="{5CCB04C7-870C-9B4B-82D4-9E305AFA38F7}" type="datetime1">
              <a:rPr lang="en-US" smtClean="0"/>
              <a:t>10/19/20</a:t>
            </a:fld>
            <a:endParaRPr lang="en-US"/>
          </a:p>
        </p:txBody>
      </p:sp>
      <p:sp>
        <p:nvSpPr>
          <p:cNvPr id="4" name="Footer Placeholder 3">
            <a:extLst>
              <a:ext uri="{FF2B5EF4-FFF2-40B4-BE49-F238E27FC236}">
                <a16:creationId xmlns:a16="http://schemas.microsoft.com/office/drawing/2014/main" id="{E352CF93-CF28-A948-8442-844267F33B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809037-4005-304A-A725-21D3EAD221F9}"/>
              </a:ext>
            </a:extLst>
          </p:cNvPr>
          <p:cNvSpPr>
            <a:spLocks noGrp="1"/>
          </p:cNvSpPr>
          <p:nvPr>
            <p:ph type="sldNum" sz="quarter" idx="12"/>
          </p:nvPr>
        </p:nvSpPr>
        <p:spPr/>
        <p:txBody>
          <a:bodyPr/>
          <a:lstStyle/>
          <a:p>
            <a:fld id="{8F0D107A-0E67-5849-99E5-73CF4AF890A1}" type="slidenum">
              <a:rPr lang="en-US" smtClean="0"/>
              <a:t>‹#›</a:t>
            </a:fld>
            <a:endParaRPr lang="en-US"/>
          </a:p>
        </p:txBody>
      </p:sp>
    </p:spTree>
    <p:extLst>
      <p:ext uri="{BB962C8B-B14F-4D97-AF65-F5344CB8AC3E}">
        <p14:creationId xmlns:p14="http://schemas.microsoft.com/office/powerpoint/2010/main" val="460785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B1CBA8-66DD-D048-8DA4-0EACB56AB850}"/>
              </a:ext>
            </a:extLst>
          </p:cNvPr>
          <p:cNvSpPr>
            <a:spLocks noGrp="1"/>
          </p:cNvSpPr>
          <p:nvPr>
            <p:ph type="dt" sz="half" idx="10"/>
          </p:nvPr>
        </p:nvSpPr>
        <p:spPr/>
        <p:txBody>
          <a:bodyPr/>
          <a:lstStyle/>
          <a:p>
            <a:fld id="{5CB2482D-E364-134F-A26A-63B22DEEFAD1}" type="datetime1">
              <a:rPr lang="en-US" smtClean="0"/>
              <a:t>10/19/20</a:t>
            </a:fld>
            <a:endParaRPr lang="en-US"/>
          </a:p>
        </p:txBody>
      </p:sp>
      <p:sp>
        <p:nvSpPr>
          <p:cNvPr id="3" name="Footer Placeholder 2">
            <a:extLst>
              <a:ext uri="{FF2B5EF4-FFF2-40B4-BE49-F238E27FC236}">
                <a16:creationId xmlns:a16="http://schemas.microsoft.com/office/drawing/2014/main" id="{F7AB491B-5490-5B41-BF0F-D5CD04FBA6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65845A-3567-3F40-8DCF-7FA74D84B970}"/>
              </a:ext>
            </a:extLst>
          </p:cNvPr>
          <p:cNvSpPr>
            <a:spLocks noGrp="1"/>
          </p:cNvSpPr>
          <p:nvPr>
            <p:ph type="sldNum" sz="quarter" idx="12"/>
          </p:nvPr>
        </p:nvSpPr>
        <p:spPr/>
        <p:txBody>
          <a:bodyPr/>
          <a:lstStyle/>
          <a:p>
            <a:fld id="{8F0D107A-0E67-5849-99E5-73CF4AF890A1}" type="slidenum">
              <a:rPr lang="en-US" smtClean="0"/>
              <a:t>‹#›</a:t>
            </a:fld>
            <a:endParaRPr lang="en-US"/>
          </a:p>
        </p:txBody>
      </p:sp>
    </p:spTree>
    <p:extLst>
      <p:ext uri="{BB962C8B-B14F-4D97-AF65-F5344CB8AC3E}">
        <p14:creationId xmlns:p14="http://schemas.microsoft.com/office/powerpoint/2010/main" val="188070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5364-86EB-6342-8E40-D46ABC075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B47B89-5D97-9743-8024-560066C326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0913C2-2D1B-D741-89C1-263D9C260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38D626-5B4E-BC46-BAB4-E31654F7DC2A}"/>
              </a:ext>
            </a:extLst>
          </p:cNvPr>
          <p:cNvSpPr>
            <a:spLocks noGrp="1"/>
          </p:cNvSpPr>
          <p:nvPr>
            <p:ph type="dt" sz="half" idx="10"/>
          </p:nvPr>
        </p:nvSpPr>
        <p:spPr/>
        <p:txBody>
          <a:bodyPr/>
          <a:lstStyle/>
          <a:p>
            <a:fld id="{95AC6245-FEAA-144B-9E6B-80E1C018C3BE}" type="datetime1">
              <a:rPr lang="en-US" smtClean="0"/>
              <a:t>10/19/20</a:t>
            </a:fld>
            <a:endParaRPr lang="en-US"/>
          </a:p>
        </p:txBody>
      </p:sp>
      <p:sp>
        <p:nvSpPr>
          <p:cNvPr id="6" name="Footer Placeholder 5">
            <a:extLst>
              <a:ext uri="{FF2B5EF4-FFF2-40B4-BE49-F238E27FC236}">
                <a16:creationId xmlns:a16="http://schemas.microsoft.com/office/drawing/2014/main" id="{10499096-D221-F446-8788-EACD13E2F4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EC2898-4E87-FB41-A40B-FE5F8B6BC7B6}"/>
              </a:ext>
            </a:extLst>
          </p:cNvPr>
          <p:cNvSpPr>
            <a:spLocks noGrp="1"/>
          </p:cNvSpPr>
          <p:nvPr>
            <p:ph type="sldNum" sz="quarter" idx="12"/>
          </p:nvPr>
        </p:nvSpPr>
        <p:spPr/>
        <p:txBody>
          <a:bodyPr/>
          <a:lstStyle/>
          <a:p>
            <a:fld id="{8F0D107A-0E67-5849-99E5-73CF4AF890A1}" type="slidenum">
              <a:rPr lang="en-US" smtClean="0"/>
              <a:t>‹#›</a:t>
            </a:fld>
            <a:endParaRPr lang="en-US"/>
          </a:p>
        </p:txBody>
      </p:sp>
    </p:spTree>
    <p:extLst>
      <p:ext uri="{BB962C8B-B14F-4D97-AF65-F5344CB8AC3E}">
        <p14:creationId xmlns:p14="http://schemas.microsoft.com/office/powerpoint/2010/main" val="423572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0810-BD88-2D4C-AC25-5512057CE4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613ECF-688B-3848-AB79-2100D8144F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926DCD-A9A8-814D-B16F-D099F381B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284399-7098-1D4F-90C0-6C7C28DF8290}"/>
              </a:ext>
            </a:extLst>
          </p:cNvPr>
          <p:cNvSpPr>
            <a:spLocks noGrp="1"/>
          </p:cNvSpPr>
          <p:nvPr>
            <p:ph type="dt" sz="half" idx="10"/>
          </p:nvPr>
        </p:nvSpPr>
        <p:spPr/>
        <p:txBody>
          <a:bodyPr/>
          <a:lstStyle/>
          <a:p>
            <a:fld id="{C1A1C7D2-81DF-AD45-B9CD-EC515A03C914}" type="datetime1">
              <a:rPr lang="en-US" smtClean="0"/>
              <a:t>10/19/20</a:t>
            </a:fld>
            <a:endParaRPr lang="en-US"/>
          </a:p>
        </p:txBody>
      </p:sp>
      <p:sp>
        <p:nvSpPr>
          <p:cNvPr id="6" name="Footer Placeholder 5">
            <a:extLst>
              <a:ext uri="{FF2B5EF4-FFF2-40B4-BE49-F238E27FC236}">
                <a16:creationId xmlns:a16="http://schemas.microsoft.com/office/drawing/2014/main" id="{A1974D10-C2A3-1F4C-940E-C348C1915D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1558ED-C604-3A4E-820B-CFCC33BCFD23}"/>
              </a:ext>
            </a:extLst>
          </p:cNvPr>
          <p:cNvSpPr>
            <a:spLocks noGrp="1"/>
          </p:cNvSpPr>
          <p:nvPr>
            <p:ph type="sldNum" sz="quarter" idx="12"/>
          </p:nvPr>
        </p:nvSpPr>
        <p:spPr/>
        <p:txBody>
          <a:bodyPr/>
          <a:lstStyle/>
          <a:p>
            <a:fld id="{8F0D107A-0E67-5849-99E5-73CF4AF890A1}" type="slidenum">
              <a:rPr lang="en-US" smtClean="0"/>
              <a:t>‹#›</a:t>
            </a:fld>
            <a:endParaRPr lang="en-US"/>
          </a:p>
        </p:txBody>
      </p:sp>
    </p:spTree>
    <p:extLst>
      <p:ext uri="{BB962C8B-B14F-4D97-AF65-F5344CB8AC3E}">
        <p14:creationId xmlns:p14="http://schemas.microsoft.com/office/powerpoint/2010/main" val="256981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22C973-9C81-3943-9B96-12BE14EA8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433E61-A567-864B-BED4-A53BED8BC7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50947-9021-9F4F-B614-8133022F32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A0173-490B-E042-9293-7F133BA9AAC7}" type="datetime1">
              <a:rPr lang="en-US" smtClean="0"/>
              <a:t>10/19/20</a:t>
            </a:fld>
            <a:endParaRPr lang="en-US"/>
          </a:p>
        </p:txBody>
      </p:sp>
      <p:sp>
        <p:nvSpPr>
          <p:cNvPr id="5" name="Footer Placeholder 4">
            <a:extLst>
              <a:ext uri="{FF2B5EF4-FFF2-40B4-BE49-F238E27FC236}">
                <a16:creationId xmlns:a16="http://schemas.microsoft.com/office/drawing/2014/main" id="{AE4FD340-9CF8-9045-A37E-765D69011C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E98AF8-D3E7-A74F-B9C2-4B1A322497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D107A-0E67-5849-99E5-73CF4AF890A1}" type="slidenum">
              <a:rPr lang="en-US" smtClean="0"/>
              <a:t>‹#›</a:t>
            </a:fld>
            <a:endParaRPr lang="en-US"/>
          </a:p>
        </p:txBody>
      </p:sp>
    </p:spTree>
    <p:extLst>
      <p:ext uri="{BB962C8B-B14F-4D97-AF65-F5344CB8AC3E}">
        <p14:creationId xmlns:p14="http://schemas.microsoft.com/office/powerpoint/2010/main" val="2958912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78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9.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0188-4325-5C46-A120-0D510F6B5B16}"/>
              </a:ext>
            </a:extLst>
          </p:cNvPr>
          <p:cNvSpPr>
            <a:spLocks noGrp="1"/>
          </p:cNvSpPr>
          <p:nvPr>
            <p:ph type="ctrTitle"/>
          </p:nvPr>
        </p:nvSpPr>
        <p:spPr/>
        <p:txBody>
          <a:bodyPr>
            <a:normAutofit fontScale="90000"/>
          </a:bodyPr>
          <a:lstStyle/>
          <a:p>
            <a:br>
              <a:rPr lang="en-US" dirty="0"/>
            </a:br>
            <a:r>
              <a:rPr lang="en-US" dirty="0"/>
              <a:t>Quiz 3 - </a:t>
            </a:r>
            <a:r>
              <a:rPr lang="en-US" dirty="0" err="1"/>
              <a:t>PrequizReview</a:t>
            </a:r>
            <a:br>
              <a:rPr lang="en-US" dirty="0"/>
            </a:br>
            <a:br>
              <a:rPr lang="en-US" dirty="0"/>
            </a:br>
            <a:r>
              <a:rPr lang="en-US" dirty="0"/>
              <a:t>Chapters 9 – 10</a:t>
            </a:r>
          </a:p>
        </p:txBody>
      </p:sp>
      <p:sp>
        <p:nvSpPr>
          <p:cNvPr id="3" name="Slide Number Placeholder 2">
            <a:extLst>
              <a:ext uri="{FF2B5EF4-FFF2-40B4-BE49-F238E27FC236}">
                <a16:creationId xmlns:a16="http://schemas.microsoft.com/office/drawing/2014/main" id="{11258C9F-6FC4-9941-AEB5-3A6BF8313A71}"/>
              </a:ext>
            </a:extLst>
          </p:cNvPr>
          <p:cNvSpPr>
            <a:spLocks noGrp="1"/>
          </p:cNvSpPr>
          <p:nvPr>
            <p:ph type="sldNum" sz="quarter" idx="12"/>
          </p:nvPr>
        </p:nvSpPr>
        <p:spPr/>
        <p:txBody>
          <a:bodyPr/>
          <a:lstStyle/>
          <a:p>
            <a:fld id="{8F0D107A-0E67-5849-99E5-73CF4AF890A1}" type="slidenum">
              <a:rPr lang="en-US" smtClean="0"/>
              <a:t>1</a:t>
            </a:fld>
            <a:endParaRPr lang="en-US"/>
          </a:p>
        </p:txBody>
      </p:sp>
    </p:spTree>
    <p:extLst>
      <p:ext uri="{BB962C8B-B14F-4D97-AF65-F5344CB8AC3E}">
        <p14:creationId xmlns:p14="http://schemas.microsoft.com/office/powerpoint/2010/main" val="417941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D804-8DCC-8541-8CB6-31833BC68361}"/>
              </a:ext>
            </a:extLst>
          </p:cNvPr>
          <p:cNvSpPr>
            <a:spLocks noGrp="1"/>
          </p:cNvSpPr>
          <p:nvPr>
            <p:ph type="title"/>
          </p:nvPr>
        </p:nvSpPr>
        <p:spPr>
          <a:ln>
            <a:solidFill>
              <a:schemeClr val="accent1"/>
            </a:solidFill>
          </a:ln>
        </p:spPr>
        <p:txBody>
          <a:bodyPr/>
          <a:lstStyle/>
          <a:p>
            <a:r>
              <a:rPr lang="en-US" dirty="0"/>
              <a:t>10.5 Power Calculations</a:t>
            </a:r>
            <a:br>
              <a:rPr lang="en-US" dirty="0"/>
            </a:br>
            <a:r>
              <a:rPr lang="en-US" dirty="0"/>
              <a:t>HW problem 3</a:t>
            </a:r>
          </a:p>
        </p:txBody>
      </p:sp>
      <p:pic>
        <p:nvPicPr>
          <p:cNvPr id="4" name="Picture 3">
            <a:extLst>
              <a:ext uri="{FF2B5EF4-FFF2-40B4-BE49-F238E27FC236}">
                <a16:creationId xmlns:a16="http://schemas.microsoft.com/office/drawing/2014/main" id="{AFA23637-B9A3-6340-8F5E-F2E624AED5E6}"/>
              </a:ext>
            </a:extLst>
          </p:cNvPr>
          <p:cNvPicPr>
            <a:picLocks noChangeAspect="1"/>
          </p:cNvPicPr>
          <p:nvPr/>
        </p:nvPicPr>
        <p:blipFill>
          <a:blip r:embed="rId2"/>
          <a:stretch>
            <a:fillRect/>
          </a:stretch>
        </p:blipFill>
        <p:spPr>
          <a:xfrm>
            <a:off x="8693150" y="4726940"/>
            <a:ext cx="292100" cy="558800"/>
          </a:xfrm>
          <a:prstGeom prst="rect">
            <a:avLst/>
          </a:prstGeom>
        </p:spPr>
      </p:pic>
      <p:pic>
        <p:nvPicPr>
          <p:cNvPr id="8" name="Picture 7">
            <a:extLst>
              <a:ext uri="{FF2B5EF4-FFF2-40B4-BE49-F238E27FC236}">
                <a16:creationId xmlns:a16="http://schemas.microsoft.com/office/drawing/2014/main" id="{EB78A0E4-9B90-174B-B7CD-777F80B89548}"/>
              </a:ext>
            </a:extLst>
          </p:cNvPr>
          <p:cNvPicPr>
            <a:picLocks noChangeAspect="1"/>
          </p:cNvPicPr>
          <p:nvPr/>
        </p:nvPicPr>
        <p:blipFill>
          <a:blip r:embed="rId3"/>
          <a:stretch>
            <a:fillRect/>
          </a:stretch>
        </p:blipFill>
        <p:spPr>
          <a:xfrm>
            <a:off x="614680" y="1846580"/>
            <a:ext cx="8470900" cy="3530600"/>
          </a:xfrm>
          <a:prstGeom prst="rect">
            <a:avLst/>
          </a:prstGeom>
        </p:spPr>
      </p:pic>
      <p:sp>
        <p:nvSpPr>
          <p:cNvPr id="3" name="Slide Number Placeholder 2">
            <a:extLst>
              <a:ext uri="{FF2B5EF4-FFF2-40B4-BE49-F238E27FC236}">
                <a16:creationId xmlns:a16="http://schemas.microsoft.com/office/drawing/2014/main" id="{12700AC1-7055-B241-8CD5-6A080A5979FB}"/>
              </a:ext>
            </a:extLst>
          </p:cNvPr>
          <p:cNvSpPr>
            <a:spLocks noGrp="1"/>
          </p:cNvSpPr>
          <p:nvPr>
            <p:ph type="sldNum" sz="quarter" idx="12"/>
          </p:nvPr>
        </p:nvSpPr>
        <p:spPr/>
        <p:txBody>
          <a:bodyPr/>
          <a:lstStyle/>
          <a:p>
            <a:fld id="{8F0D107A-0E67-5849-99E5-73CF4AF890A1}" type="slidenum">
              <a:rPr lang="en-US" smtClean="0"/>
              <a:t>10</a:t>
            </a:fld>
            <a:endParaRPr lang="en-US"/>
          </a:p>
        </p:txBody>
      </p:sp>
    </p:spTree>
    <p:extLst>
      <p:ext uri="{BB962C8B-B14F-4D97-AF65-F5344CB8AC3E}">
        <p14:creationId xmlns:p14="http://schemas.microsoft.com/office/powerpoint/2010/main" val="3618718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D804-8DCC-8541-8CB6-31833BC68361}"/>
              </a:ext>
            </a:extLst>
          </p:cNvPr>
          <p:cNvSpPr>
            <a:spLocks noGrp="1"/>
          </p:cNvSpPr>
          <p:nvPr>
            <p:ph type="title"/>
          </p:nvPr>
        </p:nvSpPr>
        <p:spPr>
          <a:ln>
            <a:solidFill>
              <a:schemeClr val="accent1"/>
            </a:solidFill>
          </a:ln>
        </p:spPr>
        <p:txBody>
          <a:bodyPr/>
          <a:lstStyle/>
          <a:p>
            <a:r>
              <a:rPr lang="en-US" dirty="0"/>
              <a:t>Maximum Power Transfer</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15E449B-8A8B-3149-AE2B-1E7160EC310E}"/>
                  </a:ext>
                </a:extLst>
              </p:cNvPr>
              <p:cNvSpPr/>
              <p:nvPr/>
            </p:nvSpPr>
            <p:spPr>
              <a:xfrm>
                <a:off x="838200" y="2055813"/>
                <a:ext cx="5471160" cy="1754326"/>
              </a:xfrm>
              <a:prstGeom prst="rect">
                <a:avLst/>
              </a:prstGeom>
            </p:spPr>
            <p:txBody>
              <a:bodyPr wrap="square">
                <a:spAutoFit/>
              </a:bodyPr>
              <a:lstStyle/>
              <a:p>
                <a:r>
                  <a:rPr lang="en-US" dirty="0">
                    <a:solidFill>
                      <a:srgbClr val="FF0000"/>
                    </a:solidFill>
                  </a:rPr>
                  <a:t>Problem 10.44 </a:t>
                </a:r>
              </a:p>
              <a:p>
                <a:endParaRPr lang="en-US" dirty="0"/>
              </a:p>
              <a:p>
                <a:pPr marL="342900" indent="-342900">
                  <a:buFont typeface="+mj-lt"/>
                  <a:buAutoNum type="alphaLcParenR"/>
                </a:pPr>
                <a:r>
                  <a:rPr lang="en-US" dirty="0"/>
                  <a:t>What is the maximum average power transferred to </a:t>
                </a:r>
                <a14:m>
                  <m:oMath xmlns:m="http://schemas.openxmlformats.org/officeDocument/2006/math">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𝑍</m:t>
                        </m:r>
                      </m:e>
                      <m:sub>
                        <m:r>
                          <a:rPr lang="en-US" i="1">
                            <a:solidFill>
                              <a:srgbClr val="00B0F0"/>
                            </a:solidFill>
                            <a:latin typeface="Cambria Math" panose="02040503050406030204" pitchFamily="18" charset="0"/>
                          </a:rPr>
                          <m:t>𝐿</m:t>
                        </m:r>
                      </m:sub>
                    </m:sSub>
                  </m:oMath>
                </a14:m>
                <a:r>
                  <a:rPr lang="en-US" dirty="0"/>
                  <a:t> ?</a:t>
                </a:r>
              </a:p>
              <a:p>
                <a:pPr marL="342900" indent="-342900">
                  <a:buFont typeface="+mj-lt"/>
                  <a:buAutoNum type="alphaLcParenR"/>
                </a:pPr>
                <a:r>
                  <a:rPr lang="en-US" dirty="0"/>
                  <a:t>What percentage of the total power developed is transferred to the load impedance found above?</a:t>
                </a:r>
              </a:p>
            </p:txBody>
          </p:sp>
        </mc:Choice>
        <mc:Fallback xmlns="">
          <p:sp>
            <p:nvSpPr>
              <p:cNvPr id="11" name="Rectangle 10">
                <a:extLst>
                  <a:ext uri="{FF2B5EF4-FFF2-40B4-BE49-F238E27FC236}">
                    <a16:creationId xmlns:a16="http://schemas.microsoft.com/office/drawing/2014/main" id="{815E449B-8A8B-3149-AE2B-1E7160EC310E}"/>
                  </a:ext>
                </a:extLst>
              </p:cNvPr>
              <p:cNvSpPr>
                <a:spLocks noRot="1" noChangeAspect="1" noMove="1" noResize="1" noEditPoints="1" noAdjustHandles="1" noChangeArrowheads="1" noChangeShapeType="1" noTextEdit="1"/>
              </p:cNvSpPr>
              <p:nvPr/>
            </p:nvSpPr>
            <p:spPr>
              <a:xfrm>
                <a:off x="838200" y="2055813"/>
                <a:ext cx="5471160" cy="1754326"/>
              </a:xfrm>
              <a:prstGeom prst="rect">
                <a:avLst/>
              </a:prstGeom>
              <a:blipFill>
                <a:blip r:embed="rId2"/>
                <a:stretch>
                  <a:fillRect l="-926" t="-1439" b="-4317"/>
                </a:stretch>
              </a:blipFill>
            </p:spPr>
            <p:txBody>
              <a:bodyPr/>
              <a:lstStyle/>
              <a:p>
                <a:r>
                  <a:rPr lang="en-US">
                    <a:noFill/>
                  </a:rPr>
                  <a:t> </a:t>
                </a:r>
              </a:p>
            </p:txBody>
          </p:sp>
        </mc:Fallback>
      </mc:AlternateContent>
      <p:pic>
        <p:nvPicPr>
          <p:cNvPr id="7" name="Picture 3" descr="A drawing shows an RLC circuit with a variable load impedance powered by a voltage source.&#10;The circuit shows two parallel vertical cross wires connecting two pairs of nodes on the top and bottom wires. The left cross wire carries a 5I sub phi dependent voltage source, while the right cross wire carries a j3 ohm inductor. The top wire carries a 25 ohm resistor, with a rightward current I sub phi, and a j10 ohm inductor on its left arm, and a 1 ohm resistor on its middle arm. The right wire carries a variable load impedance, marked as Z sub L. Two nodes are marked on the top and bottom wires, close to the right wire. The circuit is powered by a 100 angled 0 degree V(rms) independent voltage source, located on the left wire.">
            <a:extLst>
              <a:ext uri="{FF2B5EF4-FFF2-40B4-BE49-F238E27FC236}">
                <a16:creationId xmlns:a16="http://schemas.microsoft.com/office/drawing/2014/main" id="{C96340D7-E873-6E43-9BD8-F83E97DC9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163" y="1965960"/>
            <a:ext cx="5781675"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a:extLst>
              <a:ext uri="{FF2B5EF4-FFF2-40B4-BE49-F238E27FC236}">
                <a16:creationId xmlns:a16="http://schemas.microsoft.com/office/drawing/2014/main" id="{3A4C304F-A1C4-B145-AE2D-29D42CF163A4}"/>
              </a:ext>
            </a:extLst>
          </p:cNvPr>
          <p:cNvSpPr>
            <a:spLocks noGrp="1"/>
          </p:cNvSpPr>
          <p:nvPr>
            <p:ph type="sldNum" sz="quarter" idx="12"/>
          </p:nvPr>
        </p:nvSpPr>
        <p:spPr/>
        <p:txBody>
          <a:bodyPr/>
          <a:lstStyle/>
          <a:p>
            <a:fld id="{0313D164-8765-944E-92C8-BDC9539EA17B}" type="slidenum">
              <a:rPr lang="en-US" smtClean="0"/>
              <a:t>11</a:t>
            </a:fld>
            <a:endParaRPr lang="en-US"/>
          </a:p>
        </p:txBody>
      </p:sp>
    </p:spTree>
    <p:extLst>
      <p:ext uri="{BB962C8B-B14F-4D97-AF65-F5344CB8AC3E}">
        <p14:creationId xmlns:p14="http://schemas.microsoft.com/office/powerpoint/2010/main" val="153430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D804-8DCC-8541-8CB6-31833BC68361}"/>
              </a:ext>
            </a:extLst>
          </p:cNvPr>
          <p:cNvSpPr>
            <a:spLocks noGrp="1"/>
          </p:cNvSpPr>
          <p:nvPr>
            <p:ph type="title"/>
          </p:nvPr>
        </p:nvSpPr>
        <p:spPr>
          <a:ln>
            <a:solidFill>
              <a:schemeClr val="accent1"/>
            </a:solidFill>
          </a:ln>
        </p:spPr>
        <p:txBody>
          <a:bodyPr/>
          <a:lstStyle/>
          <a:p>
            <a:r>
              <a:rPr lang="en-US" dirty="0"/>
              <a:t>Chapters 9 - 10</a:t>
            </a:r>
          </a:p>
        </p:txBody>
      </p:sp>
      <p:sp>
        <p:nvSpPr>
          <p:cNvPr id="3" name="Content Placeholder 2">
            <a:extLst>
              <a:ext uri="{FF2B5EF4-FFF2-40B4-BE49-F238E27FC236}">
                <a16:creationId xmlns:a16="http://schemas.microsoft.com/office/drawing/2014/main" id="{36BDB369-2EEF-134C-86CD-38F954A35EB1}"/>
              </a:ext>
            </a:extLst>
          </p:cNvPr>
          <p:cNvSpPr>
            <a:spLocks noGrp="1"/>
          </p:cNvSpPr>
          <p:nvPr>
            <p:ph idx="1"/>
          </p:nvPr>
        </p:nvSpPr>
        <p:spPr/>
        <p:txBody>
          <a:bodyPr/>
          <a:lstStyle/>
          <a:p>
            <a:pPr marL="0" indent="0">
              <a:buNone/>
            </a:pPr>
            <a:r>
              <a:rPr lang="en-US" dirty="0"/>
              <a:t>9. Sinusoidal Steady State Analysis</a:t>
            </a:r>
          </a:p>
          <a:p>
            <a:pPr marL="0" indent="0">
              <a:buNone/>
            </a:pPr>
            <a:r>
              <a:rPr lang="en-US" dirty="0"/>
              <a:t>10. Sinusoidal Steady-State Power Calculations</a:t>
            </a:r>
          </a:p>
          <a:p>
            <a:pPr marL="0" indent="0">
              <a:buNone/>
            </a:pPr>
            <a:endParaRPr lang="en-US" dirty="0"/>
          </a:p>
        </p:txBody>
      </p:sp>
      <p:sp>
        <p:nvSpPr>
          <p:cNvPr id="4" name="Slide Number Placeholder 3">
            <a:extLst>
              <a:ext uri="{FF2B5EF4-FFF2-40B4-BE49-F238E27FC236}">
                <a16:creationId xmlns:a16="http://schemas.microsoft.com/office/drawing/2014/main" id="{E295E408-7818-4844-8532-EC7C2FFE4F05}"/>
              </a:ext>
            </a:extLst>
          </p:cNvPr>
          <p:cNvSpPr>
            <a:spLocks noGrp="1"/>
          </p:cNvSpPr>
          <p:nvPr>
            <p:ph type="sldNum" sz="quarter" idx="12"/>
          </p:nvPr>
        </p:nvSpPr>
        <p:spPr/>
        <p:txBody>
          <a:bodyPr/>
          <a:lstStyle/>
          <a:p>
            <a:fld id="{8F0D107A-0E67-5849-99E5-73CF4AF890A1}" type="slidenum">
              <a:rPr lang="en-US" smtClean="0"/>
              <a:t>2</a:t>
            </a:fld>
            <a:endParaRPr lang="en-US"/>
          </a:p>
        </p:txBody>
      </p:sp>
    </p:spTree>
    <p:extLst>
      <p:ext uri="{BB962C8B-B14F-4D97-AF65-F5344CB8AC3E}">
        <p14:creationId xmlns:p14="http://schemas.microsoft.com/office/powerpoint/2010/main" val="3090950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D804-8DCC-8541-8CB6-31833BC68361}"/>
              </a:ext>
            </a:extLst>
          </p:cNvPr>
          <p:cNvSpPr>
            <a:spLocks noGrp="1"/>
          </p:cNvSpPr>
          <p:nvPr>
            <p:ph type="title"/>
          </p:nvPr>
        </p:nvSpPr>
        <p:spPr>
          <a:ln>
            <a:solidFill>
              <a:schemeClr val="accent1"/>
            </a:solidFill>
          </a:ln>
        </p:spPr>
        <p:txBody>
          <a:bodyPr/>
          <a:lstStyle/>
          <a:p>
            <a:r>
              <a:rPr lang="en-US" dirty="0"/>
              <a:t>Chapter 9 – Sinusoidal Steady-State Analysis</a:t>
            </a:r>
          </a:p>
        </p:txBody>
      </p:sp>
      <p:sp>
        <p:nvSpPr>
          <p:cNvPr id="3" name="TextBox 2">
            <a:extLst>
              <a:ext uri="{FF2B5EF4-FFF2-40B4-BE49-F238E27FC236}">
                <a16:creationId xmlns:a16="http://schemas.microsoft.com/office/drawing/2014/main" id="{D2747F85-3243-B744-A874-9D5A37DE0BE8}"/>
              </a:ext>
            </a:extLst>
          </p:cNvPr>
          <p:cNvSpPr txBox="1"/>
          <p:nvPr/>
        </p:nvSpPr>
        <p:spPr>
          <a:xfrm>
            <a:off x="548640" y="1690688"/>
            <a:ext cx="10698480" cy="5078313"/>
          </a:xfrm>
          <a:prstGeom prst="rect">
            <a:avLst/>
          </a:prstGeom>
          <a:noFill/>
        </p:spPr>
        <p:txBody>
          <a:bodyPr wrap="square" rtlCol="0">
            <a:spAutoFit/>
          </a:bodyPr>
          <a:lstStyle/>
          <a:p>
            <a:r>
              <a:rPr lang="en-US" u="sng" dirty="0">
                <a:solidFill>
                  <a:srgbClr val="FF0000"/>
                </a:solidFill>
              </a:rPr>
              <a:t>Main ideas:</a:t>
            </a:r>
          </a:p>
          <a:p>
            <a:endParaRPr lang="en-US" dirty="0"/>
          </a:p>
          <a:p>
            <a:pPr marL="285750" indent="-285750">
              <a:buFont typeface="Arial" panose="020B0604020202020204" pitchFamily="34" charset="0"/>
              <a:buChar char="•"/>
            </a:pPr>
            <a:r>
              <a:rPr lang="en-US" dirty="0"/>
              <a:t>The Sinusoidal Source</a:t>
            </a:r>
          </a:p>
          <a:p>
            <a:endParaRPr lang="en-US" dirty="0"/>
          </a:p>
          <a:p>
            <a:endParaRPr lang="en-US" dirty="0"/>
          </a:p>
          <a:p>
            <a:pPr marL="285750" indent="-285750">
              <a:buFont typeface="Arial" panose="020B0604020202020204" pitchFamily="34" charset="0"/>
              <a:buChar char="•"/>
            </a:pPr>
            <a:r>
              <a:rPr lang="en-US" dirty="0"/>
              <a:t>Complex Numbers</a:t>
            </a:r>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r>
              <a:rPr lang="en-US" dirty="0"/>
              <a:t>The Phasor</a:t>
            </a:r>
          </a:p>
          <a:p>
            <a:pPr marL="285750" indent="-285750">
              <a:buFont typeface="Arial" panose="020B0604020202020204" pitchFamily="34" charset="0"/>
              <a:buChar char="•"/>
            </a:pPr>
            <a:endParaRPr lang="en-US" dirty="0"/>
          </a:p>
          <a:p>
            <a:r>
              <a:rPr lang="pt" b="1" dirty="0">
                <a:solidFill>
                  <a:srgbClr val="0070C0"/>
                </a:solidFill>
              </a:rPr>
              <a:t>		</a:t>
            </a:r>
            <a:endParaRPr lang="en-US" sz="24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Passive Circuit Elements </a:t>
            </a:r>
          </a:p>
          <a:p>
            <a:r>
              <a:rPr lang="en-US" dirty="0"/>
              <a:t>        in the Frequency Domain</a:t>
            </a:r>
          </a:p>
          <a:p>
            <a:endParaRPr lang="en-US" dirty="0"/>
          </a:p>
          <a:p>
            <a:endParaRPr lang="en-US" dirty="0"/>
          </a:p>
          <a:p>
            <a:pPr marL="285750" indent="-285750">
              <a:buFont typeface="Arial" panose="020B0604020202020204" pitchFamily="34" charset="0"/>
              <a:buChar char="•"/>
            </a:pPr>
            <a:r>
              <a:rPr lang="en-US" dirty="0"/>
              <a:t>KVL &amp; KCL, Series-Parallel Equivalents	             </a:t>
            </a:r>
          </a:p>
        </p:txBody>
      </p:sp>
      <p:pic>
        <p:nvPicPr>
          <p:cNvPr id="17" name="Picture 2" descr="A graph plots sinusoidal voltage as a function of time.&#10;The X-axis plots time t, while the y-axis plots voltage v, marking minus V sub m, 0, and V sub m. The graph shows a sinusoidal wave moving on either side of the x-axis with an amplitude marked as V sub m and frequency marked as T.">
            <a:extLst>
              <a:ext uri="{FF2B5EF4-FFF2-40B4-BE49-F238E27FC236}">
                <a16:creationId xmlns:a16="http://schemas.microsoft.com/office/drawing/2014/main" id="{BFA51FAF-62A2-8640-B39D-77D931CD6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030" y="1805940"/>
            <a:ext cx="2416441" cy="1364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92E7AFFD-F8F8-C347-BA5B-6C1219842CAE}"/>
                  </a:ext>
                </a:extLst>
              </p:cNvPr>
              <p:cNvSpPr txBox="1"/>
              <p:nvPr/>
            </p:nvSpPr>
            <p:spPr>
              <a:xfrm>
                <a:off x="3795610" y="2144310"/>
                <a:ext cx="2748446" cy="400110"/>
              </a:xfrm>
              <a:prstGeom prst="rect">
                <a:avLst/>
              </a:prstGeom>
              <a:noFill/>
            </p:spPr>
            <p:txBody>
              <a:bodyPr wrap="square" rtlCol="0">
                <a:spAutoFit/>
              </a:bodyPr>
              <a:lstStyle/>
              <a:p>
                <a14:m>
                  <m:oMath xmlns:m="http://schemas.openxmlformats.org/officeDocument/2006/math">
                    <m:r>
                      <a:rPr lang="en-US" sz="2000" i="1" smtClean="0">
                        <a:solidFill>
                          <a:schemeClr val="tx1"/>
                        </a:solidFill>
                        <a:latin typeface="Cambria Math" panose="02040503050406030204" pitchFamily="18" charset="0"/>
                      </a:rPr>
                      <m:t>𝑣</m:t>
                    </m:r>
                    <m:r>
                      <a:rPr lang="en-US" sz="2000" i="1" smtClean="0">
                        <a:solidFill>
                          <a:schemeClr val="tx1"/>
                        </a:solidFill>
                        <a:latin typeface="Cambria Math" panose="02040503050406030204" pitchFamily="18" charset="0"/>
                      </a:rPr>
                      <m:t> </m:t>
                    </m:r>
                  </m:oMath>
                </a14:m>
                <a:r>
                  <a:rPr lang="pt" sz="2000" dirty="0">
                    <a:solidFill>
                      <a:schemeClr val="tx1"/>
                    </a:solidFill>
                  </a:rPr>
                  <a:t>= </a:t>
                </a:r>
                <a14:m>
                  <m:oMath xmlns:m="http://schemas.openxmlformats.org/officeDocument/2006/math">
                    <m:sSub>
                      <m:sSubPr>
                        <m:ctrlPr>
                          <a:rPr lang="pt"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𝑉</m:t>
                        </m:r>
                      </m:e>
                      <m:sub>
                        <m:r>
                          <a:rPr lang="en-US" sz="2000" b="0" i="1" smtClean="0">
                            <a:solidFill>
                              <a:schemeClr val="tx1"/>
                            </a:solidFill>
                            <a:latin typeface="Cambria Math" panose="02040503050406030204" pitchFamily="18" charset="0"/>
                          </a:rPr>
                          <m:t>𝑚</m:t>
                        </m:r>
                      </m:sub>
                    </m:sSub>
                  </m:oMath>
                </a14:m>
                <a:r>
                  <a:rPr lang="pt" sz="2000" dirty="0">
                    <a:solidFill>
                      <a:schemeClr val="tx1"/>
                    </a:solidFill>
                  </a:rPr>
                  <a:t> Cos(</a:t>
                </a:r>
                <a14:m>
                  <m:oMath xmlns:m="http://schemas.openxmlformats.org/officeDocument/2006/math">
                    <m:r>
                      <a:rPr lang="en-US" sz="2000" b="0" i="1" smtClean="0">
                        <a:solidFill>
                          <a:schemeClr val="tx1"/>
                        </a:solidFill>
                        <a:latin typeface="Cambria Math" panose="02040503050406030204" pitchFamily="18" charset="0"/>
                      </a:rPr>
                      <m:t>𝜔</m:t>
                    </m:r>
                    <m:r>
                      <a:rPr lang="en-US" sz="2000" b="0" i="1" smtClean="0">
                        <a:solidFill>
                          <a:schemeClr val="tx1"/>
                        </a:solidFill>
                        <a:latin typeface="Cambria Math" panose="02040503050406030204" pitchFamily="18" charset="0"/>
                      </a:rPr>
                      <m:t>𝑡</m:t>
                    </m:r>
                    <m:r>
                      <a:rPr lang="en-US" sz="2000" b="0" i="0"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𝜙</m:t>
                    </m:r>
                  </m:oMath>
                </a14:m>
                <a:r>
                  <a:rPr lang="pt" sz="2000" dirty="0">
                    <a:solidFill>
                      <a:schemeClr val="tx1"/>
                    </a:solidFill>
                  </a:rPr>
                  <a:t>)</a:t>
                </a:r>
                <a:endParaRPr lang="en-US" sz="2000" dirty="0">
                  <a:solidFill>
                    <a:srgbClr val="00B0F0"/>
                  </a:solidFill>
                </a:endParaRPr>
              </a:p>
            </p:txBody>
          </p:sp>
        </mc:Choice>
        <mc:Fallback>
          <p:sp>
            <p:nvSpPr>
              <p:cNvPr id="18" name="TextBox 17">
                <a:extLst>
                  <a:ext uri="{FF2B5EF4-FFF2-40B4-BE49-F238E27FC236}">
                    <a16:creationId xmlns:a16="http://schemas.microsoft.com/office/drawing/2014/main" id="{92E7AFFD-F8F8-C347-BA5B-6C1219842CAE}"/>
                  </a:ext>
                </a:extLst>
              </p:cNvPr>
              <p:cNvSpPr txBox="1">
                <a:spLocks noRot="1" noChangeAspect="1" noMove="1" noResize="1" noEditPoints="1" noAdjustHandles="1" noChangeArrowheads="1" noChangeShapeType="1" noTextEdit="1"/>
              </p:cNvSpPr>
              <p:nvPr/>
            </p:nvSpPr>
            <p:spPr>
              <a:xfrm>
                <a:off x="3795610" y="2144310"/>
                <a:ext cx="2748446" cy="400110"/>
              </a:xfrm>
              <a:prstGeom prst="rect">
                <a:avLst/>
              </a:prstGeom>
              <a:blipFill>
                <a:blip r:embed="rId3"/>
                <a:stretch>
                  <a:fillRect t="-6061" b="-24242"/>
                </a:stretch>
              </a:blipFill>
            </p:spPr>
            <p:txBody>
              <a:bodyPr/>
              <a:lstStyle/>
              <a:p>
                <a:r>
                  <a:rPr lang="en-CN">
                    <a:noFill/>
                  </a:rPr>
                  <a:t> </a:t>
                </a:r>
              </a:p>
            </p:txBody>
          </p:sp>
        </mc:Fallback>
      </mc:AlternateContent>
      <p:pic>
        <p:nvPicPr>
          <p:cNvPr id="19" name="Picture 18">
            <a:extLst>
              <a:ext uri="{FF2B5EF4-FFF2-40B4-BE49-F238E27FC236}">
                <a16:creationId xmlns:a16="http://schemas.microsoft.com/office/drawing/2014/main" id="{7D2B8ED8-7693-E045-8308-DEB1E835BBD9}"/>
              </a:ext>
            </a:extLst>
          </p:cNvPr>
          <p:cNvPicPr>
            <a:picLocks noChangeAspect="1"/>
          </p:cNvPicPr>
          <p:nvPr/>
        </p:nvPicPr>
        <p:blipFill>
          <a:blip r:embed="rId4"/>
          <a:stretch>
            <a:fillRect/>
          </a:stretch>
        </p:blipFill>
        <p:spPr>
          <a:xfrm>
            <a:off x="6480810" y="2081530"/>
            <a:ext cx="952188" cy="673264"/>
          </a:xfrm>
          <a:prstGeom prst="rect">
            <a:avLst/>
          </a:prstGeom>
        </p:spPr>
      </p:pic>
      <p:pic>
        <p:nvPicPr>
          <p:cNvPr id="20" name="Picture 19">
            <a:extLst>
              <a:ext uri="{FF2B5EF4-FFF2-40B4-BE49-F238E27FC236}">
                <a16:creationId xmlns:a16="http://schemas.microsoft.com/office/drawing/2014/main" id="{A519EF46-DC1D-4C49-87EC-4FDF1BE4914D}"/>
              </a:ext>
            </a:extLst>
          </p:cNvPr>
          <p:cNvPicPr>
            <a:picLocks noChangeAspect="1"/>
          </p:cNvPicPr>
          <p:nvPr/>
        </p:nvPicPr>
        <p:blipFill>
          <a:blip r:embed="rId5"/>
          <a:stretch>
            <a:fillRect/>
          </a:stretch>
        </p:blipFill>
        <p:spPr>
          <a:xfrm>
            <a:off x="7416086" y="2211070"/>
            <a:ext cx="1422030" cy="372120"/>
          </a:xfrm>
          <a:prstGeom prst="rect">
            <a:avLst/>
          </a:prstGeom>
          <a:ln>
            <a:solidFill>
              <a:schemeClr val="accent1"/>
            </a:solidFill>
          </a:ln>
        </p:spPr>
      </p:pic>
      <p:pic>
        <p:nvPicPr>
          <p:cNvPr id="21" name="Picture 20">
            <a:extLst>
              <a:ext uri="{FF2B5EF4-FFF2-40B4-BE49-F238E27FC236}">
                <a16:creationId xmlns:a16="http://schemas.microsoft.com/office/drawing/2014/main" id="{60058241-2F76-114F-B6AA-81E99B1C92B5}"/>
              </a:ext>
            </a:extLst>
          </p:cNvPr>
          <p:cNvPicPr>
            <a:picLocks noChangeAspect="1"/>
          </p:cNvPicPr>
          <p:nvPr/>
        </p:nvPicPr>
        <p:blipFill>
          <a:blip r:embed="rId6"/>
          <a:stretch>
            <a:fillRect/>
          </a:stretch>
        </p:blipFill>
        <p:spPr>
          <a:xfrm>
            <a:off x="3589020" y="3650522"/>
            <a:ext cx="2837180" cy="292584"/>
          </a:xfrm>
          <a:prstGeom prst="rect">
            <a:avLst/>
          </a:prstGeom>
        </p:spPr>
      </p:pic>
      <p:pic>
        <p:nvPicPr>
          <p:cNvPr id="22" name="Picture 21">
            <a:extLst>
              <a:ext uri="{FF2B5EF4-FFF2-40B4-BE49-F238E27FC236}">
                <a16:creationId xmlns:a16="http://schemas.microsoft.com/office/drawing/2014/main" id="{49D9CA11-C3DA-3B4E-AD19-D0A516B04BC1}"/>
              </a:ext>
            </a:extLst>
          </p:cNvPr>
          <p:cNvPicPr>
            <a:picLocks noChangeAspect="1"/>
          </p:cNvPicPr>
          <p:nvPr/>
        </p:nvPicPr>
        <p:blipFill>
          <a:blip r:embed="rId7"/>
          <a:stretch>
            <a:fillRect/>
          </a:stretch>
        </p:blipFill>
        <p:spPr>
          <a:xfrm>
            <a:off x="3497580" y="2975611"/>
            <a:ext cx="2928620" cy="657624"/>
          </a:xfrm>
          <a:prstGeom prst="rect">
            <a:avLst/>
          </a:prstGeom>
        </p:spPr>
      </p:pic>
      <p:pic>
        <p:nvPicPr>
          <p:cNvPr id="23" name="Picture 22">
            <a:extLst>
              <a:ext uri="{FF2B5EF4-FFF2-40B4-BE49-F238E27FC236}">
                <a16:creationId xmlns:a16="http://schemas.microsoft.com/office/drawing/2014/main" id="{4748BD6B-510D-4C41-9F36-7A511EC74275}"/>
              </a:ext>
            </a:extLst>
          </p:cNvPr>
          <p:cNvPicPr>
            <a:picLocks noChangeAspect="1"/>
          </p:cNvPicPr>
          <p:nvPr/>
        </p:nvPicPr>
        <p:blipFill>
          <a:blip r:embed="rId8"/>
          <a:stretch>
            <a:fillRect/>
          </a:stretch>
        </p:blipFill>
        <p:spPr>
          <a:xfrm>
            <a:off x="6777990" y="2747010"/>
            <a:ext cx="1661160" cy="1393847"/>
          </a:xfrm>
          <a:prstGeom prst="rect">
            <a:avLst/>
          </a:prstGeom>
        </p:spPr>
      </p:pic>
      <p:pic>
        <p:nvPicPr>
          <p:cNvPr id="27" name="Picture 26">
            <a:extLst>
              <a:ext uri="{FF2B5EF4-FFF2-40B4-BE49-F238E27FC236}">
                <a16:creationId xmlns:a16="http://schemas.microsoft.com/office/drawing/2014/main" id="{74B1B85F-360C-564E-9C8D-D6790DD2F7C9}"/>
              </a:ext>
            </a:extLst>
          </p:cNvPr>
          <p:cNvPicPr>
            <a:picLocks noChangeAspect="1"/>
          </p:cNvPicPr>
          <p:nvPr/>
        </p:nvPicPr>
        <p:blipFill>
          <a:blip r:embed="rId9"/>
          <a:stretch>
            <a:fillRect/>
          </a:stretch>
        </p:blipFill>
        <p:spPr>
          <a:xfrm>
            <a:off x="3522980" y="4115163"/>
            <a:ext cx="2603500" cy="927100"/>
          </a:xfrm>
          <a:prstGeom prst="rect">
            <a:avLst/>
          </a:prstGeom>
        </p:spPr>
      </p:pic>
      <p:sp>
        <p:nvSpPr>
          <p:cNvPr id="28" name="Rectangle 27">
            <a:extLst>
              <a:ext uri="{FF2B5EF4-FFF2-40B4-BE49-F238E27FC236}">
                <a16:creationId xmlns:a16="http://schemas.microsoft.com/office/drawing/2014/main" id="{378E5CC6-42ED-5C43-A160-D88178222446}"/>
              </a:ext>
            </a:extLst>
          </p:cNvPr>
          <p:cNvSpPr/>
          <p:nvPr/>
        </p:nvSpPr>
        <p:spPr>
          <a:xfrm>
            <a:off x="6529652" y="4546600"/>
            <a:ext cx="1364476" cy="400110"/>
          </a:xfrm>
          <a:prstGeom prst="rect">
            <a:avLst/>
          </a:prstGeom>
        </p:spPr>
        <p:txBody>
          <a:bodyPr wrap="none">
            <a:spAutoFit/>
          </a:bodyPr>
          <a:lstStyle/>
          <a:p>
            <a:r>
              <a:rPr lang="en-US" sz="2000" b="1" dirty="0">
                <a:latin typeface="STIXGeneral" pitchFamily="2" charset="2"/>
              </a:rPr>
              <a:t>V</a:t>
            </a:r>
            <a:r>
              <a:rPr lang="en-US" sz="2000" i="1" dirty="0">
                <a:latin typeface="STIXGeneral" pitchFamily="2" charset="2"/>
              </a:rPr>
              <a:t> = </a:t>
            </a:r>
            <a:r>
              <a:rPr lang="en-US" sz="2000" dirty="0">
                <a:latin typeface="TimesLTStd"/>
              </a:rPr>
              <a:t>x</a:t>
            </a:r>
            <a:r>
              <a:rPr lang="en-US" sz="2000" i="1" dirty="0">
                <a:latin typeface="TimesLTStd"/>
              </a:rPr>
              <a:t> </a:t>
            </a:r>
            <a:r>
              <a:rPr lang="en-US" sz="2000" i="1" dirty="0">
                <a:latin typeface="STIXGeneral" pitchFamily="2" charset="2"/>
              </a:rPr>
              <a:t>+ </a:t>
            </a:r>
            <a:r>
              <a:rPr lang="en-US" sz="2000" i="1" dirty="0">
                <a:solidFill>
                  <a:srgbClr val="0070C0"/>
                </a:solidFill>
                <a:latin typeface="TimesLTStd"/>
              </a:rPr>
              <a:t>j</a:t>
            </a:r>
            <a:r>
              <a:rPr lang="en-US" sz="2000" dirty="0">
                <a:latin typeface="TimesLTStd"/>
              </a:rPr>
              <a:t>y</a:t>
            </a:r>
            <a:r>
              <a:rPr lang="en-US" sz="2000" i="1" dirty="0">
                <a:latin typeface="TimesLTStd"/>
              </a:rPr>
              <a:t> </a:t>
            </a:r>
          </a:p>
        </p:txBody>
      </p:sp>
      <p:pic>
        <p:nvPicPr>
          <p:cNvPr id="29" name="Picture 28">
            <a:extLst>
              <a:ext uri="{FF2B5EF4-FFF2-40B4-BE49-F238E27FC236}">
                <a16:creationId xmlns:a16="http://schemas.microsoft.com/office/drawing/2014/main" id="{3B769277-0D08-4B4C-8BBA-784CBE7777DA}"/>
              </a:ext>
            </a:extLst>
          </p:cNvPr>
          <p:cNvPicPr>
            <a:picLocks noChangeAspect="1"/>
          </p:cNvPicPr>
          <p:nvPr/>
        </p:nvPicPr>
        <p:blipFill>
          <a:blip r:embed="rId10"/>
          <a:stretch>
            <a:fillRect/>
          </a:stretch>
        </p:blipFill>
        <p:spPr>
          <a:xfrm>
            <a:off x="6393180" y="4020504"/>
            <a:ext cx="1524000" cy="596900"/>
          </a:xfrm>
          <a:prstGeom prst="rect">
            <a:avLst/>
          </a:prstGeom>
        </p:spPr>
      </p:pic>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8F4716E0-4F8C-ED4D-BCA6-8D0C50E2D767}"/>
                  </a:ext>
                </a:extLst>
              </p:cNvPr>
              <p:cNvSpPr/>
              <p:nvPr/>
            </p:nvSpPr>
            <p:spPr>
              <a:xfrm>
                <a:off x="4215493" y="5358884"/>
                <a:ext cx="949234" cy="369332"/>
              </a:xfrm>
              <a:prstGeom prst="rect">
                <a:avLst/>
              </a:prstGeom>
              <a:ln>
                <a:solidFill>
                  <a:schemeClr val="accent1"/>
                </a:solidFill>
              </a:ln>
            </p:spPr>
            <p:txBody>
              <a:bodyPr wrap="none">
                <a:spAutoFit/>
              </a:bodyPr>
              <a:lstStyle/>
              <a:p>
                <a:r>
                  <a:rPr lang="en-US" b="1" dirty="0"/>
                  <a:t> </a:t>
                </a:r>
                <a14:m>
                  <m:oMath xmlns:m="http://schemas.openxmlformats.org/officeDocument/2006/math">
                    <m:r>
                      <a:rPr lang="en-US" b="1" i="1">
                        <a:latin typeface="Cambria Math" panose="02040503050406030204" pitchFamily="18" charset="0"/>
                      </a:rPr>
                      <m:t>𝑽</m:t>
                    </m:r>
                  </m:oMath>
                </a14:m>
                <a:r>
                  <a:rPr lang="pt" dirty="0"/>
                  <a:t> = </a:t>
                </a:r>
                <a14:m>
                  <m:oMath xmlns:m="http://schemas.openxmlformats.org/officeDocument/2006/math">
                    <m:sSub>
                      <m:sSubPr>
                        <m:ctrlPr>
                          <a:rPr lang="pt" i="1">
                            <a:latin typeface="Cambria Math" panose="02040503050406030204" pitchFamily="18" charset="0"/>
                          </a:rPr>
                        </m:ctrlPr>
                      </m:sSubPr>
                      <m:e>
                        <m:r>
                          <a:rPr lang="en-US" i="1">
                            <a:latin typeface="Cambria Math" panose="02040503050406030204" pitchFamily="18" charset="0"/>
                          </a:rPr>
                          <m:t> </m:t>
                        </m:r>
                        <m:r>
                          <m:rPr>
                            <m:sty m:val="p"/>
                          </m:rPr>
                          <a:rPr lang="en-US">
                            <a:latin typeface="Cambria Math" panose="02040503050406030204" pitchFamily="18" charset="0"/>
                          </a:rPr>
                          <m:t>R</m:t>
                        </m:r>
                        <m:r>
                          <a:rPr lang="en-US" b="1" i="1">
                            <a:latin typeface="Cambria Math" panose="02040503050406030204" pitchFamily="18" charset="0"/>
                          </a:rPr>
                          <m:t>𝑰</m:t>
                        </m:r>
                      </m:e>
                      <m:sub>
                        <m:r>
                          <a:rPr lang="en-US" i="1">
                            <a:latin typeface="Cambria Math" panose="02040503050406030204" pitchFamily="18" charset="0"/>
                          </a:rPr>
                          <m:t> </m:t>
                        </m:r>
                      </m:sub>
                    </m:sSub>
                  </m:oMath>
                </a14:m>
                <a:endParaRPr lang="en-US" dirty="0"/>
              </a:p>
            </p:txBody>
          </p:sp>
        </mc:Choice>
        <mc:Fallback xmlns="">
          <p:sp>
            <p:nvSpPr>
              <p:cNvPr id="30" name="Rectangle 29">
                <a:extLst>
                  <a:ext uri="{FF2B5EF4-FFF2-40B4-BE49-F238E27FC236}">
                    <a16:creationId xmlns:a16="http://schemas.microsoft.com/office/drawing/2014/main" id="{8F4716E0-4F8C-ED4D-BCA6-8D0C50E2D767}"/>
                  </a:ext>
                </a:extLst>
              </p:cNvPr>
              <p:cNvSpPr>
                <a:spLocks noRot="1" noChangeAspect="1" noMove="1" noResize="1" noEditPoints="1" noAdjustHandles="1" noChangeArrowheads="1" noChangeShapeType="1" noTextEdit="1"/>
              </p:cNvSpPr>
              <p:nvPr/>
            </p:nvSpPr>
            <p:spPr>
              <a:xfrm>
                <a:off x="4215493" y="5358884"/>
                <a:ext cx="949234" cy="369332"/>
              </a:xfrm>
              <a:prstGeom prst="rect">
                <a:avLst/>
              </a:prstGeom>
              <a:blipFill>
                <a:blip r:embed="rId11"/>
                <a:stretch>
                  <a:fillRect t="-3226" b="-19355"/>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DA10904-AC19-634E-8AB2-BDD070AD91C2}"/>
                  </a:ext>
                </a:extLst>
              </p:cNvPr>
              <p:cNvSpPr txBox="1"/>
              <p:nvPr/>
            </p:nvSpPr>
            <p:spPr>
              <a:xfrm>
                <a:off x="5406390" y="5337810"/>
                <a:ext cx="1372427" cy="461665"/>
              </a:xfrm>
              <a:prstGeom prst="rect">
                <a:avLst/>
              </a:prstGeom>
              <a:noFill/>
              <a:ln>
                <a:solidFill>
                  <a:schemeClr val="accent1"/>
                </a:solidFill>
              </a:ln>
            </p:spPr>
            <p:txBody>
              <a:bodyPr wrap="none" rtlCol="0">
                <a:spAutoFit/>
              </a:bodyPr>
              <a:lstStyle/>
              <a:p>
                <a14:m>
                  <m:oMath xmlns:m="http://schemas.openxmlformats.org/officeDocument/2006/math">
                    <m:r>
                      <a:rPr lang="en-US" sz="2400" b="1" i="1" smtClean="0">
                        <a:latin typeface="Cambria Math" panose="02040503050406030204" pitchFamily="18" charset="0"/>
                      </a:rPr>
                      <m:t>𝑽</m:t>
                    </m:r>
                  </m:oMath>
                </a14:m>
                <a:r>
                  <a:rPr lang="pt" sz="2400" dirty="0"/>
                  <a:t> = </a:t>
                </a:r>
                <a14:m>
                  <m:oMath xmlns:m="http://schemas.openxmlformats.org/officeDocument/2006/math">
                    <m:sSub>
                      <m:sSubPr>
                        <m:ctrlPr>
                          <a:rPr lang="pt" sz="2400" i="1">
                            <a:latin typeface="Cambria Math" panose="02040503050406030204" pitchFamily="18" charset="0"/>
                          </a:rPr>
                        </m:ctrlPr>
                      </m:sSubPr>
                      <m:e>
                        <m:r>
                          <a:rPr lang="en-US" sz="2400" b="0" i="1" smtClean="0">
                            <a:latin typeface="Cambria Math" panose="02040503050406030204" pitchFamily="18" charset="0"/>
                          </a:rPr>
                          <m:t>𝑗</m:t>
                        </m:r>
                        <m:r>
                          <a:rPr lang="pt" sz="2400" i="1">
                            <a:latin typeface="Cambria Math" panose="02040503050406030204" pitchFamily="18" charset="0"/>
                            <a:ea typeface="Cambria Math" panose="02040503050406030204" pitchFamily="18" charset="0"/>
                          </a:rPr>
                          <m:t>𝜔</m:t>
                        </m:r>
                        <m:r>
                          <m:rPr>
                            <m:nor/>
                          </m:rPr>
                          <a:rPr lang="pt" sz="2400" i="1" dirty="0">
                            <a:latin typeface="Cambria Math" panose="02040503050406030204" pitchFamily="18" charset="0"/>
                          </a:rPr>
                          <m:t>L</m:t>
                        </m:r>
                        <m:r>
                          <a:rPr lang="en-US" sz="2400" b="1" i="1">
                            <a:latin typeface="Cambria Math" panose="02040503050406030204" pitchFamily="18" charset="0"/>
                          </a:rPr>
                          <m:t>𝑰</m:t>
                        </m:r>
                      </m:e>
                      <m:sub>
                        <m:r>
                          <a:rPr lang="en-US" sz="2400" i="1">
                            <a:latin typeface="Cambria Math" panose="02040503050406030204" pitchFamily="18" charset="0"/>
                          </a:rPr>
                          <m:t> </m:t>
                        </m:r>
                      </m:sub>
                    </m:sSub>
                  </m:oMath>
                </a14:m>
                <a:endParaRPr lang="en-US" sz="2400" dirty="0"/>
              </a:p>
            </p:txBody>
          </p:sp>
        </mc:Choice>
        <mc:Fallback xmlns="">
          <p:sp>
            <p:nvSpPr>
              <p:cNvPr id="31" name="TextBox 30">
                <a:extLst>
                  <a:ext uri="{FF2B5EF4-FFF2-40B4-BE49-F238E27FC236}">
                    <a16:creationId xmlns:a16="http://schemas.microsoft.com/office/drawing/2014/main" id="{5DA10904-AC19-634E-8AB2-BDD070AD91C2}"/>
                  </a:ext>
                </a:extLst>
              </p:cNvPr>
              <p:cNvSpPr txBox="1">
                <a:spLocks noRot="1" noChangeAspect="1" noMove="1" noResize="1" noEditPoints="1" noAdjustHandles="1" noChangeArrowheads="1" noChangeShapeType="1" noTextEdit="1"/>
              </p:cNvSpPr>
              <p:nvPr/>
            </p:nvSpPr>
            <p:spPr>
              <a:xfrm>
                <a:off x="5406390" y="5337810"/>
                <a:ext cx="1372427" cy="461665"/>
              </a:xfrm>
              <a:prstGeom prst="rect">
                <a:avLst/>
              </a:prstGeom>
              <a:blipFill>
                <a:blip r:embed="rId12"/>
                <a:stretch>
                  <a:fillRect l="-909" t="-7895" b="-23684"/>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57EA857-3FDB-524B-8370-B75AF9C18F2B}"/>
                  </a:ext>
                </a:extLst>
              </p:cNvPr>
              <p:cNvSpPr txBox="1"/>
              <p:nvPr/>
            </p:nvSpPr>
            <p:spPr>
              <a:xfrm>
                <a:off x="6983730" y="5326380"/>
                <a:ext cx="1447769" cy="461665"/>
              </a:xfrm>
              <a:prstGeom prst="rect">
                <a:avLst/>
              </a:prstGeom>
              <a:noFill/>
              <a:ln>
                <a:solidFill>
                  <a:schemeClr val="accent1"/>
                </a:solidFill>
              </a:ln>
            </p:spPr>
            <p:txBody>
              <a:bodyPr wrap="none" rtlCol="0">
                <a:spAutoFit/>
              </a:bodyPr>
              <a:lstStyle/>
              <a:p>
                <a14:m>
                  <m:oMath xmlns:m="http://schemas.openxmlformats.org/officeDocument/2006/math">
                    <m:r>
                      <a:rPr lang="en-US" sz="2400" b="1" i="1" smtClean="0">
                        <a:latin typeface="Cambria Math" panose="02040503050406030204" pitchFamily="18" charset="0"/>
                      </a:rPr>
                      <m:t>𝑰</m:t>
                    </m:r>
                  </m:oMath>
                </a14:m>
                <a:r>
                  <a:rPr lang="pt" sz="2400" dirty="0"/>
                  <a:t> = </a:t>
                </a:r>
                <a14:m>
                  <m:oMath xmlns:m="http://schemas.openxmlformats.org/officeDocument/2006/math">
                    <m:sSub>
                      <m:sSubPr>
                        <m:ctrlPr>
                          <a:rPr lang="pt" sz="2400" i="1">
                            <a:latin typeface="Cambria Math" panose="02040503050406030204" pitchFamily="18" charset="0"/>
                          </a:rPr>
                        </m:ctrlPr>
                      </m:sSubPr>
                      <m:e>
                        <m:r>
                          <a:rPr lang="en-US" sz="2400" b="0" i="1" smtClean="0">
                            <a:latin typeface="Cambria Math" panose="02040503050406030204" pitchFamily="18" charset="0"/>
                          </a:rPr>
                          <m:t>𝑗</m:t>
                        </m:r>
                        <m:r>
                          <a:rPr lang="pt" sz="2400" i="1">
                            <a:latin typeface="Cambria Math" panose="02040503050406030204" pitchFamily="18" charset="0"/>
                            <a:ea typeface="Cambria Math" panose="02040503050406030204" pitchFamily="18" charset="0"/>
                          </a:rPr>
                          <m:t>𝜔</m:t>
                        </m:r>
                        <m:r>
                          <m:rPr>
                            <m:nor/>
                          </m:rPr>
                          <a:rPr lang="en-US" sz="2400" b="0" i="1" smtClean="0">
                            <a:latin typeface="Cambria Math" panose="02040503050406030204" pitchFamily="18" charset="0"/>
                          </a:rPr>
                          <m:t>C</m:t>
                        </m:r>
                        <m:r>
                          <m:rPr>
                            <m:nor/>
                          </m:rPr>
                          <a:rPr lang="en-US" sz="2400" b="0" i="1" smtClean="0">
                            <a:latin typeface="Cambria Math" panose="02040503050406030204" pitchFamily="18" charset="0"/>
                          </a:rPr>
                          <m:t> </m:t>
                        </m:r>
                        <m:r>
                          <a:rPr lang="en-US" sz="2400" b="1" i="1" smtClean="0">
                            <a:latin typeface="Cambria Math" panose="02040503050406030204" pitchFamily="18" charset="0"/>
                          </a:rPr>
                          <m:t>𝑽</m:t>
                        </m:r>
                      </m:e>
                      <m:sub>
                        <m:r>
                          <a:rPr lang="en-US" sz="2400" i="1">
                            <a:latin typeface="Cambria Math" panose="02040503050406030204" pitchFamily="18" charset="0"/>
                          </a:rPr>
                          <m:t> </m:t>
                        </m:r>
                      </m:sub>
                    </m:sSub>
                  </m:oMath>
                </a14:m>
                <a:endParaRPr lang="en-US" sz="2400" dirty="0"/>
              </a:p>
            </p:txBody>
          </p:sp>
        </mc:Choice>
        <mc:Fallback xmlns="">
          <p:sp>
            <p:nvSpPr>
              <p:cNvPr id="32" name="TextBox 31">
                <a:extLst>
                  <a:ext uri="{FF2B5EF4-FFF2-40B4-BE49-F238E27FC236}">
                    <a16:creationId xmlns:a16="http://schemas.microsoft.com/office/drawing/2014/main" id="{557EA857-3FDB-524B-8370-B75AF9C18F2B}"/>
                  </a:ext>
                </a:extLst>
              </p:cNvPr>
              <p:cNvSpPr txBox="1">
                <a:spLocks noRot="1" noChangeAspect="1" noMove="1" noResize="1" noEditPoints="1" noAdjustHandles="1" noChangeArrowheads="1" noChangeShapeType="1" noTextEdit="1"/>
              </p:cNvSpPr>
              <p:nvPr/>
            </p:nvSpPr>
            <p:spPr>
              <a:xfrm>
                <a:off x="6983730" y="5326380"/>
                <a:ext cx="1447769" cy="461665"/>
              </a:xfrm>
              <a:prstGeom prst="rect">
                <a:avLst/>
              </a:prstGeom>
              <a:blipFill>
                <a:blip r:embed="rId13"/>
                <a:stretch>
                  <a:fillRect l="-862" t="-5128" b="-23077"/>
                </a:stretch>
              </a:blipFill>
              <a:ln>
                <a:solidFill>
                  <a:schemeClr val="accent1"/>
                </a:solidFill>
              </a:ln>
            </p:spPr>
            <p:txBody>
              <a:bodyPr/>
              <a:lstStyle/>
              <a:p>
                <a:r>
                  <a:rPr lang="en-US">
                    <a:noFill/>
                  </a:rPr>
                  <a:t> </a:t>
                </a:r>
              </a:p>
            </p:txBody>
          </p:sp>
        </mc:Fallback>
      </mc:AlternateContent>
      <p:pic>
        <p:nvPicPr>
          <p:cNvPr id="33" name="Picture 2" descr="A table lists impedance and reactance values for three circuit elements.Impedance and reactance values are shown for the three circuit elements, respectively, as follows.&#10;Resistor: R; blank&#10;Inductor: j omega L; omega L&#10;Capacitor: j (minus 1 over omega C); minus 1 over omega C">
            <a:extLst>
              <a:ext uri="{FF2B5EF4-FFF2-40B4-BE49-F238E27FC236}">
                <a16:creationId xmlns:a16="http://schemas.microsoft.com/office/drawing/2014/main" id="{8205F459-2CA3-EA45-95C4-9F69ACFAAC8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98229" y="4480089"/>
            <a:ext cx="3290569" cy="131040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4" name="Picture 33">
            <a:extLst>
              <a:ext uri="{FF2B5EF4-FFF2-40B4-BE49-F238E27FC236}">
                <a16:creationId xmlns:a16="http://schemas.microsoft.com/office/drawing/2014/main" id="{9CCBC914-DEF0-6C46-B1A5-9B753C6EE8F5}"/>
              </a:ext>
            </a:extLst>
          </p:cNvPr>
          <p:cNvPicPr>
            <a:picLocks noChangeAspect="1"/>
          </p:cNvPicPr>
          <p:nvPr/>
        </p:nvPicPr>
        <p:blipFill>
          <a:blip r:embed="rId15"/>
          <a:stretch>
            <a:fillRect/>
          </a:stretch>
        </p:blipFill>
        <p:spPr>
          <a:xfrm>
            <a:off x="4311484" y="6228538"/>
            <a:ext cx="2748446" cy="583741"/>
          </a:xfrm>
          <a:prstGeom prst="rect">
            <a:avLst/>
          </a:prstGeom>
        </p:spPr>
      </p:pic>
      <p:pic>
        <p:nvPicPr>
          <p:cNvPr id="35" name="Picture 34">
            <a:extLst>
              <a:ext uri="{FF2B5EF4-FFF2-40B4-BE49-F238E27FC236}">
                <a16:creationId xmlns:a16="http://schemas.microsoft.com/office/drawing/2014/main" id="{7AAFE35C-6B48-2D4B-B99F-48B1B235FBF7}"/>
              </a:ext>
            </a:extLst>
          </p:cNvPr>
          <p:cNvPicPr>
            <a:picLocks noChangeAspect="1"/>
          </p:cNvPicPr>
          <p:nvPr/>
        </p:nvPicPr>
        <p:blipFill>
          <a:blip r:embed="rId16"/>
          <a:stretch>
            <a:fillRect/>
          </a:stretch>
        </p:blipFill>
        <p:spPr>
          <a:xfrm>
            <a:off x="7151370" y="6229468"/>
            <a:ext cx="2616200" cy="633611"/>
          </a:xfrm>
          <a:prstGeom prst="rect">
            <a:avLst/>
          </a:prstGeom>
        </p:spPr>
      </p:pic>
      <p:pic>
        <p:nvPicPr>
          <p:cNvPr id="36" name="Picture 35">
            <a:extLst>
              <a:ext uri="{FF2B5EF4-FFF2-40B4-BE49-F238E27FC236}">
                <a16:creationId xmlns:a16="http://schemas.microsoft.com/office/drawing/2014/main" id="{CF5548D7-9042-E94D-946C-269832D3D398}"/>
              </a:ext>
            </a:extLst>
          </p:cNvPr>
          <p:cNvPicPr>
            <a:picLocks noChangeAspect="1"/>
          </p:cNvPicPr>
          <p:nvPr/>
        </p:nvPicPr>
        <p:blipFill>
          <a:blip r:embed="rId17"/>
          <a:stretch>
            <a:fillRect/>
          </a:stretch>
        </p:blipFill>
        <p:spPr>
          <a:xfrm>
            <a:off x="9982200" y="6094750"/>
            <a:ext cx="1969770" cy="320019"/>
          </a:xfrm>
          <a:prstGeom prst="rect">
            <a:avLst/>
          </a:prstGeom>
        </p:spPr>
      </p:pic>
      <p:pic>
        <p:nvPicPr>
          <p:cNvPr id="37" name="Picture 36">
            <a:extLst>
              <a:ext uri="{FF2B5EF4-FFF2-40B4-BE49-F238E27FC236}">
                <a16:creationId xmlns:a16="http://schemas.microsoft.com/office/drawing/2014/main" id="{2316DC74-D682-1F4B-A010-5DA502ED4BB4}"/>
              </a:ext>
            </a:extLst>
          </p:cNvPr>
          <p:cNvPicPr>
            <a:picLocks noChangeAspect="1"/>
          </p:cNvPicPr>
          <p:nvPr/>
        </p:nvPicPr>
        <p:blipFill>
          <a:blip r:embed="rId18"/>
          <a:stretch>
            <a:fillRect/>
          </a:stretch>
        </p:blipFill>
        <p:spPr>
          <a:xfrm>
            <a:off x="9673590" y="6412043"/>
            <a:ext cx="2485390" cy="365498"/>
          </a:xfrm>
          <a:prstGeom prst="rect">
            <a:avLst/>
          </a:prstGeom>
        </p:spPr>
      </p:pic>
      <p:sp>
        <p:nvSpPr>
          <p:cNvPr id="4" name="TextBox 3">
            <a:extLst>
              <a:ext uri="{FF2B5EF4-FFF2-40B4-BE49-F238E27FC236}">
                <a16:creationId xmlns:a16="http://schemas.microsoft.com/office/drawing/2014/main" id="{403905FC-B26B-A04C-9FF5-27861CCD077E}"/>
              </a:ext>
            </a:extLst>
          </p:cNvPr>
          <p:cNvSpPr txBox="1"/>
          <p:nvPr/>
        </p:nvSpPr>
        <p:spPr>
          <a:xfrm>
            <a:off x="8431499" y="3429000"/>
            <a:ext cx="2820131" cy="369332"/>
          </a:xfrm>
          <a:prstGeom prst="rect">
            <a:avLst/>
          </a:prstGeom>
          <a:noFill/>
        </p:spPr>
        <p:txBody>
          <a:bodyPr wrap="none" rtlCol="0">
            <a:spAutoFit/>
          </a:bodyPr>
          <a:lstStyle/>
          <a:p>
            <a:r>
              <a:rPr lang="en-CN" dirty="0"/>
              <a:t>Complex number arithmetic</a:t>
            </a:r>
          </a:p>
        </p:txBody>
      </p:sp>
      <p:sp>
        <p:nvSpPr>
          <p:cNvPr id="5" name="Slide Number Placeholder 4">
            <a:extLst>
              <a:ext uri="{FF2B5EF4-FFF2-40B4-BE49-F238E27FC236}">
                <a16:creationId xmlns:a16="http://schemas.microsoft.com/office/drawing/2014/main" id="{7F1CBC41-BEB6-DB42-8803-8A192DA5B568}"/>
              </a:ext>
            </a:extLst>
          </p:cNvPr>
          <p:cNvSpPr>
            <a:spLocks noGrp="1"/>
          </p:cNvSpPr>
          <p:nvPr>
            <p:ph type="sldNum" sz="quarter" idx="12"/>
          </p:nvPr>
        </p:nvSpPr>
        <p:spPr/>
        <p:txBody>
          <a:bodyPr/>
          <a:lstStyle/>
          <a:p>
            <a:fld id="{8F0D107A-0E67-5849-99E5-73CF4AF890A1}" type="slidenum">
              <a:rPr lang="en-US" smtClean="0"/>
              <a:t>3</a:t>
            </a:fld>
            <a:endParaRPr lang="en-US"/>
          </a:p>
        </p:txBody>
      </p:sp>
    </p:spTree>
    <p:extLst>
      <p:ext uri="{BB962C8B-B14F-4D97-AF65-F5344CB8AC3E}">
        <p14:creationId xmlns:p14="http://schemas.microsoft.com/office/powerpoint/2010/main" val="1047668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D804-8DCC-8541-8CB6-31833BC68361}"/>
              </a:ext>
            </a:extLst>
          </p:cNvPr>
          <p:cNvSpPr>
            <a:spLocks noGrp="1"/>
          </p:cNvSpPr>
          <p:nvPr>
            <p:ph type="title"/>
          </p:nvPr>
        </p:nvSpPr>
        <p:spPr>
          <a:xfrm>
            <a:off x="838200" y="342265"/>
            <a:ext cx="10515600" cy="1325563"/>
          </a:xfrm>
          <a:ln>
            <a:solidFill>
              <a:schemeClr val="accent1"/>
            </a:solidFill>
          </a:ln>
        </p:spPr>
        <p:txBody>
          <a:bodyPr/>
          <a:lstStyle/>
          <a:p>
            <a:r>
              <a:rPr lang="en-US" dirty="0"/>
              <a:t>Chapter 9 – Sinusoidal Steady-State Analysis</a:t>
            </a:r>
          </a:p>
        </p:txBody>
      </p:sp>
      <p:sp>
        <p:nvSpPr>
          <p:cNvPr id="3" name="TextBox 2">
            <a:extLst>
              <a:ext uri="{FF2B5EF4-FFF2-40B4-BE49-F238E27FC236}">
                <a16:creationId xmlns:a16="http://schemas.microsoft.com/office/drawing/2014/main" id="{D2747F85-3243-B744-A874-9D5A37DE0BE8}"/>
              </a:ext>
            </a:extLst>
          </p:cNvPr>
          <p:cNvSpPr txBox="1"/>
          <p:nvPr/>
        </p:nvSpPr>
        <p:spPr>
          <a:xfrm>
            <a:off x="548640" y="1690688"/>
            <a:ext cx="10698480" cy="5078313"/>
          </a:xfrm>
          <a:prstGeom prst="rect">
            <a:avLst/>
          </a:prstGeom>
          <a:noFill/>
        </p:spPr>
        <p:txBody>
          <a:bodyPr wrap="square" rtlCol="0">
            <a:spAutoFit/>
          </a:bodyPr>
          <a:lstStyle/>
          <a:p>
            <a:r>
              <a:rPr lang="en-US" u="sng" dirty="0">
                <a:solidFill>
                  <a:srgbClr val="FF0000"/>
                </a:solidFill>
              </a:rPr>
              <a:t>Main ideas:</a:t>
            </a:r>
          </a:p>
          <a:p>
            <a:endParaRPr lang="en-US" dirty="0"/>
          </a:p>
          <a:p>
            <a:pPr marL="285750" indent="-285750">
              <a:buFont typeface="Arial" panose="020B0604020202020204" pitchFamily="34" charset="0"/>
              <a:buChar char="•"/>
            </a:pPr>
            <a:r>
              <a:rPr lang="en-US" dirty="0"/>
              <a:t>Source Transformations,</a:t>
            </a:r>
          </a:p>
          <a:p>
            <a:r>
              <a:rPr lang="en-US" dirty="0"/>
              <a:t>      Thevenin &amp; Norton Equivalents</a:t>
            </a:r>
          </a:p>
          <a:p>
            <a:endParaRPr lang="en-US" dirty="0"/>
          </a:p>
          <a:p>
            <a:endParaRPr lang="en-US" dirty="0"/>
          </a:p>
          <a:p>
            <a:pPr marL="285750" indent="-285750">
              <a:buFont typeface="Arial" panose="020B0604020202020204" pitchFamily="34" charset="0"/>
              <a:buChar char="•"/>
            </a:pPr>
            <a:r>
              <a:rPr lang="en-US" dirty="0"/>
              <a:t>Node Voltage &amp; Mesh Current Methods</a:t>
            </a:r>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r>
              <a:rPr lang="en-US" dirty="0"/>
              <a:t>Superposition </a:t>
            </a:r>
          </a:p>
          <a:p>
            <a:pPr marL="285750" indent="-285750">
              <a:buFont typeface="Arial" panose="020B0604020202020204" pitchFamily="34" charset="0"/>
              <a:buChar char="•"/>
            </a:pPr>
            <a:endParaRPr lang="en-US" dirty="0"/>
          </a:p>
          <a:p>
            <a:r>
              <a:rPr lang="pt" b="1" dirty="0">
                <a:solidFill>
                  <a:srgbClr val="0070C0"/>
                </a:solidFill>
              </a:rPr>
              <a:t>		</a:t>
            </a:r>
            <a:endParaRPr lang="en-US" sz="24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Transformer (Linear &amp; Ideal)</a:t>
            </a:r>
          </a:p>
          <a:p>
            <a:endParaRPr lang="en-US" dirty="0"/>
          </a:p>
          <a:p>
            <a:endParaRPr lang="en-US" dirty="0"/>
          </a:p>
          <a:p>
            <a:pPr marL="285750" indent="-285750">
              <a:buFont typeface="Arial" panose="020B0604020202020204" pitchFamily="34" charset="0"/>
              <a:buChar char="•"/>
            </a:pPr>
            <a:r>
              <a:rPr lang="en-US" dirty="0"/>
              <a:t>Phasor Diagrams		             </a:t>
            </a:r>
          </a:p>
        </p:txBody>
      </p:sp>
      <p:pic>
        <p:nvPicPr>
          <p:cNvPr id="8" name="Picture 2" descr="A drawing shows a frequency-domain version of a Thevenin equivalent circuit.The drawing shows two boxes where the left box contains two internal terminals, a and b, along with the following text: Frequency-domain linear circuit; may contain both independent and dependent sources. An arrow points from the box on the left to the box on the right, which contains a circuit with an independent voltage source, V sub Th on the left wire, an impedance Z sub Th on the top wire, and two open terminals, a and b, in place of the right wire.">
            <a:extLst>
              <a:ext uri="{FF2B5EF4-FFF2-40B4-BE49-F238E27FC236}">
                <a16:creationId xmlns:a16="http://schemas.microsoft.com/office/drawing/2014/main" id="{CD439F1B-85E7-DE4D-8D31-5C18B3516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8275" y="1832891"/>
            <a:ext cx="2446085" cy="1167300"/>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2" descr="A drawing shows a frequency-domain version of a Norton equivalent circuit.&#10;The drawing shows two boxes where the left box contains two internal terminals, a and b, along with the following text: Frequency-domain linear circuit; may contain both independent and dependent sources. An arrow points from the box on the left to the box on the right, which contains a circuit with an independent current source I sub N on the left wire, an impedance Z sub N on a parallel cross wire, and two open terminals, a and b, in place of the right wire.">
            <a:extLst>
              <a:ext uri="{FF2B5EF4-FFF2-40B4-BE49-F238E27FC236}">
                <a16:creationId xmlns:a16="http://schemas.microsoft.com/office/drawing/2014/main" id="{E0899EBA-A2E0-3B49-9FCA-7B0E0C2268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4607" y="1776190"/>
            <a:ext cx="2659437" cy="1157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descr="A drawing shows a source transformation equivalent circuit in the frequency domain.The drawing shows two circuits with a voltage source and a current source. The left circuit shows an independent voltage source V sub s on the left wire, an impedance Z sub s on the top wire, and two open terminals, a and b, in place of the right wire. The value of V sub s is shown as equal to Z sub s multiplied by I sub s. &#10;The circuit on the right shows an independent current source I sub s on the left wire, an impedance Z sub s on a parallel cross wire, and two open terminals, a and b, in place of the right wire. Value of I sub s is shown as equal to V sub s over Z sub s.">
            <a:extLst>
              <a:ext uri="{FF2B5EF4-FFF2-40B4-BE49-F238E27FC236}">
                <a16:creationId xmlns:a16="http://schemas.microsoft.com/office/drawing/2014/main" id="{9A385BAA-7799-4640-9B61-24735216AD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4789" y="1905000"/>
            <a:ext cx="2979193"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descr="A drawing shows the circuit from figure 9.37, with node voltages defined.The circuit shows two parallel vertical cross wires connecting two pairs of nodes on the top and bottom wires. The two nodes on the top wire are labeled as 1 and 2, while the left node on the bottom wire is marked as the reference node. A 10 ohm resistor with voltage V sub 1 is located on the left cross wire, while a minus j5 ohm capacitor with voltage V sub 2 is located on the right cross wire. The top wire carries a 1 ohm resistor and a j2 ohm inductor on the middle arm, with a rightward current I sub x, and a 5 ohm resistor on the right arm. The circuit is powered by an independent current source with an upward current, 10.6 angled 0 degree A, on the left wire and a dependent voltage source, 20 I sub x, on the right wire.">
            <a:extLst>
              <a:ext uri="{FF2B5EF4-FFF2-40B4-BE49-F238E27FC236}">
                <a16:creationId xmlns:a16="http://schemas.microsoft.com/office/drawing/2014/main" id="{836C3926-C5AB-214C-89D6-86279C765A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9822" y="2951176"/>
            <a:ext cx="3092355" cy="1157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descr="A drawing shows a circuit where mesh currents are used to solve the circuit from figure 9.39.The circuit shows a vertical cross wire connecting two nodes on the top and bottom wires. A 12 ohm resistor and a minus j16 ohm capacitor are located on this cross wire. A downward current, I sub x, flows through the resistor.&#10;The left arm of the top wire carries a 1 ohm resistor and a j2 ohm inductor, while the right arm carries a 1 ohm resistor and a j3 ohm inductor. The circuit is powered by an independent voltage source, 150 angled 0 degree V, located on the left wire, and a dependent voltage source, 39 I sub x, located on the right wire. Two currents, I1 and I2, are shown in the left and right mesh respectively, as two clockwise curving arrows.">
            <a:extLst>
              <a:ext uri="{FF2B5EF4-FFF2-40B4-BE49-F238E27FC236}">
                <a16:creationId xmlns:a16="http://schemas.microsoft.com/office/drawing/2014/main" id="{76E0D80D-BEED-BF4E-B178-34C3F548AA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6690" y="3120390"/>
            <a:ext cx="1890810" cy="1055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descr="A drawing shows an LCR circuit powered by two voltage sources.The circuit shows a vertical cross wire connecting two nodes on the top and bottom wires, carrying a 10 ohm resistor with voltage v sub o. The top wire carries a 1 mH inductor on the left arm and a 100 microF capacitor on the right arm. The circuit is powered by two independent voltage sources, v1 and v2, located respectively on the left wire and the right wire.">
            <a:extLst>
              <a:ext uri="{FF2B5EF4-FFF2-40B4-BE49-F238E27FC236}">
                <a16:creationId xmlns:a16="http://schemas.microsoft.com/office/drawing/2014/main" id="{5B686BE5-BAE5-334C-A5B4-41144DB0C1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1474" y="4309110"/>
            <a:ext cx="3092356" cy="974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3D02EB60-CF3E-D844-B031-C5F8DFF8FE19}"/>
              </a:ext>
            </a:extLst>
          </p:cNvPr>
          <p:cNvSpPr txBox="1"/>
          <p:nvPr/>
        </p:nvSpPr>
        <p:spPr>
          <a:xfrm>
            <a:off x="7642177" y="4606290"/>
            <a:ext cx="2462021" cy="369332"/>
          </a:xfrm>
          <a:prstGeom prst="rect">
            <a:avLst/>
          </a:prstGeom>
          <a:noFill/>
        </p:spPr>
        <p:txBody>
          <a:bodyPr wrap="none" rtlCol="0">
            <a:spAutoFit/>
          </a:bodyPr>
          <a:lstStyle/>
          <a:p>
            <a:r>
              <a:rPr lang="en-US" dirty="0"/>
              <a:t>Sources with different </a:t>
            </a:r>
            <a:r>
              <a:rPr lang="en-US" dirty="0" err="1"/>
              <a:t>ω</a:t>
            </a:r>
            <a:endParaRPr lang="en-US" dirty="0"/>
          </a:p>
        </p:txBody>
      </p:sp>
      <p:pic>
        <p:nvPicPr>
          <p:cNvPr id="15" name="Picture 2" descr="A drawing shows a domain circuit model for a transformer which is used to connect a load to a source.The drawing shows two circuits where two inductor coils on adjacent wires at the center represent a transformer. The inductor j omega L1 on the left has a dot terminal on the top left, while the inductor j omega L2 on the right has a dot terminal on the top right. Mutual inductance between the two coils is marked as j omega M.&#10;The circuit on the left shows an independent voltage source, V sub s, on the 0left wire, marked as Source. The left arm of the top wire shows an internal impedance, Z sub S, with a rightward current I sub s, while the right arm shows resistance R1. These two elements are separated by node a, while another node b is located on the bottom wire.&#10;The circuit on the right shows impendance Z sub L on the right wire, marked as Load. A resistor R2, with a rightward current I2, is located on the left arm of the top wire. Two nodes, c and d, are located on the top and bottom wires, respectively.">
            <a:extLst>
              <a:ext uri="{FF2B5EF4-FFF2-40B4-BE49-F238E27FC236}">
                <a16:creationId xmlns:a16="http://schemas.microsoft.com/office/drawing/2014/main" id="{62FA27BA-0292-C240-AE8C-694A66FE6D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3380" y="5303520"/>
            <a:ext cx="2758440" cy="1229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a:extLst>
              <a:ext uri="{FF2B5EF4-FFF2-40B4-BE49-F238E27FC236}">
                <a16:creationId xmlns:a16="http://schemas.microsoft.com/office/drawing/2014/main" id="{05EE8CDC-F269-3648-96F8-4B6E62C12DE4}"/>
              </a:ext>
            </a:extLst>
          </p:cNvPr>
          <p:cNvPicPr>
            <a:picLocks noChangeAspect="1"/>
          </p:cNvPicPr>
          <p:nvPr/>
        </p:nvPicPr>
        <p:blipFill>
          <a:blip r:embed="rId9"/>
          <a:stretch>
            <a:fillRect/>
          </a:stretch>
        </p:blipFill>
        <p:spPr>
          <a:xfrm>
            <a:off x="10196107" y="6219010"/>
            <a:ext cx="1314901" cy="453680"/>
          </a:xfrm>
          <a:prstGeom prst="rect">
            <a:avLst/>
          </a:prstGeom>
        </p:spPr>
      </p:pic>
      <p:pic>
        <p:nvPicPr>
          <p:cNvPr id="23" name="Picture 22">
            <a:extLst>
              <a:ext uri="{FF2B5EF4-FFF2-40B4-BE49-F238E27FC236}">
                <a16:creationId xmlns:a16="http://schemas.microsoft.com/office/drawing/2014/main" id="{0D549E6A-D78E-F84A-B427-AC2A5905F884}"/>
              </a:ext>
            </a:extLst>
          </p:cNvPr>
          <p:cNvPicPr>
            <a:picLocks noChangeAspect="1"/>
          </p:cNvPicPr>
          <p:nvPr/>
        </p:nvPicPr>
        <p:blipFill>
          <a:blip r:embed="rId10"/>
          <a:stretch>
            <a:fillRect/>
          </a:stretch>
        </p:blipFill>
        <p:spPr>
          <a:xfrm>
            <a:off x="9033452" y="5137150"/>
            <a:ext cx="2659437" cy="1106407"/>
          </a:xfrm>
          <a:prstGeom prst="rect">
            <a:avLst/>
          </a:prstGeom>
        </p:spPr>
      </p:pic>
      <p:pic>
        <p:nvPicPr>
          <p:cNvPr id="24" name="Picture 6" descr="A drawing shows the fifth step in creating a phasor diagram for figure 9.56. A phasor, V sub L, is placed on the positive real axis. Another phasor, I sub a, is placed in phase with V sub L. A third phasor, I sub b, is placed perpendicular to I sub a, pointing downward. A phasor for current I is placed at 45 degrees between I sub a and I sub b.&#10;&#10;A phasor for R1I is placed in phase with I. A sixth phasor for j omega L1 I is placed at 90 degrees above I, at 45 degrees above the horizontal axis.&#10;">
            <a:extLst>
              <a:ext uri="{FF2B5EF4-FFF2-40B4-BE49-F238E27FC236}">
                <a16:creationId xmlns:a16="http://schemas.microsoft.com/office/drawing/2014/main" id="{99FFB036-1269-9F41-A7D6-31D1B46FF85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4620" y="5944387"/>
            <a:ext cx="1174810" cy="915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E907D889-A38F-5342-8723-751AEF217B66}"/>
              </a:ext>
            </a:extLst>
          </p:cNvPr>
          <p:cNvPicPr>
            <a:picLocks noChangeAspect="1"/>
          </p:cNvPicPr>
          <p:nvPr/>
        </p:nvPicPr>
        <p:blipFill>
          <a:blip r:embed="rId12"/>
          <a:stretch>
            <a:fillRect/>
          </a:stretch>
        </p:blipFill>
        <p:spPr>
          <a:xfrm>
            <a:off x="6709409" y="5510388"/>
            <a:ext cx="2204993" cy="1106406"/>
          </a:xfrm>
          <a:prstGeom prst="rect">
            <a:avLst/>
          </a:prstGeom>
        </p:spPr>
      </p:pic>
      <p:pic>
        <p:nvPicPr>
          <p:cNvPr id="7" name="Picture 6">
            <a:extLst>
              <a:ext uri="{FF2B5EF4-FFF2-40B4-BE49-F238E27FC236}">
                <a16:creationId xmlns:a16="http://schemas.microsoft.com/office/drawing/2014/main" id="{E8291B42-2804-2042-A2AF-2CAEC8ECBEA2}"/>
              </a:ext>
            </a:extLst>
          </p:cNvPr>
          <p:cNvPicPr>
            <a:picLocks noChangeAspect="1"/>
          </p:cNvPicPr>
          <p:nvPr/>
        </p:nvPicPr>
        <p:blipFill>
          <a:blip r:embed="rId13"/>
          <a:stretch>
            <a:fillRect/>
          </a:stretch>
        </p:blipFill>
        <p:spPr>
          <a:xfrm>
            <a:off x="9212580" y="6179820"/>
            <a:ext cx="1084580" cy="619760"/>
          </a:xfrm>
          <a:prstGeom prst="rect">
            <a:avLst/>
          </a:prstGeom>
        </p:spPr>
      </p:pic>
      <p:sp>
        <p:nvSpPr>
          <p:cNvPr id="14" name="TextBox 13">
            <a:extLst>
              <a:ext uri="{FF2B5EF4-FFF2-40B4-BE49-F238E27FC236}">
                <a16:creationId xmlns:a16="http://schemas.microsoft.com/office/drawing/2014/main" id="{5CB8122C-34B5-F34A-9BEB-335A9ADB46C9}"/>
              </a:ext>
            </a:extLst>
          </p:cNvPr>
          <p:cNvSpPr txBox="1"/>
          <p:nvPr/>
        </p:nvSpPr>
        <p:spPr>
          <a:xfrm>
            <a:off x="11441429" y="5909310"/>
            <a:ext cx="652038" cy="523220"/>
          </a:xfrm>
          <a:prstGeom prst="rect">
            <a:avLst/>
          </a:prstGeom>
          <a:noFill/>
        </p:spPr>
        <p:txBody>
          <a:bodyPr wrap="none" rtlCol="0">
            <a:spAutoFit/>
          </a:bodyPr>
          <a:lstStyle/>
          <a:p>
            <a:r>
              <a:rPr lang="en-CN" sz="1400" dirty="0"/>
              <a:t>Max</a:t>
            </a:r>
          </a:p>
          <a:p>
            <a:r>
              <a:rPr lang="en-CN" sz="1400" dirty="0"/>
              <a:t>power</a:t>
            </a:r>
          </a:p>
        </p:txBody>
      </p:sp>
      <p:pic>
        <p:nvPicPr>
          <p:cNvPr id="16" name="Picture 15">
            <a:extLst>
              <a:ext uri="{FF2B5EF4-FFF2-40B4-BE49-F238E27FC236}">
                <a16:creationId xmlns:a16="http://schemas.microsoft.com/office/drawing/2014/main" id="{2674A718-C094-A642-8929-D01E1E465DB2}"/>
              </a:ext>
            </a:extLst>
          </p:cNvPr>
          <p:cNvPicPr>
            <a:picLocks noChangeAspect="1"/>
          </p:cNvPicPr>
          <p:nvPr/>
        </p:nvPicPr>
        <p:blipFill>
          <a:blip r:embed="rId14"/>
          <a:stretch>
            <a:fillRect/>
          </a:stretch>
        </p:blipFill>
        <p:spPr>
          <a:xfrm>
            <a:off x="11441430" y="6345408"/>
            <a:ext cx="707390" cy="489732"/>
          </a:xfrm>
          <a:prstGeom prst="rect">
            <a:avLst/>
          </a:prstGeom>
        </p:spPr>
      </p:pic>
      <p:sp>
        <p:nvSpPr>
          <p:cNvPr id="17" name="Slide Number Placeholder 16">
            <a:extLst>
              <a:ext uri="{FF2B5EF4-FFF2-40B4-BE49-F238E27FC236}">
                <a16:creationId xmlns:a16="http://schemas.microsoft.com/office/drawing/2014/main" id="{C9884AD6-8483-E848-83DA-7B8FA2483A0F}"/>
              </a:ext>
            </a:extLst>
          </p:cNvPr>
          <p:cNvSpPr>
            <a:spLocks noGrp="1"/>
          </p:cNvSpPr>
          <p:nvPr>
            <p:ph type="sldNum" sz="quarter" idx="12"/>
          </p:nvPr>
        </p:nvSpPr>
        <p:spPr/>
        <p:txBody>
          <a:bodyPr/>
          <a:lstStyle/>
          <a:p>
            <a:fld id="{8F0D107A-0E67-5849-99E5-73CF4AF890A1}" type="slidenum">
              <a:rPr lang="en-US" smtClean="0"/>
              <a:t>4</a:t>
            </a:fld>
            <a:endParaRPr lang="en-US"/>
          </a:p>
        </p:txBody>
      </p:sp>
    </p:spTree>
    <p:extLst>
      <p:ext uri="{BB962C8B-B14F-4D97-AF65-F5344CB8AC3E}">
        <p14:creationId xmlns:p14="http://schemas.microsoft.com/office/powerpoint/2010/main" val="116642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D804-8DCC-8541-8CB6-31833BC68361}"/>
              </a:ext>
            </a:extLst>
          </p:cNvPr>
          <p:cNvSpPr>
            <a:spLocks noGrp="1"/>
          </p:cNvSpPr>
          <p:nvPr>
            <p:ph type="title"/>
          </p:nvPr>
        </p:nvSpPr>
        <p:spPr>
          <a:ln>
            <a:solidFill>
              <a:schemeClr val="accent1"/>
            </a:solidFill>
          </a:ln>
        </p:spPr>
        <p:txBody>
          <a:bodyPr/>
          <a:lstStyle/>
          <a:p>
            <a:r>
              <a:rPr lang="en-US" dirty="0"/>
              <a:t>Problem: Thevenin’s Equivalent</a:t>
            </a:r>
          </a:p>
        </p:txBody>
      </p:sp>
      <p:sp>
        <p:nvSpPr>
          <p:cNvPr id="6" name="TextBox 5">
            <a:extLst>
              <a:ext uri="{FF2B5EF4-FFF2-40B4-BE49-F238E27FC236}">
                <a16:creationId xmlns:a16="http://schemas.microsoft.com/office/drawing/2014/main" id="{AA6CABBE-EE81-5142-A09A-A86D79B46AE8}"/>
              </a:ext>
            </a:extLst>
          </p:cNvPr>
          <p:cNvSpPr txBox="1"/>
          <p:nvPr/>
        </p:nvSpPr>
        <p:spPr>
          <a:xfrm>
            <a:off x="1230306" y="1954696"/>
            <a:ext cx="4062843" cy="923330"/>
          </a:xfrm>
          <a:prstGeom prst="rect">
            <a:avLst/>
          </a:prstGeom>
          <a:noFill/>
        </p:spPr>
        <p:txBody>
          <a:bodyPr wrap="none" rtlCol="0">
            <a:spAutoFit/>
          </a:bodyPr>
          <a:lstStyle/>
          <a:p>
            <a:r>
              <a:rPr lang="en-US" dirty="0">
                <a:solidFill>
                  <a:srgbClr val="FF0000"/>
                </a:solidFill>
              </a:rPr>
              <a:t>Problem 9.50</a:t>
            </a:r>
          </a:p>
          <a:p>
            <a:r>
              <a:rPr lang="en-US" dirty="0"/>
              <a:t>Find the Thevenin equivalent circuit with </a:t>
            </a:r>
          </a:p>
          <a:p>
            <a:r>
              <a:rPr lang="en-US" dirty="0"/>
              <a:t>respect to terminals a, b.</a:t>
            </a:r>
          </a:p>
        </p:txBody>
      </p:sp>
      <p:pic>
        <p:nvPicPr>
          <p:cNvPr id="7" name="Picture 2" descr="A drawing shows an LCR circuit powered by two power sources.The circuit shows two parallel vertical cross wires connecting two pairs of nodes on the top and bottom wires. A 0.03V sub o independent current source with an upward current is located on the left cross wire, while a minus j100 ohm capacitor with voltage V sub o is located on the right cross wire. The left arm of the top wire carries a 20 ohm resistor and a j10 ohm inductor, while the middle arm carries a 50 ohm resistor. The circuit is powered by an independent voltage source on the left wire, marked as 250 angled 0 degree V. The right wire is removed and two nodes on the top and bottom wires to the right are marked as a and b.">
            <a:extLst>
              <a:ext uri="{FF2B5EF4-FFF2-40B4-BE49-F238E27FC236}">
                <a16:creationId xmlns:a16="http://schemas.microsoft.com/office/drawing/2014/main" id="{F69B25C2-2661-2442-9601-7557BABF9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5455" y="3154680"/>
            <a:ext cx="633405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a:extLst>
              <a:ext uri="{FF2B5EF4-FFF2-40B4-BE49-F238E27FC236}">
                <a16:creationId xmlns:a16="http://schemas.microsoft.com/office/drawing/2014/main" id="{9023820C-6780-7045-964F-EEB20EED7B88}"/>
              </a:ext>
            </a:extLst>
          </p:cNvPr>
          <p:cNvSpPr>
            <a:spLocks noGrp="1"/>
          </p:cNvSpPr>
          <p:nvPr>
            <p:ph type="sldNum" sz="quarter" idx="12"/>
          </p:nvPr>
        </p:nvSpPr>
        <p:spPr/>
        <p:txBody>
          <a:bodyPr/>
          <a:lstStyle/>
          <a:p>
            <a:fld id="{8F0D107A-0E67-5849-99E5-73CF4AF890A1}" type="slidenum">
              <a:rPr lang="en-US" smtClean="0"/>
              <a:t>5</a:t>
            </a:fld>
            <a:endParaRPr lang="en-US"/>
          </a:p>
        </p:txBody>
      </p:sp>
    </p:spTree>
    <p:extLst>
      <p:ext uri="{BB962C8B-B14F-4D97-AF65-F5344CB8AC3E}">
        <p14:creationId xmlns:p14="http://schemas.microsoft.com/office/powerpoint/2010/main" val="127991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D804-8DCC-8541-8CB6-31833BC68361}"/>
              </a:ext>
            </a:extLst>
          </p:cNvPr>
          <p:cNvSpPr>
            <a:spLocks noGrp="1"/>
          </p:cNvSpPr>
          <p:nvPr>
            <p:ph type="title"/>
          </p:nvPr>
        </p:nvSpPr>
        <p:spPr>
          <a:ln>
            <a:solidFill>
              <a:schemeClr val="accent1"/>
            </a:solidFill>
          </a:ln>
        </p:spPr>
        <p:txBody>
          <a:bodyPr/>
          <a:lstStyle/>
          <a:p>
            <a:r>
              <a:rPr lang="en-US" dirty="0"/>
              <a:t>Problem: Node Voltage Method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B2C94B-B9F8-FF4F-9781-57AECA13FB9A}"/>
                  </a:ext>
                </a:extLst>
              </p:cNvPr>
              <p:cNvSpPr txBox="1"/>
              <p:nvPr/>
            </p:nvSpPr>
            <p:spPr>
              <a:xfrm>
                <a:off x="1047426" y="1954696"/>
                <a:ext cx="1437701" cy="923330"/>
              </a:xfrm>
              <a:prstGeom prst="rect">
                <a:avLst/>
              </a:prstGeom>
              <a:noFill/>
            </p:spPr>
            <p:txBody>
              <a:bodyPr wrap="none" rtlCol="0">
                <a:spAutoFit/>
              </a:bodyPr>
              <a:lstStyle/>
              <a:p>
                <a:r>
                  <a:rPr lang="en-US" dirty="0">
                    <a:solidFill>
                      <a:srgbClr val="FF0000"/>
                    </a:solidFill>
                  </a:rPr>
                  <a:t>Problem 9.57</a:t>
                </a:r>
              </a:p>
              <a:p>
                <a:endParaRPr lang="en-US" dirty="0"/>
              </a:p>
              <a:p>
                <a:r>
                  <a:rPr lang="en-US" dirty="0"/>
                  <a:t>Find </a:t>
                </a:r>
                <a14:m>
                  <m:oMath xmlns:m="http://schemas.openxmlformats.org/officeDocument/2006/math">
                    <m:sSub>
                      <m:sSubPr>
                        <m:ctrlPr>
                          <a:rPr lang="en-US" b="1" i="1" dirty="0">
                            <a:latin typeface="Cambria Math" panose="02040503050406030204" pitchFamily="18" charset="0"/>
                          </a:rPr>
                        </m:ctrlPr>
                      </m:sSubPr>
                      <m:e>
                        <m:r>
                          <a:rPr lang="en-US" b="1" i="1" dirty="0" smtClean="0">
                            <a:latin typeface="Cambria Math" panose="02040503050406030204" pitchFamily="18" charset="0"/>
                          </a:rPr>
                          <m:t>𝑽</m:t>
                        </m:r>
                      </m:e>
                      <m:sub>
                        <m:r>
                          <a:rPr lang="en-US" b="1" i="1" dirty="0" smtClean="0">
                            <a:latin typeface="Cambria Math" panose="02040503050406030204" pitchFamily="18" charset="0"/>
                          </a:rPr>
                          <m:t>𝒐</m:t>
                        </m:r>
                      </m:sub>
                    </m:sSub>
                  </m:oMath>
                </a14:m>
                <a:r>
                  <a:rPr lang="pt" dirty="0"/>
                  <a:t>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𝑰</m:t>
                        </m:r>
                      </m:e>
                      <m:sub>
                        <m:r>
                          <a:rPr lang="en-US" b="1" i="1" dirty="0" smtClean="0">
                            <a:latin typeface="Cambria Math" panose="02040503050406030204" pitchFamily="18" charset="0"/>
                          </a:rPr>
                          <m:t>𝒐</m:t>
                        </m:r>
                      </m:sub>
                    </m:sSub>
                  </m:oMath>
                </a14:m>
                <a:endParaRPr lang="en-US" dirty="0"/>
              </a:p>
            </p:txBody>
          </p:sp>
        </mc:Choice>
        <mc:Fallback xmlns="">
          <p:sp>
            <p:nvSpPr>
              <p:cNvPr id="5" name="TextBox 4">
                <a:extLst>
                  <a:ext uri="{FF2B5EF4-FFF2-40B4-BE49-F238E27FC236}">
                    <a16:creationId xmlns:a16="http://schemas.microsoft.com/office/drawing/2014/main" id="{24B2C94B-B9F8-FF4F-9781-57AECA13FB9A}"/>
                  </a:ext>
                </a:extLst>
              </p:cNvPr>
              <p:cNvSpPr txBox="1">
                <a:spLocks noRot="1" noChangeAspect="1" noMove="1" noResize="1" noEditPoints="1" noAdjustHandles="1" noChangeArrowheads="1" noChangeShapeType="1" noTextEdit="1"/>
              </p:cNvSpPr>
              <p:nvPr/>
            </p:nvSpPr>
            <p:spPr>
              <a:xfrm>
                <a:off x="1047426" y="1954696"/>
                <a:ext cx="1437701" cy="923330"/>
              </a:xfrm>
              <a:prstGeom prst="rect">
                <a:avLst/>
              </a:prstGeom>
              <a:blipFill>
                <a:blip r:embed="rId2"/>
                <a:stretch>
                  <a:fillRect l="-2609" t="-2703" r="-1739" b="-8108"/>
                </a:stretch>
              </a:blipFill>
            </p:spPr>
            <p:txBody>
              <a:bodyPr/>
              <a:lstStyle/>
              <a:p>
                <a:r>
                  <a:rPr lang="en-US">
                    <a:noFill/>
                  </a:rPr>
                  <a:t> </a:t>
                </a:r>
              </a:p>
            </p:txBody>
          </p:sp>
        </mc:Fallback>
      </mc:AlternateContent>
      <p:pic>
        <p:nvPicPr>
          <p:cNvPr id="8" name="Picture 2" descr="A drawing shows two connected LCR circuits powered by three power sources.The circuit on the left shows a vertical cross wire connecting two nodes on the top and bottom wires, carrying a 40 ohm resistor. The right arm of the top wire carries a j20 ohm inductor with a rightward current I sub 0. The circuit is powered by an independent current source on the left wire with an upward current, 25 angled 0 degree mA, and a dependent voltage source on the right wire, V sub 0 over 8.&#10;&#10;The circuit on the right shows a vertical cross wire connecting two nodes on the top and bottom wires, and carrying a 50 ohm resistor. A minus j25 ohm capacitor with voltage V sub o is located on the right wire. A dependent current source with a downward current 16I sub 0 is located on the left wire. The two circuits are linked at their bottom wires.">
            <a:extLst>
              <a:ext uri="{FF2B5EF4-FFF2-40B4-BE49-F238E27FC236}">
                <a16:creationId xmlns:a16="http://schemas.microsoft.com/office/drawing/2014/main" id="{06189092-A448-BB4F-9D03-16D9F3E75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089" y="2045970"/>
            <a:ext cx="6334484"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a:extLst>
              <a:ext uri="{FF2B5EF4-FFF2-40B4-BE49-F238E27FC236}">
                <a16:creationId xmlns:a16="http://schemas.microsoft.com/office/drawing/2014/main" id="{E10731DE-8401-AD48-9C9E-D238BC603F0D}"/>
              </a:ext>
            </a:extLst>
          </p:cNvPr>
          <p:cNvSpPr>
            <a:spLocks noGrp="1"/>
          </p:cNvSpPr>
          <p:nvPr>
            <p:ph type="sldNum" sz="quarter" idx="12"/>
          </p:nvPr>
        </p:nvSpPr>
        <p:spPr/>
        <p:txBody>
          <a:bodyPr/>
          <a:lstStyle/>
          <a:p>
            <a:fld id="{8F0D107A-0E67-5849-99E5-73CF4AF890A1}" type="slidenum">
              <a:rPr lang="en-US" smtClean="0"/>
              <a:t>6</a:t>
            </a:fld>
            <a:endParaRPr lang="en-US"/>
          </a:p>
        </p:txBody>
      </p:sp>
    </p:spTree>
    <p:extLst>
      <p:ext uri="{BB962C8B-B14F-4D97-AF65-F5344CB8AC3E}">
        <p14:creationId xmlns:p14="http://schemas.microsoft.com/office/powerpoint/2010/main" val="369826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363A335-4EAA-EF49-B228-B2DFF7802400}"/>
              </a:ext>
            </a:extLst>
          </p:cNvPr>
          <p:cNvSpPr txBox="1">
            <a:spLocks/>
          </p:cNvSpPr>
          <p:nvPr/>
        </p:nvSpPr>
        <p:spPr>
          <a:xfrm>
            <a:off x="990600" y="483235"/>
            <a:ext cx="10515600" cy="1325563"/>
          </a:xfrm>
          <a:prstGeom prst="rect">
            <a:avLst/>
          </a:prstGeom>
          <a:ln>
            <a:solidFill>
              <a:schemeClr val="accent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9.11 The Transformer, Ideal Transformer</a:t>
            </a:r>
          </a:p>
        </p:txBody>
      </p:sp>
      <p:sp>
        <p:nvSpPr>
          <p:cNvPr id="4" name="TextBox 3">
            <a:extLst>
              <a:ext uri="{FF2B5EF4-FFF2-40B4-BE49-F238E27FC236}">
                <a16:creationId xmlns:a16="http://schemas.microsoft.com/office/drawing/2014/main" id="{A942F4C2-9FC4-1E4A-BA1D-AE01BABA0268}"/>
              </a:ext>
            </a:extLst>
          </p:cNvPr>
          <p:cNvSpPr txBox="1"/>
          <p:nvPr/>
        </p:nvSpPr>
        <p:spPr>
          <a:xfrm>
            <a:off x="7806690" y="4011930"/>
            <a:ext cx="994410" cy="369332"/>
          </a:xfrm>
          <a:prstGeom prst="rect">
            <a:avLst/>
          </a:prstGeom>
          <a:solidFill>
            <a:schemeClr val="bg1"/>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56E0CCB-5386-894F-8FAB-80E4320BA242}"/>
                  </a:ext>
                </a:extLst>
              </p:cNvPr>
              <p:cNvSpPr txBox="1"/>
              <p:nvPr/>
            </p:nvSpPr>
            <p:spPr>
              <a:xfrm>
                <a:off x="990276" y="1954696"/>
                <a:ext cx="3377591" cy="1015663"/>
              </a:xfrm>
              <a:prstGeom prst="rect">
                <a:avLst/>
              </a:prstGeom>
              <a:noFill/>
            </p:spPr>
            <p:txBody>
              <a:bodyPr wrap="none" rtlCol="0">
                <a:spAutoFit/>
              </a:bodyPr>
              <a:lstStyle/>
              <a:p>
                <a:r>
                  <a:rPr lang="en-US" sz="2000" u="sng" dirty="0">
                    <a:solidFill>
                      <a:srgbClr val="FF0000"/>
                    </a:solidFill>
                  </a:rPr>
                  <a:t>Problem – Currents &amp; Voltages</a:t>
                </a:r>
              </a:p>
              <a:p>
                <a:endParaRPr lang="en-US" sz="2000" dirty="0">
                  <a:solidFill>
                    <a:srgbClr val="FF0000"/>
                  </a:solidFill>
                </a:endParaRPr>
              </a:p>
              <a:p>
                <a:r>
                  <a:rPr lang="en-US" sz="2000" dirty="0">
                    <a:solidFill>
                      <a:srgbClr val="FF0000"/>
                    </a:solidFill>
                  </a:rPr>
                  <a:t>Find</a:t>
                </a:r>
                <a:r>
                  <a:rPr lang="en-US" sz="2000" dirty="0">
                    <a:solidFill>
                      <a:schemeClr val="tx1"/>
                    </a:solidFill>
                  </a:rPr>
                  <a:t> </a:t>
                </a:r>
                <a14:m>
                  <m:oMath xmlns:m="http://schemas.openxmlformats.org/officeDocument/2006/math">
                    <m:sSub>
                      <m:sSubPr>
                        <m:ctrlPr>
                          <a:rPr lang="en-US" sz="2000" i="1" dirty="0">
                            <a:solidFill>
                              <a:schemeClr val="tx1"/>
                            </a:solidFill>
                            <a:latin typeface="Cambria Math" panose="02040503050406030204" pitchFamily="18" charset="0"/>
                          </a:rPr>
                        </m:ctrlPr>
                      </m:sSubPr>
                      <m:e>
                        <m:r>
                          <a:rPr lang="en-US" sz="2000" b="1" i="1" dirty="0" smtClean="0">
                            <a:solidFill>
                              <a:schemeClr val="tx1"/>
                            </a:solidFill>
                            <a:latin typeface="Cambria Math" panose="02040503050406030204" pitchFamily="18" charset="0"/>
                          </a:rPr>
                          <m:t>𝑰</m:t>
                        </m:r>
                      </m:e>
                      <m:sub>
                        <m:r>
                          <a:rPr lang="en-US" sz="2000" b="0" i="1" dirty="0" smtClean="0">
                            <a:solidFill>
                              <a:schemeClr val="tx1"/>
                            </a:solidFill>
                            <a:latin typeface="Cambria Math" panose="02040503050406030204" pitchFamily="18" charset="0"/>
                          </a:rPr>
                          <m:t>1</m:t>
                        </m:r>
                      </m:sub>
                    </m:sSub>
                  </m:oMath>
                </a14:m>
                <a:r>
                  <a:rPr lang="pt" sz="2000" dirty="0">
                    <a:solidFill>
                      <a:schemeClr val="tx1"/>
                    </a:solidFill>
                  </a:rPr>
                  <a:t> &amp;  </a:t>
                </a:r>
                <a14:m>
                  <m:oMath xmlns:m="http://schemas.openxmlformats.org/officeDocument/2006/math">
                    <m:sSub>
                      <m:sSubPr>
                        <m:ctrlPr>
                          <a:rPr lang="en-US" sz="2000" b="1" i="1" dirty="0">
                            <a:solidFill>
                              <a:schemeClr val="tx1"/>
                            </a:solidFill>
                            <a:latin typeface="Cambria Math" panose="02040503050406030204" pitchFamily="18" charset="0"/>
                          </a:rPr>
                        </m:ctrlPr>
                      </m:sSubPr>
                      <m:e>
                        <m:r>
                          <a:rPr lang="en-US" sz="2000" b="1" i="1" dirty="0" smtClean="0">
                            <a:solidFill>
                              <a:schemeClr val="tx1"/>
                            </a:solidFill>
                            <a:latin typeface="Cambria Math" panose="02040503050406030204" pitchFamily="18" charset="0"/>
                          </a:rPr>
                          <m:t>𝑽</m:t>
                        </m:r>
                      </m:e>
                      <m:sub>
                        <m:r>
                          <a:rPr lang="en-US" sz="2000" b="1" i="1" dirty="0" smtClean="0">
                            <a:solidFill>
                              <a:schemeClr val="tx1"/>
                            </a:solidFill>
                            <a:latin typeface="Cambria Math" panose="02040503050406030204" pitchFamily="18" charset="0"/>
                          </a:rPr>
                          <m:t>𝑶</m:t>
                        </m:r>
                      </m:sub>
                    </m:sSub>
                  </m:oMath>
                </a14:m>
                <a:endParaRPr lang="en-US" sz="2000" b="1" dirty="0">
                  <a:solidFill>
                    <a:schemeClr val="tx1"/>
                  </a:solidFill>
                </a:endParaRPr>
              </a:p>
            </p:txBody>
          </p:sp>
        </mc:Choice>
        <mc:Fallback xmlns="">
          <p:sp>
            <p:nvSpPr>
              <p:cNvPr id="9" name="TextBox 8">
                <a:extLst>
                  <a:ext uri="{FF2B5EF4-FFF2-40B4-BE49-F238E27FC236}">
                    <a16:creationId xmlns:a16="http://schemas.microsoft.com/office/drawing/2014/main" id="{556E0CCB-5386-894F-8FAB-80E4320BA242}"/>
                  </a:ext>
                </a:extLst>
              </p:cNvPr>
              <p:cNvSpPr txBox="1">
                <a:spLocks noRot="1" noChangeAspect="1" noMove="1" noResize="1" noEditPoints="1" noAdjustHandles="1" noChangeArrowheads="1" noChangeShapeType="1" noTextEdit="1"/>
              </p:cNvSpPr>
              <p:nvPr/>
            </p:nvSpPr>
            <p:spPr>
              <a:xfrm>
                <a:off x="990276" y="1954696"/>
                <a:ext cx="3377591" cy="1015663"/>
              </a:xfrm>
              <a:prstGeom prst="rect">
                <a:avLst/>
              </a:prstGeom>
              <a:blipFill>
                <a:blip r:embed="rId2"/>
                <a:stretch>
                  <a:fillRect l="-1873" t="-2469" r="-749" b="-8642"/>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62DD701C-CF52-794F-810E-5A9352F65A7D}"/>
              </a:ext>
            </a:extLst>
          </p:cNvPr>
          <p:cNvPicPr>
            <a:picLocks noChangeAspect="1"/>
          </p:cNvPicPr>
          <p:nvPr/>
        </p:nvPicPr>
        <p:blipFill>
          <a:blip r:embed="rId3"/>
          <a:stretch>
            <a:fillRect/>
          </a:stretch>
        </p:blipFill>
        <p:spPr>
          <a:xfrm>
            <a:off x="4566302" y="2185670"/>
            <a:ext cx="6981808" cy="1826260"/>
          </a:xfrm>
          <a:prstGeom prst="rect">
            <a:avLst/>
          </a:prstGeom>
        </p:spPr>
      </p:pic>
      <p:pic>
        <p:nvPicPr>
          <p:cNvPr id="6" name="Picture 5">
            <a:extLst>
              <a:ext uri="{FF2B5EF4-FFF2-40B4-BE49-F238E27FC236}">
                <a16:creationId xmlns:a16="http://schemas.microsoft.com/office/drawing/2014/main" id="{FFA878A9-BD02-674E-ABE2-79D5A50D1C0F}"/>
              </a:ext>
            </a:extLst>
          </p:cNvPr>
          <p:cNvPicPr>
            <a:picLocks noChangeAspect="1"/>
          </p:cNvPicPr>
          <p:nvPr/>
        </p:nvPicPr>
        <p:blipFill>
          <a:blip r:embed="rId4"/>
          <a:stretch>
            <a:fillRect/>
          </a:stretch>
        </p:blipFill>
        <p:spPr>
          <a:xfrm>
            <a:off x="6389369" y="5590540"/>
            <a:ext cx="2121477" cy="1244600"/>
          </a:xfrm>
          <a:prstGeom prst="rect">
            <a:avLst/>
          </a:prstGeom>
        </p:spPr>
      </p:pic>
      <p:pic>
        <p:nvPicPr>
          <p:cNvPr id="7" name="Picture 6">
            <a:extLst>
              <a:ext uri="{FF2B5EF4-FFF2-40B4-BE49-F238E27FC236}">
                <a16:creationId xmlns:a16="http://schemas.microsoft.com/office/drawing/2014/main" id="{4B9E58C9-D782-7549-B2FB-5EB36C1444FB}"/>
              </a:ext>
            </a:extLst>
          </p:cNvPr>
          <p:cNvPicPr>
            <a:picLocks noChangeAspect="1"/>
          </p:cNvPicPr>
          <p:nvPr/>
        </p:nvPicPr>
        <p:blipFill>
          <a:blip r:embed="rId5"/>
          <a:stretch>
            <a:fillRect/>
          </a:stretch>
        </p:blipFill>
        <p:spPr>
          <a:xfrm>
            <a:off x="8435340" y="5697220"/>
            <a:ext cx="2087186" cy="958268"/>
          </a:xfrm>
          <a:prstGeom prst="rect">
            <a:avLst/>
          </a:prstGeom>
        </p:spPr>
      </p:pic>
      <p:pic>
        <p:nvPicPr>
          <p:cNvPr id="2" name="Picture 1">
            <a:extLst>
              <a:ext uri="{FF2B5EF4-FFF2-40B4-BE49-F238E27FC236}">
                <a16:creationId xmlns:a16="http://schemas.microsoft.com/office/drawing/2014/main" id="{D01619BA-3473-894C-8777-CFAF8BC66F69}"/>
              </a:ext>
            </a:extLst>
          </p:cNvPr>
          <p:cNvPicPr>
            <a:picLocks noChangeAspect="1"/>
          </p:cNvPicPr>
          <p:nvPr/>
        </p:nvPicPr>
        <p:blipFill>
          <a:blip r:embed="rId6"/>
          <a:stretch>
            <a:fillRect/>
          </a:stretch>
        </p:blipFill>
        <p:spPr>
          <a:xfrm>
            <a:off x="7388860" y="4842510"/>
            <a:ext cx="2146300" cy="876300"/>
          </a:xfrm>
          <a:prstGeom prst="rect">
            <a:avLst/>
          </a:prstGeom>
        </p:spPr>
      </p:pic>
      <p:pic>
        <p:nvPicPr>
          <p:cNvPr id="3" name="Picture 2">
            <a:extLst>
              <a:ext uri="{FF2B5EF4-FFF2-40B4-BE49-F238E27FC236}">
                <a16:creationId xmlns:a16="http://schemas.microsoft.com/office/drawing/2014/main" id="{1D07C8F6-64F1-434F-9E33-AB0079BC97EB}"/>
              </a:ext>
            </a:extLst>
          </p:cNvPr>
          <p:cNvPicPr>
            <a:picLocks noChangeAspect="1"/>
          </p:cNvPicPr>
          <p:nvPr/>
        </p:nvPicPr>
        <p:blipFill>
          <a:blip r:embed="rId7"/>
          <a:stretch>
            <a:fillRect/>
          </a:stretch>
        </p:blipFill>
        <p:spPr>
          <a:xfrm>
            <a:off x="7725410" y="4062730"/>
            <a:ext cx="1473200" cy="812800"/>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36AE5F5-1DD6-6143-8497-A78E216B8549}"/>
                  </a:ext>
                </a:extLst>
              </p:cNvPr>
              <p:cNvSpPr txBox="1"/>
              <p:nvPr/>
            </p:nvSpPr>
            <p:spPr>
              <a:xfrm>
                <a:off x="8412480" y="2288540"/>
                <a:ext cx="718915" cy="307777"/>
              </a:xfrm>
              <a:prstGeom prst="rect">
                <a:avLst/>
              </a:prstGeom>
              <a:noFill/>
            </p:spPr>
            <p:txBody>
              <a:bodyPr wrap="none" rtlCol="0">
                <a:spAutoFit/>
              </a:bodyPr>
              <a:lstStyle/>
              <a:p>
                <a14:m>
                  <m:oMath xmlns:m="http://schemas.openxmlformats.org/officeDocument/2006/math">
                    <m:sSub>
                      <m:sSubPr>
                        <m:ctrlPr>
                          <a:rPr lang="en-US" sz="1400" b="1" i="1" dirty="0" smtClean="0">
                            <a:solidFill>
                              <a:schemeClr val="tx1">
                                <a:lumMod val="65000"/>
                                <a:lumOff val="35000"/>
                              </a:schemeClr>
                            </a:solidFill>
                            <a:latin typeface="Cambria Math" panose="02040503050406030204" pitchFamily="18" charset="0"/>
                          </a:rPr>
                        </m:ctrlPr>
                      </m:sSubPr>
                      <m:e>
                        <m:r>
                          <a:rPr lang="en-US" sz="1400" b="1" i="1" dirty="0">
                            <a:solidFill>
                              <a:schemeClr val="tx1">
                                <a:lumMod val="65000"/>
                                <a:lumOff val="35000"/>
                              </a:schemeClr>
                            </a:solidFill>
                            <a:latin typeface="Cambria Math" panose="02040503050406030204" pitchFamily="18" charset="0"/>
                          </a:rPr>
                          <m:t>𝑵</m:t>
                        </m:r>
                      </m:e>
                      <m:sub>
                        <m:r>
                          <a:rPr lang="en-US" sz="1400" b="1" i="1" dirty="0">
                            <a:solidFill>
                              <a:schemeClr val="tx1">
                                <a:lumMod val="65000"/>
                                <a:lumOff val="35000"/>
                              </a:schemeClr>
                            </a:solidFill>
                            <a:latin typeface="Cambria Math" panose="02040503050406030204" pitchFamily="18" charset="0"/>
                          </a:rPr>
                          <m:t>𝟏</m:t>
                        </m:r>
                      </m:sub>
                    </m:sSub>
                  </m:oMath>
                </a14:m>
                <a:r>
                  <a:rPr lang="en-CN" sz="1400" b="1" dirty="0">
                    <a:solidFill>
                      <a:schemeClr val="tx1">
                        <a:lumMod val="65000"/>
                        <a:lumOff val="35000"/>
                      </a:schemeClr>
                    </a:solidFill>
                  </a:rPr>
                  <a:t>: </a:t>
                </a:r>
                <a14:m>
                  <m:oMath xmlns:m="http://schemas.openxmlformats.org/officeDocument/2006/math">
                    <m:sSub>
                      <m:sSubPr>
                        <m:ctrlPr>
                          <a:rPr lang="en-US" sz="1400" b="1" i="1" dirty="0">
                            <a:solidFill>
                              <a:schemeClr val="tx1">
                                <a:lumMod val="65000"/>
                                <a:lumOff val="35000"/>
                              </a:schemeClr>
                            </a:solidFill>
                            <a:latin typeface="Cambria Math" panose="02040503050406030204" pitchFamily="18" charset="0"/>
                          </a:rPr>
                        </m:ctrlPr>
                      </m:sSubPr>
                      <m:e>
                        <m:r>
                          <a:rPr lang="en-US" sz="1400" b="1" i="1" dirty="0">
                            <a:solidFill>
                              <a:schemeClr val="tx1">
                                <a:lumMod val="65000"/>
                                <a:lumOff val="35000"/>
                              </a:schemeClr>
                            </a:solidFill>
                            <a:latin typeface="Cambria Math" panose="02040503050406030204" pitchFamily="18" charset="0"/>
                          </a:rPr>
                          <m:t>𝑵</m:t>
                        </m:r>
                      </m:e>
                      <m:sub>
                        <m:r>
                          <a:rPr lang="en-US" sz="1400" b="1" i="0" dirty="0" smtClean="0">
                            <a:solidFill>
                              <a:schemeClr val="tx1">
                                <a:lumMod val="65000"/>
                                <a:lumOff val="35000"/>
                              </a:schemeClr>
                            </a:solidFill>
                            <a:latin typeface="Cambria Math" panose="02040503050406030204" pitchFamily="18" charset="0"/>
                          </a:rPr>
                          <m:t>𝟐</m:t>
                        </m:r>
                      </m:sub>
                    </m:sSub>
                  </m:oMath>
                </a14:m>
                <a:endParaRPr lang="en-CN" sz="1400" b="1" dirty="0"/>
              </a:p>
            </p:txBody>
          </p:sp>
        </mc:Choice>
        <mc:Fallback>
          <p:sp>
            <p:nvSpPr>
              <p:cNvPr id="10" name="TextBox 9">
                <a:extLst>
                  <a:ext uri="{FF2B5EF4-FFF2-40B4-BE49-F238E27FC236}">
                    <a16:creationId xmlns:a16="http://schemas.microsoft.com/office/drawing/2014/main" id="{F36AE5F5-1DD6-6143-8497-A78E216B8549}"/>
                  </a:ext>
                </a:extLst>
              </p:cNvPr>
              <p:cNvSpPr txBox="1">
                <a:spLocks noRot="1" noChangeAspect="1" noMove="1" noResize="1" noEditPoints="1" noAdjustHandles="1" noChangeArrowheads="1" noChangeShapeType="1" noTextEdit="1"/>
              </p:cNvSpPr>
              <p:nvPr/>
            </p:nvSpPr>
            <p:spPr>
              <a:xfrm>
                <a:off x="8412480" y="2288540"/>
                <a:ext cx="718915" cy="307777"/>
              </a:xfrm>
              <a:prstGeom prst="rect">
                <a:avLst/>
              </a:prstGeom>
              <a:blipFill>
                <a:blip r:embed="rId8"/>
                <a:stretch>
                  <a:fillRect t="-4000" b="-20000"/>
                </a:stretch>
              </a:blipFill>
            </p:spPr>
            <p:txBody>
              <a:bodyPr/>
              <a:lstStyle/>
              <a:p>
                <a:r>
                  <a:rPr lang="en-CN">
                    <a:noFill/>
                  </a:rPr>
                  <a:t> </a:t>
                </a:r>
              </a:p>
            </p:txBody>
          </p:sp>
        </mc:Fallback>
      </mc:AlternateContent>
      <p:sp>
        <p:nvSpPr>
          <p:cNvPr id="5" name="Slide Number Placeholder 4">
            <a:extLst>
              <a:ext uri="{FF2B5EF4-FFF2-40B4-BE49-F238E27FC236}">
                <a16:creationId xmlns:a16="http://schemas.microsoft.com/office/drawing/2014/main" id="{27D3F997-2930-D749-B557-44545F27F677}"/>
              </a:ext>
            </a:extLst>
          </p:cNvPr>
          <p:cNvSpPr>
            <a:spLocks noGrp="1"/>
          </p:cNvSpPr>
          <p:nvPr>
            <p:ph type="sldNum" sz="quarter" idx="12"/>
          </p:nvPr>
        </p:nvSpPr>
        <p:spPr/>
        <p:txBody>
          <a:bodyPr/>
          <a:lstStyle/>
          <a:p>
            <a:fld id="{8F0D107A-0E67-5849-99E5-73CF4AF890A1}" type="slidenum">
              <a:rPr lang="en-US" smtClean="0"/>
              <a:t>7</a:t>
            </a:fld>
            <a:endParaRPr lang="en-US"/>
          </a:p>
        </p:txBody>
      </p:sp>
    </p:spTree>
    <p:extLst>
      <p:ext uri="{BB962C8B-B14F-4D97-AF65-F5344CB8AC3E}">
        <p14:creationId xmlns:p14="http://schemas.microsoft.com/office/powerpoint/2010/main" val="4271785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D804-8DCC-8541-8CB6-31833BC68361}"/>
              </a:ext>
            </a:extLst>
          </p:cNvPr>
          <p:cNvSpPr>
            <a:spLocks noGrp="1"/>
          </p:cNvSpPr>
          <p:nvPr>
            <p:ph type="title"/>
          </p:nvPr>
        </p:nvSpPr>
        <p:spPr>
          <a:ln>
            <a:solidFill>
              <a:schemeClr val="accent1"/>
            </a:solidFill>
          </a:ln>
        </p:spPr>
        <p:txBody>
          <a:bodyPr/>
          <a:lstStyle/>
          <a:p>
            <a:r>
              <a:rPr lang="en-US" dirty="0"/>
              <a:t>Chapter 10 – Sinusoidal Steady-State Power</a:t>
            </a:r>
          </a:p>
        </p:txBody>
      </p:sp>
      <p:sp>
        <p:nvSpPr>
          <p:cNvPr id="3" name="TextBox 2">
            <a:extLst>
              <a:ext uri="{FF2B5EF4-FFF2-40B4-BE49-F238E27FC236}">
                <a16:creationId xmlns:a16="http://schemas.microsoft.com/office/drawing/2014/main" id="{D2747F85-3243-B744-A874-9D5A37DE0BE8}"/>
              </a:ext>
            </a:extLst>
          </p:cNvPr>
          <p:cNvSpPr txBox="1"/>
          <p:nvPr/>
        </p:nvSpPr>
        <p:spPr>
          <a:xfrm>
            <a:off x="548640" y="1690688"/>
            <a:ext cx="10698480" cy="5078313"/>
          </a:xfrm>
          <a:prstGeom prst="rect">
            <a:avLst/>
          </a:prstGeom>
          <a:noFill/>
        </p:spPr>
        <p:txBody>
          <a:bodyPr wrap="square" rtlCol="0">
            <a:spAutoFit/>
          </a:bodyPr>
          <a:lstStyle/>
          <a:p>
            <a:r>
              <a:rPr lang="en-US" u="sng" dirty="0">
                <a:solidFill>
                  <a:srgbClr val="FF0000"/>
                </a:solidFill>
              </a:rPr>
              <a:t>Main ideas:</a:t>
            </a:r>
          </a:p>
          <a:p>
            <a:endParaRPr lang="en-US" dirty="0"/>
          </a:p>
          <a:p>
            <a:pPr marL="285750" indent="-285750">
              <a:buFont typeface="Arial" panose="020B0604020202020204" pitchFamily="34" charset="0"/>
              <a:buChar char="•"/>
            </a:pPr>
            <a:r>
              <a:rPr lang="en-US" dirty="0"/>
              <a:t>Instantaneous Power</a:t>
            </a:r>
          </a:p>
          <a:p>
            <a:endParaRPr lang="en-US" dirty="0"/>
          </a:p>
          <a:p>
            <a:endParaRPr lang="en-US" dirty="0"/>
          </a:p>
          <a:p>
            <a:pPr marL="285750" indent="-285750">
              <a:buFont typeface="Arial" panose="020B0604020202020204" pitchFamily="34" charset="0"/>
              <a:buChar char="•"/>
            </a:pPr>
            <a:r>
              <a:rPr lang="en-US" dirty="0"/>
              <a:t>Average (or Real) and Reactive Power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Rms Value and Power Calculations</a:t>
            </a:r>
          </a:p>
          <a:p>
            <a:pPr marL="285750" indent="-285750">
              <a:buFont typeface="Arial" panose="020B0604020202020204" pitchFamily="34" charset="0"/>
              <a:buChar char="•"/>
            </a:pPr>
            <a:endParaRPr lang="en-US" dirty="0"/>
          </a:p>
          <a:p>
            <a:r>
              <a:rPr lang="pt" b="1" dirty="0">
                <a:solidFill>
                  <a:srgbClr val="0070C0"/>
                </a:solidFill>
              </a:rPr>
              <a:t>		</a:t>
            </a:r>
            <a:endParaRPr lang="en-US" sz="24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Complex Power</a:t>
            </a:r>
          </a:p>
          <a:p>
            <a:endParaRPr lang="en-US" dirty="0"/>
          </a:p>
          <a:p>
            <a:endParaRPr lang="en-US" dirty="0"/>
          </a:p>
          <a:p>
            <a:pPr marL="285750" indent="-285750">
              <a:buFont typeface="Arial" panose="020B0604020202020204" pitchFamily="34" charset="0"/>
              <a:buChar char="•"/>
            </a:pPr>
            <a:r>
              <a:rPr lang="en-US" dirty="0"/>
              <a:t>Power factor correction, Max Power Transfer</a:t>
            </a:r>
          </a:p>
          <a:p>
            <a:r>
              <a:rPr lang="en-US" dirty="0"/>
              <a:t>		             </a:t>
            </a:r>
          </a:p>
        </p:txBody>
      </p:sp>
      <p:pic>
        <p:nvPicPr>
          <p:cNvPr id="4" name="Picture 3">
            <a:extLst>
              <a:ext uri="{FF2B5EF4-FFF2-40B4-BE49-F238E27FC236}">
                <a16:creationId xmlns:a16="http://schemas.microsoft.com/office/drawing/2014/main" id="{DA33005B-F7D8-0242-A77E-EEFFA0C91EA3}"/>
              </a:ext>
            </a:extLst>
          </p:cNvPr>
          <p:cNvPicPr>
            <a:picLocks noChangeAspect="1"/>
          </p:cNvPicPr>
          <p:nvPr/>
        </p:nvPicPr>
        <p:blipFill>
          <a:blip r:embed="rId2"/>
          <a:stretch>
            <a:fillRect/>
          </a:stretch>
        </p:blipFill>
        <p:spPr>
          <a:xfrm>
            <a:off x="3406140" y="2108200"/>
            <a:ext cx="5128260" cy="581930"/>
          </a:xfrm>
          <a:prstGeom prst="rect">
            <a:avLst/>
          </a:prstGeom>
        </p:spPr>
      </p:pic>
      <p:pic>
        <p:nvPicPr>
          <p:cNvPr id="5" name="Picture 4">
            <a:extLst>
              <a:ext uri="{FF2B5EF4-FFF2-40B4-BE49-F238E27FC236}">
                <a16:creationId xmlns:a16="http://schemas.microsoft.com/office/drawing/2014/main" id="{1D326FAE-769C-D045-9700-F37EAADAE031}"/>
              </a:ext>
            </a:extLst>
          </p:cNvPr>
          <p:cNvPicPr>
            <a:picLocks noChangeAspect="1"/>
          </p:cNvPicPr>
          <p:nvPr/>
        </p:nvPicPr>
        <p:blipFill>
          <a:blip r:embed="rId3"/>
          <a:stretch>
            <a:fillRect/>
          </a:stretch>
        </p:blipFill>
        <p:spPr>
          <a:xfrm>
            <a:off x="4686300" y="2713990"/>
            <a:ext cx="4362450" cy="479720"/>
          </a:xfrm>
          <a:prstGeom prst="rect">
            <a:avLst/>
          </a:prstGeom>
        </p:spPr>
      </p:pic>
      <p:pic>
        <p:nvPicPr>
          <p:cNvPr id="6" name="Picture 5">
            <a:extLst>
              <a:ext uri="{FF2B5EF4-FFF2-40B4-BE49-F238E27FC236}">
                <a16:creationId xmlns:a16="http://schemas.microsoft.com/office/drawing/2014/main" id="{A72403CE-7FC4-9442-A39B-A6350583D55D}"/>
              </a:ext>
            </a:extLst>
          </p:cNvPr>
          <p:cNvPicPr>
            <a:picLocks noChangeAspect="1"/>
          </p:cNvPicPr>
          <p:nvPr/>
        </p:nvPicPr>
        <p:blipFill>
          <a:blip r:embed="rId4"/>
          <a:stretch>
            <a:fillRect/>
          </a:stretch>
        </p:blipFill>
        <p:spPr>
          <a:xfrm>
            <a:off x="4732020" y="3086100"/>
            <a:ext cx="4704080" cy="412371"/>
          </a:xfrm>
          <a:prstGeom prst="rect">
            <a:avLst/>
          </a:prstGeom>
        </p:spPr>
      </p:pic>
      <p:pic>
        <p:nvPicPr>
          <p:cNvPr id="7" name="Picture 6">
            <a:extLst>
              <a:ext uri="{FF2B5EF4-FFF2-40B4-BE49-F238E27FC236}">
                <a16:creationId xmlns:a16="http://schemas.microsoft.com/office/drawing/2014/main" id="{EE6BDB06-3EF7-B447-BB74-AC47BCDB4BD4}"/>
              </a:ext>
            </a:extLst>
          </p:cNvPr>
          <p:cNvPicPr>
            <a:picLocks noChangeAspect="1"/>
          </p:cNvPicPr>
          <p:nvPr/>
        </p:nvPicPr>
        <p:blipFill>
          <a:blip r:embed="rId5"/>
          <a:stretch>
            <a:fillRect/>
          </a:stretch>
        </p:blipFill>
        <p:spPr>
          <a:xfrm>
            <a:off x="4663440" y="3447526"/>
            <a:ext cx="4220210" cy="729503"/>
          </a:xfrm>
          <a:prstGeom prst="rect">
            <a:avLst/>
          </a:prstGeom>
        </p:spPr>
      </p:pic>
      <p:pic>
        <p:nvPicPr>
          <p:cNvPr id="8" name="Picture 7">
            <a:extLst>
              <a:ext uri="{FF2B5EF4-FFF2-40B4-BE49-F238E27FC236}">
                <a16:creationId xmlns:a16="http://schemas.microsoft.com/office/drawing/2014/main" id="{E5BA94BC-67F2-0A4A-87B2-510412AB581E}"/>
              </a:ext>
            </a:extLst>
          </p:cNvPr>
          <p:cNvPicPr>
            <a:picLocks noChangeAspect="1"/>
          </p:cNvPicPr>
          <p:nvPr/>
        </p:nvPicPr>
        <p:blipFill>
          <a:blip r:embed="rId6"/>
          <a:stretch>
            <a:fillRect/>
          </a:stretch>
        </p:blipFill>
        <p:spPr>
          <a:xfrm>
            <a:off x="9436100" y="2863850"/>
            <a:ext cx="2121785" cy="365825"/>
          </a:xfrm>
          <a:prstGeom prst="rect">
            <a:avLst/>
          </a:prstGeom>
        </p:spPr>
      </p:pic>
      <p:pic>
        <p:nvPicPr>
          <p:cNvPr id="10" name="Picture 9">
            <a:extLst>
              <a:ext uri="{FF2B5EF4-FFF2-40B4-BE49-F238E27FC236}">
                <a16:creationId xmlns:a16="http://schemas.microsoft.com/office/drawing/2014/main" id="{E2A0CC33-E2CF-0F46-982F-C0638B523DD3}"/>
              </a:ext>
            </a:extLst>
          </p:cNvPr>
          <p:cNvPicPr>
            <a:picLocks noChangeAspect="1"/>
          </p:cNvPicPr>
          <p:nvPr/>
        </p:nvPicPr>
        <p:blipFill>
          <a:blip r:embed="rId7"/>
          <a:stretch>
            <a:fillRect/>
          </a:stretch>
        </p:blipFill>
        <p:spPr>
          <a:xfrm>
            <a:off x="9385300" y="3162300"/>
            <a:ext cx="2249170" cy="337376"/>
          </a:xfrm>
          <a:prstGeom prst="rect">
            <a:avLst/>
          </a:prstGeom>
        </p:spPr>
      </p:pic>
      <p:pic>
        <p:nvPicPr>
          <p:cNvPr id="11" name="Picture 10">
            <a:extLst>
              <a:ext uri="{FF2B5EF4-FFF2-40B4-BE49-F238E27FC236}">
                <a16:creationId xmlns:a16="http://schemas.microsoft.com/office/drawing/2014/main" id="{7F0B3126-4F10-3643-971B-18AA6432A117}"/>
              </a:ext>
            </a:extLst>
          </p:cNvPr>
          <p:cNvPicPr>
            <a:picLocks noChangeAspect="1"/>
          </p:cNvPicPr>
          <p:nvPr/>
        </p:nvPicPr>
        <p:blipFill>
          <a:blip r:embed="rId8"/>
          <a:stretch>
            <a:fillRect/>
          </a:stretch>
        </p:blipFill>
        <p:spPr>
          <a:xfrm>
            <a:off x="4652010" y="4201160"/>
            <a:ext cx="1131570" cy="669512"/>
          </a:xfrm>
          <a:prstGeom prst="rect">
            <a:avLst/>
          </a:prstGeom>
        </p:spPr>
      </p:pic>
      <p:pic>
        <p:nvPicPr>
          <p:cNvPr id="12" name="Picture 11">
            <a:extLst>
              <a:ext uri="{FF2B5EF4-FFF2-40B4-BE49-F238E27FC236}">
                <a16:creationId xmlns:a16="http://schemas.microsoft.com/office/drawing/2014/main" id="{02D1F7AE-0DE6-8A4B-B913-2FF8EBB2ED27}"/>
              </a:ext>
            </a:extLst>
          </p:cNvPr>
          <p:cNvPicPr>
            <a:picLocks noChangeAspect="1"/>
          </p:cNvPicPr>
          <p:nvPr/>
        </p:nvPicPr>
        <p:blipFill>
          <a:blip r:embed="rId9"/>
          <a:stretch>
            <a:fillRect/>
          </a:stretch>
        </p:blipFill>
        <p:spPr>
          <a:xfrm>
            <a:off x="5850890" y="4213860"/>
            <a:ext cx="4362450" cy="585082"/>
          </a:xfrm>
          <a:prstGeom prst="rect">
            <a:avLst/>
          </a:prstGeom>
        </p:spPr>
      </p:pic>
      <p:pic>
        <p:nvPicPr>
          <p:cNvPr id="21" name="Picture 20">
            <a:extLst>
              <a:ext uri="{FF2B5EF4-FFF2-40B4-BE49-F238E27FC236}">
                <a16:creationId xmlns:a16="http://schemas.microsoft.com/office/drawing/2014/main" id="{84A63728-B468-E24E-A9AF-E74D40AAC433}"/>
              </a:ext>
            </a:extLst>
          </p:cNvPr>
          <p:cNvPicPr>
            <a:picLocks noChangeAspect="1"/>
          </p:cNvPicPr>
          <p:nvPr/>
        </p:nvPicPr>
        <p:blipFill>
          <a:blip r:embed="rId10"/>
          <a:stretch>
            <a:fillRect/>
          </a:stretch>
        </p:blipFill>
        <p:spPr>
          <a:xfrm>
            <a:off x="2674620" y="4775200"/>
            <a:ext cx="2455262" cy="1271700"/>
          </a:xfrm>
          <a:prstGeom prst="rect">
            <a:avLst/>
          </a:prstGeom>
        </p:spPr>
      </p:pic>
      <p:pic>
        <p:nvPicPr>
          <p:cNvPr id="13" name="Picture 12">
            <a:extLst>
              <a:ext uri="{FF2B5EF4-FFF2-40B4-BE49-F238E27FC236}">
                <a16:creationId xmlns:a16="http://schemas.microsoft.com/office/drawing/2014/main" id="{FC0F08DD-994D-8942-B398-04C8CC08F5B5}"/>
              </a:ext>
            </a:extLst>
          </p:cNvPr>
          <p:cNvPicPr>
            <a:picLocks noChangeAspect="1"/>
          </p:cNvPicPr>
          <p:nvPr/>
        </p:nvPicPr>
        <p:blipFill>
          <a:blip r:embed="rId11"/>
          <a:stretch>
            <a:fillRect/>
          </a:stretch>
        </p:blipFill>
        <p:spPr>
          <a:xfrm>
            <a:off x="5127080" y="4813300"/>
            <a:ext cx="2671989" cy="1148826"/>
          </a:xfrm>
          <a:prstGeom prst="rect">
            <a:avLst/>
          </a:prstGeom>
        </p:spPr>
      </p:pic>
      <p:pic>
        <p:nvPicPr>
          <p:cNvPr id="14" name="Picture 13">
            <a:extLst>
              <a:ext uri="{FF2B5EF4-FFF2-40B4-BE49-F238E27FC236}">
                <a16:creationId xmlns:a16="http://schemas.microsoft.com/office/drawing/2014/main" id="{19ED5738-9318-EB49-9064-C95B45A59878}"/>
              </a:ext>
            </a:extLst>
          </p:cNvPr>
          <p:cNvPicPr>
            <a:picLocks noChangeAspect="1"/>
          </p:cNvPicPr>
          <p:nvPr/>
        </p:nvPicPr>
        <p:blipFill>
          <a:blip r:embed="rId12"/>
          <a:stretch>
            <a:fillRect/>
          </a:stretch>
        </p:blipFill>
        <p:spPr>
          <a:xfrm>
            <a:off x="7360920" y="5738288"/>
            <a:ext cx="2429510" cy="1043512"/>
          </a:xfrm>
          <a:prstGeom prst="rect">
            <a:avLst/>
          </a:prstGeom>
        </p:spPr>
      </p:pic>
      <p:pic>
        <p:nvPicPr>
          <p:cNvPr id="15" name="Picture 14">
            <a:extLst>
              <a:ext uri="{FF2B5EF4-FFF2-40B4-BE49-F238E27FC236}">
                <a16:creationId xmlns:a16="http://schemas.microsoft.com/office/drawing/2014/main" id="{909096F1-A514-F142-BAF7-2FBD34E83E25}"/>
              </a:ext>
            </a:extLst>
          </p:cNvPr>
          <p:cNvPicPr>
            <a:picLocks noChangeAspect="1"/>
          </p:cNvPicPr>
          <p:nvPr/>
        </p:nvPicPr>
        <p:blipFill>
          <a:blip r:embed="rId13"/>
          <a:stretch>
            <a:fillRect/>
          </a:stretch>
        </p:blipFill>
        <p:spPr>
          <a:xfrm>
            <a:off x="10115710" y="5353574"/>
            <a:ext cx="1936590" cy="945626"/>
          </a:xfrm>
          <a:prstGeom prst="rect">
            <a:avLst/>
          </a:prstGeom>
        </p:spPr>
      </p:pic>
      <p:pic>
        <p:nvPicPr>
          <p:cNvPr id="16" name="Picture 15">
            <a:extLst>
              <a:ext uri="{FF2B5EF4-FFF2-40B4-BE49-F238E27FC236}">
                <a16:creationId xmlns:a16="http://schemas.microsoft.com/office/drawing/2014/main" id="{D049B67A-3981-5244-BDB5-527B32D31E3C}"/>
              </a:ext>
            </a:extLst>
          </p:cNvPr>
          <p:cNvPicPr>
            <a:picLocks noChangeAspect="1"/>
          </p:cNvPicPr>
          <p:nvPr/>
        </p:nvPicPr>
        <p:blipFill>
          <a:blip r:embed="rId14"/>
          <a:stretch>
            <a:fillRect/>
          </a:stretch>
        </p:blipFill>
        <p:spPr>
          <a:xfrm>
            <a:off x="9995448" y="6355970"/>
            <a:ext cx="2215601" cy="432179"/>
          </a:xfrm>
          <a:prstGeom prst="rect">
            <a:avLst/>
          </a:prstGeom>
        </p:spPr>
      </p:pic>
      <p:sp>
        <p:nvSpPr>
          <p:cNvPr id="9" name="Slide Number Placeholder 8">
            <a:extLst>
              <a:ext uri="{FF2B5EF4-FFF2-40B4-BE49-F238E27FC236}">
                <a16:creationId xmlns:a16="http://schemas.microsoft.com/office/drawing/2014/main" id="{247F1DB7-BC90-514E-A443-0275DD43660F}"/>
              </a:ext>
            </a:extLst>
          </p:cNvPr>
          <p:cNvSpPr>
            <a:spLocks noGrp="1"/>
          </p:cNvSpPr>
          <p:nvPr>
            <p:ph type="sldNum" sz="quarter" idx="12"/>
          </p:nvPr>
        </p:nvSpPr>
        <p:spPr/>
        <p:txBody>
          <a:bodyPr/>
          <a:lstStyle/>
          <a:p>
            <a:fld id="{8F0D107A-0E67-5849-99E5-73CF4AF890A1}" type="slidenum">
              <a:rPr lang="en-US" smtClean="0"/>
              <a:t>8</a:t>
            </a:fld>
            <a:endParaRPr lang="en-US"/>
          </a:p>
        </p:txBody>
      </p:sp>
    </p:spTree>
    <p:extLst>
      <p:ext uri="{BB962C8B-B14F-4D97-AF65-F5344CB8AC3E}">
        <p14:creationId xmlns:p14="http://schemas.microsoft.com/office/powerpoint/2010/main" val="1807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D804-8DCC-8541-8CB6-31833BC68361}"/>
              </a:ext>
            </a:extLst>
          </p:cNvPr>
          <p:cNvSpPr>
            <a:spLocks noGrp="1"/>
          </p:cNvSpPr>
          <p:nvPr>
            <p:ph type="title"/>
          </p:nvPr>
        </p:nvSpPr>
        <p:spPr>
          <a:ln>
            <a:solidFill>
              <a:schemeClr val="accent1"/>
            </a:solidFill>
          </a:ln>
        </p:spPr>
        <p:txBody>
          <a:bodyPr/>
          <a:lstStyle/>
          <a:p>
            <a:r>
              <a:rPr lang="en-US" dirty="0"/>
              <a:t>10.5 Power Calculations</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15E449B-8A8B-3149-AE2B-1E7160EC310E}"/>
                  </a:ext>
                </a:extLst>
              </p:cNvPr>
              <p:cNvSpPr/>
              <p:nvPr/>
            </p:nvSpPr>
            <p:spPr>
              <a:xfrm>
                <a:off x="838200" y="2055813"/>
                <a:ext cx="5471160" cy="2585323"/>
              </a:xfrm>
              <a:prstGeom prst="rect">
                <a:avLst/>
              </a:prstGeom>
            </p:spPr>
            <p:txBody>
              <a:bodyPr wrap="square">
                <a:spAutoFit/>
              </a:bodyPr>
              <a:lstStyle/>
              <a:p>
                <a:r>
                  <a:rPr lang="en-US" dirty="0">
                    <a:solidFill>
                      <a:srgbClr val="FF0000"/>
                    </a:solidFill>
                  </a:rPr>
                  <a:t>Example 10.6 </a:t>
                </a:r>
                <a:r>
                  <a:rPr lang="en-US" dirty="0"/>
                  <a:t>Calculating Average &amp; Reactive Power</a:t>
                </a:r>
                <a:endParaRPr lang="en-US" dirty="0">
                  <a:solidFill>
                    <a:srgbClr val="FF0000"/>
                  </a:solidFill>
                </a:endParaRPr>
              </a:p>
              <a:p>
                <a:endParaRPr lang="en-US" dirty="0"/>
              </a:p>
              <a:p>
                <a:pPr marL="342900" indent="-342900">
                  <a:buFont typeface="+mj-lt"/>
                  <a:buAutoNum type="alphaLcParenR"/>
                </a:pPr>
                <a:r>
                  <a:rPr lang="en-US" dirty="0"/>
                  <a:t>Calculate phasors </a:t>
                </a:r>
                <a14:m>
                  <m:oMath xmlns:m="http://schemas.openxmlformats.org/officeDocument/2006/math">
                    <m:sSub>
                      <m:sSubPr>
                        <m:ctrlPr>
                          <a:rPr lang="en-US" b="1" i="1">
                            <a:solidFill>
                              <a:srgbClr val="00B0F0"/>
                            </a:solidFill>
                            <a:latin typeface="Cambria Math" panose="02040503050406030204" pitchFamily="18" charset="0"/>
                          </a:rPr>
                        </m:ctrlPr>
                      </m:sSubPr>
                      <m:e>
                        <m:r>
                          <a:rPr lang="en-US" b="1" i="1">
                            <a:solidFill>
                              <a:srgbClr val="00B0F0"/>
                            </a:solidFill>
                            <a:latin typeface="Cambria Math" panose="02040503050406030204" pitchFamily="18" charset="0"/>
                          </a:rPr>
                          <m:t>𝑽</m:t>
                        </m:r>
                      </m:e>
                      <m:sub>
                        <m:r>
                          <a:rPr lang="en-US" b="1" i="1" smtClean="0">
                            <a:solidFill>
                              <a:srgbClr val="00B0F0"/>
                            </a:solidFill>
                            <a:latin typeface="Cambria Math" panose="02040503050406030204" pitchFamily="18" charset="0"/>
                          </a:rPr>
                          <m:t>𝑳</m:t>
                        </m:r>
                      </m:sub>
                    </m:sSub>
                    <m:r>
                      <a:rPr lang="en-US" b="1" i="1" smtClean="0">
                        <a:solidFill>
                          <a:srgbClr val="00B0F0"/>
                        </a:solidFill>
                        <a:latin typeface="Cambria Math" panose="02040503050406030204" pitchFamily="18" charset="0"/>
                      </a:rPr>
                      <m:t> </m:t>
                    </m:r>
                    <m:r>
                      <a:rPr lang="en-US" b="0" i="1" smtClean="0">
                        <a:solidFill>
                          <a:srgbClr val="00B0F0"/>
                        </a:solidFill>
                        <a:latin typeface="Cambria Math" panose="02040503050406030204" pitchFamily="18" charset="0"/>
                      </a:rPr>
                      <m:t>&amp;  </m:t>
                    </m:r>
                    <m:sSub>
                      <m:sSubPr>
                        <m:ctrlPr>
                          <a:rPr lang="en-US" b="1" i="1">
                            <a:solidFill>
                              <a:srgbClr val="00B0F0"/>
                            </a:solidFill>
                            <a:latin typeface="Cambria Math" panose="02040503050406030204" pitchFamily="18" charset="0"/>
                          </a:rPr>
                        </m:ctrlPr>
                      </m:sSubPr>
                      <m:e>
                        <m:r>
                          <a:rPr lang="en-US" b="1" i="1">
                            <a:solidFill>
                              <a:srgbClr val="00B0F0"/>
                            </a:solidFill>
                            <a:latin typeface="Cambria Math" panose="02040503050406030204" pitchFamily="18" charset="0"/>
                          </a:rPr>
                          <m:t>𝑰</m:t>
                        </m:r>
                      </m:e>
                      <m:sub>
                        <m:r>
                          <a:rPr lang="en-US" b="1" i="1" smtClean="0">
                            <a:solidFill>
                              <a:srgbClr val="00B0F0"/>
                            </a:solidFill>
                            <a:latin typeface="Cambria Math" panose="02040503050406030204" pitchFamily="18" charset="0"/>
                          </a:rPr>
                          <m:t>𝑳</m:t>
                        </m:r>
                      </m:sub>
                    </m:sSub>
                  </m:oMath>
                </a14:m>
                <a:endParaRPr lang="en-US" b="1" dirty="0"/>
              </a:p>
              <a:p>
                <a:pPr marL="342900" indent="-342900">
                  <a:buFont typeface="+mj-lt"/>
                  <a:buAutoNum type="alphaLcParenR"/>
                </a:pPr>
                <a:r>
                  <a:rPr lang="en-US" dirty="0"/>
                  <a:t>Calculate the reactive &amp; average powers delivered to the </a:t>
                </a:r>
                <a:r>
                  <a:rPr lang="en-US" dirty="0">
                    <a:solidFill>
                      <a:srgbClr val="FF0000"/>
                    </a:solidFill>
                  </a:rPr>
                  <a:t>load</a:t>
                </a:r>
              </a:p>
              <a:p>
                <a:pPr marL="342900" indent="-342900">
                  <a:buFont typeface="+mj-lt"/>
                  <a:buAutoNum type="alphaLcParenR"/>
                </a:pPr>
                <a:r>
                  <a:rPr lang="en-US" dirty="0"/>
                  <a:t>Calculate the reactive &amp; average powers delivered to the </a:t>
                </a:r>
                <a:r>
                  <a:rPr lang="en-US" dirty="0">
                    <a:solidFill>
                      <a:srgbClr val="FF0000"/>
                    </a:solidFill>
                  </a:rPr>
                  <a:t>line</a:t>
                </a:r>
                <a:endParaRPr lang="en-US" b="1" dirty="0">
                  <a:solidFill>
                    <a:srgbClr val="FF0000"/>
                  </a:solidFill>
                </a:endParaRPr>
              </a:p>
              <a:p>
                <a:pPr marL="342900" indent="-342900">
                  <a:buFont typeface="+mj-lt"/>
                  <a:buAutoNum type="alphaLcParenR"/>
                </a:pPr>
                <a:r>
                  <a:rPr lang="en-US" dirty="0"/>
                  <a:t>Calculate the reactive &amp; average powers supplied by the </a:t>
                </a:r>
                <a:r>
                  <a:rPr lang="en-US" dirty="0">
                    <a:solidFill>
                      <a:srgbClr val="FF0000"/>
                    </a:solidFill>
                  </a:rPr>
                  <a:t>source</a:t>
                </a:r>
              </a:p>
            </p:txBody>
          </p:sp>
        </mc:Choice>
        <mc:Fallback xmlns="">
          <p:sp>
            <p:nvSpPr>
              <p:cNvPr id="11" name="Rectangle 10">
                <a:extLst>
                  <a:ext uri="{FF2B5EF4-FFF2-40B4-BE49-F238E27FC236}">
                    <a16:creationId xmlns:a16="http://schemas.microsoft.com/office/drawing/2014/main" id="{815E449B-8A8B-3149-AE2B-1E7160EC310E}"/>
                  </a:ext>
                </a:extLst>
              </p:cNvPr>
              <p:cNvSpPr>
                <a:spLocks noRot="1" noChangeAspect="1" noMove="1" noResize="1" noEditPoints="1" noAdjustHandles="1" noChangeArrowheads="1" noChangeShapeType="1" noTextEdit="1"/>
              </p:cNvSpPr>
              <p:nvPr/>
            </p:nvSpPr>
            <p:spPr>
              <a:xfrm>
                <a:off x="838200" y="2055813"/>
                <a:ext cx="5471160" cy="2585323"/>
              </a:xfrm>
              <a:prstGeom prst="rect">
                <a:avLst/>
              </a:prstGeom>
              <a:blipFill>
                <a:blip r:embed="rId2"/>
                <a:stretch>
                  <a:fillRect l="-926" t="-980" b="-2941"/>
                </a:stretch>
              </a:blipFill>
            </p:spPr>
            <p:txBody>
              <a:bodyPr/>
              <a:lstStyle/>
              <a:p>
                <a:r>
                  <a:rPr lang="en-US">
                    <a:noFill/>
                  </a:rPr>
                  <a:t> </a:t>
                </a:r>
              </a:p>
            </p:txBody>
          </p:sp>
        </mc:Fallback>
      </mc:AlternateContent>
      <p:pic>
        <p:nvPicPr>
          <p:cNvPr id="5" name="Picture 2" descr="A diagram shows a circuit for example 10.6 where a line impedance connects a source with a load impedance.&#10;The circuit shows two pairs of nodes on the top and bottom wires. A 1 ohm resistor and a j4 ohm inductor, located between the nodes on the top wire, represent Line impedance, while a 39 ohm resistor and a j26 ohm inductor on the right wire represent Load impedance. A current, I sub L, flows downward through the right wire, while voltage across the two nodes on the top and bottom wire close to the right wire is marked as V sub L. The circuit is powered by an independent voltage source on the left wire, marked as 250 angled 0 degree V(rms).">
            <a:extLst>
              <a:ext uri="{FF2B5EF4-FFF2-40B4-BE49-F238E27FC236}">
                <a16:creationId xmlns:a16="http://schemas.microsoft.com/office/drawing/2014/main" id="{BD680704-C0A3-814C-B028-6D8F3447D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2230" y="1863090"/>
            <a:ext cx="514350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a:extLst>
              <a:ext uri="{FF2B5EF4-FFF2-40B4-BE49-F238E27FC236}">
                <a16:creationId xmlns:a16="http://schemas.microsoft.com/office/drawing/2014/main" id="{D47C9E33-9660-C445-B65A-AB6A60B8BAFD}"/>
              </a:ext>
            </a:extLst>
          </p:cNvPr>
          <p:cNvPicPr>
            <a:picLocks noChangeAspect="1"/>
          </p:cNvPicPr>
          <p:nvPr/>
        </p:nvPicPr>
        <p:blipFill>
          <a:blip r:embed="rId4"/>
          <a:stretch>
            <a:fillRect/>
          </a:stretch>
        </p:blipFill>
        <p:spPr>
          <a:xfrm>
            <a:off x="9020810" y="4735830"/>
            <a:ext cx="1854200" cy="495300"/>
          </a:xfrm>
          <a:prstGeom prst="rect">
            <a:avLst/>
          </a:prstGeom>
        </p:spPr>
      </p:pic>
      <p:pic>
        <p:nvPicPr>
          <p:cNvPr id="4" name="Picture 3">
            <a:extLst>
              <a:ext uri="{FF2B5EF4-FFF2-40B4-BE49-F238E27FC236}">
                <a16:creationId xmlns:a16="http://schemas.microsoft.com/office/drawing/2014/main" id="{AFA23637-B9A3-6340-8F5E-F2E624AED5E6}"/>
              </a:ext>
            </a:extLst>
          </p:cNvPr>
          <p:cNvPicPr>
            <a:picLocks noChangeAspect="1"/>
          </p:cNvPicPr>
          <p:nvPr/>
        </p:nvPicPr>
        <p:blipFill>
          <a:blip r:embed="rId5"/>
          <a:stretch>
            <a:fillRect/>
          </a:stretch>
        </p:blipFill>
        <p:spPr>
          <a:xfrm>
            <a:off x="8693150" y="4726940"/>
            <a:ext cx="292100" cy="558800"/>
          </a:xfrm>
          <a:prstGeom prst="rect">
            <a:avLst/>
          </a:prstGeom>
        </p:spPr>
      </p:pic>
      <p:pic>
        <p:nvPicPr>
          <p:cNvPr id="6" name="Picture 5">
            <a:extLst>
              <a:ext uri="{FF2B5EF4-FFF2-40B4-BE49-F238E27FC236}">
                <a16:creationId xmlns:a16="http://schemas.microsoft.com/office/drawing/2014/main" id="{8A967F38-18B4-F345-99AA-85ADA5CFD181}"/>
              </a:ext>
            </a:extLst>
          </p:cNvPr>
          <p:cNvPicPr>
            <a:picLocks noChangeAspect="1"/>
          </p:cNvPicPr>
          <p:nvPr/>
        </p:nvPicPr>
        <p:blipFill>
          <a:blip r:embed="rId6"/>
          <a:stretch>
            <a:fillRect/>
          </a:stretch>
        </p:blipFill>
        <p:spPr>
          <a:xfrm>
            <a:off x="8732520" y="5214620"/>
            <a:ext cx="1562100" cy="520700"/>
          </a:xfrm>
          <a:prstGeom prst="rect">
            <a:avLst/>
          </a:prstGeom>
        </p:spPr>
      </p:pic>
      <p:pic>
        <p:nvPicPr>
          <p:cNvPr id="7" name="Picture 6">
            <a:extLst>
              <a:ext uri="{FF2B5EF4-FFF2-40B4-BE49-F238E27FC236}">
                <a16:creationId xmlns:a16="http://schemas.microsoft.com/office/drawing/2014/main" id="{3E1C66F2-07C1-B841-A3A7-306FD4569BD0}"/>
              </a:ext>
            </a:extLst>
          </p:cNvPr>
          <p:cNvPicPr>
            <a:picLocks noChangeAspect="1"/>
          </p:cNvPicPr>
          <p:nvPr/>
        </p:nvPicPr>
        <p:blipFill>
          <a:blip r:embed="rId7"/>
          <a:stretch>
            <a:fillRect/>
          </a:stretch>
        </p:blipFill>
        <p:spPr>
          <a:xfrm>
            <a:off x="8685530" y="5697220"/>
            <a:ext cx="2044700" cy="812800"/>
          </a:xfrm>
          <a:prstGeom prst="rect">
            <a:avLst/>
          </a:prstGeom>
        </p:spPr>
      </p:pic>
      <p:sp>
        <p:nvSpPr>
          <p:cNvPr id="8" name="Slide Number Placeholder 7">
            <a:extLst>
              <a:ext uri="{FF2B5EF4-FFF2-40B4-BE49-F238E27FC236}">
                <a16:creationId xmlns:a16="http://schemas.microsoft.com/office/drawing/2014/main" id="{D607628C-65F9-A643-9847-E4BD543D4980}"/>
              </a:ext>
            </a:extLst>
          </p:cNvPr>
          <p:cNvSpPr>
            <a:spLocks noGrp="1"/>
          </p:cNvSpPr>
          <p:nvPr>
            <p:ph type="sldNum" sz="quarter" idx="12"/>
          </p:nvPr>
        </p:nvSpPr>
        <p:spPr/>
        <p:txBody>
          <a:bodyPr/>
          <a:lstStyle/>
          <a:p>
            <a:fld id="{8F0D107A-0E67-5849-99E5-73CF4AF890A1}" type="slidenum">
              <a:rPr lang="en-US" smtClean="0"/>
              <a:t>9</a:t>
            </a:fld>
            <a:endParaRPr lang="en-US"/>
          </a:p>
        </p:txBody>
      </p:sp>
    </p:spTree>
    <p:extLst>
      <p:ext uri="{BB962C8B-B14F-4D97-AF65-F5344CB8AC3E}">
        <p14:creationId xmlns:p14="http://schemas.microsoft.com/office/powerpoint/2010/main" val="3486710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311</Words>
  <Application>Microsoft Macintosh PowerPoint</Application>
  <PresentationFormat>Widescreen</PresentationFormat>
  <Paragraphs>107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 Math</vt:lpstr>
      <vt:lpstr>STIXGeneral</vt:lpstr>
      <vt:lpstr>TimesLTStd</vt:lpstr>
      <vt:lpstr>Office Theme</vt:lpstr>
      <vt:lpstr> Quiz 3 - PrequizReview  Chapters 9 – 10</vt:lpstr>
      <vt:lpstr>Chapters 9 - 10</vt:lpstr>
      <vt:lpstr>Chapter 9 – Sinusoidal Steady-State Analysis</vt:lpstr>
      <vt:lpstr>Chapter 9 – Sinusoidal Steady-State Analysis</vt:lpstr>
      <vt:lpstr>Problem: Thevenin’s Equivalent</vt:lpstr>
      <vt:lpstr>Problem: Node Voltage Method</vt:lpstr>
      <vt:lpstr>PowerPoint Presentation</vt:lpstr>
      <vt:lpstr>Chapter 10 – Sinusoidal Steady-State Power</vt:lpstr>
      <vt:lpstr>10.5 Power Calculations</vt:lpstr>
      <vt:lpstr>10.5 Power Calculations HW problem 3</vt:lpstr>
      <vt:lpstr>Maximum Power Transfer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 k</cp:lastModifiedBy>
  <cp:revision>22</cp:revision>
  <dcterms:created xsi:type="dcterms:W3CDTF">2019-11-15T23:58:14Z</dcterms:created>
  <dcterms:modified xsi:type="dcterms:W3CDTF">2020-10-19T13:23:12Z</dcterms:modified>
</cp:coreProperties>
</file>