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682" r:id="rId3"/>
    <p:sldId id="1090" r:id="rId5"/>
    <p:sldId id="1091" r:id="rId6"/>
    <p:sldId id="1092" r:id="rId7"/>
    <p:sldId id="1093" r:id="rId8"/>
    <p:sldId id="1100" r:id="rId9"/>
    <p:sldId id="1101" r:id="rId10"/>
    <p:sldId id="1094" r:id="rId11"/>
    <p:sldId id="1109" r:id="rId12"/>
    <p:sldId id="1110" r:id="rId13"/>
    <p:sldId id="1111" r:id="rId14"/>
    <p:sldId id="1098" r:id="rId15"/>
  </p:sldIdLst>
  <p:sldSz cx="1080135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PMingLiU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78" autoAdjust="0"/>
    <p:restoredTop sz="97059" autoAdjust="0"/>
  </p:normalViewPr>
  <p:slideViewPr>
    <p:cSldViewPr snapToGrid="0" snapToObjects="1">
      <p:cViewPr varScale="1">
        <p:scale>
          <a:sx n="69" d="100"/>
          <a:sy n="69" d="100"/>
        </p:scale>
        <p:origin x="1208" y="44"/>
      </p:cViewPr>
      <p:guideLst>
        <p:guide orient="horz" pos="2160"/>
        <p:guide pos="33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-2664" y="-52"/>
      </p:cViewPr>
      <p:guideLst>
        <p:guide orient="horz" pos="2864"/>
        <p:guide pos="2176"/>
        <p:guide orient="horz" pos="3223"/>
        <p:guide pos="22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5A0F868-37EB-4F31-99E3-E1771199A671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DEE5C3D-C62F-4AE7-9B93-56190582B33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5E5E51D8-604A-4C55-A5AE-0F45B4B9610A}" type="datetimeFigureOut">
              <a:rPr lang="zh-CN" altLang="en-US"/>
            </a:fld>
            <a:endParaRPr lang="zh-CN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31813" y="768350"/>
            <a:ext cx="60404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zh-TW" altLang="en-US" noProof="0"/>
              <a:t>按一下以編輯母片文字樣式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CN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FB3EBD46-73E8-4BC0-935D-892A713AAC73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3EBD46-73E8-4BC0-935D-892A713AAC73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6" name="標題 1"/>
          <p:cNvSpPr>
            <a:spLocks noGrp="1"/>
          </p:cNvSpPr>
          <p:nvPr>
            <p:ph type="title" hasCustomPrompt="1"/>
          </p:nvPr>
        </p:nvSpPr>
        <p:spPr>
          <a:xfrm>
            <a:off x="540069" y="188641"/>
            <a:ext cx="9721215" cy="504000"/>
          </a:xfrm>
          <a:prstGeom prst="rect">
            <a:avLst/>
          </a:prstGeom>
        </p:spPr>
        <p:txBody>
          <a:bodyPr lIns="101919" tIns="50960" rIns="101919" bIns="50960"/>
          <a:lstStyle/>
          <a:p>
            <a:r>
              <a:rPr lang="en-US" altLang="zh-TW" dirty="0"/>
              <a:t>Click to Edit Title Text Styles</a:t>
            </a:r>
            <a:endParaRPr lang="en-US" dirty="0"/>
          </a:p>
        </p:txBody>
      </p:sp>
      <p:sp>
        <p:nvSpPr>
          <p:cNvPr id="1048607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540069" y="836711"/>
            <a:ext cx="9721215" cy="5364149"/>
          </a:xfrm>
          <a:prstGeom prst="rect">
            <a:avLst/>
          </a:prstGeom>
        </p:spPr>
        <p:txBody>
          <a:bodyPr lIns="101919" tIns="50960" rIns="101919" bIns="50960"/>
          <a:lstStyle/>
          <a:p>
            <a:pPr lvl="0"/>
            <a:r>
              <a:rPr lang="en-US" altLang="zh-TW" dirty="0"/>
              <a:t>Click to Edit Text Styles</a:t>
            </a:r>
            <a:endParaRPr lang="en-US" altLang="zh-TW" dirty="0"/>
          </a:p>
          <a:p>
            <a:pPr lvl="1"/>
            <a:r>
              <a:rPr lang="en-US" altLang="zh-TW" dirty="0"/>
              <a:t>Second Level</a:t>
            </a:r>
            <a:endParaRPr lang="zh-TW" altLang="en-US" dirty="0"/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Forth Level</a:t>
            </a:r>
            <a:endParaRPr lang="zh-TW" altLang="en-US" dirty="0"/>
          </a:p>
        </p:txBody>
      </p:sp>
      <p:cxnSp>
        <p:nvCxnSpPr>
          <p:cNvPr id="3145733" name="直線接點 4"/>
          <p:cNvCxnSpPr>
            <a:cxnSpLocks noChangeShapeType="1"/>
          </p:cNvCxnSpPr>
          <p:nvPr userDrawn="1"/>
        </p:nvCxnSpPr>
        <p:spPr bwMode="auto">
          <a:xfrm>
            <a:off x="299639" y="764705"/>
            <a:ext cx="10202075" cy="72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860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817045" y="6345784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itchFamily="18" charset="-120"/>
              </a:defRPr>
            </a:lvl1pPr>
          </a:lstStyle>
          <a:p>
            <a:fld id="{01F805CC-F6C3-4C6F-8E01-17D391709BDD}" type="slidenum">
              <a:rPr lang="zh-TW" altLang="en-US" smtClean="0">
                <a:solidFill>
                  <a:srgbClr val="FFFFFF">
                    <a:lumMod val="50000"/>
                  </a:srgbClr>
                </a:solidFill>
              </a:rPr>
            </a:fld>
            <a:endParaRPr lang="zh-TW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4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16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529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1" y="363433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2425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3135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1" y="927392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90" i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2pPr>
            <a:lvl3pPr marL="1024255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3pPr>
            <a:lvl4pPr marL="153670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4pPr>
            <a:lvl5pPr marL="2048510" indent="0">
              <a:buNone/>
              <a:defRPr sz="179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7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12445" indent="0">
              <a:buNone/>
              <a:defRPr/>
            </a:lvl2pPr>
            <a:lvl3pPr marL="1024255" indent="0">
              <a:buNone/>
              <a:defRPr/>
            </a:lvl3pPr>
            <a:lvl4pPr marL="1536700" indent="0">
              <a:buNone/>
              <a:defRPr/>
            </a:lvl4pPr>
            <a:lvl5pPr marL="2048510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345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531CE474-C8EB-40ED-A020-B00DF29D8E79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" y="0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7"/>
          <p:cNvSpPr>
            <a:spLocks noGrp="1"/>
          </p:cNvSpPr>
          <p:nvPr>
            <p:ph sz="quarter" idx="11"/>
          </p:nvPr>
        </p:nvSpPr>
        <p:spPr>
          <a:xfrm>
            <a:off x="359810" y="363432"/>
            <a:ext cx="3841499" cy="565572"/>
          </a:xfrm>
          <a:prstGeom prst="rect">
            <a:avLst/>
          </a:prstGeom>
        </p:spPr>
        <p:txBody>
          <a:bodyPr/>
          <a:lstStyle>
            <a:lvl1pPr marL="0" marR="0" indent="0" algn="l" defTabSz="109918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sz="380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>
              <a:defRPr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2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quarter" idx="12"/>
          </p:nvPr>
        </p:nvSpPr>
        <p:spPr>
          <a:xfrm>
            <a:off x="359810" y="927391"/>
            <a:ext cx="4721623" cy="565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2pPr>
            <a:lvl3pPr marL="109918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3pPr>
            <a:lvl4pPr marL="164909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4pPr>
            <a:lvl5pPr marL="2199005" indent="0">
              <a:buNone/>
              <a:defRPr sz="1900" i="1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3"/>
          </p:nvPr>
        </p:nvSpPr>
        <p:spPr>
          <a:xfrm>
            <a:off x="359810" y="1492795"/>
            <a:ext cx="10000597" cy="45984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 baseline="0">
                <a:latin typeface="Arial Unicode MS" panose="020B0604020202020204" pitchFamily="34" charset="-120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  <a:lvl2pPr marL="549910" indent="0">
              <a:buNone/>
              <a:defRPr/>
            </a:lvl2pPr>
            <a:lvl3pPr marL="1099185" indent="0">
              <a:buNone/>
              <a:defRPr/>
            </a:lvl3pPr>
            <a:lvl4pPr marL="1649095" indent="0">
              <a:buNone/>
              <a:defRPr/>
            </a:lvl4pPr>
            <a:lvl5pPr marL="2199005" indent="0"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4"/>
          </p:nvPr>
        </p:nvSpPr>
        <p:spPr>
          <a:xfrm>
            <a:off x="7817045" y="6345785"/>
            <a:ext cx="2520433" cy="364599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PMingLiU" pitchFamily="18" charset="-120"/>
              </a:defRPr>
            </a:lvl1pPr>
          </a:lstStyle>
          <a:p>
            <a:pPr>
              <a:defRPr/>
            </a:pPr>
            <a:fld id="{FA5052C2-114B-4545-8D02-4DEBDBA26EA6}" type="slidenum">
              <a:rPr lang="zh-TW" altLang="en-US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EGAT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" y="39128"/>
            <a:ext cx="1079429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線接點 2"/>
          <p:cNvCxnSpPr/>
          <p:nvPr userDrawn="1"/>
        </p:nvCxnSpPr>
        <p:spPr>
          <a:xfrm flipV="1">
            <a:off x="201070" y="645606"/>
            <a:ext cx="10480343" cy="4090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7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CD893F7-D189-449F-A572-A75E366623AA}" type="datetimeFigureOut">
              <a:rPr lang="zh-CN" altLang="en-US"/>
            </a:fld>
            <a:endParaRPr lang="zh-CN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690938" y="6356350"/>
            <a:ext cx="34194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740650" y="6356350"/>
            <a:ext cx="2520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86350C6-680B-4C01-BCCA-57C787450611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SimSun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://ptw-sfislb-v01/SFIS-LABEL/NET4.5.2_NDP452-KB2901907-x86-x64-AllOS-ENU.exe" TargetMode="External"/><Relationship Id="rId1" Type="http://schemas.openxmlformats.org/officeDocument/2006/relationships/hyperlink" Target="http://ptw-sfislb-v01/SFIS-LABEL/Microsoft.NETFramework2.exe &#13;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hyperlink" Target="http://sfislb.pegatroncorp.com/sfis-label/Default_ZBL.aspx&#13;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3"/>
          <p:cNvSpPr txBox="1">
            <a:spLocks noChangeArrowheads="1"/>
          </p:cNvSpPr>
          <p:nvPr/>
        </p:nvSpPr>
        <p:spPr bwMode="auto">
          <a:xfrm>
            <a:off x="248901" y="2258803"/>
            <a:ext cx="964131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endParaRPr kumimoji="0" lang="en-US" altLang="zh-TW" sz="3600" dirty="0">
              <a:solidFill>
                <a:srgbClr val="002060"/>
              </a:solidFill>
              <a:latin typeface="+mn-lt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algn="l"/>
            <a:r>
              <a:rPr kumimoji="0" lang="en-US" altLang="zh-TW" sz="3600" dirty="0">
                <a:solidFill>
                  <a:srgbClr val="002060"/>
                </a:solidFill>
                <a:latin typeface="+mn-lt"/>
                <a:ea typeface="標楷體" panose="03000509000000000000" pitchFamily="65" charset="-120"/>
                <a:cs typeface="Times" panose="02020603050405020304" pitchFamily="18" charset="0"/>
              </a:rPr>
              <a:t>		</a:t>
            </a:r>
            <a:r>
              <a:rPr kumimoji="0" lang="en-US" altLang="zh-TW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標楷體" panose="03000509000000000000" pitchFamily="65" charset="-120"/>
                <a:cs typeface="Times" panose="02020603050405020304" pitchFamily="18" charset="0"/>
              </a:rPr>
              <a:t>	       DVS LABEL</a:t>
            </a:r>
            <a:endParaRPr kumimoji="0" lang="en-US" altLang="zh-TW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  <p:sp>
        <p:nvSpPr>
          <p:cNvPr id="2" name="文字方塊 3"/>
          <p:cNvSpPr txBox="1">
            <a:spLocks noChangeArrowheads="1"/>
          </p:cNvSpPr>
          <p:nvPr/>
        </p:nvSpPr>
        <p:spPr bwMode="auto">
          <a:xfrm>
            <a:off x="7302500" y="4635500"/>
            <a:ext cx="3348990" cy="1506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endParaRPr kumimoji="0" lang="en-US" altLang="zh-TW" sz="3600" dirty="0">
              <a:solidFill>
                <a:srgbClr val="002060"/>
              </a:solidFill>
              <a:latin typeface="+mn-lt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algn="ctr"/>
            <a:r>
              <a:rPr kumimoji="0" lang="en-US" altLang="zh-TW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標楷體" panose="03000509000000000000" pitchFamily="65" charset="-120"/>
                <a:cs typeface="Times" panose="02020603050405020304" pitchFamily="18" charset="0"/>
              </a:rPr>
              <a:t>Janani P</a:t>
            </a:r>
            <a:endParaRPr kumimoji="0" lang="en-US" altLang="zh-TW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標楷體" panose="03000509000000000000" pitchFamily="65" charset="-120"/>
              <a:cs typeface="Times" panose="02020603050405020304" pitchFamily="18" charset="0"/>
            </a:endParaRPr>
          </a:p>
          <a:p>
            <a:pPr algn="ctr"/>
            <a:r>
              <a:rPr kumimoji="0" lang="en-US" altLang="zh-TW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標楷體" panose="03000509000000000000" pitchFamily="65" charset="-120"/>
                <a:cs typeface="Times" panose="02020603050405020304" pitchFamily="18" charset="0"/>
              </a:rPr>
              <a:t>26-Apr-22</a:t>
            </a:r>
            <a:endParaRPr kumimoji="0" lang="en-US" altLang="zh-TW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標楷體" panose="03000509000000000000" pitchFamily="65" charset="-120"/>
              <a:cs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878205"/>
            <a:ext cx="10271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If datas available it gets drop down, Click </a:t>
            </a:r>
            <a:r>
              <a:rPr lang="en-US" sz="2400" b="1"/>
              <a:t>Reprint</a:t>
            </a:r>
            <a:r>
              <a:rPr lang="en-US" sz="2400"/>
              <a:t> for the station to which label to be printed</a:t>
            </a:r>
            <a:endParaRPr lang="en-US" sz="240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05430" y="1427480"/>
            <a:ext cx="4322445" cy="18586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405765" y="3490595"/>
            <a:ext cx="102717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Connect the PC or Laptop to the printer and click Reprint, if below mentioned dialogue box get poped up than select the printer name and click OK </a:t>
            </a:r>
            <a:endParaRPr lang="en-US" sz="24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4320540"/>
            <a:ext cx="426339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878205"/>
            <a:ext cx="1027176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Roles of MIS-SFIS in this DVS Label :</a:t>
            </a:r>
            <a:endParaRPr lang="en-US" sz="2400"/>
          </a:p>
          <a:p>
            <a:endParaRPr lang="en-US" sz="2400"/>
          </a:p>
          <a:p>
            <a:r>
              <a:rPr lang="en-US" sz="2400"/>
              <a:t>1. Need to install </a:t>
            </a:r>
            <a:r>
              <a:rPr lang="en-US" sz="2400">
                <a:sym typeface="+mn-ea"/>
              </a:rPr>
              <a:t>NETFrame 2, NETFrame 4.5 &amp; PrintActiveXSetup</a:t>
            </a:r>
            <a:r>
              <a:rPr lang="en-US" sz="2400" b="1">
                <a:sym typeface="+mn-ea"/>
              </a:rPr>
              <a:t> </a:t>
            </a:r>
            <a:r>
              <a:rPr lang="en-US" sz="2400">
                <a:sym typeface="+mn-ea"/>
              </a:rPr>
              <a:t>Applications</a:t>
            </a:r>
            <a:endParaRPr lang="en-US" sz="2400" b="1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2. All Activex Options should be enabled (Refer Slide 5)</a:t>
            </a:r>
            <a:endParaRPr lang="en-US" sz="2400">
              <a:sym typeface="+mn-ea"/>
            </a:endParaRPr>
          </a:p>
          <a:p>
            <a:endParaRPr lang="en-US" sz="2400">
              <a:sym typeface="+mn-ea"/>
            </a:endParaRPr>
          </a:p>
          <a:p>
            <a:r>
              <a:rPr lang="en-US" sz="2400">
                <a:sym typeface="+mn-ea"/>
              </a:rPr>
              <a:t>3. If the shopfloor people raise the query that data is empty in </a:t>
            </a:r>
            <a:r>
              <a:rPr lang="en-US" sz="2400" b="1">
                <a:sym typeface="+mn-ea"/>
              </a:rPr>
              <a:t>DVS Station label  Page</a:t>
            </a:r>
            <a:r>
              <a:rPr lang="en-US" sz="2400">
                <a:sym typeface="+mn-ea"/>
              </a:rPr>
              <a:t>, than SFIS team need to Inform them to check with IE team</a:t>
            </a:r>
            <a:endParaRPr lang="en-US" sz="2400">
              <a:sym typeface="+mn-ea"/>
            </a:endParaRPr>
          </a:p>
          <a:p>
            <a:endParaRPr lang="en-US" sz="2400"/>
          </a:p>
          <a:p>
            <a:endParaRPr lang="en-US" sz="2400"/>
          </a:p>
          <a:p>
            <a:r>
              <a:rPr lang="en-US" sz="2400" b="1"/>
              <a:t>Note :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For more queries need to contact the 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TAIPEI IT team</a:t>
            </a:r>
            <a:endParaRPr lang="en-US" sz="2400" b="1">
              <a:solidFill>
                <a:srgbClr val="FF0000"/>
              </a:solidFill>
              <a:sym typeface="+mn-ea"/>
            </a:endParaRPr>
          </a:p>
          <a:p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((Cami Chen(陳冠如_Pegatron) &lt;Cami_Chen@pegatroncorp.com&gt;))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817045" y="6321589"/>
            <a:ext cx="2520433" cy="3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pPr eaLnBrk="1" hangingPunct="1"/>
            <a:fld id="{2FC0C7F8-1226-4C14-92DC-EE7C58797036}" type="slidenum">
              <a:rPr lang="zh-TW" altLang="en-US" sz="1335"/>
            </a:fld>
            <a:endParaRPr lang="zh-TW" altLang="en-US" sz="1335"/>
          </a:p>
        </p:txBody>
      </p:sp>
      <p:pic>
        <p:nvPicPr>
          <p:cNvPr id="31747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85" y="96520"/>
            <a:ext cx="10559415" cy="666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8898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DVS Label</a:t>
            </a:r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906780"/>
            <a:ext cx="1025461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SOP is about how to take Station Label print, its used by shopfloor members. This application is developed by </a:t>
            </a:r>
            <a:r>
              <a:rPr lang="en-US" sz="2400">
                <a:sym typeface="+mn-ea"/>
              </a:rPr>
              <a:t>TAIPEI IT team</a:t>
            </a:r>
            <a:endParaRPr lang="en-US" sz="2400">
              <a:sym typeface="+mn-ea"/>
            </a:endParaRPr>
          </a:p>
          <a:p>
            <a:endParaRPr lang="en-US" sz="2400"/>
          </a:p>
          <a:p>
            <a:r>
              <a:rPr lang="en-US" sz="2400" b="1"/>
              <a:t>APPLICATION WITH LINKS:</a:t>
            </a:r>
            <a:endParaRPr lang="en-US" sz="2400"/>
          </a:p>
          <a:p>
            <a:r>
              <a:rPr lang="en-US" sz="2400"/>
              <a:t>1. NETFrame 2</a:t>
            </a:r>
            <a:endParaRPr lang="en-US" sz="2400"/>
          </a:p>
          <a:p>
            <a:r>
              <a:rPr lang="en-US" sz="2400"/>
              <a:t>     Link : </a:t>
            </a:r>
            <a:r>
              <a:rPr lang="en-US" sz="2400">
                <a:hlinkClick r:id="rId1"/>
              </a:rPr>
              <a:t>http://ptw-sfislb-v01/SFIS-LABEL/Microsoft.NETFramework2.exe </a:t>
            </a:r>
            <a:endParaRPr lang="en-US" sz="2400">
              <a:hlinkClick r:id="rId1"/>
            </a:endParaRPr>
          </a:p>
          <a:p>
            <a:endParaRPr lang="en-US" sz="2400">
              <a:hlinkClick r:id="rId1"/>
            </a:endParaRPr>
          </a:p>
          <a:p>
            <a:r>
              <a:rPr lang="en-US" sz="2400"/>
              <a:t>2. NETFrame 4.5</a:t>
            </a:r>
            <a:endParaRPr lang="en-US" sz="2400"/>
          </a:p>
          <a:p>
            <a:r>
              <a:rPr lang="en-US" sz="2400"/>
              <a:t>     Link : </a:t>
            </a:r>
            <a:r>
              <a:rPr lang="en-US" sz="2400">
                <a:hlinkClick r:id="rId2"/>
              </a:rPr>
              <a:t>http://ptw-sfislb-v01/SFIS-LABEL/NET4.5.2_NDP452-KB2901907-x86-x64-AllOS-ENU.exe</a:t>
            </a:r>
            <a:endParaRPr lang="en-US" sz="2400">
              <a:hlinkClick r:id="rId2"/>
            </a:endParaRPr>
          </a:p>
          <a:p>
            <a:endParaRPr lang="en-US" sz="2400"/>
          </a:p>
          <a:p>
            <a:r>
              <a:rPr lang="en-US" sz="2400"/>
              <a:t>3. PrintActiveXSetup</a:t>
            </a:r>
            <a:endParaRPr lang="en-US" sz="2400"/>
          </a:p>
          <a:p>
            <a:r>
              <a:rPr lang="en-US" sz="2400"/>
              <a:t>     Available in Share Folder</a:t>
            </a:r>
            <a:endParaRPr lang="en-US" sz="2400"/>
          </a:p>
          <a:p>
            <a:r>
              <a:rPr lang="en-US" sz="2400"/>
              <a:t>   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88984"/>
            <a:ext cx="834689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7495" y="828040"/>
            <a:ext cx="1024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SAMPLE LABEL :</a:t>
            </a:r>
            <a:r>
              <a:rPr lang="en-US" sz="2400"/>
              <a:t> </a:t>
            </a:r>
            <a:endParaRPr lang="en-US" sz="240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91385" y="1946910"/>
            <a:ext cx="5554980" cy="34537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2775" y="1288415"/>
            <a:ext cx="921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Below Label is used in Shop Floor in all the lines for certain stations by few departments.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6395" y="793115"/>
            <a:ext cx="1006919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SFIS RESPONSIBILITIES :</a:t>
            </a:r>
            <a:endParaRPr lang="en-US" sz="2400" b="1"/>
          </a:p>
          <a:p>
            <a:r>
              <a:rPr lang="en-US" sz="2400"/>
              <a:t>Need To install applications and clear errors that occurs while taking label Print</a:t>
            </a:r>
            <a:endParaRPr lang="en-US" sz="2400" b="1"/>
          </a:p>
          <a:p>
            <a:br>
              <a:rPr lang="en-US" sz="2400" b="1"/>
            </a:br>
            <a:r>
              <a:rPr lang="en-US" sz="2400" b="1"/>
              <a:t>STEP: 1 Need To Install 2 Applications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* Applications will be available in Share folder, if not so can download based on     the link shared in slide 2</a:t>
            </a:r>
            <a:endParaRPr lang="en-US" sz="2400"/>
          </a:p>
          <a:p>
            <a:endParaRPr lang="en-US" sz="2400"/>
          </a:p>
          <a:p>
            <a:r>
              <a:rPr lang="en-US" sz="2400"/>
              <a:t>* Paste the link in IE Browser and download the application, Just by opening with OA login the app gets installed </a:t>
            </a:r>
            <a:endParaRPr lang="en-US" sz="2400"/>
          </a:p>
        </p:txBody>
      </p:sp>
      <p:grpSp>
        <p:nvGrpSpPr>
          <p:cNvPr id="1073742853" name="Group 4"/>
          <p:cNvGrpSpPr/>
          <p:nvPr/>
        </p:nvGrpSpPr>
        <p:grpSpPr>
          <a:xfrm>
            <a:off x="3241040" y="4749800"/>
            <a:ext cx="2150745" cy="1179830"/>
            <a:chOff x="8814" y="2528"/>
            <a:chExt cx="14660" cy="10629"/>
          </a:xfrm>
        </p:grpSpPr>
        <p:pic>
          <p:nvPicPr>
            <p:cNvPr id="1073742850" name="Picture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814" y="2528"/>
              <a:ext cx="14660" cy="1043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1" name="Rectangle 2"/>
            <p:cNvSpPr/>
            <p:nvPr/>
          </p:nvSpPr>
          <p:spPr>
            <a:xfrm>
              <a:off x="8893" y="12257"/>
              <a:ext cx="3491" cy="9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73742852" name="Rectangle 3"/>
            <p:cNvSpPr/>
            <p:nvPr/>
          </p:nvSpPr>
          <p:spPr>
            <a:xfrm>
              <a:off x="12412" y="12243"/>
              <a:ext cx="3308" cy="911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904875"/>
            <a:ext cx="10271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STEP: 2 To Make Application Work 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Open Internet Explorer -&gt; Tools -&gt; Internet Options -&gt; Security -&gt; Custom Level</a:t>
            </a:r>
            <a:endParaRPr lang="en-US" sz="2400"/>
          </a:p>
        </p:txBody>
      </p:sp>
      <p:grpSp>
        <p:nvGrpSpPr>
          <p:cNvPr id="1073742857" name="Group 1073742856"/>
          <p:cNvGrpSpPr/>
          <p:nvPr/>
        </p:nvGrpSpPr>
        <p:grpSpPr>
          <a:xfrm>
            <a:off x="789940" y="2526030"/>
            <a:ext cx="3670935" cy="3215005"/>
            <a:chOff x="1143" y="2257"/>
            <a:chExt cx="8570" cy="11416"/>
          </a:xfrm>
        </p:grpSpPr>
        <p:pic>
          <p:nvPicPr>
            <p:cNvPr id="1073742854" name="Picture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" y="2257"/>
              <a:ext cx="8570" cy="1141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73742855" name="Rectangle 1073742854"/>
            <p:cNvSpPr/>
            <p:nvPr/>
          </p:nvSpPr>
          <p:spPr>
            <a:xfrm>
              <a:off x="3000" y="4071"/>
              <a:ext cx="1071" cy="515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73742856" name="Rectangle 1073742855"/>
            <p:cNvSpPr/>
            <p:nvPr/>
          </p:nvSpPr>
          <p:spPr>
            <a:xfrm>
              <a:off x="5129" y="10678"/>
              <a:ext cx="1907" cy="514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</p:grpSp>
      <p:sp>
        <p:nvSpPr>
          <p:cNvPr id="5" name="Text Box 4"/>
          <p:cNvSpPr txBox="1"/>
          <p:nvPr/>
        </p:nvSpPr>
        <p:spPr>
          <a:xfrm>
            <a:off x="456565" y="2188845"/>
            <a:ext cx="40671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1. Open as per Screenshot</a:t>
            </a:r>
            <a:endParaRPr lang="en-US" sz="1600"/>
          </a:p>
        </p:txBody>
      </p:sp>
      <p:sp>
        <p:nvSpPr>
          <p:cNvPr id="8" name="Text Box 7"/>
          <p:cNvSpPr txBox="1"/>
          <p:nvPr/>
        </p:nvSpPr>
        <p:spPr>
          <a:xfrm>
            <a:off x="4951730" y="2188845"/>
            <a:ext cx="54959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2. After Clicking Custom Level, security settings page gets open </a:t>
            </a:r>
            <a:endParaRPr lang="en-US" sz="1600"/>
          </a:p>
        </p:txBody>
      </p:sp>
      <p:pic>
        <p:nvPicPr>
          <p:cNvPr id="3" name="Content Placeholder -214748256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6535" y="2526030"/>
            <a:ext cx="4699000" cy="2451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9"/>
          <p:cNvSpPr txBox="1"/>
          <p:nvPr/>
        </p:nvSpPr>
        <p:spPr>
          <a:xfrm>
            <a:off x="5002530" y="4977765"/>
            <a:ext cx="561467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charset="0"/>
                <a:sym typeface="+mn-ea"/>
              </a:rPr>
              <a:t>Note :</a:t>
            </a:r>
            <a:r>
              <a:rPr lang="en-US" sz="1600">
                <a:latin typeface="Times New Roman" panose="02020603050405020304" charset="0"/>
                <a:sym typeface="+mn-ea"/>
              </a:rPr>
              <a:t> </a:t>
            </a:r>
            <a:r>
              <a:rPr 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Ensure all ActiveX options must be enabled</a:t>
            </a:r>
            <a:endParaRPr lang="en-US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sym typeface="+mn-ea"/>
              </a:rPr>
              <a:t>(Without Enabling the ActiveX, application cann’t be opened.)</a:t>
            </a:r>
            <a:endParaRPr lang="en-US" sz="1600">
              <a:solidFill>
                <a:srgbClr val="FF0000"/>
              </a:solidFill>
              <a:latin typeface="Times New Roman" panose="02020603050405020304" charset="0"/>
              <a:sym typeface="+mn-ea"/>
            </a:endParaRPr>
          </a:p>
          <a:p>
            <a:r>
              <a:rPr lang="en-US" sz="1600">
                <a:solidFill>
                  <a:srgbClr val="FF0000"/>
                </a:solidFill>
                <a:latin typeface="Times New Roman" panose="02020603050405020304" charset="0"/>
                <a:sym typeface="+mn-ea"/>
              </a:rPr>
              <a:t> </a:t>
            </a:r>
            <a:r>
              <a:rPr lang="en-US" sz="1600">
                <a:latin typeface="Times New Roman" panose="02020603050405020304" charset="0"/>
                <a:sym typeface="+mn-ea"/>
              </a:rPr>
              <a:t> Finally click OK to apply those settings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440" y="294005"/>
            <a:ext cx="959866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5440" y="904875"/>
            <a:ext cx="10271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STEP: 3 Install PrintActiveXSetup Application for users</a:t>
            </a:r>
            <a:endParaRPr lang="en-US" sz="2400"/>
          </a:p>
        </p:txBody>
      </p:sp>
      <p:pic>
        <p:nvPicPr>
          <p:cNvPr id="2" name="Content Placeholder -214748257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2005" y="1641475"/>
            <a:ext cx="3629025" cy="18503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Picture -21474825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940" y="1641475"/>
            <a:ext cx="3831590" cy="1600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-21474825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05" y="3942080"/>
            <a:ext cx="3703320" cy="193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7"/>
          <p:cNvSpPr txBox="1"/>
          <p:nvPr/>
        </p:nvSpPr>
        <p:spPr>
          <a:xfrm>
            <a:off x="455930" y="1734820"/>
            <a:ext cx="2463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1</a:t>
            </a:r>
            <a:endParaRPr lang="en-US" sz="1600"/>
          </a:p>
        </p:txBody>
      </p:sp>
      <p:sp>
        <p:nvSpPr>
          <p:cNvPr id="9" name="Text Box 8"/>
          <p:cNvSpPr txBox="1"/>
          <p:nvPr/>
        </p:nvSpPr>
        <p:spPr>
          <a:xfrm>
            <a:off x="4989195" y="1641475"/>
            <a:ext cx="245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2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456565" y="3604895"/>
            <a:ext cx="2457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3</a:t>
            </a:r>
            <a:endParaRPr lang="en-US" sz="160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9575" y="5495925"/>
            <a:ext cx="363601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454015" y="4906010"/>
            <a:ext cx="31038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Must select the highlighted options, this represents Installing for All.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5440" y="894715"/>
            <a:ext cx="10271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Shopfloor Activities : How to Print label</a:t>
            </a:r>
            <a:endParaRPr lang="en-US" sz="2400" b="1"/>
          </a:p>
          <a:p>
            <a:endParaRPr lang="en-US" sz="2400" b="1"/>
          </a:p>
          <a:p>
            <a:r>
              <a:rPr lang="en-US" sz="2400"/>
              <a:t>the User can print label using the mentioned Link</a:t>
            </a:r>
            <a:endParaRPr lang="en-US" sz="2400" b="1"/>
          </a:p>
          <a:p>
            <a:r>
              <a:rPr lang="en-US" sz="2400" b="1"/>
              <a:t>Link : </a:t>
            </a:r>
            <a:r>
              <a:rPr lang="en-US" sz="2400" b="1">
                <a:hlinkClick r:id="rId1"/>
              </a:rPr>
              <a:t>http://sfislb.pegatroncorp.com/sfis-label/Default_ZBL.aspx</a:t>
            </a:r>
            <a:endParaRPr lang="en-US" sz="2400" b="1">
              <a:hlinkClick r:id="rId1"/>
            </a:endParaRPr>
          </a:p>
          <a:p>
            <a:endParaRPr lang="en-US" sz="2400"/>
          </a:p>
          <a:p>
            <a:r>
              <a:rPr lang="en-US" sz="2400"/>
              <a:t>Once Link is clicked a page get opens</a:t>
            </a:r>
            <a:endParaRPr lang="en-US" sz="2400"/>
          </a:p>
        </p:txBody>
      </p:sp>
      <p:pic>
        <p:nvPicPr>
          <p:cNvPr id="2" name="Content Placeholder -214748256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70" y="3136265"/>
            <a:ext cx="10363835" cy="3503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3136265"/>
            <a:ext cx="2000250" cy="140398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5467985" y="3136265"/>
            <a:ext cx="963930" cy="761365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67985" y="4024630"/>
            <a:ext cx="963930" cy="515620"/>
          </a:xfrm>
          <a:prstGeom prst="straightConnector1">
            <a:avLst/>
          </a:prstGeom>
          <a:ln w="28575">
            <a:solidFill>
              <a:srgbClr val="FF0000"/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31915" y="4726305"/>
            <a:ext cx="3829685" cy="1377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This Page permission will be provided only by </a:t>
            </a:r>
            <a:r>
              <a:rPr lang="en-US" b="1"/>
              <a:t>IE Team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60985" y="921385"/>
            <a:ext cx="105670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Once the access provided need to login the Page </a:t>
            </a:r>
            <a:endParaRPr lang="en-US" sz="2400"/>
          </a:p>
          <a:p>
            <a:r>
              <a:rPr lang="en-US" sz="2400"/>
              <a:t> By using</a:t>
            </a:r>
            <a:endParaRPr lang="en-US" sz="2400"/>
          </a:p>
          <a:p>
            <a:r>
              <a:rPr lang="en-US" sz="2400" b="1"/>
              <a:t>     ID :</a:t>
            </a:r>
            <a:r>
              <a:rPr lang="en-US" sz="2400"/>
              <a:t> D2XXXXXXXX</a:t>
            </a:r>
            <a:endParaRPr lang="en-US" sz="2400"/>
          </a:p>
          <a:p>
            <a:r>
              <a:rPr lang="en-US" sz="2400"/>
              <a:t>     </a:t>
            </a:r>
            <a:r>
              <a:rPr lang="en-US" sz="2400" b="1"/>
              <a:t>PWD :</a:t>
            </a:r>
            <a:r>
              <a:rPr lang="en-US" sz="2400"/>
              <a:t> pega</a:t>
            </a:r>
            <a:endParaRPr lang="en-US" sz="2400"/>
          </a:p>
          <a:p>
            <a:r>
              <a:rPr lang="en-US" sz="2400"/>
              <a:t> After page get opened, Click PTIDVS-Label -&gt; DVS-PT001 -&gt; PTIDVS-STATION-LABEL</a:t>
            </a:r>
            <a:endParaRPr lang="en-US" sz="2400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42695" y="2943225"/>
            <a:ext cx="7649210" cy="30264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8"/>
          <p:cNvSpPr txBox="1">
            <a:spLocks noChangeArrowheads="1"/>
          </p:cNvSpPr>
          <p:nvPr/>
        </p:nvSpPr>
        <p:spPr bwMode="auto">
          <a:xfrm>
            <a:off x="345391" y="294064"/>
            <a:ext cx="8346891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PMingLiU" pitchFamily="18" charset="-120"/>
              </a:defRPr>
            </a:lvl9pPr>
          </a:lstStyle>
          <a:p>
            <a:r>
              <a:rPr kumimoji="0" lang="en-US" altLang="zh-TW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PTI</a:t>
            </a:r>
            <a:r>
              <a:rPr kumimoji="0" lang="en-US" altLang="zh-CN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</a:rPr>
              <a:t>| </a:t>
            </a:r>
            <a:r>
              <a:rPr kumimoji="0"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Microsoft JhengHei" panose="020B0604030504040204" pitchFamily="34" charset="-120"/>
                <a:cs typeface="Arial" panose="020B0604020202020204" pitchFamily="34" charset="0"/>
                <a:sym typeface="+mn-ea"/>
              </a:rPr>
              <a:t>DVS Label</a:t>
            </a:r>
            <a:endParaRPr kumimoji="0" 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  <a:p>
            <a:endParaRPr kumimoji="0" lang="zh-CN" altLang="en-US" sz="2000" b="1" dirty="0">
              <a:latin typeface="+mj-lt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5440" y="878205"/>
            <a:ext cx="102717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This DVS label will be displayed in all lines</a:t>
            </a:r>
            <a:endParaRPr lang="en-US" sz="2400"/>
          </a:p>
          <a:p>
            <a:endParaRPr lang="en-US" sz="2400"/>
          </a:p>
          <a:p>
            <a:r>
              <a:rPr lang="en-US" sz="2400"/>
              <a:t>* Enter the Line Name in the Line column and press Query</a:t>
            </a:r>
            <a:endParaRPr lang="en-US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4544060"/>
            <a:ext cx="9721215" cy="1463040"/>
          </a:xfrm>
          <a:prstGeom prst="rect">
            <a:avLst/>
          </a:prstGeom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930" y="2000885"/>
            <a:ext cx="9721215" cy="144780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455930" y="3581400"/>
            <a:ext cx="95434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sz="2400"/>
              <a:t>* If Data Not found than the concern team need to contact IE team(will be maintained by IE team)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2818</Words>
  <Application>WPS Presentation</Application>
  <PresentationFormat>Custom</PresentationFormat>
  <Paragraphs>119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PMingLiU</vt:lpstr>
      <vt:lpstr>MingLiU-ExtB</vt:lpstr>
      <vt:lpstr>Arial Unicode MS</vt:lpstr>
      <vt:lpstr>標楷體</vt:lpstr>
      <vt:lpstr>Times</vt:lpstr>
      <vt:lpstr>KaiTi_GB2312</vt:lpstr>
      <vt:lpstr>Microsoft JhengHei</vt:lpstr>
      <vt:lpstr>Times New Roman</vt:lpstr>
      <vt:lpstr>Microsoft YaHei</vt:lpstr>
      <vt:lpstr>Arial Unicode MS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Lisa08 Wu(吳春妮_PSH)</dc:creator>
  <cp:lastModifiedBy>Janani_P</cp:lastModifiedBy>
  <cp:revision>1483</cp:revision>
  <cp:lastPrinted>2020-09-24T11:40:00Z</cp:lastPrinted>
  <dcterms:created xsi:type="dcterms:W3CDTF">2022-04-19T08:26:00Z</dcterms:created>
  <dcterms:modified xsi:type="dcterms:W3CDTF">2022-04-26T08:20:34Z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1033-11.8.2.8412</vt:lpwstr>
  </property>
</Properties>
</file>