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303" r:id="rId5"/>
    <p:sldId id="302" r:id="rId6"/>
    <p:sldId id="301" r:id="rId7"/>
    <p:sldId id="300" r:id="rId8"/>
    <p:sldId id="299" r:id="rId9"/>
    <p:sldId id="29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87" r:id="rId23"/>
    <p:sldId id="269" r:id="rId24"/>
    <p:sldId id="270" r:id="rId25"/>
    <p:sldId id="271" r:id="rId26"/>
    <p:sldId id="272" r:id="rId27"/>
    <p:sldId id="273" r:id="rId28"/>
    <p:sldId id="274" r:id="rId29"/>
    <p:sldId id="284" r:id="rId30"/>
    <p:sldId id="275" r:id="rId31"/>
    <p:sldId id="278" r:id="rId32"/>
    <p:sldId id="279" r:id="rId33"/>
    <p:sldId id="276" r:id="rId34"/>
    <p:sldId id="277" r:id="rId35"/>
    <p:sldId id="281" r:id="rId36"/>
    <p:sldId id="280" r:id="rId37"/>
    <p:sldId id="282" r:id="rId38"/>
    <p:sldId id="283" r:id="rId39"/>
    <p:sldId id="285" r:id="rId40"/>
    <p:sldId id="286" r:id="rId41"/>
    <p:sldId id="288" r:id="rId42"/>
    <p:sldId id="306" r:id="rId43"/>
    <p:sldId id="307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7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3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" y="0"/>
            <a:ext cx="12184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 userDrawn="1"/>
        </p:nvCxnSpPr>
        <p:spPr>
          <a:xfrm flipV="1">
            <a:off x="226958" y="645606"/>
            <a:ext cx="11829664" cy="40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823472" y="6345784"/>
            <a:ext cx="2844933" cy="364599"/>
          </a:xfrm>
          <a:prstGeom prst="rect">
            <a:avLst/>
          </a:prstGeom>
        </p:spPr>
        <p:txBody>
          <a:bodyPr/>
          <a:lstStyle>
            <a:lvl1pPr algn="r">
              <a:defRPr sz="1344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19C1AF3-DADE-4D05-B6E8-AD34A2DEBA9D}" type="slidenum">
              <a:rPr lang="zh-TW" altLang="en-US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45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" y="39128"/>
            <a:ext cx="12184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 userDrawn="1"/>
        </p:nvCxnSpPr>
        <p:spPr>
          <a:xfrm flipV="1">
            <a:off x="226958" y="645606"/>
            <a:ext cx="11829664" cy="40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96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0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2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7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14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08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66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27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C1FF-0592-4C93-9DFC-9022DDDA1424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ABA9-A016-4565-999B-6B70D0E26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4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41072" y="4956756"/>
            <a:ext cx="2224937" cy="35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857" tIns="58429" rIns="116857" bIns="5842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568">
                <a:solidFill>
                  <a:srgbClr val="FFFFFF"/>
                </a:solidFill>
                <a:latin typeface="Myriad Set SemiBold" panose="02000400000000000000" charset="0"/>
                <a:ea typeface="微軟正黑體" panose="020B0604030504040204" pitchFamily="34" charset="-120"/>
              </a:rPr>
              <a:t>By Your Name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8653522" y="4970984"/>
            <a:ext cx="2224938" cy="35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857" tIns="58429" rIns="116857" bIns="5842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r>
              <a:rPr kumimoji="0" lang="en-US" altLang="zh-TW" sz="1568">
                <a:solidFill>
                  <a:srgbClr val="FFFFFF"/>
                </a:solidFill>
                <a:latin typeface="Myriad Set SemiBold" panose="02000400000000000000" charset="0"/>
                <a:ea typeface="微軟正黑體" panose="020B0604030504040204" pitchFamily="34" charset="-120"/>
              </a:rPr>
              <a:t>By Your Name</a:t>
            </a:r>
          </a:p>
        </p:txBody>
      </p:sp>
      <p:pic>
        <p:nvPicPr>
          <p:cNvPr id="51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60" y="822037"/>
            <a:ext cx="8275215" cy="521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Text Box 4"/>
          <p:cNvSpPr txBox="1">
            <a:spLocks noChangeArrowheads="1"/>
          </p:cNvSpPr>
          <p:nvPr/>
        </p:nvSpPr>
        <p:spPr bwMode="auto">
          <a:xfrm>
            <a:off x="9029700" y="4841343"/>
            <a:ext cx="2331996" cy="60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857" tIns="58429" rIns="116857" bIns="5842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CN" sz="3137" b="1" dirty="0" smtClean="0">
                <a:latin typeface="+mj-lt"/>
                <a:ea typeface="微軟正黑體" panose="020B0604030504040204" pitchFamily="34" charset="-120"/>
              </a:rPr>
              <a:t>X-MES-table</a:t>
            </a:r>
            <a:endParaRPr kumimoji="0" lang="en-US" altLang="zh-CN" sz="3137" b="1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61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94695" y="696967"/>
            <a:ext cx="10297671" cy="589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700" dirty="0">
                <a:sym typeface="+mn-ea"/>
              </a:rPr>
              <a:t>ROUTE</a:t>
            </a:r>
          </a:p>
          <a:p>
            <a:pPr lvl="0"/>
            <a:r>
              <a:rPr lang="en-US" altLang="zh-CN" sz="1700" dirty="0">
                <a:sym typeface="+mn-ea"/>
              </a:rPr>
              <a:t>ROUTE_STEP</a:t>
            </a:r>
          </a:p>
          <a:p>
            <a:pPr lvl="0"/>
            <a:r>
              <a:rPr lang="en-US" altLang="zh-CN" sz="1700" dirty="0">
                <a:sym typeface="+mn-ea"/>
              </a:rPr>
              <a:t>LINE</a:t>
            </a:r>
          </a:p>
          <a:p>
            <a:pPr lvl="0"/>
            <a:r>
              <a:rPr lang="en-US" altLang="zh-CN" sz="1700" dirty="0">
                <a:sym typeface="+mn-ea"/>
              </a:rPr>
              <a:t>DEVICE</a:t>
            </a:r>
          </a:p>
          <a:p>
            <a:pPr lvl="0"/>
            <a:r>
              <a:rPr lang="en-US" altLang="zh-CN" sz="1700" dirty="0">
                <a:sym typeface="+mn-ea"/>
              </a:rPr>
              <a:t>ALLDEV</a:t>
            </a:r>
          </a:p>
          <a:p>
            <a:pPr lvl="0"/>
            <a:r>
              <a:rPr lang="en-US" altLang="zh-CN" sz="1700" dirty="0">
                <a:sym typeface="+mn-ea"/>
              </a:rPr>
              <a:t>DEVICE_CFG</a:t>
            </a:r>
          </a:p>
          <a:p>
            <a:pPr lvl="0"/>
            <a:r>
              <a:rPr lang="en-US" altLang="zh-CN" sz="1700" dirty="0">
                <a:sym typeface="+mn-ea"/>
              </a:rPr>
              <a:t>MO</a:t>
            </a:r>
          </a:p>
          <a:p>
            <a:pPr lvl="0"/>
            <a:r>
              <a:rPr lang="en-US" altLang="zh-CN" sz="1700" dirty="0">
                <a:sym typeface="+mn-ea"/>
              </a:rPr>
              <a:t>ISN</a:t>
            </a:r>
          </a:p>
          <a:p>
            <a:pPr lvl="0"/>
            <a:r>
              <a:rPr lang="en-US" altLang="zh-CN" sz="1700" dirty="0">
                <a:sym typeface="+mn-ea"/>
              </a:rPr>
              <a:t>ITEM</a:t>
            </a:r>
          </a:p>
          <a:p>
            <a:pPr lvl="0"/>
            <a:r>
              <a:rPr lang="en-US" altLang="zh-CN" sz="1700" dirty="0">
                <a:sym typeface="+mn-ea"/>
              </a:rPr>
              <a:t>MO_ITEM</a:t>
            </a:r>
          </a:p>
          <a:p>
            <a:pPr lvl="0"/>
            <a:r>
              <a:rPr lang="en-US" altLang="zh-CN" sz="1700" dirty="0" smtClean="0">
                <a:sym typeface="+mn-ea"/>
              </a:rPr>
              <a:t>MOKP</a:t>
            </a:r>
          </a:p>
          <a:p>
            <a:pPr lvl="0"/>
            <a:r>
              <a:rPr lang="en-US" altLang="zh-CN" sz="1700" dirty="0" smtClean="0">
                <a:sym typeface="+mn-ea"/>
              </a:rPr>
              <a:t>CHKRULE_D</a:t>
            </a:r>
            <a:endParaRPr lang="en-US" altLang="zh-CN" sz="1700" dirty="0">
              <a:sym typeface="+mn-ea"/>
            </a:endParaRPr>
          </a:p>
          <a:p>
            <a:pPr lvl="0"/>
            <a:r>
              <a:rPr lang="en-US" altLang="zh-CN" sz="1700" dirty="0" smtClean="0">
                <a:sym typeface="+mn-ea"/>
              </a:rPr>
              <a:t>MOKP_D</a:t>
            </a:r>
          </a:p>
          <a:p>
            <a:pPr lvl="0"/>
            <a:r>
              <a:rPr lang="en-US" altLang="zh-CN" sz="1700" dirty="0" smtClean="0">
                <a:sym typeface="+mn-ea"/>
              </a:rPr>
              <a:t>MOKP_DD</a:t>
            </a:r>
            <a:endParaRPr lang="en-US" altLang="zh-CN" sz="1700" dirty="0">
              <a:sym typeface="+mn-ea"/>
            </a:endParaRPr>
          </a:p>
          <a:p>
            <a:pPr lvl="0"/>
            <a:r>
              <a:rPr lang="en-US" altLang="zh-CN" sz="1700" dirty="0">
                <a:sym typeface="+mn-ea"/>
              </a:rPr>
              <a:t>ISN_KP</a:t>
            </a:r>
          </a:p>
          <a:p>
            <a:pPr lvl="0"/>
            <a:r>
              <a:rPr lang="en-US" altLang="zh-CN" sz="1700" dirty="0">
                <a:sym typeface="+mn-ea"/>
              </a:rPr>
              <a:t>MO_ROUTE</a:t>
            </a:r>
          </a:p>
          <a:p>
            <a:pPr lvl="0"/>
            <a:r>
              <a:rPr lang="en-US" altLang="zh-CN" sz="1700" dirty="0">
                <a:sym typeface="+mn-ea"/>
              </a:rPr>
              <a:t>MO_D</a:t>
            </a:r>
          </a:p>
          <a:p>
            <a:r>
              <a:rPr lang="zh-TW" altLang="en-US" sz="1700" dirty="0" smtClean="0"/>
              <a:t>SNERR</a:t>
            </a:r>
            <a:endParaRPr lang="en-US" altLang="zh-TW" sz="1700" dirty="0" smtClean="0"/>
          </a:p>
          <a:p>
            <a:r>
              <a:rPr lang="en-US" altLang="zh-TW" sz="1700" dirty="0" smtClean="0"/>
              <a:t>CARRIER_SN_D</a:t>
            </a:r>
          </a:p>
          <a:p>
            <a:r>
              <a:rPr lang="en-US" altLang="zh-TW" sz="1700" dirty="0" smtClean="0"/>
              <a:t>MLB_STORE_STATUS</a:t>
            </a:r>
          </a:p>
          <a:p>
            <a:r>
              <a:rPr lang="en-US" altLang="zh-TW" sz="1700" dirty="0" smtClean="0"/>
              <a:t>MLB_STORE_HS</a:t>
            </a:r>
            <a:endParaRPr lang="zh-TW" altLang="en-US" sz="1700" dirty="0"/>
          </a:p>
          <a:p>
            <a:pPr lvl="0"/>
            <a:endParaRPr lang="en-US" altLang="zh-CN" sz="2017" dirty="0" smtClean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Main table list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4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Main table list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1749" y="81599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MO_ROUTE_PDCA</a:t>
            </a:r>
          </a:p>
          <a:p>
            <a:r>
              <a:rPr lang="zh-TW" altLang="en-US" dirty="0" smtClean="0"/>
              <a:t>MO_ROUTE_UOP</a:t>
            </a:r>
          </a:p>
          <a:p>
            <a:r>
              <a:rPr lang="zh-TW" altLang="en-US" dirty="0" smtClean="0"/>
              <a:t>MO_ROUTE_OWNER</a:t>
            </a:r>
          </a:p>
          <a:p>
            <a:r>
              <a:rPr lang="zh-TW" altLang="en-US" dirty="0" smtClean="0"/>
              <a:t>MO_ROUTE_OWNER_D</a:t>
            </a:r>
          </a:p>
          <a:p>
            <a:r>
              <a:rPr lang="zh-TW" altLang="en-US" dirty="0" smtClean="0"/>
              <a:t>KPSN_TRACK</a:t>
            </a:r>
          </a:p>
          <a:p>
            <a:r>
              <a:rPr lang="zh-TW" altLang="en-US" dirty="0" smtClean="0"/>
              <a:t>KPSN_TRACK_HIS</a:t>
            </a:r>
          </a:p>
          <a:p>
            <a:r>
              <a:rPr lang="zh-TW" altLang="en-US" dirty="0" smtClean="0"/>
              <a:t>AUTHENTIC_HOLD</a:t>
            </a:r>
          </a:p>
          <a:p>
            <a:r>
              <a:rPr lang="zh-TW" altLang="en-US" dirty="0" smtClean="0"/>
              <a:t>AUTHENTIC_HOLD_D</a:t>
            </a:r>
          </a:p>
          <a:p>
            <a:r>
              <a:rPr lang="zh-TW" altLang="en-US" dirty="0" smtClean="0"/>
              <a:t>REWORK</a:t>
            </a:r>
          </a:p>
          <a:p>
            <a:r>
              <a:rPr lang="zh-TW" altLang="en-US" dirty="0" smtClean="0"/>
              <a:t>REWORK_D</a:t>
            </a:r>
          </a:p>
          <a:p>
            <a:r>
              <a:rPr lang="zh-TW" altLang="en-US" dirty="0" smtClean="0"/>
              <a:t>CARTON_ISN</a:t>
            </a:r>
          </a:p>
          <a:p>
            <a:r>
              <a:rPr lang="zh-TW" altLang="en-US" dirty="0" smtClean="0"/>
              <a:t>SCARTON_ISN</a:t>
            </a:r>
          </a:p>
          <a:p>
            <a:r>
              <a:rPr lang="zh-TW" altLang="en-US" dirty="0" smtClean="0"/>
              <a:t>PALLET_ISN</a:t>
            </a:r>
          </a:p>
          <a:p>
            <a:r>
              <a:rPr lang="zh-TW" altLang="en-US" dirty="0" smtClean="0"/>
              <a:t>ROUTE_STEP_CHECK</a:t>
            </a:r>
          </a:p>
          <a:p>
            <a:r>
              <a:rPr lang="zh-TW" altLang="en-US" dirty="0" smtClean="0"/>
              <a:t>AP_INI</a:t>
            </a:r>
          </a:p>
          <a:p>
            <a:r>
              <a:rPr lang="zh-TW" altLang="en-US" dirty="0" smtClean="0"/>
              <a:t>MODEL</a:t>
            </a:r>
            <a:r>
              <a:rPr lang="zh-TW" altLang="en-US" dirty="0" smtClean="0"/>
              <a:t>_D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4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ROUTE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ROUTE='AFF1'=&gt;ROUTE.ROUTE.ROUTENM.ROUTEFLAG.ISNNUM;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ROUTE: </a:t>
            </a:r>
            <a:r>
              <a:rPr lang="en-US" altLang="zh-TW" dirty="0" smtClean="0">
                <a:solidFill>
                  <a:srgbClr val="FF0000"/>
                </a:solidFill>
              </a:rPr>
              <a:t>SFIS route name</a:t>
            </a:r>
          </a:p>
          <a:p>
            <a:r>
              <a:rPr lang="en-US" altLang="zh-TW" dirty="0" smtClean="0"/>
              <a:t>ROUTENM: </a:t>
            </a:r>
            <a:r>
              <a:rPr lang="en-US" altLang="zh-TW" dirty="0" smtClean="0">
                <a:solidFill>
                  <a:srgbClr val="FF0000"/>
                </a:solidFill>
              </a:rPr>
              <a:t>Description of ROUTE</a:t>
            </a:r>
          </a:p>
          <a:p>
            <a:r>
              <a:rPr lang="en-US" altLang="zh-TW" dirty="0" smtClean="0"/>
              <a:t>ROUTEFLAG: </a:t>
            </a:r>
            <a:r>
              <a:rPr lang="en-US" altLang="zh-TW" dirty="0" smtClean="0">
                <a:solidFill>
                  <a:srgbClr val="FF0000"/>
                </a:solidFill>
              </a:rPr>
              <a:t>F, S are fixed; e determines whether the route requires </a:t>
            </a:r>
            <a:r>
              <a:rPr lang="en-US" altLang="zh-TW" dirty="0" err="1" smtClean="0">
                <a:solidFill>
                  <a:srgbClr val="FF0000"/>
                </a:solidFill>
              </a:rPr>
              <a:t>config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ISNNUM: </a:t>
            </a:r>
            <a:r>
              <a:rPr lang="en-US" altLang="zh-TW" dirty="0" smtClean="0">
                <a:solidFill>
                  <a:srgbClr val="FF0000"/>
                </a:solidFill>
              </a:rPr>
              <a:t>FATP fixed use AUTO_ISN;MLB fixed use TIGRIS_PCBA_SN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97495"/>
            <a:ext cx="9391409" cy="11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LINE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LINE='1A01S'=&gt;LINE.LINE.LINENM.NEWLINE;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LINE: </a:t>
            </a:r>
            <a:r>
              <a:rPr lang="en-US" altLang="zh-TW" dirty="0" smtClean="0">
                <a:solidFill>
                  <a:srgbClr val="FF0000"/>
                </a:solidFill>
              </a:rPr>
              <a:t>SFIS line name</a:t>
            </a:r>
          </a:p>
          <a:p>
            <a:r>
              <a:rPr lang="en-US" altLang="zh-TW" dirty="0" smtClean="0"/>
              <a:t>LINENM: </a:t>
            </a:r>
            <a:r>
              <a:rPr lang="en-US" altLang="zh-TW" dirty="0" smtClean="0">
                <a:solidFill>
                  <a:srgbClr val="FF0000"/>
                </a:solidFill>
              </a:rPr>
              <a:t>Description of line</a:t>
            </a:r>
          </a:p>
          <a:p>
            <a:r>
              <a:rPr lang="en-US" altLang="zh-TW" dirty="0" smtClean="0"/>
              <a:t>NEWLINE: </a:t>
            </a:r>
            <a:r>
              <a:rPr lang="en-US" altLang="zh-TW" dirty="0" smtClean="0">
                <a:solidFill>
                  <a:srgbClr val="FF0000"/>
                </a:solidFill>
              </a:rPr>
              <a:t>Will be used in AUTOGR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307"/>
            <a:ext cx="9587411" cy="19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DEVICE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DEVICE='304004'=&gt;DEVICE.DEVICE.GRP.LINE.WKTYPE.SECTION.DEVICENM;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DEVICE: </a:t>
            </a:r>
            <a:r>
              <a:rPr lang="en-US" altLang="zh-TW" dirty="0" smtClean="0">
                <a:solidFill>
                  <a:srgbClr val="FF0000"/>
                </a:solidFill>
              </a:rPr>
              <a:t>Devices used by </a:t>
            </a:r>
            <a:r>
              <a:rPr lang="en-US" altLang="zh-TW" dirty="0" err="1" smtClean="0">
                <a:solidFill>
                  <a:srgbClr val="FF0000"/>
                </a:solidFill>
              </a:rPr>
              <a:t>CloneTrooper</a:t>
            </a:r>
            <a:r>
              <a:rPr lang="en-US" altLang="zh-TW" dirty="0" smtClean="0">
                <a:solidFill>
                  <a:srgbClr val="FF0000"/>
                </a:solidFill>
              </a:rPr>
              <a:t> and test sites</a:t>
            </a:r>
          </a:p>
          <a:p>
            <a:r>
              <a:rPr lang="en-US" altLang="zh-TW" dirty="0" smtClean="0"/>
              <a:t>GRP: </a:t>
            </a:r>
            <a:r>
              <a:rPr lang="en-US" altLang="zh-TW" dirty="0" smtClean="0">
                <a:solidFill>
                  <a:srgbClr val="FF0000"/>
                </a:solidFill>
              </a:rPr>
              <a:t>This device is assigned to a specific station</a:t>
            </a:r>
          </a:p>
          <a:p>
            <a:r>
              <a:rPr lang="en-US" altLang="zh-TW" dirty="0" smtClean="0"/>
              <a:t>LINE: </a:t>
            </a:r>
            <a:r>
              <a:rPr lang="en-US" altLang="zh-TW" dirty="0" smtClean="0">
                <a:solidFill>
                  <a:srgbClr val="FF0000"/>
                </a:solidFill>
              </a:rPr>
              <a:t>This device assigns a specific line </a:t>
            </a:r>
          </a:p>
          <a:p>
            <a:r>
              <a:rPr lang="en-US" altLang="zh-TW" dirty="0" smtClean="0"/>
              <a:t>WKTYPE: </a:t>
            </a:r>
            <a:r>
              <a:rPr lang="en-US" altLang="zh-TW" dirty="0" smtClean="0">
                <a:solidFill>
                  <a:srgbClr val="FF0000"/>
                </a:solidFill>
              </a:rPr>
              <a:t>Control how </a:t>
            </a:r>
            <a:r>
              <a:rPr lang="en-US" altLang="zh-TW" dirty="0" err="1" smtClean="0">
                <a:solidFill>
                  <a:srgbClr val="FF0000"/>
                </a:solidFill>
              </a:rPr>
              <a:t>CloneTrooper</a:t>
            </a:r>
            <a:r>
              <a:rPr lang="en-US" altLang="zh-TW" dirty="0" smtClean="0">
                <a:solidFill>
                  <a:srgbClr val="FF0000"/>
                </a:solidFill>
              </a:rPr>
              <a:t> scans codes ; The test site is fixed to use WKS07_1</a:t>
            </a:r>
          </a:p>
          <a:p>
            <a:r>
              <a:rPr lang="en-US" altLang="zh-TW" dirty="0" smtClean="0"/>
              <a:t>SECTION: </a:t>
            </a:r>
            <a:r>
              <a:rPr lang="en-US" altLang="zh-TW" dirty="0" smtClean="0">
                <a:solidFill>
                  <a:srgbClr val="FF0000"/>
                </a:solidFill>
              </a:rPr>
              <a:t>GRP has its own section</a:t>
            </a:r>
          </a:p>
          <a:p>
            <a:r>
              <a:rPr lang="en-US" altLang="zh-TW" dirty="0" smtClean="0"/>
              <a:t>DEVICENM: </a:t>
            </a:r>
            <a:r>
              <a:rPr lang="en-US" altLang="zh-TW" dirty="0" smtClean="0">
                <a:solidFill>
                  <a:srgbClr val="FF0000"/>
                </a:solidFill>
              </a:rPr>
              <a:t>Describe the location of the device to facilitate confirmation by the IT team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68269"/>
            <a:ext cx="10820954" cy="1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ALLDEV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DEVID='TEHR_B01-GFRF-01_1_CELL-S1'=&gt;ALLDEV;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DEVALUE: </a:t>
            </a:r>
            <a:r>
              <a:rPr lang="en-US" altLang="zh-TW" dirty="0" smtClean="0">
                <a:solidFill>
                  <a:srgbClr val="FF0000"/>
                </a:solidFill>
              </a:rPr>
              <a:t>Maintain devices that need to be bound</a:t>
            </a:r>
          </a:p>
          <a:p>
            <a:r>
              <a:rPr lang="en-US" altLang="zh-TW" dirty="0" smtClean="0"/>
              <a:t>DEVID:  </a:t>
            </a:r>
            <a:r>
              <a:rPr lang="en-US" altLang="zh-TW" dirty="0" smtClean="0">
                <a:solidFill>
                  <a:srgbClr val="FF0000"/>
                </a:solidFill>
              </a:rPr>
              <a:t>Test station and AE automation station </a:t>
            </a:r>
            <a:r>
              <a:rPr lang="en-US" altLang="zh-TW" dirty="0" err="1" smtClean="0">
                <a:solidFill>
                  <a:srgbClr val="FF0000"/>
                </a:solidFill>
              </a:rPr>
              <a:t>stationid</a:t>
            </a:r>
            <a:r>
              <a:rPr lang="en-US" altLang="zh-TW" dirty="0" smtClean="0">
                <a:solidFill>
                  <a:srgbClr val="FF0000"/>
                </a:solidFill>
              </a:rPr>
              <a:t> in MACMINI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53589"/>
            <a:ext cx="11049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DEVICE_CFG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1232434" cy="3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DEVICE='304001'=&gt;DEVICE_CFG.DEVICE.DEVID.SID.IP.APID.PAGEID;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DEVICE: </a:t>
            </a:r>
            <a:r>
              <a:rPr lang="en-US" altLang="zh-TW" dirty="0" smtClean="0">
                <a:solidFill>
                  <a:srgbClr val="FF0000"/>
                </a:solidFill>
              </a:rPr>
              <a:t>Maintain devices that need to be bound</a:t>
            </a:r>
          </a:p>
          <a:p>
            <a:r>
              <a:rPr lang="en-US" altLang="zh-TW" dirty="0" smtClean="0"/>
              <a:t>DEVID: </a:t>
            </a:r>
            <a:r>
              <a:rPr lang="en-US" altLang="zh-TW" dirty="0" err="1" smtClean="0">
                <a:solidFill>
                  <a:srgbClr val="FF0000"/>
                </a:solidFill>
              </a:rPr>
              <a:t>stationid</a:t>
            </a:r>
            <a:r>
              <a:rPr lang="en-US" altLang="zh-TW" dirty="0" smtClean="0">
                <a:solidFill>
                  <a:srgbClr val="FF0000"/>
                </a:solidFill>
              </a:rPr>
              <a:t> in </a:t>
            </a:r>
            <a:r>
              <a:rPr lang="en-US" altLang="zh-TW" dirty="0" err="1" smtClean="0">
                <a:solidFill>
                  <a:srgbClr val="FF0000"/>
                </a:solidFill>
              </a:rPr>
              <a:t>CloneTrooper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SID: </a:t>
            </a:r>
            <a:r>
              <a:rPr lang="en-US" altLang="zh-TW" dirty="0" smtClean="0">
                <a:solidFill>
                  <a:srgbClr val="FF0000"/>
                </a:solidFill>
              </a:rPr>
              <a:t>FATP use TCTGF1;MLB use TCTGS1</a:t>
            </a:r>
          </a:p>
          <a:p>
            <a:r>
              <a:rPr lang="en-US" altLang="zh-TW" dirty="0" smtClean="0"/>
              <a:t>IP: </a:t>
            </a:r>
            <a:r>
              <a:rPr lang="en-US" altLang="zh-TW" dirty="0" smtClean="0">
                <a:solidFill>
                  <a:srgbClr val="FF0000"/>
                </a:solidFill>
              </a:rPr>
              <a:t>R2D2 </a:t>
            </a:r>
            <a:r>
              <a:rPr lang="en-US" altLang="zh-TW" dirty="0" err="1" smtClean="0">
                <a:solidFill>
                  <a:srgbClr val="FF0000"/>
                </a:solidFill>
              </a:rPr>
              <a:t>Webservice</a:t>
            </a:r>
            <a:r>
              <a:rPr lang="en-US" altLang="zh-TW" dirty="0" smtClean="0">
                <a:solidFill>
                  <a:srgbClr val="FF0000"/>
                </a:solidFill>
              </a:rPr>
              <a:t> URL</a:t>
            </a:r>
          </a:p>
          <a:p>
            <a:r>
              <a:rPr lang="en-US" altLang="zh-TW" dirty="0" smtClean="0"/>
              <a:t>APID: </a:t>
            </a:r>
            <a:r>
              <a:rPr lang="en-US" altLang="zh-TW" dirty="0" smtClean="0">
                <a:solidFill>
                  <a:srgbClr val="FF0000"/>
                </a:solidFill>
              </a:rPr>
              <a:t>Main program name</a:t>
            </a:r>
          </a:p>
          <a:p>
            <a:r>
              <a:rPr lang="en-US" altLang="zh-TW" dirty="0" smtClean="0"/>
              <a:t>PAGEID: </a:t>
            </a:r>
            <a:r>
              <a:rPr lang="en-US" altLang="zh-TW" dirty="0" smtClean="0">
                <a:solidFill>
                  <a:srgbClr val="FF0000"/>
                </a:solidFill>
              </a:rPr>
              <a:t>Program pages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52796"/>
            <a:ext cx="10965742" cy="10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MO=</a:t>
            </a:r>
            <a:r>
              <a:rPr lang="en-US" altLang="zh-TW" dirty="0"/>
              <a:t>PF147003</a:t>
            </a:r>
            <a:r>
              <a:rPr lang="en-US" altLang="zh-TW" dirty="0" smtClean="0"/>
              <a:t>'=&gt;MO.MO.ITEM.ROUTE.TQTY.IQTY.OQTY.APPROVE.STATUS;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MO: Work order content</a:t>
            </a:r>
          </a:p>
          <a:p>
            <a:r>
              <a:rPr lang="en-US" altLang="zh-TW" dirty="0" smtClean="0"/>
              <a:t>ITEM:  </a:t>
            </a:r>
            <a:r>
              <a:rPr lang="en-US" altLang="zh-TW" dirty="0" err="1" smtClean="0"/>
              <a:t>Pega</a:t>
            </a:r>
            <a:r>
              <a:rPr lang="en-US" altLang="zh-TW" dirty="0" smtClean="0"/>
              <a:t> ITEM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ROUTE: The route used by MO</a:t>
            </a:r>
          </a:p>
          <a:p>
            <a:r>
              <a:rPr lang="en-US" altLang="zh-TW" dirty="0" smtClean="0"/>
              <a:t>TQTY: The target amount of MO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QTY : Number of MOs that have started the process </a:t>
            </a:r>
          </a:p>
          <a:p>
            <a:r>
              <a:rPr lang="en-US" altLang="zh-TW" dirty="0" smtClean="0"/>
              <a:t>OQTY: Number of MOs that have completed the process</a:t>
            </a:r>
          </a:p>
          <a:p>
            <a:r>
              <a:rPr lang="en-US" altLang="zh-TW" dirty="0" smtClean="0"/>
              <a:t>APPROVE: PMMO approve status (0.no approve;1.approve)</a:t>
            </a:r>
          </a:p>
          <a:p>
            <a:r>
              <a:rPr lang="en-US" altLang="zh-TW" dirty="0" smtClean="0"/>
              <a:t>STATUS: MO status(0.no extant ;1.MO extant ; 2 MO already input; 3.MO closed)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361927"/>
            <a:ext cx="10626008" cy="13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ISN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ISN='J85HAN0000300003R2'=&gt;ISN.ISN.ITEM.MO.AOIISN.AOILOC.AOISTATUS.IOSTATUS;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ISN: Product serial number</a:t>
            </a:r>
          </a:p>
          <a:p>
            <a:r>
              <a:rPr lang="en-US" altLang="zh-TW" dirty="0" smtClean="0"/>
              <a:t>ITEM: </a:t>
            </a:r>
            <a:r>
              <a:rPr lang="en-US" altLang="zh-TW" dirty="0" err="1" smtClean="0"/>
              <a:t>Pega</a:t>
            </a:r>
            <a:r>
              <a:rPr lang="en-US" altLang="zh-TW" dirty="0" smtClean="0"/>
              <a:t> ITEM</a:t>
            </a:r>
          </a:p>
          <a:p>
            <a:r>
              <a:rPr lang="en-US" altLang="zh-TW" dirty="0" smtClean="0"/>
              <a:t>MO: MO number</a:t>
            </a:r>
          </a:p>
          <a:p>
            <a:r>
              <a:rPr lang="en-US" altLang="zh-TW" dirty="0" smtClean="0"/>
              <a:t>AOIISN: only SMT product ,panel </a:t>
            </a:r>
            <a:r>
              <a:rPr lang="en-US" altLang="zh-TW" dirty="0" err="1" smtClean="0"/>
              <a:t>isn</a:t>
            </a:r>
            <a:endParaRPr lang="en-US" altLang="zh-TW" dirty="0" smtClean="0"/>
          </a:p>
          <a:p>
            <a:r>
              <a:rPr lang="en-US" altLang="zh-TW" dirty="0" smtClean="0"/>
              <a:t>AOILOC: board location</a:t>
            </a:r>
          </a:p>
          <a:p>
            <a:r>
              <a:rPr lang="en-US" altLang="zh-TW" dirty="0" smtClean="0"/>
              <a:t>AOISTATUS: 1.board link </a:t>
            </a:r>
            <a:r>
              <a:rPr lang="en-US" altLang="zh-TW" dirty="0" err="1" smtClean="0"/>
              <a:t>aoiisn</a:t>
            </a:r>
            <a:r>
              <a:rPr lang="en-US" altLang="zh-TW" dirty="0" smtClean="0"/>
              <a:t>; -1 board delink </a:t>
            </a:r>
            <a:r>
              <a:rPr lang="en-US" altLang="zh-TW" dirty="0" err="1" smtClean="0"/>
              <a:t>aoiisn</a:t>
            </a:r>
            <a:endParaRPr lang="en-US" altLang="zh-TW" dirty="0" smtClean="0"/>
          </a:p>
          <a:p>
            <a:r>
              <a:rPr lang="en-US" altLang="zh-TW" dirty="0" smtClean="0"/>
              <a:t>IOSTATUS: 0.no input ;1 already ; 2 finished process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38311"/>
            <a:ext cx="10578874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ITEM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ITEM='70A0611M1900'=&gt;ITEM.ITEM.ITEMNM.CUSTITEM.CUSTITEMSP.CUSTVENDOR;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ITEM: </a:t>
            </a:r>
            <a:r>
              <a:rPr lang="en-US" altLang="zh-TW" dirty="0" err="1" smtClean="0"/>
              <a:t>Pega</a:t>
            </a:r>
            <a:r>
              <a:rPr lang="en-US" altLang="zh-TW" dirty="0" smtClean="0"/>
              <a:t> ITEM</a:t>
            </a:r>
          </a:p>
          <a:p>
            <a:r>
              <a:rPr lang="en-US" altLang="zh-TW" dirty="0" smtClean="0"/>
              <a:t>ITEMNM:  ITEM description</a:t>
            </a:r>
            <a:endParaRPr lang="en-US" altLang="zh-TW" dirty="0"/>
          </a:p>
          <a:p>
            <a:r>
              <a:rPr lang="en-US" altLang="zh-TW" dirty="0" smtClean="0"/>
              <a:t>CUSTITEM: coco item</a:t>
            </a:r>
          </a:p>
          <a:p>
            <a:r>
              <a:rPr lang="en-US" altLang="zh-TW" dirty="0" smtClean="0"/>
              <a:t>CUSTITEMSP: EEEE CODE</a:t>
            </a:r>
          </a:p>
          <a:p>
            <a:r>
              <a:rPr lang="en-US" altLang="zh-TW" dirty="0" smtClean="0"/>
              <a:t>CUSTVENDOR: Vendor description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395463"/>
            <a:ext cx="10705238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37" y="1019757"/>
            <a:ext cx="6055481" cy="412141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07486" y="1793302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This is the X-MES </a:t>
            </a:r>
            <a:r>
              <a:rPr lang="en-US" altLang="zh-TW" u="sng" dirty="0" smtClean="0"/>
              <a:t>login Page</a:t>
            </a:r>
            <a:endParaRPr lang="zh-TW" altLang="en-US" u="sng" dirty="0"/>
          </a:p>
        </p:txBody>
      </p:sp>
      <p:sp>
        <p:nvSpPr>
          <p:cNvPr id="6" name="右大括弧 5"/>
          <p:cNvSpPr/>
          <p:nvPr/>
        </p:nvSpPr>
        <p:spPr>
          <a:xfrm>
            <a:off x="4448174" y="2600325"/>
            <a:ext cx="257175" cy="1266825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7716999" y="1977968"/>
            <a:ext cx="180975" cy="18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>
            <a:off x="4786603" y="3233737"/>
            <a:ext cx="3020883" cy="358549"/>
          </a:xfrm>
          <a:prstGeom prst="bentConnector3">
            <a:avLst>
              <a:gd name="adj1" fmla="val 138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752187" y="3267193"/>
            <a:ext cx="315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Verify your permissions through Project, Employee ID, and Password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4464" y="146571"/>
            <a:ext cx="1142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 smtClean="0"/>
              <a:t>login Page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247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MO_ITEM </a:t>
            </a:r>
            <a:r>
              <a:rPr lang="en-US" altLang="zh-TW" sz="1600" dirty="0"/>
              <a:t>(The information here all comes from SAP and is transferred to SFIS through SAP</a:t>
            </a:r>
            <a:r>
              <a:rPr lang="en-US" altLang="zh-TW" sz="1600" dirty="0" smtClean="0"/>
              <a:t>.)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MO='PF147003'=&gt;MO_ITEM.MO.ITEM.ISQTY.KPBC;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MO:  MO number</a:t>
            </a:r>
          </a:p>
          <a:p>
            <a:r>
              <a:rPr lang="en-US" altLang="zh-TW" dirty="0" smtClean="0"/>
              <a:t>ITEM:  </a:t>
            </a:r>
            <a:r>
              <a:rPr lang="en-US" altLang="zh-TW" dirty="0" err="1" smtClean="0"/>
              <a:t>Pega</a:t>
            </a:r>
            <a:r>
              <a:rPr lang="en-US" altLang="zh-TW" dirty="0" smtClean="0"/>
              <a:t> ITEM</a:t>
            </a:r>
          </a:p>
          <a:p>
            <a:r>
              <a:rPr lang="en-US" altLang="zh-TW" dirty="0" smtClean="0"/>
              <a:t>ISQTY: Quantity of material used</a:t>
            </a:r>
          </a:p>
          <a:p>
            <a:r>
              <a:rPr lang="en-US" altLang="zh-TW" dirty="0" smtClean="0"/>
              <a:t>KPBC: SFIS Key Part Name </a:t>
            </a:r>
          </a:p>
          <a:p>
            <a:r>
              <a:rPr lang="en-US" altLang="zh-TW" dirty="0" smtClean="0"/>
              <a:t>(Main line: MBM;LD1;DM2;DM;CABM1;BT;BC1;AN16;AN11;AN10;AN13) </a:t>
            </a:r>
          </a:p>
          <a:p>
            <a:r>
              <a:rPr lang="en-US" altLang="zh-TW" dirty="0" smtClean="0"/>
              <a:t>(MLBCG line: RFID)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249052"/>
            <a:ext cx="107052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MOKP </a:t>
            </a:r>
            <a:r>
              <a:rPr lang="en-US" altLang="zh-TW" sz="1400" dirty="0"/>
              <a:t>(MOKP is transferred to PMMO after sorting out the </a:t>
            </a:r>
            <a:r>
              <a:rPr lang="en-US" altLang="zh-TW" sz="1400" dirty="0" err="1"/>
              <a:t>mo_item</a:t>
            </a:r>
            <a:r>
              <a:rPr lang="en-US" altLang="zh-TW" sz="1400" dirty="0"/>
              <a:t> data. Here are the main materials needed for production</a:t>
            </a:r>
            <a:r>
              <a:rPr lang="en-US" altLang="zh-TW" sz="1400" dirty="0" smtClean="0"/>
              <a:t>.)</a:t>
            </a:r>
            <a:endParaRPr lang="en-US" altLang="zh-TW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MO='PF147003'=&gt;MOKP.MO.KPITEM.KPBC.KPCOUNT;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KEY Field Description (MOKP is transferred to PMMO after sorting out the </a:t>
            </a:r>
            <a:r>
              <a:rPr lang="en-US" altLang="zh-TW" dirty="0" err="1" smtClean="0"/>
              <a:t>mo_item</a:t>
            </a:r>
            <a:r>
              <a:rPr lang="en-US" altLang="zh-TW" dirty="0" smtClean="0"/>
              <a:t> data. Here are the main materials needed for production.)</a:t>
            </a:r>
          </a:p>
          <a:p>
            <a:r>
              <a:rPr lang="en-US" altLang="zh-TW" dirty="0" smtClean="0"/>
              <a:t>MO:  MO number</a:t>
            </a:r>
          </a:p>
          <a:p>
            <a:r>
              <a:rPr lang="en-US" altLang="zh-TW" dirty="0" smtClean="0"/>
              <a:t>KPITEM:  </a:t>
            </a:r>
            <a:r>
              <a:rPr lang="en-US" altLang="zh-TW" dirty="0" err="1" smtClean="0"/>
              <a:t>Pega</a:t>
            </a:r>
            <a:r>
              <a:rPr lang="en-US" altLang="zh-TW" dirty="0" smtClean="0"/>
              <a:t> KPITEM</a:t>
            </a:r>
          </a:p>
          <a:p>
            <a:r>
              <a:rPr lang="en-US" altLang="zh-TW" dirty="0" smtClean="0"/>
              <a:t>KPBC: SFIS Key Part Name </a:t>
            </a:r>
          </a:p>
          <a:p>
            <a:r>
              <a:rPr lang="en-US" altLang="zh-TW" dirty="0" err="1" smtClean="0"/>
              <a:t>KPCOUNT:The</a:t>
            </a:r>
            <a:r>
              <a:rPr lang="en-US" altLang="zh-TW" dirty="0" smtClean="0"/>
              <a:t> quantity of this material that needs to be used during production(1.link one ;2.link two)</a:t>
            </a:r>
          </a:p>
          <a:p>
            <a:r>
              <a:rPr lang="en-US" altLang="zh-TW" dirty="0" smtClean="0"/>
              <a:t>(Main line: MBM;LD1;DM2;DM;CABM1;BT;BC1;AN16;AN11;AN10;AN13) </a:t>
            </a:r>
          </a:p>
          <a:p>
            <a:r>
              <a:rPr lang="en-US" altLang="zh-TW" dirty="0" smtClean="0"/>
              <a:t>(MLBCG line: RFID)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69301"/>
            <a:ext cx="10217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CHKRULE_D </a:t>
            </a:r>
            <a:r>
              <a:rPr lang="en-US" altLang="zh-TW" sz="1600" dirty="0" smtClean="0"/>
              <a:t>(query </a:t>
            </a:r>
            <a:r>
              <a:rPr lang="en-US" altLang="zh-TW" sz="1600" dirty="0" err="1" smtClean="0"/>
              <a:t>kpsn</a:t>
            </a:r>
            <a:r>
              <a:rPr lang="en-US" altLang="zh-TW" sz="1600" dirty="0" smtClean="0"/>
              <a:t> rule 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RULEITEM='13A0-5ZA0741'=&gt;CHKRULE_D.RULETYPE.RULEITEM.RULESTR;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RULETYPE: (CHKKP_NEW for LINK </a:t>
            </a:r>
            <a:r>
              <a:rPr lang="en-US" altLang="zh-TW" dirty="0"/>
              <a:t>KP; </a:t>
            </a:r>
            <a:r>
              <a:rPr lang="en-US" altLang="zh-TW" dirty="0" smtClean="0"/>
              <a:t>CHKMK_VSN for </a:t>
            </a:r>
            <a:r>
              <a:rPr lang="en-US" altLang="zh-TW" dirty="0"/>
              <a:t>MTK scan ; </a:t>
            </a:r>
            <a:r>
              <a:rPr lang="en-US" altLang="zh-TW" dirty="0" smtClean="0"/>
              <a:t>CHKKP_LOTCODE for </a:t>
            </a:r>
            <a:r>
              <a:rPr lang="en-US" altLang="zh-TW" dirty="0" err="1" smtClean="0"/>
              <a:t>lotcode</a:t>
            </a:r>
            <a:r>
              <a:rPr lang="en-US" altLang="zh-TW" dirty="0" smtClean="0"/>
              <a:t> scan )</a:t>
            </a:r>
          </a:p>
          <a:p>
            <a:r>
              <a:rPr lang="en-US" altLang="zh-TW" dirty="0" smtClean="0"/>
              <a:t>RULEITEM: vendor item (</a:t>
            </a:r>
            <a:r>
              <a:rPr lang="en-US" altLang="zh-TW" dirty="0" err="1" smtClean="0"/>
              <a:t>kpitem</a:t>
            </a:r>
            <a:r>
              <a:rPr lang="en-US" altLang="zh-TW" dirty="0" smtClean="0"/>
              <a:t> from </a:t>
            </a:r>
            <a:r>
              <a:rPr lang="en-US" altLang="zh-TW" dirty="0" err="1" smtClean="0"/>
              <a:t>mokp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RULESTR: KPSN rule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49252"/>
            <a:ext cx="1044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MOKP_D </a:t>
            </a:r>
            <a:r>
              <a:rPr lang="en-US" altLang="zh-TW" sz="1600" dirty="0" smtClean="0"/>
              <a:t>(query ISN </a:t>
            </a:r>
            <a:r>
              <a:rPr lang="en-US" altLang="zh-TW" sz="1600" dirty="0"/>
              <a:t>current LINK KP information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ISN='C232QTRQ19'=&gt;MOKP_D.MO.ISN.KPSN.KPITEM.DEVICE.KPBC.LINE;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(ISN current LINK KP information)</a:t>
            </a:r>
          </a:p>
          <a:p>
            <a:r>
              <a:rPr lang="en-US" altLang="zh-TW" dirty="0" smtClean="0"/>
              <a:t>MO: ISN MO</a:t>
            </a:r>
          </a:p>
          <a:p>
            <a:r>
              <a:rPr lang="en-US" altLang="zh-TW" dirty="0" smtClean="0"/>
              <a:t>ISN:  UNIT ISN</a:t>
            </a:r>
            <a:endParaRPr lang="en-US" altLang="zh-TW" dirty="0"/>
          </a:p>
          <a:p>
            <a:r>
              <a:rPr lang="en-US" altLang="zh-TW" dirty="0" smtClean="0"/>
              <a:t>KPSN: KEY PART VSN</a:t>
            </a:r>
          </a:p>
          <a:p>
            <a:r>
              <a:rPr lang="en-US" altLang="zh-TW" dirty="0" smtClean="0"/>
              <a:t>KPITEM: KYE PART </a:t>
            </a:r>
            <a:r>
              <a:rPr lang="en-US" altLang="zh-TW" dirty="0" err="1" smtClean="0"/>
              <a:t>pega</a:t>
            </a:r>
            <a:r>
              <a:rPr lang="en-US" altLang="zh-TW" dirty="0" smtClean="0"/>
              <a:t> KPITEM </a:t>
            </a:r>
          </a:p>
          <a:p>
            <a:r>
              <a:rPr lang="en-US" altLang="zh-TW" dirty="0" smtClean="0"/>
              <a:t>DEVICE: Which </a:t>
            </a:r>
            <a:r>
              <a:rPr lang="en-US" altLang="zh-TW" dirty="0" err="1" smtClean="0"/>
              <a:t>CloneTrooper</a:t>
            </a:r>
            <a:r>
              <a:rPr lang="en-US" altLang="zh-TW" dirty="0" smtClean="0"/>
              <a:t> link material VSN</a:t>
            </a:r>
          </a:p>
          <a:p>
            <a:r>
              <a:rPr lang="en-US" altLang="zh-TW" dirty="0" smtClean="0"/>
              <a:t>KPBC: material KEPPART </a:t>
            </a:r>
            <a:r>
              <a:rPr lang="en-US" altLang="zh-TW" dirty="0" err="1" smtClean="0"/>
              <a:t>sfis</a:t>
            </a:r>
            <a:r>
              <a:rPr lang="en-US" altLang="zh-TW" dirty="0" smtClean="0"/>
              <a:t> name</a:t>
            </a:r>
          </a:p>
          <a:p>
            <a:r>
              <a:rPr lang="en-US" altLang="zh-TW" dirty="0" smtClean="0"/>
              <a:t>LINE: Which line link material VSN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4" y="1264697"/>
            <a:ext cx="10637036" cy="25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MOKP_DD</a:t>
            </a:r>
            <a:r>
              <a:rPr lang="en-US" altLang="zh-TW" sz="1600" dirty="0"/>
              <a:t>(Here is the information of CG splitting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ISN='HVLHAB0007800001A1'=&gt;MOKP_DD.KPSN.SNTYPE.RSN.ISN;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KPSN: full of CGS</a:t>
            </a:r>
          </a:p>
          <a:p>
            <a:r>
              <a:rPr lang="en-US" altLang="zh-TW" dirty="0" err="1" smtClean="0"/>
              <a:t>sntype</a:t>
            </a:r>
            <a:r>
              <a:rPr lang="en-US" altLang="zh-TW" dirty="0" smtClean="0"/>
              <a:t>:  </a:t>
            </a:r>
          </a:p>
          <a:p>
            <a:r>
              <a:rPr lang="en-US" altLang="zh-TW" dirty="0" smtClean="0"/>
              <a:t>RSN: Split CGS data</a:t>
            </a:r>
          </a:p>
          <a:p>
            <a:r>
              <a:rPr lang="en-US" altLang="zh-TW" dirty="0" smtClean="0"/>
              <a:t>ISN: CG MODULE SN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30264"/>
            <a:ext cx="1042804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ISN_KP </a:t>
            </a:r>
            <a:r>
              <a:rPr lang="en-US" altLang="zh-TW" sz="1600" dirty="0"/>
              <a:t>(ISN historical LINK records and current LINK records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ISN='HH5QYY4P0R'=&gt;ISN_KP.ISN.KPSN.KPBC.INTIME.GRP.OUTTIME.OUTOP;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ISN:  UNIT ISN</a:t>
            </a:r>
            <a:endParaRPr lang="en-US" altLang="zh-TW" dirty="0"/>
          </a:p>
          <a:p>
            <a:r>
              <a:rPr lang="en-US" altLang="zh-TW" dirty="0" smtClean="0"/>
              <a:t>KPSN: KEY PART VSN</a:t>
            </a:r>
          </a:p>
          <a:p>
            <a:r>
              <a:rPr lang="en-US" altLang="zh-TW" dirty="0" smtClean="0"/>
              <a:t>KPBC</a:t>
            </a:r>
            <a:r>
              <a:rPr lang="en-US" altLang="zh-TW" dirty="0"/>
              <a:t>: material KEPPART </a:t>
            </a:r>
            <a:r>
              <a:rPr lang="en-US" altLang="zh-TW" dirty="0" err="1"/>
              <a:t>sfis</a:t>
            </a:r>
            <a:r>
              <a:rPr lang="en-US" altLang="zh-TW" dirty="0"/>
              <a:t> name</a:t>
            </a:r>
          </a:p>
          <a:p>
            <a:r>
              <a:rPr lang="en-US" altLang="zh-TW" dirty="0" smtClean="0"/>
              <a:t>INTIME: What time </a:t>
            </a:r>
            <a:r>
              <a:rPr lang="en-US" altLang="zh-TW" dirty="0" err="1" smtClean="0"/>
              <a:t>CloneTrooper</a:t>
            </a:r>
            <a:r>
              <a:rPr lang="en-US" altLang="zh-TW" dirty="0" smtClean="0"/>
              <a:t> link material VSN</a:t>
            </a:r>
          </a:p>
          <a:p>
            <a:r>
              <a:rPr lang="en-US" altLang="zh-TW" dirty="0" smtClean="0"/>
              <a:t>GRP: link station GRP</a:t>
            </a:r>
          </a:p>
          <a:p>
            <a:r>
              <a:rPr lang="en-US" altLang="zh-TW" dirty="0" smtClean="0"/>
              <a:t>OUTTIME: Delink </a:t>
            </a:r>
            <a:r>
              <a:rPr lang="en-US" altLang="zh-TW" dirty="0"/>
              <a:t>time (If there is time, it means that this KP is delinked)</a:t>
            </a:r>
            <a:endParaRPr lang="en-US" altLang="zh-TW" dirty="0" smtClean="0"/>
          </a:p>
          <a:p>
            <a:r>
              <a:rPr lang="en-US" altLang="zh-TW" dirty="0" smtClean="0"/>
              <a:t>OUTOP: delink </a:t>
            </a:r>
            <a:r>
              <a:rPr lang="en-US" altLang="zh-TW" dirty="0" err="1" smtClean="0"/>
              <a:t>opid</a:t>
            </a:r>
            <a:r>
              <a:rPr lang="en-US" altLang="zh-TW" dirty="0" smtClean="0"/>
              <a:t> (JR_SFISAP is the smart delink)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73945"/>
            <a:ext cx="10635901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MO_ROUTE </a:t>
            </a:r>
            <a:r>
              <a:rPr lang="en-US" altLang="zh-TW" sz="1600" dirty="0"/>
              <a:t>(ISN FLOW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ISN='C232QTRQ19'=&gt;MO_ROUTE.MO.ISN.SEQ.DEVICE.INTIME.STEP.LINE.ROUTE;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MO:  MO number</a:t>
            </a:r>
          </a:p>
          <a:p>
            <a:r>
              <a:rPr lang="en-US" altLang="zh-TW" dirty="0" smtClean="0"/>
              <a:t>ISN:  ISN number</a:t>
            </a:r>
          </a:p>
          <a:p>
            <a:r>
              <a:rPr lang="en-US" altLang="zh-TW" dirty="0" smtClean="0"/>
              <a:t>SEQ: </a:t>
            </a:r>
            <a:r>
              <a:rPr lang="en-US" altLang="zh-TW" dirty="0"/>
              <a:t>ISN flow sort</a:t>
            </a:r>
            <a:endParaRPr lang="en-US" altLang="zh-TW" dirty="0" smtClean="0"/>
          </a:p>
          <a:p>
            <a:r>
              <a:rPr lang="en-US" altLang="zh-TW" dirty="0" smtClean="0"/>
              <a:t>DEVICE: pass station </a:t>
            </a:r>
            <a:r>
              <a:rPr lang="en-US" altLang="zh-TW" dirty="0" err="1" smtClean="0"/>
              <a:t>deviceid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INTIME: pass time</a:t>
            </a:r>
          </a:p>
          <a:p>
            <a:r>
              <a:rPr lang="en-US" altLang="zh-TW" dirty="0" smtClean="0"/>
              <a:t>STEP: pass step</a:t>
            </a:r>
          </a:p>
          <a:p>
            <a:r>
              <a:rPr lang="en-US" altLang="zh-TW" dirty="0" smtClean="0"/>
              <a:t>LINE: pass line</a:t>
            </a:r>
          </a:p>
          <a:p>
            <a:r>
              <a:rPr lang="en-US" altLang="zh-TW" dirty="0" smtClean="0"/>
              <a:t>ROUTE: </a:t>
            </a:r>
            <a:r>
              <a:rPr lang="en-US" altLang="zh-TW" dirty="0" err="1" smtClean="0"/>
              <a:t>isn</a:t>
            </a:r>
            <a:r>
              <a:rPr lang="en-US" altLang="zh-TW" dirty="0" smtClean="0"/>
              <a:t> route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54241"/>
            <a:ext cx="10705237" cy="21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MO_D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isn</a:t>
            </a:r>
            <a:r>
              <a:rPr lang="en-US" altLang="zh-TW" sz="1600" dirty="0"/>
              <a:t> current </a:t>
            </a:r>
            <a:r>
              <a:rPr lang="en-US" altLang="zh-TW" sz="1600" dirty="0" err="1"/>
              <a:t>status&amp;step</a:t>
            </a:r>
            <a:r>
              <a:rPr lang="en-US" altLang="zh-TW" sz="1600" dirty="0" smtClean="0"/>
              <a:t>)</a:t>
            </a: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ISN='C232QTRQ19'=&gt;MO_D.MO.ISN.DEVICE.STEP.INTIME.OP.STATUS;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MO:  MO number</a:t>
            </a:r>
          </a:p>
          <a:p>
            <a:r>
              <a:rPr lang="en-US" altLang="zh-TW" dirty="0" smtClean="0"/>
              <a:t>ISN:  ISN number</a:t>
            </a:r>
          </a:p>
          <a:p>
            <a:r>
              <a:rPr lang="en-US" altLang="zh-TW" dirty="0" smtClean="0"/>
              <a:t>DEVICE: </a:t>
            </a:r>
            <a:r>
              <a:rPr lang="en-US" altLang="zh-TW" dirty="0" err="1" smtClean="0"/>
              <a:t>deviceid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STEP: current station</a:t>
            </a:r>
          </a:p>
          <a:p>
            <a:r>
              <a:rPr lang="en-US" altLang="zh-TW" dirty="0" smtClean="0"/>
              <a:t>INTIME: pass current station time</a:t>
            </a:r>
          </a:p>
          <a:p>
            <a:r>
              <a:rPr lang="en-US" altLang="zh-TW" dirty="0" smtClean="0"/>
              <a:t>OP: scan </a:t>
            </a:r>
            <a:r>
              <a:rPr lang="en-US" altLang="zh-TW" dirty="0" err="1" smtClean="0"/>
              <a:t>opid</a:t>
            </a:r>
            <a:endParaRPr lang="en-US" altLang="zh-TW" dirty="0" smtClean="0"/>
          </a:p>
          <a:p>
            <a:r>
              <a:rPr lang="en-US" altLang="zh-TW" dirty="0" smtClean="0"/>
              <a:t>Status: (0.no error ; 1.unit have error 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321334"/>
            <a:ext cx="10705238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SNERR</a:t>
            </a:r>
            <a:r>
              <a:rPr lang="en-US" altLang="zh-TW" sz="1600" dirty="0" smtClean="0"/>
              <a:t> (query MLBSN </a:t>
            </a:r>
            <a:r>
              <a:rPr lang="en-US" altLang="zh-TW" sz="1600" dirty="0"/>
              <a:t>and FATPISN if there is an error in the system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SN='C232QTRQ19'=&gt;SNERR.SN.TESTTIME.EDEVICE.STATUS.LINE.STEP;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</a:t>
            </a:r>
            <a:r>
              <a:rPr lang="en-US" altLang="zh-TW" dirty="0"/>
              <a:t>Description(MLBSN and FATPISN if there is an error in the system)</a:t>
            </a:r>
            <a:endParaRPr lang="en-US" altLang="zh-TW" dirty="0" smtClean="0"/>
          </a:p>
          <a:p>
            <a:r>
              <a:rPr lang="en-US" altLang="zh-TW" dirty="0" smtClean="0"/>
              <a:t>SN:  </a:t>
            </a:r>
            <a:r>
              <a:rPr lang="en-US" altLang="zh-TW" dirty="0" err="1" smtClean="0"/>
              <a:t>mlb&amp;fatp</a:t>
            </a:r>
            <a:r>
              <a:rPr lang="en-US" altLang="zh-TW" dirty="0" smtClean="0"/>
              <a:t> </a:t>
            </a:r>
            <a:r>
              <a:rPr lang="en-US" altLang="zh-TW" dirty="0"/>
              <a:t>I</a:t>
            </a:r>
            <a:r>
              <a:rPr lang="en-US" altLang="zh-TW" dirty="0" smtClean="0"/>
              <a:t>SN</a:t>
            </a:r>
          </a:p>
          <a:p>
            <a:r>
              <a:rPr lang="en-US" altLang="zh-TW" dirty="0" smtClean="0"/>
              <a:t>TESTTIME:  Upload error time</a:t>
            </a:r>
          </a:p>
          <a:p>
            <a:r>
              <a:rPr lang="en-US" altLang="zh-TW" dirty="0" smtClean="0"/>
              <a:t>EDEVICE: Upload error use what application device </a:t>
            </a:r>
          </a:p>
          <a:p>
            <a:r>
              <a:rPr lang="en-US" altLang="zh-TW" dirty="0" smtClean="0"/>
              <a:t>STATUS</a:t>
            </a:r>
            <a:r>
              <a:rPr lang="en-US" altLang="zh-TW" dirty="0" smtClean="0">
                <a:sym typeface="Wingdings" panose="05000000000000000000" pitchFamily="2" charset="2"/>
              </a:rPr>
              <a:t>: (0.have error ;2.error repaired ;5.error auto repaired by retest)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LINE: Device line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STEP: Upload error step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85404"/>
            <a:ext cx="10705238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792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CARREIR_SN_D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(Query where MLBSN and FATPISN are bound to the carrier)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CARRIER_SN='SPBGCABST004L1021824' &amp;&amp; SEQ='0'=&gt;CARRIER_SN_D;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CARRIER_SN:  CARRIER number</a:t>
            </a:r>
          </a:p>
          <a:p>
            <a:r>
              <a:rPr lang="en-US" altLang="zh-TW" dirty="0" smtClean="0"/>
              <a:t>CAVITY: board location  </a:t>
            </a:r>
          </a:p>
          <a:p>
            <a:r>
              <a:rPr lang="en-US" altLang="zh-TW" dirty="0" smtClean="0"/>
              <a:t>INTIME: What time carrier be linked</a:t>
            </a:r>
          </a:p>
          <a:p>
            <a:r>
              <a:rPr lang="en-US" altLang="zh-TW" dirty="0" smtClean="0"/>
              <a:t>ISN: What ISN carrier linked</a:t>
            </a:r>
          </a:p>
          <a:p>
            <a:r>
              <a:rPr lang="en-US" altLang="zh-TW" dirty="0" smtClean="0"/>
              <a:t>SEQ: (0.current link )</a:t>
            </a:r>
          </a:p>
          <a:p>
            <a:r>
              <a:rPr lang="en-US" altLang="zh-TW" dirty="0" smtClean="0"/>
              <a:t>STATUS: (1. linked ;0.delink)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64608"/>
            <a:ext cx="10705238" cy="27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9" y="925129"/>
            <a:ext cx="9834681" cy="4963682"/>
          </a:xfrm>
          <a:prstGeom prst="rect">
            <a:avLst/>
          </a:prstGeom>
        </p:spPr>
      </p:pic>
      <p:sp>
        <p:nvSpPr>
          <p:cNvPr id="5" name="弧形向右箭號 4"/>
          <p:cNvSpPr/>
          <p:nvPr/>
        </p:nvSpPr>
        <p:spPr>
          <a:xfrm>
            <a:off x="530228" y="1543142"/>
            <a:ext cx="615821" cy="1231639"/>
          </a:xfrm>
          <a:prstGeom prst="curvedRightArrow">
            <a:avLst>
              <a:gd name="adj1" fmla="val 0"/>
              <a:gd name="adj2" fmla="val 5709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弧形向右箭號 5"/>
          <p:cNvSpPr/>
          <p:nvPr/>
        </p:nvSpPr>
        <p:spPr>
          <a:xfrm>
            <a:off x="871767" y="2795570"/>
            <a:ext cx="246289" cy="284504"/>
          </a:xfrm>
          <a:prstGeom prst="curvedRightArrow">
            <a:avLst>
              <a:gd name="adj1" fmla="val 0"/>
              <a:gd name="adj2" fmla="val 876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252" y="246791"/>
            <a:ext cx="127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 smtClean="0"/>
              <a:t>Path to BB8</a:t>
            </a:r>
            <a:endParaRPr lang="zh-TW" altLang="en-US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61870" y="1412337"/>
            <a:ext cx="587827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/>
              <a:t>step1</a:t>
            </a:r>
            <a:endParaRPr lang="en-US" altLang="zh-TW" sz="1100" dirty="0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1733877" y="2533960"/>
            <a:ext cx="587827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/>
              <a:t>step2</a:t>
            </a:r>
            <a:endParaRPr lang="en-US" altLang="zh-TW" sz="11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474106" y="2900187"/>
            <a:ext cx="587827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/>
              <a:t>step3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2194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MO_ROUTE_PDCA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ISN='C232QTRQ19'=&gt;MO_ROUTE_PDCA.MO.ISN.SEQ.INTIME.STEP.PDCA_ERRMSG;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MO:  MO number</a:t>
            </a:r>
          </a:p>
          <a:p>
            <a:r>
              <a:rPr lang="en-US" altLang="zh-TW" dirty="0" smtClean="0"/>
              <a:t>ISN:  ISN number</a:t>
            </a:r>
          </a:p>
          <a:p>
            <a:r>
              <a:rPr lang="en-US" altLang="zh-TW" dirty="0" smtClean="0"/>
              <a:t>SEQ: pass station order</a:t>
            </a:r>
          </a:p>
          <a:p>
            <a:r>
              <a:rPr lang="en-US" altLang="zh-TW" dirty="0" smtClean="0"/>
              <a:t>INTIME: test station time </a:t>
            </a:r>
          </a:p>
          <a:p>
            <a:r>
              <a:rPr lang="en-US" altLang="zh-TW" dirty="0" smtClean="0"/>
              <a:t>STEP: test step</a:t>
            </a:r>
          </a:p>
          <a:p>
            <a:r>
              <a:rPr lang="en-US" altLang="zh-TW" dirty="0" smtClean="0"/>
              <a:t>PDCA_ERRMSG: test fail message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245796"/>
            <a:ext cx="10705238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MO_ROUTE_OWNER </a:t>
            </a:r>
            <a:r>
              <a:rPr lang="en-US" altLang="zh-TW" sz="1600" dirty="0" smtClean="0"/>
              <a:t>( Query FAE </a:t>
            </a:r>
            <a:r>
              <a:rPr lang="en-US" altLang="zh-TW" sz="1600" dirty="0"/>
              <a:t>CHECK IN &amp; OUT log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ISN='LN2RHQVTDW'=&gt;MO_ROUTE_OWNER;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C_DATE:CHECK IN TIME</a:t>
            </a:r>
          </a:p>
          <a:p>
            <a:r>
              <a:rPr lang="en-US" altLang="zh-TW" dirty="0" smtClean="0"/>
              <a:t>C_OP: SCAN CHECK IN OP</a:t>
            </a:r>
          </a:p>
          <a:p>
            <a:r>
              <a:rPr lang="en-US" altLang="zh-TW" dirty="0" smtClean="0"/>
              <a:t>ISN: UNIT NUMBER</a:t>
            </a:r>
          </a:p>
          <a:p>
            <a:r>
              <a:rPr lang="en-US" altLang="zh-TW" dirty="0" smtClean="0"/>
              <a:t>OWNER_GRP: FAE AREA(FATP:FAE1  ; MLB: MFAE)</a:t>
            </a:r>
          </a:p>
          <a:p>
            <a:r>
              <a:rPr lang="en-US" altLang="zh-TW" dirty="0" smtClean="0"/>
              <a:t>OWNER_SEC: FATP OR MLB</a:t>
            </a:r>
          </a:p>
          <a:p>
            <a:r>
              <a:rPr lang="en-US" altLang="zh-TW" dirty="0" smtClean="0"/>
              <a:t>STATUS: 0.FATP UNIT CHECK IN  ; 9.CHECK OUT ;5.MLB BOARD CHECK IN</a:t>
            </a:r>
          </a:p>
          <a:p>
            <a:r>
              <a:rPr lang="en-US" altLang="zh-TW" dirty="0" smtClean="0"/>
              <a:t>TO_OWNER_GRP: ISN current station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84218"/>
            <a:ext cx="10965373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MO_ROUTE_OWNER_D </a:t>
            </a:r>
            <a:r>
              <a:rPr lang="en-US" altLang="zh-TW" sz="1600" dirty="0"/>
              <a:t>(Sub-areas within the FAE area ,only for FATP </a:t>
            </a:r>
            <a:r>
              <a:rPr lang="en-US" altLang="zh-TW" sz="1600" dirty="0" err="1"/>
              <a:t>isn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ISN='LN2RHQVTDW'=&gt;MO_ROUTE_OWNER_D;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C_DATE:CHECK IN TIME</a:t>
            </a:r>
          </a:p>
          <a:p>
            <a:r>
              <a:rPr lang="en-US" altLang="zh-TW" dirty="0" smtClean="0"/>
              <a:t>C_OP: SCAN CHECK IN OP</a:t>
            </a:r>
          </a:p>
          <a:p>
            <a:r>
              <a:rPr lang="en-US" altLang="zh-TW" dirty="0" smtClean="0"/>
              <a:t>ISN: UNIT NUMBER</a:t>
            </a:r>
          </a:p>
          <a:p>
            <a:r>
              <a:rPr lang="en-US" altLang="zh-TW" dirty="0" smtClean="0"/>
              <a:t>OWNER_GRP: FAE AREA(1DIS ;1FA )</a:t>
            </a:r>
          </a:p>
          <a:p>
            <a:r>
              <a:rPr lang="en-US" altLang="zh-TW" dirty="0" smtClean="0"/>
              <a:t>OWNER_SEC: FATP</a:t>
            </a:r>
          </a:p>
          <a:p>
            <a:r>
              <a:rPr lang="en-US" altLang="zh-TW" dirty="0" smtClean="0"/>
              <a:t>STATUS: 0.CHECK IN  ; 9.CHECK OUT </a:t>
            </a:r>
          </a:p>
          <a:p>
            <a:r>
              <a:rPr lang="en-US" altLang="zh-TW" dirty="0" smtClean="0"/>
              <a:t>TO_OWNER_GRP: ISN current station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31976"/>
            <a:ext cx="1070523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KPSN_TRACK </a:t>
            </a:r>
            <a:r>
              <a:rPr lang="en-US" altLang="zh-TW" sz="1600" dirty="0"/>
              <a:t>(SKD module off-line test records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KPSN='HVKHAA000FE00001A2'=&gt;KPSN_TRACK;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DEVID:MACMINI </a:t>
            </a:r>
            <a:r>
              <a:rPr lang="en-US" altLang="zh-TW" dirty="0" err="1" smtClean="0"/>
              <a:t>stationid</a:t>
            </a:r>
            <a:endParaRPr lang="en-US" altLang="zh-TW" dirty="0" smtClean="0"/>
          </a:p>
          <a:p>
            <a:r>
              <a:rPr lang="en-US" altLang="zh-TW" dirty="0" smtClean="0"/>
              <a:t>KPBC: KEYPART NAME  </a:t>
            </a:r>
          </a:p>
          <a:p>
            <a:r>
              <a:rPr lang="en-US" altLang="zh-TW" dirty="0" smtClean="0"/>
              <a:t>KPSN: SKD MODULE SN</a:t>
            </a:r>
          </a:p>
          <a:p>
            <a:r>
              <a:rPr lang="en-US" altLang="zh-TW" dirty="0" smtClean="0"/>
              <a:t>NOTE: Successfully tested sites</a:t>
            </a:r>
          </a:p>
          <a:p>
            <a:r>
              <a:rPr lang="en-US" altLang="zh-TW" dirty="0" smtClean="0"/>
              <a:t>OP: tester</a:t>
            </a:r>
          </a:p>
          <a:p>
            <a:r>
              <a:rPr lang="en-US" altLang="zh-TW" dirty="0" smtClean="0"/>
              <a:t>STATUS: Number of completed stations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55643"/>
            <a:ext cx="10569447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KPSN_TRACK_HIS </a:t>
            </a:r>
            <a:r>
              <a:rPr lang="en-US" altLang="zh-TW" sz="1600" dirty="0"/>
              <a:t>(SKD module off-line test records history log)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KPSN='HVKHAA0000200001A2'=&gt;KPSN_TRACK_HIS;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DEVID:MACMINI </a:t>
            </a:r>
            <a:r>
              <a:rPr lang="en-US" altLang="zh-TW" dirty="0" err="1" smtClean="0"/>
              <a:t>stationid</a:t>
            </a:r>
            <a:endParaRPr lang="en-US" altLang="zh-TW" dirty="0" smtClean="0"/>
          </a:p>
          <a:p>
            <a:r>
              <a:rPr lang="en-US" altLang="zh-TW" dirty="0" smtClean="0"/>
              <a:t>C_TIME: TEST TIME</a:t>
            </a:r>
          </a:p>
          <a:p>
            <a:r>
              <a:rPr lang="en-US" altLang="zh-TW" dirty="0" smtClean="0"/>
              <a:t>KPSN: SKD MODULE SN</a:t>
            </a:r>
          </a:p>
          <a:p>
            <a:r>
              <a:rPr lang="en-US" altLang="zh-TW" dirty="0" smtClean="0"/>
              <a:t>C_OP: tester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02077"/>
            <a:ext cx="10705238" cy="26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AUTHENTIC_HOLD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HOLD NUMBER)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BATCHNO='BHTCTGP124B12000005'=&gt;AUTHENTIC_HOLD;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(HOLD's specific ISN)</a:t>
            </a:r>
          </a:p>
          <a:p>
            <a:r>
              <a:rPr lang="en-US" altLang="zh-TW" dirty="0" smtClean="0"/>
              <a:t>AOBJECT: </a:t>
            </a:r>
          </a:p>
          <a:p>
            <a:r>
              <a:rPr lang="en-US" altLang="zh-TW" dirty="0" smtClean="0"/>
              <a:t>AUFLAG: 0.NO HOLD ; 2. HOLD</a:t>
            </a:r>
          </a:p>
          <a:p>
            <a:r>
              <a:rPr lang="en-US" altLang="zh-TW" dirty="0" smtClean="0"/>
              <a:t>BATCHNO: HOLD order number</a:t>
            </a:r>
          </a:p>
          <a:p>
            <a:r>
              <a:rPr lang="en-US" altLang="zh-TW" dirty="0" smtClean="0"/>
              <a:t>AOBJECT&amp;AUTHTYPE: KPSN or ISN</a:t>
            </a:r>
          </a:p>
          <a:p>
            <a:r>
              <a:rPr lang="en-US" altLang="zh-TW" dirty="0" smtClean="0"/>
              <a:t>TYPED: (GRP—HOLD this GRP ; ALL- HOLD all GRP)</a:t>
            </a:r>
            <a:endParaRPr lang="en-US" altLang="zh-TW" dirty="0"/>
          </a:p>
          <a:p>
            <a:r>
              <a:rPr lang="en-US" altLang="zh-TW" dirty="0"/>
              <a:t>AUDESC: hold </a:t>
            </a:r>
            <a:r>
              <a:rPr lang="en-US" altLang="zh-TW" dirty="0" smtClean="0"/>
              <a:t>describe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35056"/>
            <a:ext cx="1070523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AUTHENTIC_HOLD_D </a:t>
            </a:r>
            <a:r>
              <a:rPr lang="en-US" altLang="zh-TW" sz="1600" dirty="0"/>
              <a:t>(HOLD's specific ISN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AOBJECT='HVKHAA0004U00001A4 '=&gt;AUTHENTIC_HOLD_D;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AOBJECT: ISN</a:t>
            </a:r>
          </a:p>
          <a:p>
            <a:r>
              <a:rPr lang="en-US" altLang="zh-TW" dirty="0" smtClean="0"/>
              <a:t>AUFLAG: 0.NO HOLD ; 2. HOLD</a:t>
            </a:r>
          </a:p>
          <a:p>
            <a:r>
              <a:rPr lang="en-US" altLang="zh-TW" dirty="0" smtClean="0"/>
              <a:t>BATCHNO: HOLD order number</a:t>
            </a:r>
          </a:p>
          <a:p>
            <a:r>
              <a:rPr lang="en-US" altLang="zh-TW" dirty="0" err="1" smtClean="0"/>
              <a:t>UHDESC:Description</a:t>
            </a:r>
            <a:r>
              <a:rPr lang="en-US" altLang="zh-TW" dirty="0" smtClean="0"/>
              <a:t> of releasing HOLD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339405"/>
            <a:ext cx="1097640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REWORK </a:t>
            </a:r>
            <a:r>
              <a:rPr lang="en-US" altLang="zh-TW" sz="1600" dirty="0"/>
              <a:t>(REWORK NUMBER</a:t>
            </a:r>
            <a:r>
              <a:rPr lang="en-US" altLang="zh-TW" sz="1600" dirty="0" smtClean="0"/>
              <a:t>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RWNO='RTCTGS14B1500001_TCTGF1'=&gt;REWORK;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RWMO: rework number</a:t>
            </a:r>
          </a:p>
          <a:p>
            <a:r>
              <a:rPr lang="en-US" altLang="zh-TW" dirty="0" smtClean="0"/>
              <a:t>OP: rework OPID</a:t>
            </a:r>
          </a:p>
          <a:p>
            <a:r>
              <a:rPr lang="en-US" altLang="zh-TW" dirty="0" smtClean="0"/>
              <a:t>RQTY: How many units in this </a:t>
            </a:r>
            <a:r>
              <a:rPr lang="en-US" altLang="zh-TW" dirty="0" err="1" smtClean="0"/>
              <a:t>reworkno</a:t>
            </a:r>
            <a:endParaRPr lang="en-US" altLang="zh-TW" dirty="0" smtClean="0"/>
          </a:p>
          <a:p>
            <a:r>
              <a:rPr lang="en-US" altLang="zh-TW" dirty="0" smtClean="0"/>
              <a:t>RWKP: Remove what KP list</a:t>
            </a:r>
          </a:p>
          <a:p>
            <a:r>
              <a:rPr lang="en-US" altLang="zh-TW" dirty="0" smtClean="0"/>
              <a:t>RWTIME: rework time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91250"/>
            <a:ext cx="10705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REWORK_D </a:t>
            </a:r>
            <a:r>
              <a:rPr lang="en-US" altLang="zh-TW" sz="1600" dirty="0"/>
              <a:t>(The specific ISN is recorded by rework)</a:t>
            </a:r>
            <a:endParaRPr lang="en-US" altLang="zh-CN" sz="1792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RWNO='RTCTGS14B1500001_TCTGF1'=&gt;REWORK_D;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</a:t>
            </a:r>
          </a:p>
          <a:p>
            <a:r>
              <a:rPr lang="en-US" altLang="zh-TW" dirty="0" smtClean="0"/>
              <a:t>FROM_GRP: rework step</a:t>
            </a:r>
          </a:p>
          <a:p>
            <a:r>
              <a:rPr lang="en-US" altLang="zh-TW" dirty="0" smtClean="0"/>
              <a:t>ISN: UNIT NUMBER</a:t>
            </a:r>
          </a:p>
          <a:p>
            <a:r>
              <a:rPr lang="en-US" altLang="zh-TW" dirty="0" smtClean="0"/>
              <a:t>RWNO: REWORKNO</a:t>
            </a:r>
          </a:p>
          <a:p>
            <a:r>
              <a:rPr lang="en-US" altLang="zh-TW" dirty="0" smtClean="0"/>
              <a:t>RWTIME:REWORK TIME</a:t>
            </a:r>
          </a:p>
          <a:p>
            <a:r>
              <a:rPr lang="en-US" altLang="zh-TW" dirty="0" smtClean="0"/>
              <a:t>STATUS: 2. REWORK in progress ;3 REWORK CLOSED</a:t>
            </a:r>
          </a:p>
          <a:p>
            <a:r>
              <a:rPr lang="en-US" altLang="zh-TW" dirty="0" smtClean="0"/>
              <a:t>STATUSDESC: REWORK record of everything done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77987"/>
            <a:ext cx="10946519" cy="24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CARTON_ISN </a:t>
            </a:r>
            <a:r>
              <a:rPr lang="en-US" altLang="zh-TW" sz="1600" dirty="0" smtClean="0"/>
              <a:t>(query MLB carton number and MLBSN list)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SCARNO='TCTGS140B0800001'=&gt;CARTON_ISN;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ISN: </a:t>
            </a:r>
            <a:r>
              <a:rPr lang="en-US" altLang="zh-TW" dirty="0" err="1" smtClean="0"/>
              <a:t>MLBsn</a:t>
            </a:r>
            <a:r>
              <a:rPr lang="en-US" altLang="zh-TW" dirty="0" smtClean="0"/>
              <a:t> list</a:t>
            </a:r>
          </a:p>
          <a:p>
            <a:r>
              <a:rPr lang="en-US" altLang="zh-TW" dirty="0" smtClean="0"/>
              <a:t>SCARNO: carton number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3" y="1356321"/>
            <a:ext cx="10705238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3" y="945906"/>
            <a:ext cx="8316150" cy="44742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656" y="188469"/>
            <a:ext cx="2950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/>
              <a:t>BB8 Area Description</a:t>
            </a:r>
            <a:endParaRPr lang="zh-TW" altLang="en-US" u="sng" dirty="0"/>
          </a:p>
        </p:txBody>
      </p:sp>
      <p:sp>
        <p:nvSpPr>
          <p:cNvPr id="6" name="矩形 5"/>
          <p:cNvSpPr/>
          <p:nvPr/>
        </p:nvSpPr>
        <p:spPr>
          <a:xfrm>
            <a:off x="2990733" y="1526760"/>
            <a:ext cx="2181324" cy="49409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232198" y="2653647"/>
            <a:ext cx="322720" cy="190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804514" y="1308991"/>
            <a:ext cx="430823" cy="494090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57942" y="2585646"/>
            <a:ext cx="7023326" cy="2404257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80323" y="1303966"/>
            <a:ext cx="1111141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1.Select a </a:t>
            </a:r>
            <a:r>
              <a:rPr lang="en-US" altLang="zh-TW" sz="1100" dirty="0" err="1" smtClean="0"/>
              <a:t>DataBase</a:t>
            </a:r>
            <a:endParaRPr lang="en-US" altLang="zh-TW" sz="1100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3249611" y="3193877"/>
            <a:ext cx="986819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4.Query results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678156" y="1462927"/>
            <a:ext cx="986819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2.Query method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681372" y="1978120"/>
            <a:ext cx="1279813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3.Execute query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344231" y="5575729"/>
            <a:ext cx="909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TCTGP1: </a:t>
            </a:r>
            <a:r>
              <a:rPr lang="en-US" altLang="zh-TW" dirty="0" err="1" smtClean="0"/>
              <a:t>sfis</a:t>
            </a:r>
            <a:r>
              <a:rPr lang="en-US" altLang="zh-TW" dirty="0" smtClean="0"/>
              <a:t> basic setting			TCTGS1: </a:t>
            </a:r>
            <a:r>
              <a:rPr lang="en-US" altLang="zh-TW" dirty="0" err="1" smtClean="0"/>
              <a:t>mlb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sn</a:t>
            </a:r>
            <a:r>
              <a:rPr lang="en-US" altLang="zh-TW" dirty="0" smtClean="0"/>
              <a:t> data</a:t>
            </a:r>
          </a:p>
          <a:p>
            <a:r>
              <a:rPr lang="en-US" altLang="zh-TW" dirty="0" smtClean="0"/>
              <a:t>TCTGF1: </a:t>
            </a:r>
            <a:r>
              <a:rPr lang="en-US" altLang="zh-TW" dirty="0" err="1" smtClean="0"/>
              <a:t>fatp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sn</a:t>
            </a:r>
            <a:r>
              <a:rPr lang="en-US" altLang="zh-TW" dirty="0" smtClean="0"/>
              <a:t> data			TCTGG1: </a:t>
            </a:r>
            <a:r>
              <a:rPr lang="en-US" altLang="zh-TW" dirty="0" err="1" smtClean="0"/>
              <a:t>bobcatlog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clonetrooper</a:t>
            </a:r>
            <a:r>
              <a:rPr lang="en-US" altLang="zh-TW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190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</a:t>
            </a:r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CARTON_ISN </a:t>
            </a:r>
            <a:r>
              <a:rPr lang="en-US" altLang="zh-TW" sz="1600" dirty="0" smtClean="0"/>
              <a:t>(query FATP GB STOCK carton and ISN list)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SCARNO='ST00001'=&gt;SCARTON_ISN;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ISN: </a:t>
            </a:r>
            <a:r>
              <a:rPr lang="en-US" altLang="zh-TW" dirty="0" err="1" smtClean="0"/>
              <a:t>MLBsn</a:t>
            </a:r>
            <a:r>
              <a:rPr lang="en-US" altLang="zh-TW" dirty="0" smtClean="0"/>
              <a:t> list</a:t>
            </a:r>
          </a:p>
          <a:p>
            <a:r>
              <a:rPr lang="en-US" altLang="zh-TW" dirty="0" smtClean="0"/>
              <a:t>SCARNO: carton number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84409"/>
            <a:ext cx="1070523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PALLET_ISN </a:t>
            </a:r>
            <a:r>
              <a:rPr lang="en-US" altLang="zh-TW" sz="1600" dirty="0" smtClean="0"/>
              <a:t>(query FATP 90WH pallet and ISN list)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PALLET='CX5SRM202410080E6H'=&gt;PALLET_ISN;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KEY Field Description </a:t>
            </a:r>
          </a:p>
          <a:p>
            <a:r>
              <a:rPr lang="en-US" altLang="zh-TW" dirty="0" smtClean="0"/>
              <a:t>ISN: </a:t>
            </a:r>
            <a:r>
              <a:rPr lang="en-US" altLang="zh-TW" dirty="0" err="1" smtClean="0"/>
              <a:t>FATPsn</a:t>
            </a:r>
            <a:r>
              <a:rPr lang="en-US" altLang="zh-TW" dirty="0" smtClean="0"/>
              <a:t> list</a:t>
            </a:r>
          </a:p>
          <a:p>
            <a:r>
              <a:rPr lang="en-US" altLang="zh-TW" dirty="0" smtClean="0"/>
              <a:t>PALLET: PALLET number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56874"/>
            <a:ext cx="10705238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AP_INI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1.CHK_ITEM.exe		(APID</a:t>
            </a:r>
            <a:r>
              <a:rPr lang="en-US" altLang="zh-TW" dirty="0"/>
              <a:t>='CHK_ITEM.EXE'=&gt;AP_INI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2.AUTHENTIC.HOLD.exe	(APID</a:t>
            </a:r>
            <a:r>
              <a:rPr lang="en-US" altLang="zh-TW" dirty="0"/>
              <a:t>='AUTHENTIC.HOLD'=&gt;AP_INI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3.FAERegion_Tigris.exe	(APID</a:t>
            </a:r>
            <a:r>
              <a:rPr lang="en-US" altLang="zh-TW" dirty="0"/>
              <a:t>='FAEREGION_TIGRIS.EXE'=&gt;AP_INI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4.MLB.STOCK.exe		(APID</a:t>
            </a:r>
            <a:r>
              <a:rPr lang="en-US" altLang="zh-TW" dirty="0"/>
              <a:t>='MLB.STOCK.EXE'=&gt;AP_INI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5.SFIS.Offline.exe		(APID</a:t>
            </a:r>
            <a:r>
              <a:rPr lang="en-US" altLang="zh-TW" dirty="0"/>
              <a:t>='SFIS.OFFLINE.EXE'=&gt;AP_INI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6.SFIS.TIGRIS.exe		(APID</a:t>
            </a:r>
            <a:r>
              <a:rPr lang="en-US" altLang="zh-TW" dirty="0"/>
              <a:t>='SFIS.TIGRIS.EXE'=&gt;AP_INI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7.SFIS.SCRAP.exe		(</a:t>
            </a:r>
            <a:r>
              <a:rPr lang="en-US" altLang="zh-TW" dirty="0"/>
              <a:t>APID='SFIS.SCRAP.EXE'=&gt;AP_INI;)</a:t>
            </a:r>
            <a:endParaRPr lang="en-US" altLang="zh-TW" dirty="0" smtClean="0"/>
          </a:p>
          <a:p>
            <a:r>
              <a:rPr lang="en-US" altLang="zh-TW" dirty="0" smtClean="0"/>
              <a:t>8.SFIS.PM_MO.exe		(</a:t>
            </a:r>
            <a:r>
              <a:rPr lang="en-US" altLang="zh-TW" dirty="0"/>
              <a:t>APID='SFIS.PM_MO.EXE'=&gt;AP_INI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9.SFIS.REPAIR.exe		(</a:t>
            </a:r>
            <a:r>
              <a:rPr lang="en-US" altLang="zh-TW" dirty="0"/>
              <a:t>APID='SFIS.REPAIR.EXE'=&gt;AP_INI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10.SFIS.RETURN.exe	(</a:t>
            </a:r>
            <a:r>
              <a:rPr lang="en-US" altLang="zh-TW" dirty="0"/>
              <a:t>APID='SFIS.RETURN.EXE'=&gt;AP_INI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/>
              <a:t>11.SDS </a:t>
            </a:r>
            <a:r>
              <a:rPr lang="en-US" altLang="zh-TW" dirty="0" smtClean="0"/>
              <a:t>system		(</a:t>
            </a:r>
            <a:r>
              <a:rPr lang="en-US" altLang="zh-TW" dirty="0"/>
              <a:t>APID='SFIS_OP_SKILL'=&gt;AP_INI;)</a:t>
            </a:r>
            <a:endParaRPr lang="en-US" altLang="zh-TW" dirty="0" smtClean="0"/>
          </a:p>
          <a:p>
            <a:r>
              <a:rPr lang="en-US" altLang="zh-TW" dirty="0" smtClean="0"/>
              <a:t>12.STOCK_SFIS_TIGRIS.exe	(APID</a:t>
            </a:r>
            <a:r>
              <a:rPr lang="en-US" altLang="zh-TW" dirty="0"/>
              <a:t>='STOCK_SFIS_TIGRIS.EXE'=&gt;AP_INI</a:t>
            </a:r>
            <a:r>
              <a:rPr lang="en-US" altLang="zh-TW" dirty="0" smtClean="0"/>
              <a:t>;)</a:t>
            </a:r>
          </a:p>
          <a:p>
            <a:r>
              <a:rPr lang="en-US" altLang="zh-TW" dirty="0" smtClean="0"/>
              <a:t>13.TIGRIS.LABEL.exe	(APID</a:t>
            </a:r>
            <a:r>
              <a:rPr lang="en-US" altLang="zh-TW" dirty="0"/>
              <a:t>='TIGRIS.LABEL.EXE'=&gt;AP_INI</a:t>
            </a:r>
            <a:r>
              <a:rPr lang="en-US" altLang="zh-TW" dirty="0" smtClean="0"/>
              <a:t>;)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61749" y="251128"/>
            <a:ext cx="10297671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2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MODEL_D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4182" y="942109"/>
            <a:ext cx="1070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en-US" altLang="zh-TW" dirty="0" smtClean="0"/>
              <a:t>Tigris.PQA_Report.exe		(</a:t>
            </a:r>
            <a:r>
              <a:rPr lang="en-US" altLang="zh-TW" dirty="0"/>
              <a:t>MODELID='AFF1'=&gt;MODEL_D;)</a:t>
            </a:r>
            <a:r>
              <a:rPr lang="en-US" altLang="zh-TW" dirty="0" smtClean="0"/>
              <a:t>		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en-US" altLang="zh-TW" dirty="0" smtClean="0"/>
              <a:t>FAERegion_Tigris.exe		(MODELID</a:t>
            </a:r>
            <a:r>
              <a:rPr lang="en-US" altLang="zh-TW" dirty="0"/>
              <a:t>='FAE_REGION'=&gt;MODEL_D</a:t>
            </a:r>
            <a:r>
              <a:rPr lang="en-US" altLang="zh-TW" dirty="0" smtClean="0"/>
              <a:t>;)</a:t>
            </a:r>
          </a:p>
          <a:p>
            <a:r>
              <a:rPr lang="en-US" altLang="zh-TW" dirty="0"/>
              <a:t>3. </a:t>
            </a:r>
            <a:r>
              <a:rPr lang="en-US" altLang="zh-TW" dirty="0" smtClean="0"/>
              <a:t>Kanban.Tigris.exe			(MODELID</a:t>
            </a:r>
            <a:r>
              <a:rPr lang="en-US" altLang="zh-TW" dirty="0"/>
              <a:t>='</a:t>
            </a:r>
            <a:r>
              <a:rPr lang="en-US" altLang="zh-TW" dirty="0" err="1"/>
              <a:t>Kanban.Tigris</a:t>
            </a:r>
            <a:r>
              <a:rPr lang="en-US" altLang="zh-TW" dirty="0"/>
              <a:t>'=&gt;MODEL_D;)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299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01" y="747345"/>
            <a:ext cx="4939738" cy="54688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464" y="146571"/>
            <a:ext cx="212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 smtClean="0"/>
              <a:t>BB8 Operation step1</a:t>
            </a:r>
            <a:endParaRPr lang="zh-TW" altLang="en-US" u="sng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1483566" y="2883159"/>
            <a:ext cx="363895" cy="23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30206" y="2264972"/>
            <a:ext cx="1334275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Select a </a:t>
            </a:r>
            <a:r>
              <a:rPr lang="en-US" altLang="zh-TW" sz="1100" dirty="0" err="1" smtClean="0"/>
              <a:t>DataBase</a:t>
            </a:r>
            <a:endParaRPr lang="en-US" altLang="zh-TW" sz="11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53" y="747345"/>
            <a:ext cx="4890484" cy="553549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028983" y="1437658"/>
            <a:ext cx="1334275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Selected a </a:t>
            </a:r>
            <a:r>
              <a:rPr lang="en-US" altLang="zh-TW" sz="1100" dirty="0" err="1" smtClean="0"/>
              <a:t>DataBase</a:t>
            </a:r>
            <a:endParaRPr lang="en-US" altLang="zh-TW" sz="1100" dirty="0" smtClean="0"/>
          </a:p>
        </p:txBody>
      </p:sp>
      <p:sp>
        <p:nvSpPr>
          <p:cNvPr id="10" name="向右箭號 9"/>
          <p:cNvSpPr/>
          <p:nvPr/>
        </p:nvSpPr>
        <p:spPr>
          <a:xfrm>
            <a:off x="6083135" y="3494321"/>
            <a:ext cx="371981" cy="19746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945085" y="2883158"/>
            <a:ext cx="363895" cy="23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92278" y="1278830"/>
            <a:ext cx="737117" cy="31765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5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7" y="701765"/>
            <a:ext cx="10391252" cy="5260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05" y="1618907"/>
            <a:ext cx="2057731" cy="41103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173" y="2626334"/>
            <a:ext cx="2060284" cy="41103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262049" y="1194318"/>
            <a:ext cx="298580" cy="34523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>
            <a:endCxn id="5" idx="0"/>
          </p:cNvCxnSpPr>
          <p:nvPr/>
        </p:nvCxnSpPr>
        <p:spPr>
          <a:xfrm rot="10800000" flipV="1">
            <a:off x="8185771" y="1366933"/>
            <a:ext cx="3076278" cy="2519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>
            <a:off x="7688424" y="2379306"/>
            <a:ext cx="1632749" cy="363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423918" y="3424335"/>
            <a:ext cx="1726164" cy="21460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0291665" y="3685592"/>
            <a:ext cx="37323" cy="2523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887" y="1923902"/>
            <a:ext cx="4474481" cy="68632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947622" y="2043051"/>
            <a:ext cx="1114352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1.Select a table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9655293" y="2749786"/>
            <a:ext cx="1726164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2.</a:t>
            </a:r>
            <a:r>
              <a:rPr lang="zh-TW" altLang="en-US" sz="1100" dirty="0" smtClean="0"/>
              <a:t>Enter key information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35885" y="5776595"/>
            <a:ext cx="1726164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3.Click the </a:t>
            </a:r>
            <a:r>
              <a:rPr lang="en-US" altLang="zh-TW" sz="1100" dirty="0" err="1" smtClean="0"/>
              <a:t>Confrim</a:t>
            </a:r>
            <a:r>
              <a:rPr lang="en-US" altLang="zh-TW" sz="1100" dirty="0" smtClean="0"/>
              <a:t> button</a:t>
            </a:r>
            <a:endParaRPr lang="zh-TW" altLang="en-US" sz="1100" dirty="0"/>
          </a:p>
        </p:txBody>
      </p:sp>
      <p:cxnSp>
        <p:nvCxnSpPr>
          <p:cNvPr id="16" name="肘形接點 15"/>
          <p:cNvCxnSpPr/>
          <p:nvPr/>
        </p:nvCxnSpPr>
        <p:spPr>
          <a:xfrm rot="10800000">
            <a:off x="5570379" y="2136711"/>
            <a:ext cx="4469361" cy="4282751"/>
          </a:xfrm>
          <a:prstGeom prst="bentConnector3">
            <a:avLst>
              <a:gd name="adj1" fmla="val 6649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205079" y="4980004"/>
            <a:ext cx="1772654" cy="6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4.The system automatically generates an execution statement</a:t>
            </a:r>
            <a:endParaRPr lang="zh-TW" altLang="en-US" sz="1100" dirty="0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761861" y="2169047"/>
            <a:ext cx="168589" cy="1025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761860" y="3207515"/>
            <a:ext cx="2049051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5.Click the       button to get Data</a:t>
            </a:r>
            <a:endParaRPr lang="zh-TW" altLang="en-US" sz="1100" dirty="0"/>
          </a:p>
        </p:txBody>
      </p:sp>
      <p:sp>
        <p:nvSpPr>
          <p:cNvPr id="20" name="動作按鈕: 下一項 19">
            <a:hlinkClick r:id="" action="ppaction://noaction" highlightClick="1"/>
          </p:cNvPr>
          <p:cNvSpPr/>
          <p:nvPr/>
        </p:nvSpPr>
        <p:spPr>
          <a:xfrm>
            <a:off x="3472303" y="3245014"/>
            <a:ext cx="158620" cy="18661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887985" y="1484410"/>
            <a:ext cx="493472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C</a:t>
            </a:r>
            <a:r>
              <a:rPr lang="en-US" altLang="zh-CN" sz="1100" dirty="0" smtClean="0"/>
              <a:t>lick</a:t>
            </a:r>
            <a:endParaRPr lang="en-US" altLang="zh-TW" sz="1100" dirty="0" smtClean="0"/>
          </a:p>
        </p:txBody>
      </p:sp>
      <p:sp>
        <p:nvSpPr>
          <p:cNvPr id="22" name="矩形 21"/>
          <p:cNvSpPr/>
          <p:nvPr/>
        </p:nvSpPr>
        <p:spPr>
          <a:xfrm>
            <a:off x="154464" y="146571"/>
            <a:ext cx="212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 smtClean="0"/>
              <a:t>BB8 Operation step2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170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5" y="719351"/>
            <a:ext cx="10872288" cy="55041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26836" y="2545373"/>
            <a:ext cx="9248397" cy="27170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89833" y="2251119"/>
            <a:ext cx="1165224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Query results</a:t>
            </a:r>
          </a:p>
        </p:txBody>
      </p:sp>
      <p:sp>
        <p:nvSpPr>
          <p:cNvPr id="9" name="矩形 8"/>
          <p:cNvSpPr/>
          <p:nvPr/>
        </p:nvSpPr>
        <p:spPr>
          <a:xfrm>
            <a:off x="302341" y="198881"/>
            <a:ext cx="212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 smtClean="0"/>
              <a:t>BB8 Operation step3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3714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36" y="665193"/>
            <a:ext cx="10463493" cy="529734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262049" y="1194318"/>
            <a:ext cx="298580" cy="34523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536" y="2230017"/>
            <a:ext cx="2286000" cy="458918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48" y="2230017"/>
            <a:ext cx="2268649" cy="4537298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4000771" y="4237056"/>
            <a:ext cx="1392323" cy="938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Default classification</a:t>
            </a:r>
          </a:p>
          <a:p>
            <a:r>
              <a:rPr lang="en-US" altLang="zh-TW" sz="1100" dirty="0" smtClean="0"/>
              <a:t>By ISN</a:t>
            </a:r>
          </a:p>
          <a:p>
            <a:r>
              <a:rPr lang="en-US" altLang="zh-TW" sz="1100" dirty="0" smtClean="0"/>
              <a:t>By MO</a:t>
            </a:r>
          </a:p>
          <a:p>
            <a:r>
              <a:rPr lang="en-US" altLang="zh-TW" sz="1100" dirty="0" smtClean="0"/>
              <a:t>By ITEM</a:t>
            </a:r>
          </a:p>
          <a:p>
            <a:r>
              <a:rPr lang="en-US" altLang="zh-TW" sz="1100" dirty="0" smtClean="0"/>
              <a:t>By …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773490" y="2389595"/>
            <a:ext cx="1418787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You can search By table keyword</a:t>
            </a:r>
          </a:p>
        </p:txBody>
      </p:sp>
      <p:sp>
        <p:nvSpPr>
          <p:cNvPr id="25" name="矩形 24"/>
          <p:cNvSpPr/>
          <p:nvPr/>
        </p:nvSpPr>
        <p:spPr>
          <a:xfrm>
            <a:off x="6287013" y="2521903"/>
            <a:ext cx="281737" cy="29858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肘形接點 25"/>
          <p:cNvCxnSpPr/>
          <p:nvPr/>
        </p:nvCxnSpPr>
        <p:spPr>
          <a:xfrm rot="10800000" flipV="1">
            <a:off x="4991879" y="1539551"/>
            <a:ext cx="6447453" cy="690466"/>
          </a:xfrm>
          <a:prstGeom prst="bentConnector3">
            <a:avLst>
              <a:gd name="adj1" fmla="val 997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379072" y="1539550"/>
            <a:ext cx="9331" cy="690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1006509" y="1488535"/>
            <a:ext cx="493472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C</a:t>
            </a:r>
            <a:r>
              <a:rPr lang="en-US" altLang="zh-CN" sz="1100" dirty="0" smtClean="0"/>
              <a:t>lick</a:t>
            </a:r>
            <a:endParaRPr lang="en-US" altLang="zh-TW" sz="1100" dirty="0" smtClean="0"/>
          </a:p>
        </p:txBody>
      </p:sp>
      <p:sp>
        <p:nvSpPr>
          <p:cNvPr id="29" name="矩形 28"/>
          <p:cNvSpPr/>
          <p:nvPr/>
        </p:nvSpPr>
        <p:spPr>
          <a:xfrm>
            <a:off x="180841" y="181741"/>
            <a:ext cx="232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 smtClean="0"/>
              <a:t>BB8 </a:t>
            </a:r>
            <a:r>
              <a:rPr lang="en-US" altLang="zh-CN" u="sng" dirty="0" smtClean="0"/>
              <a:t>more about tables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6991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36" y="814662"/>
            <a:ext cx="10463493" cy="52973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47749" y="1343787"/>
            <a:ext cx="298580" cy="34523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281" y="1889674"/>
            <a:ext cx="1937930" cy="1144484"/>
          </a:xfrm>
          <a:prstGeom prst="rect">
            <a:avLst/>
          </a:prstGeom>
        </p:spPr>
      </p:pic>
      <p:cxnSp>
        <p:nvCxnSpPr>
          <p:cNvPr id="7" name="肘形接點 6"/>
          <p:cNvCxnSpPr>
            <a:endCxn id="6" idx="0"/>
          </p:cNvCxnSpPr>
          <p:nvPr/>
        </p:nvCxnSpPr>
        <p:spPr>
          <a:xfrm rot="10800000" flipV="1">
            <a:off x="4290247" y="1516402"/>
            <a:ext cx="6857503" cy="3732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790" y="1941039"/>
            <a:ext cx="2199280" cy="4420664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 flipV="1">
            <a:off x="3860126" y="2190197"/>
            <a:ext cx="2320485" cy="4012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290246" y="3183448"/>
            <a:ext cx="1722414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Query conditions</a:t>
            </a:r>
          </a:p>
          <a:p>
            <a:r>
              <a:rPr lang="en-US" altLang="zh-TW" sz="1100" dirty="0" smtClean="0"/>
              <a:t>-&gt;Allow multiple selections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90246" y="4819062"/>
            <a:ext cx="1722414" cy="600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Select the fields to display if you need</a:t>
            </a:r>
          </a:p>
          <a:p>
            <a:r>
              <a:rPr lang="en-US" altLang="zh-TW" sz="1100" dirty="0" smtClean="0"/>
              <a:t>-&gt;Allow multiple selections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7798059" y="2659404"/>
            <a:ext cx="401218" cy="23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100389" y="2453444"/>
            <a:ext cx="2347564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It will show a new window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929" y="2782444"/>
            <a:ext cx="2732915" cy="1232894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9027230" y="3052643"/>
            <a:ext cx="1823614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Choice the command type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845031" y="1651388"/>
            <a:ext cx="493472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C</a:t>
            </a:r>
            <a:r>
              <a:rPr lang="en-US" altLang="zh-CN" sz="1100" dirty="0" smtClean="0"/>
              <a:t>lick</a:t>
            </a:r>
            <a:endParaRPr lang="en-US" altLang="zh-TW" sz="11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3977192" y="2319475"/>
            <a:ext cx="493472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 smtClean="0"/>
              <a:t>C</a:t>
            </a:r>
            <a:r>
              <a:rPr lang="en-US" altLang="zh-CN" sz="1100" dirty="0" smtClean="0"/>
              <a:t>lick</a:t>
            </a:r>
            <a:endParaRPr lang="en-US" altLang="zh-TW" sz="1100" dirty="0" smtClean="0"/>
          </a:p>
        </p:txBody>
      </p:sp>
      <p:sp>
        <p:nvSpPr>
          <p:cNvPr id="18" name="矩形 17"/>
          <p:cNvSpPr/>
          <p:nvPr/>
        </p:nvSpPr>
        <p:spPr>
          <a:xfrm>
            <a:off x="219895" y="195637"/>
            <a:ext cx="232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/>
              <a:t>BB8 </a:t>
            </a:r>
            <a:r>
              <a:rPr lang="en-US" altLang="zh-CN" u="sng" dirty="0"/>
              <a:t>more about tables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24647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1712</Words>
  <Application>Microsoft Office PowerPoint</Application>
  <PresentationFormat>寬螢幕</PresentationFormat>
  <Paragraphs>585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等线</vt:lpstr>
      <vt:lpstr>Microsoft YaHei</vt:lpstr>
      <vt:lpstr>Myriad Set SemiBold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PEGATRON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Hrday Mao(毛沈濤_PSH)</dc:creator>
  <cp:lastModifiedBy>Hrday Mao(毛沈濤_PSH)</cp:lastModifiedBy>
  <cp:revision>69</cp:revision>
  <dcterms:created xsi:type="dcterms:W3CDTF">2024-11-23T04:23:19Z</dcterms:created>
  <dcterms:modified xsi:type="dcterms:W3CDTF">2024-12-03T05:05:45Z</dcterms:modified>
</cp:coreProperties>
</file>