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3" r:id="rId9"/>
    <p:sldId id="265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\Desktop\Dev\Github\ProjetTutS4\InventaireResult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\Desktop\Dev\Github\ProjetTutS4\InventaireResult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Temps</a:t>
            </a:r>
            <a:r>
              <a:rPr lang="fr-FR" baseline="0"/>
              <a:t> de recherche en fonction du nombre de ville</a:t>
            </a:r>
            <a:endParaRPr lang="fr-FR"/>
          </a:p>
        </c:rich>
      </c:tx>
      <c:layout>
        <c:manualLayout>
          <c:xMode val="edge"/>
          <c:yMode val="edge"/>
          <c:x val="0.1354595902801545"/>
          <c:y val="4.948677548148261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1001684169343446E-2"/>
          <c:y val="0.23644074300511611"/>
          <c:w val="0.88500836245309655"/>
          <c:h val="0.57698360480447441"/>
        </c:manualLayout>
      </c:layout>
      <c:lineChart>
        <c:grouping val="standard"/>
        <c:varyColors val="0"/>
        <c:ser>
          <c:idx val="1"/>
          <c:order val="0"/>
          <c:tx>
            <c:v>Temps d'execution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Feuil1!$C$16:$J$16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500</c:v>
                </c:pt>
                <c:pt idx="7">
                  <c:v>777</c:v>
                </c:pt>
              </c:numCache>
            </c:numRef>
          </c:cat>
          <c:val>
            <c:numRef>
              <c:f>Feuil1!$C$19:$J$19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0.01</c:v>
                </c:pt>
                <c:pt idx="4">
                  <c:v>2.5000000000000001E-2</c:v>
                </c:pt>
                <c:pt idx="5">
                  <c:v>0.16400000000000001</c:v>
                </c:pt>
                <c:pt idx="6">
                  <c:v>0.3</c:v>
                </c:pt>
                <c:pt idx="7">
                  <c:v>1.079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0-438A-9FA5-6E50FC4823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77667887"/>
        <c:axId val="1677663311"/>
      </c:lineChart>
      <c:catAx>
        <c:axId val="167766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3311"/>
        <c:crosses val="autoZero"/>
        <c:auto val="1"/>
        <c:lblAlgn val="ctr"/>
        <c:lblOffset val="100"/>
        <c:noMultiLvlLbl val="0"/>
      </c:catAx>
      <c:valAx>
        <c:axId val="167766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Temps</a:t>
            </a:r>
            <a:r>
              <a:rPr lang="fr-FR" baseline="0"/>
              <a:t> de recherche en fonction du nombre de ville</a:t>
            </a:r>
            <a:endParaRPr lang="fr-FR"/>
          </a:p>
        </c:rich>
      </c:tx>
      <c:layout>
        <c:manualLayout>
          <c:xMode val="edge"/>
          <c:yMode val="edge"/>
          <c:x val="0.13545957482631549"/>
          <c:y val="4.948825914980913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1001684169343446E-2"/>
          <c:y val="0.23644074300511611"/>
          <c:w val="0.88500836245309655"/>
          <c:h val="0.57698360480447441"/>
        </c:manualLayout>
      </c:layout>
      <c:lineChart>
        <c:grouping val="standard"/>
        <c:varyColors val="0"/>
        <c:ser>
          <c:idx val="1"/>
          <c:order val="0"/>
          <c:tx>
            <c:v>Temps d'execution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Feuil1!$C$29:$J$29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500</c:v>
                </c:pt>
                <c:pt idx="7">
                  <c:v>777</c:v>
                </c:pt>
              </c:numCache>
            </c:numRef>
          </c:cat>
          <c:val>
            <c:numRef>
              <c:f>Feuil1!$C$32:$J$32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1.2999999999999999E-2</c:v>
                </c:pt>
                <c:pt idx="5">
                  <c:v>0.123</c:v>
                </c:pt>
                <c:pt idx="6">
                  <c:v>0.23400000000000001</c:v>
                </c:pt>
                <c:pt idx="7">
                  <c:v>0.91300000000000003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D-4870-A06D-9A0626A9DC6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77667887"/>
        <c:axId val="1677663311"/>
      </c:lineChart>
      <c:catAx>
        <c:axId val="167766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3311"/>
        <c:crosses val="autoZero"/>
        <c:auto val="1"/>
        <c:lblAlgn val="ctr"/>
        <c:lblOffset val="100"/>
        <c:noMultiLvlLbl val="0"/>
      </c:catAx>
      <c:valAx>
        <c:axId val="167766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9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17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293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10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50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68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43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95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8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0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8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8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6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8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A3A1-40DD-427C-8E1E-70DC6129AB28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360727"/>
            <a:ext cx="871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Problème du Voyageur de Commerce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7E06BB-DBDB-412D-A1A3-383935B2E4B8}"/>
              </a:ext>
            </a:extLst>
          </p:cNvPr>
          <p:cNvSpPr txBox="1"/>
          <p:nvPr/>
        </p:nvSpPr>
        <p:spPr>
          <a:xfrm>
            <a:off x="998290" y="2323750"/>
            <a:ext cx="7625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Parcourir toutes les villes d’une liste en un minimum de kilomètre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DAB2AC-1CEC-4328-AA71-D99A7072FB1A}"/>
              </a:ext>
            </a:extLst>
          </p:cNvPr>
          <p:cNvSpPr txBox="1"/>
          <p:nvPr/>
        </p:nvSpPr>
        <p:spPr>
          <a:xfrm>
            <a:off x="998290" y="3568867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court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F93158-E48F-40A9-A144-CB2BC27E98FB}"/>
              </a:ext>
            </a:extLst>
          </p:cNvPr>
          <p:cNvSpPr txBox="1"/>
          <p:nvPr/>
        </p:nvSpPr>
        <p:spPr>
          <a:xfrm>
            <a:off x="998290" y="4179051"/>
            <a:ext cx="686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rapidement possible</a:t>
            </a:r>
          </a:p>
        </p:txBody>
      </p:sp>
    </p:spTree>
    <p:extLst>
      <p:ext uri="{BB962C8B-B14F-4D97-AF65-F5344CB8AC3E}">
        <p14:creationId xmlns:p14="http://schemas.microsoft.com/office/powerpoint/2010/main" val="77851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(dé)</a:t>
            </a:r>
            <a:r>
              <a:rPr lang="fr-FR" sz="2800" dirty="0"/>
              <a:t>Croisement</a:t>
            </a:r>
            <a:r>
              <a:rPr lang="fr-FR" sz="2400" dirty="0"/>
              <a:t> de 2 arcs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F76933-4780-4241-A89F-5CEB20D046F6}"/>
              </a:ext>
            </a:extLst>
          </p:cNvPr>
          <p:cNvSpPr txBox="1"/>
          <p:nvPr/>
        </p:nvSpPr>
        <p:spPr>
          <a:xfrm>
            <a:off x="780176" y="1314766"/>
            <a:ext cx="8716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Arc décroisé </a:t>
            </a:r>
            <a:r>
              <a:rPr lang="fr-FR" sz="1600" dirty="0">
                <a:sym typeface="Wingdings" panose="05000000000000000000" pitchFamily="2" charset="2"/>
              </a:rPr>
              <a:t></a:t>
            </a:r>
            <a:r>
              <a:rPr lang="fr-FR" sz="1600" dirty="0"/>
              <a:t> meilleur résultat</a:t>
            </a:r>
          </a:p>
          <a:p>
            <a:endParaRPr lang="fr-FR" sz="1600" dirty="0"/>
          </a:p>
          <a:p>
            <a:r>
              <a:rPr lang="fr-FR" sz="1600" dirty="0"/>
              <a:t>Combiné au Voisin le Plus Proche : intéressant pour les grands nombres de communes</a:t>
            </a:r>
          </a:p>
          <a:p>
            <a:endParaRPr lang="fr-FR" sz="1600" dirty="0"/>
          </a:p>
          <a:p>
            <a:r>
              <a:rPr lang="fr-FR" sz="1600" dirty="0"/>
              <a:t>Combiné à l’Insertion : performances moins bonnes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01E32D9-AD55-4588-8B1F-23B997F8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3232692"/>
            <a:ext cx="6611273" cy="2981741"/>
          </a:xfrm>
          <a:prstGeom prst="rect">
            <a:avLst/>
          </a:prstGeom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A5A1E44-AE6F-414B-85B2-67C6CC25C7F9}"/>
              </a:ext>
            </a:extLst>
          </p:cNvPr>
          <p:cNvCxnSpPr/>
          <p:nvPr/>
        </p:nvCxnSpPr>
        <p:spPr>
          <a:xfrm>
            <a:off x="6325298" y="485255"/>
            <a:ext cx="964734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71F7C81-FA8A-453D-8E4F-1F3888C1D4D3}"/>
              </a:ext>
            </a:extLst>
          </p:cNvPr>
          <p:cNvCxnSpPr>
            <a:cxnSpLocks/>
          </p:cNvCxnSpPr>
          <p:nvPr/>
        </p:nvCxnSpPr>
        <p:spPr>
          <a:xfrm flipV="1">
            <a:off x="6325298" y="485255"/>
            <a:ext cx="964734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9E3E369-E57D-4DAE-9C03-714F6C46007C}"/>
              </a:ext>
            </a:extLst>
          </p:cNvPr>
          <p:cNvCxnSpPr>
            <a:cxnSpLocks/>
          </p:cNvCxnSpPr>
          <p:nvPr/>
        </p:nvCxnSpPr>
        <p:spPr>
          <a:xfrm>
            <a:off x="9374695" y="485255"/>
            <a:ext cx="0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D65EB43-3478-4C28-B316-26D737D9EAC1}"/>
              </a:ext>
            </a:extLst>
          </p:cNvPr>
          <p:cNvCxnSpPr>
            <a:cxnSpLocks/>
          </p:cNvCxnSpPr>
          <p:nvPr/>
        </p:nvCxnSpPr>
        <p:spPr>
          <a:xfrm flipV="1">
            <a:off x="8678409" y="485255"/>
            <a:ext cx="0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CF33EA1A-03ED-433C-B870-721FF081C1E0}"/>
              </a:ext>
            </a:extLst>
          </p:cNvPr>
          <p:cNvSpPr/>
          <p:nvPr/>
        </p:nvSpPr>
        <p:spPr>
          <a:xfrm>
            <a:off x="7575261" y="802539"/>
            <a:ext cx="755006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C1F3308-5E05-4595-B7F8-1F376D5346E2}"/>
              </a:ext>
            </a:extLst>
          </p:cNvPr>
          <p:cNvCxnSpPr>
            <a:cxnSpLocks/>
          </p:cNvCxnSpPr>
          <p:nvPr/>
        </p:nvCxnSpPr>
        <p:spPr>
          <a:xfrm>
            <a:off x="6325298" y="1458378"/>
            <a:ext cx="964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09667C4-E508-416C-9476-B0455FBAC1A3}"/>
              </a:ext>
            </a:extLst>
          </p:cNvPr>
          <p:cNvCxnSpPr>
            <a:cxnSpLocks/>
          </p:cNvCxnSpPr>
          <p:nvPr/>
        </p:nvCxnSpPr>
        <p:spPr>
          <a:xfrm flipV="1">
            <a:off x="6325298" y="485255"/>
            <a:ext cx="964734" cy="1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34A9FD2-91F7-49B6-8DAC-68403F20209D}"/>
              </a:ext>
            </a:extLst>
          </p:cNvPr>
          <p:cNvCxnSpPr>
            <a:cxnSpLocks/>
          </p:cNvCxnSpPr>
          <p:nvPr/>
        </p:nvCxnSpPr>
        <p:spPr>
          <a:xfrm>
            <a:off x="8678409" y="1456374"/>
            <a:ext cx="696286" cy="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C1B3129-9FC2-4411-9F9B-7EAF8EB7B5A1}"/>
              </a:ext>
            </a:extLst>
          </p:cNvPr>
          <p:cNvCxnSpPr>
            <a:cxnSpLocks/>
          </p:cNvCxnSpPr>
          <p:nvPr/>
        </p:nvCxnSpPr>
        <p:spPr>
          <a:xfrm>
            <a:off x="8678409" y="485255"/>
            <a:ext cx="696286" cy="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34BE527D-9D46-4D4B-A998-207BA5AE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39" y="3460582"/>
            <a:ext cx="3991532" cy="229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90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4" y="56001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05F994A-D6D1-4CFE-BE74-AA467B62CFA0}"/>
              </a:ext>
            </a:extLst>
          </p:cNvPr>
          <p:cNvSpPr txBox="1"/>
          <p:nvPr/>
        </p:nvSpPr>
        <p:spPr>
          <a:xfrm>
            <a:off x="780174" y="1089315"/>
            <a:ext cx="531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Quel algorithme utiliser et quand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B1C08B-247A-404C-850F-64D562FA464F}"/>
              </a:ext>
            </a:extLst>
          </p:cNvPr>
          <p:cNvSpPr txBox="1"/>
          <p:nvPr/>
        </p:nvSpPr>
        <p:spPr>
          <a:xfrm>
            <a:off x="192945" y="1896776"/>
            <a:ext cx="7544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Graphe de moins de 400 sommets :</a:t>
            </a:r>
          </a:p>
          <a:p>
            <a:r>
              <a:rPr lang="fr-FR" sz="2000" dirty="0"/>
              <a:t>	- Résultat rapide :</a:t>
            </a:r>
          </a:p>
          <a:p>
            <a:r>
              <a:rPr lang="fr-FR" sz="2000" dirty="0"/>
              <a:t>			Décroisement d’Arc + Plus Proche Voisin</a:t>
            </a:r>
          </a:p>
          <a:p>
            <a:r>
              <a:rPr lang="fr-FR" sz="2000" dirty="0"/>
              <a:t>	- Résultat plus précis :</a:t>
            </a:r>
          </a:p>
          <a:p>
            <a:r>
              <a:rPr lang="fr-FR" sz="2000" dirty="0"/>
              <a:t>			Permutation + Plus Proche Voisin</a:t>
            </a:r>
          </a:p>
          <a:p>
            <a:endParaRPr lang="fr-FR" sz="2000" dirty="0"/>
          </a:p>
          <a:p>
            <a:r>
              <a:rPr lang="fr-FR" sz="2000" dirty="0"/>
              <a:t>Graphe de plus de 400 sommets : </a:t>
            </a:r>
          </a:p>
          <a:p>
            <a:r>
              <a:rPr lang="fr-FR" sz="2000" dirty="0"/>
              <a:t>	- Résultat rapide : </a:t>
            </a:r>
          </a:p>
          <a:p>
            <a:r>
              <a:rPr lang="fr-FR" sz="2000" dirty="0"/>
              <a:t>			Décroisement d’Arc + Insertion</a:t>
            </a:r>
          </a:p>
          <a:p>
            <a:r>
              <a:rPr lang="fr-FR" sz="2000" dirty="0"/>
              <a:t>	- Résultat plus précis :</a:t>
            </a:r>
          </a:p>
          <a:p>
            <a:r>
              <a:rPr lang="fr-FR" sz="2000" dirty="0"/>
              <a:t>			Permutation + Insertion</a:t>
            </a:r>
          </a:p>
          <a:p>
            <a:endParaRPr lang="fr-FR" sz="2000" dirty="0"/>
          </a:p>
          <a:p>
            <a:r>
              <a:rPr lang="fr-FR" sz="2000" b="1" dirty="0"/>
              <a:t>En Général : </a:t>
            </a:r>
          </a:p>
          <a:p>
            <a:r>
              <a:rPr lang="fr-FR" sz="2000" b="1" dirty="0"/>
              <a:t>	Permutation + Plus Proche Voisin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EFE2C9-0C70-4008-8E48-822FE08F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85" y="1406879"/>
            <a:ext cx="5887272" cy="4020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2AA829-13F6-448B-A74E-A23C46D97A8F}"/>
              </a:ext>
            </a:extLst>
          </p:cNvPr>
          <p:cNvSpPr/>
          <p:nvPr/>
        </p:nvSpPr>
        <p:spPr>
          <a:xfrm>
            <a:off x="8120543" y="5075339"/>
            <a:ext cx="1577130" cy="30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342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DAB2AC-1CEC-4328-AA71-D99A7072FB1A}"/>
              </a:ext>
            </a:extLst>
          </p:cNvPr>
          <p:cNvSpPr txBox="1"/>
          <p:nvPr/>
        </p:nvSpPr>
        <p:spPr>
          <a:xfrm>
            <a:off x="780176" y="2025022"/>
            <a:ext cx="9295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Plusieurs algorithmes :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de Force Brute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Aléatoire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du Plus Proche Voisin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d’Insertion</a:t>
            </a:r>
          </a:p>
          <a:p>
            <a:pPr marL="800100" lvl="1" indent="-342900">
              <a:buFontTx/>
              <a:buChar char="-"/>
            </a:pPr>
            <a:endParaRPr lang="fr-FR" sz="2400" dirty="0"/>
          </a:p>
          <a:p>
            <a:r>
              <a:rPr lang="fr-FR" sz="2400" dirty="0"/>
              <a:t>Plusieurs améliorations :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Permutation de 2 points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(dé)Croisement de 2 arcs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6" y="954993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court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67AE46-8167-411B-852C-A09A362411BA}"/>
              </a:ext>
            </a:extLst>
          </p:cNvPr>
          <p:cNvSpPr txBox="1"/>
          <p:nvPr/>
        </p:nvSpPr>
        <p:spPr>
          <a:xfrm>
            <a:off x="780176" y="1416658"/>
            <a:ext cx="686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rapidement possible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0403DD-92A9-410D-B12C-4B6C7B2E3576}"/>
              </a:ext>
            </a:extLst>
          </p:cNvPr>
          <p:cNvSpPr txBox="1"/>
          <p:nvPr/>
        </p:nvSpPr>
        <p:spPr>
          <a:xfrm>
            <a:off x="780175" y="5903007"/>
            <a:ext cx="686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: </a:t>
            </a:r>
          </a:p>
          <a:p>
            <a:r>
              <a:rPr lang="fr-FR" dirty="0"/>
              <a:t>3 essais, moyenne des trois essais</a:t>
            </a:r>
          </a:p>
        </p:txBody>
      </p:sp>
    </p:spTree>
    <p:extLst>
      <p:ext uri="{BB962C8B-B14F-4D97-AF65-F5344CB8AC3E}">
        <p14:creationId xmlns:p14="http://schemas.microsoft.com/office/powerpoint/2010/main" val="2164289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1367403" y="2589637"/>
            <a:ext cx="843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Algorithme de Base</a:t>
            </a:r>
          </a:p>
        </p:txBody>
      </p:sp>
    </p:spTree>
    <p:extLst>
      <p:ext uri="{BB962C8B-B14F-4D97-AF65-F5344CB8AC3E}">
        <p14:creationId xmlns:p14="http://schemas.microsoft.com/office/powerpoint/2010/main" val="299960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Algorithme</a:t>
            </a:r>
            <a:r>
              <a:rPr lang="fr-FR" sz="2400" dirty="0"/>
              <a:t> Force Brute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F76933-4780-4241-A89F-5CEB20D046F6}"/>
              </a:ext>
            </a:extLst>
          </p:cNvPr>
          <p:cNvSpPr txBox="1"/>
          <p:nvPr/>
        </p:nvSpPr>
        <p:spPr>
          <a:xfrm>
            <a:off x="780175" y="1526843"/>
            <a:ext cx="7919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Très long</a:t>
            </a:r>
          </a:p>
          <a:p>
            <a:r>
              <a:rPr lang="fr-FR" sz="1600" dirty="0"/>
              <a:t>Très précis</a:t>
            </a:r>
          </a:p>
          <a:p>
            <a:endParaRPr lang="fr-FR" sz="1600" dirty="0"/>
          </a:p>
          <a:p>
            <a:r>
              <a:rPr lang="fr-FR" sz="1600" dirty="0"/>
              <a:t>Test toute les possibilités de chemin</a:t>
            </a:r>
          </a:p>
          <a:p>
            <a:r>
              <a:rPr lang="fr-FR" sz="1600" dirty="0"/>
              <a:t>Renvoi uniquement la meilleure</a:t>
            </a:r>
          </a:p>
          <a:p>
            <a:endParaRPr lang="fr-FR" sz="1600" dirty="0"/>
          </a:p>
          <a:p>
            <a:r>
              <a:rPr lang="fr-FR" sz="1600" dirty="0"/>
              <a:t>La fonction s’arrête une fois le chrono dépassé (défini au départ) ou lorsque que toute les possibilités on été exploré</a:t>
            </a:r>
          </a:p>
          <a:p>
            <a:endParaRPr lang="fr-FR" sz="1600" dirty="0"/>
          </a:p>
          <a:p>
            <a:r>
              <a:rPr lang="fr-FR" sz="1600" dirty="0"/>
              <a:t>Non possible avec notre fonction, mais possibilité d’optimiser la fonction :</a:t>
            </a:r>
          </a:p>
          <a:p>
            <a:r>
              <a:rPr lang="fr-FR" sz="1600" dirty="0"/>
              <a:t>Au lieu de tester n! possibilités, on ne test (n-1)!/2 possibilités, les autres possibilités correspondes aux doublons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90FDE8-5395-4B19-9AE2-C65114DB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5050978"/>
            <a:ext cx="758295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5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Aléatoire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2E8EC0-AF89-4FED-B21A-9C510212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4074489"/>
            <a:ext cx="7856790" cy="22034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0F76933-4780-4241-A89F-5CEB20D046F6}"/>
              </a:ext>
            </a:extLst>
          </p:cNvPr>
          <p:cNvSpPr txBox="1"/>
          <p:nvPr/>
        </p:nvSpPr>
        <p:spPr>
          <a:xfrm>
            <a:off x="822119" y="1375498"/>
            <a:ext cx="7919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Si l’on obtient pas 2 fois d’affilé la même valeur, c’est que ce n’est pas optimal</a:t>
            </a:r>
          </a:p>
          <a:p>
            <a:endParaRPr lang="fr-FR" sz="1600" dirty="0"/>
          </a:p>
          <a:p>
            <a:r>
              <a:rPr lang="fr-FR" sz="1600" dirty="0"/>
              <a:t>Déjà très long pour 20 villes</a:t>
            </a:r>
          </a:p>
          <a:p>
            <a:endParaRPr lang="fr-FR" sz="1600" dirty="0"/>
          </a:p>
          <a:p>
            <a:r>
              <a:rPr lang="fr-FR" sz="1600" dirty="0"/>
              <a:t>Trop peu efficace et très long</a:t>
            </a:r>
          </a:p>
          <a:p>
            <a:endParaRPr lang="fr-FR" sz="1600" dirty="0"/>
          </a:p>
          <a:p>
            <a:r>
              <a:rPr lang="fr-FR" sz="1600" dirty="0"/>
              <a:t>Surtout basé sur la chance</a:t>
            </a:r>
          </a:p>
        </p:txBody>
      </p:sp>
    </p:spTree>
    <p:extLst>
      <p:ext uri="{BB962C8B-B14F-4D97-AF65-F5344CB8AC3E}">
        <p14:creationId xmlns:p14="http://schemas.microsoft.com/office/powerpoint/2010/main" val="1754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Algorithme</a:t>
            </a:r>
            <a:r>
              <a:rPr lang="fr-FR" sz="2400" dirty="0"/>
              <a:t> du Plus Proche Voisin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F76933-4780-4241-A89F-5CEB20D046F6}"/>
              </a:ext>
            </a:extLst>
          </p:cNvPr>
          <p:cNvSpPr txBox="1"/>
          <p:nvPr/>
        </p:nvSpPr>
        <p:spPr>
          <a:xfrm>
            <a:off x="682685" y="1326998"/>
            <a:ext cx="7570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Assez performant : Rapide et Résultat assez faible</a:t>
            </a:r>
          </a:p>
          <a:p>
            <a:endParaRPr lang="fr-FR" sz="1600" dirty="0"/>
          </a:p>
          <a:p>
            <a:r>
              <a:rPr lang="fr-FR" sz="1600" dirty="0"/>
              <a:t>Il existe plus performant mais reste viable </a:t>
            </a:r>
          </a:p>
          <a:p>
            <a:endParaRPr lang="fr-FR" sz="1600" dirty="0"/>
          </a:p>
          <a:p>
            <a:r>
              <a:rPr lang="fr-FR" sz="1600" dirty="0"/>
              <a:t>Pour chaque point on regarde le point que l’on a pas placé qui est le plus proche</a:t>
            </a:r>
          </a:p>
          <a:p>
            <a:endParaRPr lang="fr-FR" sz="1600" dirty="0"/>
          </a:p>
          <a:p>
            <a:r>
              <a:rPr lang="fr-FR" sz="1600" dirty="0"/>
              <a:t>On teste aussi pour tout les points de départ pour trouver les différentes solutions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877204E-3D23-421C-A042-AEB52E2C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9" y="4776409"/>
            <a:ext cx="8835641" cy="1391741"/>
          </a:xfrm>
          <a:prstGeom prst="rect">
            <a:avLst/>
          </a:prstGeom>
        </p:spPr>
      </p:pic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70622745-3BF9-4FB6-92BE-7292733D5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623068"/>
              </p:ext>
            </p:extLst>
          </p:nvPr>
        </p:nvGraphicFramePr>
        <p:xfrm>
          <a:off x="7901246" y="2116575"/>
          <a:ext cx="4090600" cy="2353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4673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F76933-4780-4241-A89F-5CEB20D046F6}"/>
              </a:ext>
            </a:extLst>
          </p:cNvPr>
          <p:cNvSpPr txBox="1"/>
          <p:nvPr/>
        </p:nvSpPr>
        <p:spPr>
          <a:xfrm>
            <a:off x="780175" y="2091032"/>
            <a:ext cx="7919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Prendre en compte chaque point en partant de 0 à n-1</a:t>
            </a:r>
          </a:p>
          <a:p>
            <a:endParaRPr lang="fr-FR" sz="1600" dirty="0"/>
          </a:p>
          <a:p>
            <a:r>
              <a:rPr lang="fr-FR" sz="1600" dirty="0"/>
              <a:t>01 </a:t>
            </a:r>
            <a:r>
              <a:rPr lang="fr-FR" sz="1600" dirty="0">
                <a:sym typeface="Wingdings" panose="05000000000000000000" pitchFamily="2" charset="2"/>
              </a:rPr>
              <a:t> 2 ?     :     012 ou 021 ou 201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On conserve la meilleure solution et on passe au point suivant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Peut encore être optimisé	</a:t>
            </a:r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2B92BC-5AF3-4CBE-B479-359A849F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1" y="4540466"/>
            <a:ext cx="9224766" cy="1323439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FB16511D-585F-4D0D-B6F6-C70A5580F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008626"/>
              </p:ext>
            </p:extLst>
          </p:nvPr>
        </p:nvGraphicFramePr>
        <p:xfrm>
          <a:off x="6986847" y="1817921"/>
          <a:ext cx="4090600" cy="2362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5946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1367403" y="2589637"/>
            <a:ext cx="843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Algorithme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3423148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Permutation de 2 points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6B77D9-310C-4DB4-98E8-B58565385210}"/>
              </a:ext>
            </a:extLst>
          </p:cNvPr>
          <p:cNvSpPr txBox="1"/>
          <p:nvPr/>
        </p:nvSpPr>
        <p:spPr>
          <a:xfrm>
            <a:off x="780174" y="1266981"/>
            <a:ext cx="8716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E9235C-7E33-4A81-A583-588B3B27061B}"/>
              </a:ext>
            </a:extLst>
          </p:cNvPr>
          <p:cNvSpPr txBox="1"/>
          <p:nvPr/>
        </p:nvSpPr>
        <p:spPr>
          <a:xfrm>
            <a:off x="780174" y="1648276"/>
            <a:ext cx="8997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Pour chaque point, on essai de le permuter avec tout les autres à sa droite</a:t>
            </a:r>
          </a:p>
          <a:p>
            <a:endParaRPr lang="fr-FR" sz="1800" dirty="0"/>
          </a:p>
          <a:p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deux fois plus lente mais un résultat légèrement plus précis. (3%)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0EE40F3-869A-4B12-BB28-FD018811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4" y="3429000"/>
            <a:ext cx="6003788" cy="288910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F2E4061-EA10-40CA-8E37-E6F59918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347" y="3505870"/>
            <a:ext cx="3972479" cy="229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25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482</TotalTime>
  <Words>508</Words>
  <Application>Microsoft Office PowerPoint</Application>
  <PresentationFormat>Grand écran</PresentationFormat>
  <Paragraphs>92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Natanelic</dc:creator>
  <cp:lastModifiedBy>Romain Natanelic</cp:lastModifiedBy>
  <cp:revision>33</cp:revision>
  <dcterms:created xsi:type="dcterms:W3CDTF">2022-02-24T12:42:39Z</dcterms:created>
  <dcterms:modified xsi:type="dcterms:W3CDTF">2022-02-24T20:45:25Z</dcterms:modified>
</cp:coreProperties>
</file>