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0" r:id="rId5"/>
    <p:sldId id="258" r:id="rId6"/>
    <p:sldId id="259" r:id="rId7"/>
    <p:sldId id="261" r:id="rId8"/>
    <p:sldId id="263" r:id="rId9"/>
    <p:sldId id="265" r:id="rId10"/>
    <p:sldId id="264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1" d="100"/>
          <a:sy n="91" d="100"/>
        </p:scale>
        <p:origin x="96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main\Desktop\Dev\Github\ProjetTutS4\InventaireResulta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main\Desktop\Dev\Github\ProjetTutS4\InventaireResulta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Temps</a:t>
            </a:r>
            <a:r>
              <a:rPr lang="fr-FR" baseline="0"/>
              <a:t> de recherche en fonction du nombre de ville</a:t>
            </a:r>
            <a:endParaRPr lang="fr-FR"/>
          </a:p>
        </c:rich>
      </c:tx>
      <c:layout>
        <c:manualLayout>
          <c:xMode val="edge"/>
          <c:yMode val="edge"/>
          <c:x val="0.1354595902801545"/>
          <c:y val="4.948677548148261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8.1001684169343446E-2"/>
          <c:y val="0.23644074300511611"/>
          <c:w val="0.88500836245309655"/>
          <c:h val="0.57698360480447441"/>
        </c:manualLayout>
      </c:layout>
      <c:lineChart>
        <c:grouping val="standard"/>
        <c:varyColors val="0"/>
        <c:ser>
          <c:idx val="1"/>
          <c:order val="0"/>
          <c:tx>
            <c:v>Temps d'execution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Feuil1!$C$16:$J$16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400</c:v>
                </c:pt>
                <c:pt idx="6">
                  <c:v>500</c:v>
                </c:pt>
                <c:pt idx="7">
                  <c:v>777</c:v>
                </c:pt>
              </c:numCache>
            </c:numRef>
          </c:cat>
          <c:val>
            <c:numRef>
              <c:f>Feuil1!$C$19:$J$19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0.01</c:v>
                </c:pt>
                <c:pt idx="4">
                  <c:v>2.5000000000000001E-2</c:v>
                </c:pt>
                <c:pt idx="5">
                  <c:v>0.16400000000000001</c:v>
                </c:pt>
                <c:pt idx="6">
                  <c:v>0.3</c:v>
                </c:pt>
                <c:pt idx="7">
                  <c:v>1.079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B0-438A-9FA5-6E50FC48233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677667887"/>
        <c:axId val="1677663311"/>
      </c:lineChart>
      <c:catAx>
        <c:axId val="1677667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77663311"/>
        <c:crosses val="autoZero"/>
        <c:auto val="1"/>
        <c:lblAlgn val="ctr"/>
        <c:lblOffset val="100"/>
        <c:noMultiLvlLbl val="0"/>
      </c:catAx>
      <c:valAx>
        <c:axId val="167766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77667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Temps</a:t>
            </a:r>
            <a:r>
              <a:rPr lang="fr-FR" baseline="0"/>
              <a:t> de recherche en fonction du nombre de ville</a:t>
            </a:r>
            <a:endParaRPr lang="fr-FR"/>
          </a:p>
        </c:rich>
      </c:tx>
      <c:layout>
        <c:manualLayout>
          <c:xMode val="edge"/>
          <c:yMode val="edge"/>
          <c:x val="0.13545957482631549"/>
          <c:y val="4.948825914980913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8.1001684169343446E-2"/>
          <c:y val="0.23644074300511611"/>
          <c:w val="0.88500836245309655"/>
          <c:h val="0.57698360480447441"/>
        </c:manualLayout>
      </c:layout>
      <c:lineChart>
        <c:grouping val="standard"/>
        <c:varyColors val="0"/>
        <c:ser>
          <c:idx val="1"/>
          <c:order val="0"/>
          <c:tx>
            <c:v>Temps d'execution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Feuil1!$C$29:$J$29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400</c:v>
                </c:pt>
                <c:pt idx="6">
                  <c:v>500</c:v>
                </c:pt>
                <c:pt idx="7">
                  <c:v>777</c:v>
                </c:pt>
              </c:numCache>
            </c:numRef>
          </c:cat>
          <c:val>
            <c:numRef>
              <c:f>Feuil1!$C$32:$J$32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1.2999999999999999E-2</c:v>
                </c:pt>
                <c:pt idx="5">
                  <c:v>0.123</c:v>
                </c:pt>
                <c:pt idx="6">
                  <c:v>0.23400000000000001</c:v>
                </c:pt>
                <c:pt idx="7">
                  <c:v>0.91300000000000003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FD-4870-A06D-9A0626A9DC6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677667887"/>
        <c:axId val="1677663311"/>
      </c:lineChart>
      <c:catAx>
        <c:axId val="1677667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77663311"/>
        <c:crosses val="autoZero"/>
        <c:auto val="1"/>
        <c:lblAlgn val="ctr"/>
        <c:lblOffset val="100"/>
        <c:noMultiLvlLbl val="0"/>
      </c:catAx>
      <c:valAx>
        <c:axId val="167766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77667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9526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69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31727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2931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81070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5029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6843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4335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9529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0809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124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006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988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814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6647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3832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7A3A1-40DD-427C-8E1E-70DC6129AB28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9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2BDB268-0409-4BB3-8FFF-7A47246AB7DB}"/>
              </a:ext>
            </a:extLst>
          </p:cNvPr>
          <p:cNvSpPr txBox="1"/>
          <p:nvPr/>
        </p:nvSpPr>
        <p:spPr>
          <a:xfrm>
            <a:off x="780176" y="360727"/>
            <a:ext cx="8716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Problème du Voyageur de Commerce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87E06BB-DBDB-412D-A1A3-383935B2E4B8}"/>
              </a:ext>
            </a:extLst>
          </p:cNvPr>
          <p:cNvSpPr txBox="1"/>
          <p:nvPr/>
        </p:nvSpPr>
        <p:spPr>
          <a:xfrm>
            <a:off x="998290" y="2323750"/>
            <a:ext cx="7625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Parcourir toutes les villes d’une liste en un minimum de kilomètre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0DAB2AC-1CEC-4328-AA71-D99A7072FB1A}"/>
              </a:ext>
            </a:extLst>
          </p:cNvPr>
          <p:cNvSpPr txBox="1"/>
          <p:nvPr/>
        </p:nvSpPr>
        <p:spPr>
          <a:xfrm>
            <a:off x="998290" y="3568867"/>
            <a:ext cx="5545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- Trouver le chemin le plus court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BF93158-E48F-40A9-A144-CB2BC27E98FB}"/>
              </a:ext>
            </a:extLst>
          </p:cNvPr>
          <p:cNvSpPr txBox="1"/>
          <p:nvPr/>
        </p:nvSpPr>
        <p:spPr>
          <a:xfrm>
            <a:off x="998290" y="4179051"/>
            <a:ext cx="6866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- Trouver le chemin le plus rapidement possible</a:t>
            </a:r>
          </a:p>
        </p:txBody>
      </p:sp>
    </p:spTree>
    <p:extLst>
      <p:ext uri="{BB962C8B-B14F-4D97-AF65-F5344CB8AC3E}">
        <p14:creationId xmlns:p14="http://schemas.microsoft.com/office/powerpoint/2010/main" val="778512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2BDB268-0409-4BB3-8FFF-7A47246AB7DB}"/>
              </a:ext>
            </a:extLst>
          </p:cNvPr>
          <p:cNvSpPr txBox="1"/>
          <p:nvPr/>
        </p:nvSpPr>
        <p:spPr>
          <a:xfrm>
            <a:off x="780176" y="92279"/>
            <a:ext cx="8716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Problème du Voyageur de Commerce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599DC3-B782-4C11-9829-5CA83D497086}"/>
              </a:ext>
            </a:extLst>
          </p:cNvPr>
          <p:cNvSpPr txBox="1"/>
          <p:nvPr/>
        </p:nvSpPr>
        <p:spPr>
          <a:xfrm>
            <a:off x="780175" y="492389"/>
            <a:ext cx="554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(dé)</a:t>
            </a:r>
            <a:r>
              <a:rPr lang="fr-FR" sz="2800" dirty="0"/>
              <a:t>Croisement</a:t>
            </a:r>
            <a:r>
              <a:rPr lang="fr-FR" sz="2400" dirty="0"/>
              <a:t> de 2 arcs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0F76933-4780-4241-A89F-5CEB20D046F6}"/>
              </a:ext>
            </a:extLst>
          </p:cNvPr>
          <p:cNvSpPr txBox="1"/>
          <p:nvPr/>
        </p:nvSpPr>
        <p:spPr>
          <a:xfrm>
            <a:off x="780176" y="1314766"/>
            <a:ext cx="87161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Arc décroisé </a:t>
            </a:r>
            <a:r>
              <a:rPr lang="fr-FR" sz="1600" dirty="0">
                <a:sym typeface="Wingdings" panose="05000000000000000000" pitchFamily="2" charset="2"/>
              </a:rPr>
              <a:t></a:t>
            </a:r>
            <a:r>
              <a:rPr lang="fr-FR" sz="1600" dirty="0"/>
              <a:t> meilleur résultat</a:t>
            </a:r>
          </a:p>
          <a:p>
            <a:endParaRPr lang="fr-FR" sz="1600" dirty="0"/>
          </a:p>
          <a:p>
            <a:r>
              <a:rPr lang="fr-FR" sz="1600" dirty="0"/>
              <a:t>Combiné au Voisin le Plus Proche : intéressant pour les petits nombres de communes</a:t>
            </a:r>
          </a:p>
          <a:p>
            <a:endParaRPr lang="fr-FR" sz="1600" dirty="0"/>
          </a:p>
          <a:p>
            <a:r>
              <a:rPr lang="fr-FR" sz="1600" dirty="0"/>
              <a:t>Combiné à l’Insertion : intéressant pour les grands nombres de communes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801E32D9-AD55-4588-8B1F-23B997F8F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5" y="3232692"/>
            <a:ext cx="6611273" cy="2981741"/>
          </a:xfrm>
          <a:prstGeom prst="rect">
            <a:avLst/>
          </a:prstGeom>
        </p:spPr>
      </p:pic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A5A1E44-AE6F-414B-85B2-67C6CC25C7F9}"/>
              </a:ext>
            </a:extLst>
          </p:cNvPr>
          <p:cNvCxnSpPr/>
          <p:nvPr/>
        </p:nvCxnSpPr>
        <p:spPr>
          <a:xfrm>
            <a:off x="6325298" y="485255"/>
            <a:ext cx="964734" cy="973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71F7C81-FA8A-453D-8E4F-1F3888C1D4D3}"/>
              </a:ext>
            </a:extLst>
          </p:cNvPr>
          <p:cNvCxnSpPr>
            <a:cxnSpLocks/>
          </p:cNvCxnSpPr>
          <p:nvPr/>
        </p:nvCxnSpPr>
        <p:spPr>
          <a:xfrm flipV="1">
            <a:off x="6325298" y="485255"/>
            <a:ext cx="964734" cy="973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9E3E369-E57D-4DAE-9C03-714F6C46007C}"/>
              </a:ext>
            </a:extLst>
          </p:cNvPr>
          <p:cNvCxnSpPr>
            <a:cxnSpLocks/>
          </p:cNvCxnSpPr>
          <p:nvPr/>
        </p:nvCxnSpPr>
        <p:spPr>
          <a:xfrm>
            <a:off x="9374695" y="485255"/>
            <a:ext cx="0" cy="973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D65EB43-3478-4C28-B316-26D737D9EAC1}"/>
              </a:ext>
            </a:extLst>
          </p:cNvPr>
          <p:cNvCxnSpPr>
            <a:cxnSpLocks/>
          </p:cNvCxnSpPr>
          <p:nvPr/>
        </p:nvCxnSpPr>
        <p:spPr>
          <a:xfrm flipV="1">
            <a:off x="8678409" y="485255"/>
            <a:ext cx="0" cy="973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CF33EA1A-03ED-433C-B870-721FF081C1E0}"/>
              </a:ext>
            </a:extLst>
          </p:cNvPr>
          <p:cNvSpPr/>
          <p:nvPr/>
        </p:nvSpPr>
        <p:spPr>
          <a:xfrm>
            <a:off x="7575261" y="802539"/>
            <a:ext cx="755006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6C1F3308-5E05-4595-B7F8-1F376D5346E2}"/>
              </a:ext>
            </a:extLst>
          </p:cNvPr>
          <p:cNvCxnSpPr>
            <a:cxnSpLocks/>
          </p:cNvCxnSpPr>
          <p:nvPr/>
        </p:nvCxnSpPr>
        <p:spPr>
          <a:xfrm>
            <a:off x="6325298" y="1458378"/>
            <a:ext cx="9647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909667C4-E508-416C-9476-B0455FBAC1A3}"/>
              </a:ext>
            </a:extLst>
          </p:cNvPr>
          <p:cNvCxnSpPr>
            <a:cxnSpLocks/>
          </p:cNvCxnSpPr>
          <p:nvPr/>
        </p:nvCxnSpPr>
        <p:spPr>
          <a:xfrm flipV="1">
            <a:off x="6325298" y="485255"/>
            <a:ext cx="964734" cy="1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534A9FD2-91F7-49B6-8DAC-68403F20209D}"/>
              </a:ext>
            </a:extLst>
          </p:cNvPr>
          <p:cNvCxnSpPr>
            <a:cxnSpLocks/>
          </p:cNvCxnSpPr>
          <p:nvPr/>
        </p:nvCxnSpPr>
        <p:spPr>
          <a:xfrm>
            <a:off x="8678409" y="1456374"/>
            <a:ext cx="696286" cy="2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6C1B3129-9FC2-4411-9F9B-7EAF8EB7B5A1}"/>
              </a:ext>
            </a:extLst>
          </p:cNvPr>
          <p:cNvCxnSpPr>
            <a:cxnSpLocks/>
          </p:cNvCxnSpPr>
          <p:nvPr/>
        </p:nvCxnSpPr>
        <p:spPr>
          <a:xfrm>
            <a:off x="8678409" y="485255"/>
            <a:ext cx="696286" cy="2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 43">
            <a:extLst>
              <a:ext uri="{FF2B5EF4-FFF2-40B4-BE49-F238E27FC236}">
                <a16:creationId xmlns:a16="http://schemas.microsoft.com/office/drawing/2014/main" id="{34BE527D-9D46-4D4B-A998-207BA5AEB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039" y="3460582"/>
            <a:ext cx="3991532" cy="22958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79095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2BDB268-0409-4BB3-8FFF-7A47246AB7DB}"/>
              </a:ext>
            </a:extLst>
          </p:cNvPr>
          <p:cNvSpPr txBox="1"/>
          <p:nvPr/>
        </p:nvSpPr>
        <p:spPr>
          <a:xfrm>
            <a:off x="780176" y="92279"/>
            <a:ext cx="8716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Problème du Voyageur de Commerce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20161BE-01C7-4EC8-A5FC-14AE70EF42D4}"/>
              </a:ext>
            </a:extLst>
          </p:cNvPr>
          <p:cNvSpPr txBox="1"/>
          <p:nvPr/>
        </p:nvSpPr>
        <p:spPr>
          <a:xfrm>
            <a:off x="780175" y="492389"/>
            <a:ext cx="5545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Application graphique : tentative</a:t>
            </a:r>
          </a:p>
        </p:txBody>
      </p:sp>
      <p:pic>
        <p:nvPicPr>
          <p:cNvPr id="3" name="Image 2" descr="Une image contenant carte&#10;&#10;Description générée automatiquement">
            <a:extLst>
              <a:ext uri="{FF2B5EF4-FFF2-40B4-BE49-F238E27FC236}">
                <a16:creationId xmlns:a16="http://schemas.microsoft.com/office/drawing/2014/main" id="{D0888612-AEA9-4B2A-8977-AF410E3BC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537" y="1006013"/>
            <a:ext cx="4159478" cy="3440963"/>
          </a:xfrm>
          <a:prstGeom prst="rect">
            <a:avLst/>
          </a:prstGeom>
        </p:spPr>
      </p:pic>
      <p:pic>
        <p:nvPicPr>
          <p:cNvPr id="6" name="Image 5" descr="Une image contenant carte&#10;&#10;Description générée automatiquement">
            <a:extLst>
              <a:ext uri="{FF2B5EF4-FFF2-40B4-BE49-F238E27FC236}">
                <a16:creationId xmlns:a16="http://schemas.microsoft.com/office/drawing/2014/main" id="{82014B6F-6CE8-466A-9726-DCC1E1EDC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52" y="987249"/>
            <a:ext cx="3583968" cy="3437006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35120EED-BA81-4D46-BC2E-4CCBB75492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53" y="4131505"/>
            <a:ext cx="6087257" cy="253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189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2BDB268-0409-4BB3-8FFF-7A47246AB7DB}"/>
              </a:ext>
            </a:extLst>
          </p:cNvPr>
          <p:cNvSpPr txBox="1"/>
          <p:nvPr/>
        </p:nvSpPr>
        <p:spPr>
          <a:xfrm>
            <a:off x="780176" y="92279"/>
            <a:ext cx="8716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Problème du Voyageur de Commerce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599DC3-B782-4C11-9829-5CA83D497086}"/>
              </a:ext>
            </a:extLst>
          </p:cNvPr>
          <p:cNvSpPr txBox="1"/>
          <p:nvPr/>
        </p:nvSpPr>
        <p:spPr>
          <a:xfrm>
            <a:off x="780174" y="560019"/>
            <a:ext cx="554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Conclusion</a:t>
            </a:r>
            <a:endParaRPr lang="fr-FR" sz="24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05F994A-D6D1-4CFE-BE74-AA467B62CFA0}"/>
              </a:ext>
            </a:extLst>
          </p:cNvPr>
          <p:cNvSpPr txBox="1"/>
          <p:nvPr/>
        </p:nvSpPr>
        <p:spPr>
          <a:xfrm>
            <a:off x="780174" y="1089315"/>
            <a:ext cx="5315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Quel algorithme utiliser et quand ?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AB1C08B-247A-404C-850F-64D562FA464F}"/>
              </a:ext>
            </a:extLst>
          </p:cNvPr>
          <p:cNvSpPr txBox="1"/>
          <p:nvPr/>
        </p:nvSpPr>
        <p:spPr>
          <a:xfrm>
            <a:off x="192945" y="1896776"/>
            <a:ext cx="75445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Graphe de moins de 400 sommets :</a:t>
            </a:r>
          </a:p>
          <a:p>
            <a:r>
              <a:rPr lang="fr-FR" sz="2000" dirty="0"/>
              <a:t>	- Résultat rapide :</a:t>
            </a:r>
          </a:p>
          <a:p>
            <a:r>
              <a:rPr lang="fr-FR" sz="2000" dirty="0"/>
              <a:t>			Décroisement d’Arc + Plus Proche Voisin</a:t>
            </a:r>
          </a:p>
          <a:p>
            <a:r>
              <a:rPr lang="fr-FR" sz="2000" dirty="0"/>
              <a:t>	- Résultat plus précis :</a:t>
            </a:r>
          </a:p>
          <a:p>
            <a:r>
              <a:rPr lang="fr-FR" sz="2000" dirty="0"/>
              <a:t>			Permutation + Plus Proche Voisin</a:t>
            </a:r>
          </a:p>
          <a:p>
            <a:endParaRPr lang="fr-FR" sz="2000" dirty="0"/>
          </a:p>
          <a:p>
            <a:r>
              <a:rPr lang="fr-FR" sz="2000" dirty="0"/>
              <a:t>Graphe de plus de 400 sommets : </a:t>
            </a:r>
          </a:p>
          <a:p>
            <a:r>
              <a:rPr lang="fr-FR" sz="2000" dirty="0"/>
              <a:t>	- Résultat rapide : </a:t>
            </a:r>
          </a:p>
          <a:p>
            <a:r>
              <a:rPr lang="fr-FR" sz="2000" dirty="0"/>
              <a:t>			Décroisement d’Arc + Insertion</a:t>
            </a:r>
          </a:p>
          <a:p>
            <a:r>
              <a:rPr lang="fr-FR" sz="2000" dirty="0"/>
              <a:t>	- Résultat plus précis :</a:t>
            </a:r>
          </a:p>
          <a:p>
            <a:r>
              <a:rPr lang="fr-FR" sz="2000" dirty="0"/>
              <a:t>			Permutation + Insertion</a:t>
            </a:r>
          </a:p>
          <a:p>
            <a:endParaRPr lang="fr-FR" sz="2000" dirty="0"/>
          </a:p>
          <a:p>
            <a:r>
              <a:rPr lang="fr-FR" sz="2000" b="1" dirty="0"/>
              <a:t>En Général : </a:t>
            </a:r>
          </a:p>
          <a:p>
            <a:r>
              <a:rPr lang="fr-FR" sz="2000" b="1" dirty="0"/>
              <a:t>	Permutation + Plus Proche Voisin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4EFE2C9-0C70-4008-8E48-822FE08F6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785" y="1406879"/>
            <a:ext cx="5887272" cy="40201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82AA829-13F6-448B-A74E-A23C46D97A8F}"/>
              </a:ext>
            </a:extLst>
          </p:cNvPr>
          <p:cNvSpPr/>
          <p:nvPr/>
        </p:nvSpPr>
        <p:spPr>
          <a:xfrm>
            <a:off x="8120543" y="5075339"/>
            <a:ext cx="1577130" cy="3020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342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2BDB268-0409-4BB3-8FFF-7A47246AB7DB}"/>
              </a:ext>
            </a:extLst>
          </p:cNvPr>
          <p:cNvSpPr txBox="1"/>
          <p:nvPr/>
        </p:nvSpPr>
        <p:spPr>
          <a:xfrm>
            <a:off x="780176" y="92279"/>
            <a:ext cx="8716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Problème du Voyageur de Commerce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0DAB2AC-1CEC-4328-AA71-D99A7072FB1A}"/>
              </a:ext>
            </a:extLst>
          </p:cNvPr>
          <p:cNvSpPr txBox="1"/>
          <p:nvPr/>
        </p:nvSpPr>
        <p:spPr>
          <a:xfrm>
            <a:off x="780176" y="2025022"/>
            <a:ext cx="92950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Plusieurs algorithmes :</a:t>
            </a:r>
          </a:p>
          <a:p>
            <a:pPr marL="800100" lvl="1" indent="-342900">
              <a:buFontTx/>
              <a:buChar char="-"/>
            </a:pPr>
            <a:r>
              <a:rPr lang="fr-FR" sz="2400" dirty="0"/>
              <a:t>Algorithme de Force Brute</a:t>
            </a:r>
          </a:p>
          <a:p>
            <a:pPr marL="800100" lvl="1" indent="-342900">
              <a:buFontTx/>
              <a:buChar char="-"/>
            </a:pPr>
            <a:r>
              <a:rPr lang="fr-FR" sz="2400" dirty="0"/>
              <a:t>Algorithme Aléatoire</a:t>
            </a:r>
          </a:p>
          <a:p>
            <a:pPr marL="800100" lvl="1" indent="-342900">
              <a:buFontTx/>
              <a:buChar char="-"/>
            </a:pPr>
            <a:r>
              <a:rPr lang="fr-FR" sz="2400" dirty="0"/>
              <a:t>Algorithme du Plus Proche Voisin</a:t>
            </a:r>
          </a:p>
          <a:p>
            <a:pPr marL="800100" lvl="1" indent="-342900">
              <a:buFontTx/>
              <a:buChar char="-"/>
            </a:pPr>
            <a:r>
              <a:rPr lang="fr-FR" sz="2400" dirty="0"/>
              <a:t>Algorithme d’Insertion</a:t>
            </a:r>
          </a:p>
          <a:p>
            <a:pPr marL="800100" lvl="1" indent="-342900">
              <a:buFontTx/>
              <a:buChar char="-"/>
            </a:pPr>
            <a:endParaRPr lang="fr-FR" sz="2400" dirty="0"/>
          </a:p>
          <a:p>
            <a:r>
              <a:rPr lang="fr-FR" sz="2400" dirty="0"/>
              <a:t>Plusieurs améliorations :</a:t>
            </a:r>
          </a:p>
          <a:p>
            <a:pPr marL="800100" lvl="1" indent="-342900">
              <a:buFontTx/>
              <a:buChar char="-"/>
            </a:pPr>
            <a:r>
              <a:rPr lang="fr-FR" sz="2400" dirty="0"/>
              <a:t>Permutation de 2 points</a:t>
            </a:r>
          </a:p>
          <a:p>
            <a:pPr marL="800100" lvl="1" indent="-342900">
              <a:buFontTx/>
              <a:buChar char="-"/>
            </a:pPr>
            <a:r>
              <a:rPr lang="fr-FR" sz="2400" dirty="0"/>
              <a:t>(dé)Croisement de 2 arcs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599DC3-B782-4C11-9829-5CA83D497086}"/>
              </a:ext>
            </a:extLst>
          </p:cNvPr>
          <p:cNvSpPr txBox="1"/>
          <p:nvPr/>
        </p:nvSpPr>
        <p:spPr>
          <a:xfrm>
            <a:off x="780176" y="954993"/>
            <a:ext cx="5545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- Trouver le chemin le plus court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C67AE46-8167-411B-852C-A09A362411BA}"/>
              </a:ext>
            </a:extLst>
          </p:cNvPr>
          <p:cNvSpPr txBox="1"/>
          <p:nvPr/>
        </p:nvSpPr>
        <p:spPr>
          <a:xfrm>
            <a:off x="780176" y="1416658"/>
            <a:ext cx="6866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- Trouver le chemin le plus rapidement possible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40403DD-92A9-410D-B12C-4B6C7B2E3576}"/>
              </a:ext>
            </a:extLst>
          </p:cNvPr>
          <p:cNvSpPr txBox="1"/>
          <p:nvPr/>
        </p:nvSpPr>
        <p:spPr>
          <a:xfrm>
            <a:off x="780175" y="5903007"/>
            <a:ext cx="6866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Test : </a:t>
            </a:r>
          </a:p>
          <a:p>
            <a:r>
              <a:rPr lang="fr-FR" dirty="0"/>
              <a:t>3 essais, moyenne des trois essais</a:t>
            </a:r>
          </a:p>
        </p:txBody>
      </p:sp>
    </p:spTree>
    <p:extLst>
      <p:ext uri="{BB962C8B-B14F-4D97-AF65-F5344CB8AC3E}">
        <p14:creationId xmlns:p14="http://schemas.microsoft.com/office/powerpoint/2010/main" val="21642893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2BDB268-0409-4BB3-8FFF-7A47246AB7DB}"/>
              </a:ext>
            </a:extLst>
          </p:cNvPr>
          <p:cNvSpPr txBox="1"/>
          <p:nvPr/>
        </p:nvSpPr>
        <p:spPr>
          <a:xfrm>
            <a:off x="780176" y="92279"/>
            <a:ext cx="8716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Problème du Voyageur de Commerce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599DC3-B782-4C11-9829-5CA83D497086}"/>
              </a:ext>
            </a:extLst>
          </p:cNvPr>
          <p:cNvSpPr txBox="1"/>
          <p:nvPr/>
        </p:nvSpPr>
        <p:spPr>
          <a:xfrm>
            <a:off x="1367403" y="2589637"/>
            <a:ext cx="8430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/>
              <a:t>Algorithme de Base</a:t>
            </a:r>
          </a:p>
        </p:txBody>
      </p:sp>
    </p:spTree>
    <p:extLst>
      <p:ext uri="{BB962C8B-B14F-4D97-AF65-F5344CB8AC3E}">
        <p14:creationId xmlns:p14="http://schemas.microsoft.com/office/powerpoint/2010/main" val="2999605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2BDB268-0409-4BB3-8FFF-7A47246AB7DB}"/>
              </a:ext>
            </a:extLst>
          </p:cNvPr>
          <p:cNvSpPr txBox="1"/>
          <p:nvPr/>
        </p:nvSpPr>
        <p:spPr>
          <a:xfrm>
            <a:off x="780176" y="92279"/>
            <a:ext cx="8716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Problème du Voyageur de Commerce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599DC3-B782-4C11-9829-5CA83D497086}"/>
              </a:ext>
            </a:extLst>
          </p:cNvPr>
          <p:cNvSpPr txBox="1"/>
          <p:nvPr/>
        </p:nvSpPr>
        <p:spPr>
          <a:xfrm>
            <a:off x="780175" y="492389"/>
            <a:ext cx="554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Algorithme</a:t>
            </a:r>
            <a:r>
              <a:rPr lang="fr-FR" sz="2400" dirty="0"/>
              <a:t> Force Brute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90FDE8-5395-4B19-9AE2-C65114DB0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5" y="5050978"/>
            <a:ext cx="7582958" cy="131463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5283561-DAB7-4277-8B50-1811D16A22D8}"/>
              </a:ext>
            </a:extLst>
          </p:cNvPr>
          <p:cNvSpPr txBox="1"/>
          <p:nvPr/>
        </p:nvSpPr>
        <p:spPr>
          <a:xfrm>
            <a:off x="780175" y="1384796"/>
            <a:ext cx="79192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Très long, très précis, peu d’opérations par permutations ( 26 opérations )</a:t>
            </a:r>
          </a:p>
          <a:p>
            <a:endParaRPr lang="fr-FR" sz="1600" dirty="0"/>
          </a:p>
          <a:p>
            <a:r>
              <a:rPr lang="fr-FR" sz="1600" dirty="0"/>
              <a:t>Teste toute les permutations possible, suivant un ordre strictement croissant</a:t>
            </a:r>
          </a:p>
          <a:p>
            <a:r>
              <a:rPr lang="fr-FR" sz="1600" dirty="0"/>
              <a:t>Renvoi uniquement la meilleure solution trouvée avant le temps imparti ou quand on a atteint la dernière permutation possible</a:t>
            </a:r>
          </a:p>
          <a:p>
            <a:endParaRPr lang="fr-FR" sz="1600" dirty="0"/>
          </a:p>
          <a:p>
            <a:r>
              <a:rPr lang="fr-FR" sz="1600" dirty="0"/>
              <a:t>Plusieurs alternatives et prospections d’optimisations :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Vérifier les poids de chaque chemin à partir d’un certain point avant de terminer un chemin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Supprimer les doublons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8792054-7127-4E01-972A-5ECD44F338C6}"/>
              </a:ext>
            </a:extLst>
          </p:cNvPr>
          <p:cNvSpPr txBox="1"/>
          <p:nvPr/>
        </p:nvSpPr>
        <p:spPr>
          <a:xfrm>
            <a:off x="6176822" y="4341271"/>
            <a:ext cx="2840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std::</a:t>
            </a:r>
            <a:r>
              <a:rPr lang="fr-FR" sz="1400" dirty="0" err="1"/>
              <a:t>next_permutation</a:t>
            </a:r>
            <a:r>
              <a:rPr lang="fr-FR" sz="1400" dirty="0"/>
              <a:t> ( en C++ )</a:t>
            </a:r>
          </a:p>
        </p:txBody>
      </p:sp>
    </p:spTree>
    <p:extLst>
      <p:ext uri="{BB962C8B-B14F-4D97-AF65-F5344CB8AC3E}">
        <p14:creationId xmlns:p14="http://schemas.microsoft.com/office/powerpoint/2010/main" val="1924654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2BDB268-0409-4BB3-8FFF-7A47246AB7DB}"/>
              </a:ext>
            </a:extLst>
          </p:cNvPr>
          <p:cNvSpPr txBox="1"/>
          <p:nvPr/>
        </p:nvSpPr>
        <p:spPr>
          <a:xfrm>
            <a:off x="780176" y="92279"/>
            <a:ext cx="8716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Problème du Voyageur de Commerce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599DC3-B782-4C11-9829-5CA83D497086}"/>
              </a:ext>
            </a:extLst>
          </p:cNvPr>
          <p:cNvSpPr txBox="1"/>
          <p:nvPr/>
        </p:nvSpPr>
        <p:spPr>
          <a:xfrm>
            <a:off x="780175" y="492389"/>
            <a:ext cx="5545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Aléatoire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B2E8EC0-AF89-4FED-B21A-9C5102122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5" y="4074489"/>
            <a:ext cx="7856790" cy="220346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4D91F3C-258E-4E9F-9015-D413711B6920}"/>
              </a:ext>
            </a:extLst>
          </p:cNvPr>
          <p:cNvSpPr txBox="1"/>
          <p:nvPr/>
        </p:nvSpPr>
        <p:spPr>
          <a:xfrm>
            <a:off x="822119" y="1375498"/>
            <a:ext cx="7919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Permute de manière strictement aléatoire deux villes dans le tableau</a:t>
            </a:r>
          </a:p>
          <a:p>
            <a:endParaRPr lang="fr-FR" sz="1600" dirty="0"/>
          </a:p>
          <a:p>
            <a:r>
              <a:rPr lang="fr-FR" sz="1600" dirty="0"/>
              <a:t>Résultats non optimaux et dépendant sur la chance</a:t>
            </a:r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Perspectives d’amélioration limitées</a:t>
            </a:r>
          </a:p>
        </p:txBody>
      </p:sp>
    </p:spTree>
    <p:extLst>
      <p:ext uri="{BB962C8B-B14F-4D97-AF65-F5344CB8AC3E}">
        <p14:creationId xmlns:p14="http://schemas.microsoft.com/office/powerpoint/2010/main" val="17541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2BDB268-0409-4BB3-8FFF-7A47246AB7DB}"/>
              </a:ext>
            </a:extLst>
          </p:cNvPr>
          <p:cNvSpPr txBox="1"/>
          <p:nvPr/>
        </p:nvSpPr>
        <p:spPr>
          <a:xfrm>
            <a:off x="780176" y="92279"/>
            <a:ext cx="8716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Problème du Voyageur de Commerce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599DC3-B782-4C11-9829-5CA83D497086}"/>
              </a:ext>
            </a:extLst>
          </p:cNvPr>
          <p:cNvSpPr txBox="1"/>
          <p:nvPr/>
        </p:nvSpPr>
        <p:spPr>
          <a:xfrm>
            <a:off x="780175" y="492389"/>
            <a:ext cx="554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Algorithme</a:t>
            </a:r>
            <a:r>
              <a:rPr lang="fr-FR" sz="2400" dirty="0"/>
              <a:t> du Plus Proche Voisin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877204E-3D23-421C-A042-AEB52E2C6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69" y="4776409"/>
            <a:ext cx="8835641" cy="1391741"/>
          </a:xfrm>
          <a:prstGeom prst="rect">
            <a:avLst/>
          </a:prstGeom>
        </p:spPr>
      </p:pic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70622745-3BF9-4FB6-92BE-7292733D5A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0623068"/>
              </p:ext>
            </p:extLst>
          </p:nvPr>
        </p:nvGraphicFramePr>
        <p:xfrm>
          <a:off x="7901246" y="2116575"/>
          <a:ext cx="4090600" cy="2353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D6427C55-461E-41D9-AD90-D138C3777781}"/>
              </a:ext>
            </a:extLst>
          </p:cNvPr>
          <p:cNvSpPr txBox="1"/>
          <p:nvPr/>
        </p:nvSpPr>
        <p:spPr>
          <a:xfrm>
            <a:off x="780175" y="1386775"/>
            <a:ext cx="71210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Assez performant : Rapide et résultat plutôt optimum</a:t>
            </a:r>
          </a:p>
          <a:p>
            <a:endParaRPr lang="fr-FR" sz="1600" dirty="0"/>
          </a:p>
          <a:p>
            <a:r>
              <a:rPr lang="fr-FR" sz="1600" dirty="0"/>
              <a:t>Cas d’utilisations plus fréquent que les précédents</a:t>
            </a:r>
          </a:p>
          <a:p>
            <a:endParaRPr lang="fr-FR" sz="1600" dirty="0"/>
          </a:p>
          <a:p>
            <a:r>
              <a:rPr lang="fr-FR" sz="1600" dirty="0"/>
              <a:t>On recherche pour chaque points de départ, quel est son voisin le plus proche, ainsi que le voisin de son voisin, </a:t>
            </a:r>
            <a:r>
              <a:rPr lang="fr-FR" sz="1600" dirty="0" err="1"/>
              <a:t>etc</a:t>
            </a:r>
            <a:r>
              <a:rPr lang="fr-FR" sz="1600" dirty="0"/>
              <a:t> … jusqu’à avoir un chemin complet.</a:t>
            </a:r>
          </a:p>
          <a:p>
            <a:endParaRPr lang="fr-FR" sz="1600" dirty="0"/>
          </a:p>
          <a:p>
            <a:r>
              <a:rPr lang="fr-FR" sz="1600" dirty="0"/>
              <a:t>Facile à améliorer</a:t>
            </a:r>
          </a:p>
        </p:txBody>
      </p:sp>
    </p:spTree>
    <p:extLst>
      <p:ext uri="{BB962C8B-B14F-4D97-AF65-F5344CB8AC3E}">
        <p14:creationId xmlns:p14="http://schemas.microsoft.com/office/powerpoint/2010/main" val="924673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2BDB268-0409-4BB3-8FFF-7A47246AB7DB}"/>
              </a:ext>
            </a:extLst>
          </p:cNvPr>
          <p:cNvSpPr txBox="1"/>
          <p:nvPr/>
        </p:nvSpPr>
        <p:spPr>
          <a:xfrm>
            <a:off x="780176" y="92279"/>
            <a:ext cx="8716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Problème du Voyageur de Commerce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599DC3-B782-4C11-9829-5CA83D497086}"/>
              </a:ext>
            </a:extLst>
          </p:cNvPr>
          <p:cNvSpPr txBox="1"/>
          <p:nvPr/>
        </p:nvSpPr>
        <p:spPr>
          <a:xfrm>
            <a:off x="780175" y="492389"/>
            <a:ext cx="5545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d’Insertion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0F76933-4780-4241-A89F-5CEB20D046F6}"/>
              </a:ext>
            </a:extLst>
          </p:cNvPr>
          <p:cNvSpPr txBox="1"/>
          <p:nvPr/>
        </p:nvSpPr>
        <p:spPr>
          <a:xfrm>
            <a:off x="780175" y="2091032"/>
            <a:ext cx="79192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Prendre en compte chaque point en partant de 0 à n-1</a:t>
            </a:r>
          </a:p>
          <a:p>
            <a:endParaRPr lang="fr-FR" sz="1600" dirty="0"/>
          </a:p>
          <a:p>
            <a:r>
              <a:rPr lang="fr-FR" sz="1600" dirty="0"/>
              <a:t>01 </a:t>
            </a:r>
            <a:r>
              <a:rPr lang="fr-FR" sz="1600" dirty="0">
                <a:sym typeface="Wingdings" panose="05000000000000000000" pitchFamily="2" charset="2"/>
              </a:rPr>
              <a:t> 2 ?     :     012 ou 021 ou 201</a:t>
            </a:r>
          </a:p>
          <a:p>
            <a:endParaRPr lang="fr-FR" sz="1600" dirty="0">
              <a:sym typeface="Wingdings" panose="05000000000000000000" pitchFamily="2" charset="2"/>
            </a:endParaRPr>
          </a:p>
          <a:p>
            <a:r>
              <a:rPr lang="fr-FR" sz="1600" dirty="0">
                <a:sym typeface="Wingdings" panose="05000000000000000000" pitchFamily="2" charset="2"/>
              </a:rPr>
              <a:t>On conserve la meilleure solution et on passe au point suivant</a:t>
            </a:r>
          </a:p>
          <a:p>
            <a:endParaRPr lang="fr-FR" sz="1600" dirty="0">
              <a:sym typeface="Wingdings" panose="05000000000000000000" pitchFamily="2" charset="2"/>
            </a:endParaRPr>
          </a:p>
          <a:p>
            <a:r>
              <a:rPr lang="fr-FR" sz="1600" dirty="0">
                <a:sym typeface="Wingdings" panose="05000000000000000000" pitchFamily="2" charset="2"/>
              </a:rPr>
              <a:t>Peut encore être optimisé	</a:t>
            </a:r>
            <a:endParaRPr lang="fr-FR" sz="16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D2B92BC-5AF3-4CBE-B479-359A849F1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71" y="4540466"/>
            <a:ext cx="9224766" cy="1323439"/>
          </a:xfrm>
          <a:prstGeom prst="rect">
            <a:avLst/>
          </a:prstGeom>
        </p:spPr>
      </p:pic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FB16511D-585F-4D0D-B6F6-C70A5580FC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4008626"/>
              </p:ext>
            </p:extLst>
          </p:nvPr>
        </p:nvGraphicFramePr>
        <p:xfrm>
          <a:off x="6986847" y="1817921"/>
          <a:ext cx="4090600" cy="2362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55946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2BDB268-0409-4BB3-8FFF-7A47246AB7DB}"/>
              </a:ext>
            </a:extLst>
          </p:cNvPr>
          <p:cNvSpPr txBox="1"/>
          <p:nvPr/>
        </p:nvSpPr>
        <p:spPr>
          <a:xfrm>
            <a:off x="780176" y="92279"/>
            <a:ext cx="8716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Problème du Voyageur de Commerce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599DC3-B782-4C11-9829-5CA83D497086}"/>
              </a:ext>
            </a:extLst>
          </p:cNvPr>
          <p:cNvSpPr txBox="1"/>
          <p:nvPr/>
        </p:nvSpPr>
        <p:spPr>
          <a:xfrm>
            <a:off x="1367403" y="2589637"/>
            <a:ext cx="8430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/>
              <a:t>Algorithme d’amélioration</a:t>
            </a:r>
          </a:p>
        </p:txBody>
      </p:sp>
    </p:spTree>
    <p:extLst>
      <p:ext uri="{BB962C8B-B14F-4D97-AF65-F5344CB8AC3E}">
        <p14:creationId xmlns:p14="http://schemas.microsoft.com/office/powerpoint/2010/main" val="34231482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2BDB268-0409-4BB3-8FFF-7A47246AB7DB}"/>
              </a:ext>
            </a:extLst>
          </p:cNvPr>
          <p:cNvSpPr txBox="1"/>
          <p:nvPr/>
        </p:nvSpPr>
        <p:spPr>
          <a:xfrm>
            <a:off x="780176" y="92279"/>
            <a:ext cx="8716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Problème du Voyageur de Commerce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599DC3-B782-4C11-9829-5CA83D497086}"/>
              </a:ext>
            </a:extLst>
          </p:cNvPr>
          <p:cNvSpPr txBox="1"/>
          <p:nvPr/>
        </p:nvSpPr>
        <p:spPr>
          <a:xfrm>
            <a:off x="780175" y="492389"/>
            <a:ext cx="554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Permutation de 2 points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06B77D9-310C-4DB4-98E8-B58565385210}"/>
              </a:ext>
            </a:extLst>
          </p:cNvPr>
          <p:cNvSpPr txBox="1"/>
          <p:nvPr/>
        </p:nvSpPr>
        <p:spPr>
          <a:xfrm>
            <a:off x="780174" y="1266981"/>
            <a:ext cx="8716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CE9235C-7E33-4A81-A583-588B3B27061B}"/>
              </a:ext>
            </a:extLst>
          </p:cNvPr>
          <p:cNvSpPr txBox="1"/>
          <p:nvPr/>
        </p:nvSpPr>
        <p:spPr>
          <a:xfrm>
            <a:off x="780174" y="1648276"/>
            <a:ext cx="89971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Pour chaque point, on essai de le permuter avec tout les autres à sa droite</a:t>
            </a:r>
          </a:p>
          <a:p>
            <a:endParaRPr lang="fr-FR" sz="1800" dirty="0"/>
          </a:p>
          <a:p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sz="1800" dirty="0"/>
              <a:t> deux fois plus lente mais un résultat légèrement plus précis. (3%)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0EE40F3-869A-4B12-BB28-FD0188114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4" y="3429000"/>
            <a:ext cx="6003788" cy="2889106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FF2E4061-EA10-40CA-8E37-E6F599186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539" y="3505870"/>
            <a:ext cx="3972479" cy="22958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825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547</TotalTime>
  <Words>520</Words>
  <Application>Microsoft Office PowerPoint</Application>
  <PresentationFormat>Grand écran</PresentationFormat>
  <Paragraphs>92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Natanelic</dc:creator>
  <cp:lastModifiedBy>Romain Natanelic</cp:lastModifiedBy>
  <cp:revision>37</cp:revision>
  <dcterms:created xsi:type="dcterms:W3CDTF">2022-02-24T12:42:39Z</dcterms:created>
  <dcterms:modified xsi:type="dcterms:W3CDTF">2022-02-25T12:41:02Z</dcterms:modified>
</cp:coreProperties>
</file>