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58" r:id="rId5"/>
    <p:sldId id="259" r:id="rId6"/>
    <p:sldId id="265" r:id="rId7"/>
    <p:sldId id="260" r:id="rId8"/>
    <p:sldId id="261" r:id="rId9"/>
    <p:sldId id="266" r:id="rId10"/>
    <p:sldId id="267" r:id="rId11"/>
    <p:sldId id="268" r:id="rId12"/>
    <p:sldId id="269" r:id="rId13"/>
    <p:sldId id="270" r:id="rId14"/>
    <p:sldId id="271" r:id="rId15"/>
    <p:sldId id="274" r:id="rId16"/>
    <p:sldId id="272" r:id="rId17"/>
    <p:sldId id="273" r:id="rId18"/>
    <p:sldId id="263" r:id="rId19"/>
    <p:sldId id="26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9" d="100"/>
          <a:sy n="119" d="100"/>
        </p:scale>
        <p:origin x="26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12D6ED1F-36A5-436F-A579-2138307810D3}" type="datetimeFigureOut">
              <a:rPr lang="zh-TW" altLang="en-US" smtClean="0"/>
              <a:t>2023/1/3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9120216-D6A7-4A63-9ED6-CF6F4D1B2588}" type="slidenum">
              <a:rPr lang="zh-TW" altLang="en-US" smtClean="0"/>
              <a:t>‹#›</a:t>
            </a:fld>
            <a:endParaRPr lang="zh-TW" altLang="en-US"/>
          </a:p>
        </p:txBody>
      </p:sp>
    </p:spTree>
    <p:extLst>
      <p:ext uri="{BB962C8B-B14F-4D97-AF65-F5344CB8AC3E}">
        <p14:creationId xmlns:p14="http://schemas.microsoft.com/office/powerpoint/2010/main" val="202165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2D6ED1F-36A5-436F-A579-2138307810D3}" type="datetimeFigureOut">
              <a:rPr lang="zh-TW" altLang="en-US" smtClean="0"/>
              <a:t>2023/1/3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9120216-D6A7-4A63-9ED6-CF6F4D1B2588}" type="slidenum">
              <a:rPr lang="zh-TW" altLang="en-US" smtClean="0"/>
              <a:t>‹#›</a:t>
            </a:fld>
            <a:endParaRPr lang="zh-TW" altLang="en-US"/>
          </a:p>
        </p:txBody>
      </p:sp>
    </p:spTree>
    <p:extLst>
      <p:ext uri="{BB962C8B-B14F-4D97-AF65-F5344CB8AC3E}">
        <p14:creationId xmlns:p14="http://schemas.microsoft.com/office/powerpoint/2010/main" val="1415062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2D6ED1F-36A5-436F-A579-2138307810D3}" type="datetimeFigureOut">
              <a:rPr lang="zh-TW" altLang="en-US" smtClean="0"/>
              <a:t>2023/1/3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9120216-D6A7-4A63-9ED6-CF6F4D1B2588}" type="slidenum">
              <a:rPr lang="zh-TW" altLang="en-US" smtClean="0"/>
              <a:t>‹#›</a:t>
            </a:fld>
            <a:endParaRPr lang="zh-TW" altLang="en-US"/>
          </a:p>
        </p:txBody>
      </p:sp>
    </p:spTree>
    <p:extLst>
      <p:ext uri="{BB962C8B-B14F-4D97-AF65-F5344CB8AC3E}">
        <p14:creationId xmlns:p14="http://schemas.microsoft.com/office/powerpoint/2010/main" val="3147290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2D6ED1F-36A5-436F-A579-2138307810D3}" type="datetimeFigureOut">
              <a:rPr lang="zh-TW" altLang="en-US" smtClean="0"/>
              <a:t>2023/1/3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9120216-D6A7-4A63-9ED6-CF6F4D1B2588}" type="slidenum">
              <a:rPr lang="zh-TW" altLang="en-US" smtClean="0"/>
              <a:t>‹#›</a:t>
            </a:fld>
            <a:endParaRPr lang="zh-TW" altLang="en-US"/>
          </a:p>
        </p:txBody>
      </p:sp>
    </p:spTree>
    <p:extLst>
      <p:ext uri="{BB962C8B-B14F-4D97-AF65-F5344CB8AC3E}">
        <p14:creationId xmlns:p14="http://schemas.microsoft.com/office/powerpoint/2010/main" val="2094162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a:xfrm>
            <a:off x="8593667" y="6272784"/>
            <a:ext cx="2644309" cy="365125"/>
          </a:xfrm>
        </p:spPr>
        <p:txBody>
          <a:bodyPr/>
          <a:lstStyle/>
          <a:p>
            <a:fld id="{12D6ED1F-36A5-436F-A579-2138307810D3}" type="datetimeFigureOut">
              <a:rPr lang="zh-TW" altLang="en-US" smtClean="0"/>
              <a:t>2023/1/3</a:t>
            </a:fld>
            <a:endParaRPr lang="zh-TW" altLang="en-US"/>
          </a:p>
        </p:txBody>
      </p:sp>
      <p:sp>
        <p:nvSpPr>
          <p:cNvPr id="5" name="Footer Placeholder 4"/>
          <p:cNvSpPr>
            <a:spLocks noGrp="1"/>
          </p:cNvSpPr>
          <p:nvPr>
            <p:ph type="ftr" sz="quarter" idx="11"/>
          </p:nvPr>
        </p:nvSpPr>
        <p:spPr>
          <a:xfrm>
            <a:off x="2182708" y="6272784"/>
            <a:ext cx="6327648" cy="365125"/>
          </a:xfrm>
        </p:spPr>
        <p:txBody>
          <a:bodyPr/>
          <a:lstStyle/>
          <a:p>
            <a:endParaRPr lang="zh-TW"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9120216-D6A7-4A63-9ED6-CF6F4D1B2588}" type="slidenum">
              <a:rPr lang="zh-TW" altLang="en-US" smtClean="0"/>
              <a:t>‹#›</a:t>
            </a:fld>
            <a:endParaRPr lang="zh-TW" altLang="en-US"/>
          </a:p>
        </p:txBody>
      </p:sp>
    </p:spTree>
    <p:extLst>
      <p:ext uri="{BB962C8B-B14F-4D97-AF65-F5344CB8AC3E}">
        <p14:creationId xmlns:p14="http://schemas.microsoft.com/office/powerpoint/2010/main" val="501074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12D6ED1F-36A5-436F-A579-2138307810D3}" type="datetimeFigureOut">
              <a:rPr lang="zh-TW" altLang="en-US" smtClean="0"/>
              <a:t>2023/1/3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9120216-D6A7-4A63-9ED6-CF6F4D1B2588}" type="slidenum">
              <a:rPr lang="zh-TW" altLang="en-US" smtClean="0"/>
              <a:t>‹#›</a:t>
            </a:fld>
            <a:endParaRPr lang="zh-TW" altLang="en-US"/>
          </a:p>
        </p:txBody>
      </p:sp>
    </p:spTree>
    <p:extLst>
      <p:ext uri="{BB962C8B-B14F-4D97-AF65-F5344CB8AC3E}">
        <p14:creationId xmlns:p14="http://schemas.microsoft.com/office/powerpoint/2010/main" val="3292785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12D6ED1F-36A5-436F-A579-2138307810D3}" type="datetimeFigureOut">
              <a:rPr lang="zh-TW" altLang="en-US" smtClean="0"/>
              <a:t>2023/1/3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9120216-D6A7-4A63-9ED6-CF6F4D1B2588}" type="slidenum">
              <a:rPr lang="zh-TW" altLang="en-US" smtClean="0"/>
              <a:t>‹#›</a:t>
            </a:fld>
            <a:endParaRPr lang="zh-TW" altLang="en-US"/>
          </a:p>
        </p:txBody>
      </p:sp>
    </p:spTree>
    <p:extLst>
      <p:ext uri="{BB962C8B-B14F-4D97-AF65-F5344CB8AC3E}">
        <p14:creationId xmlns:p14="http://schemas.microsoft.com/office/powerpoint/2010/main" val="3420242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12D6ED1F-36A5-436F-A579-2138307810D3}" type="datetimeFigureOut">
              <a:rPr lang="zh-TW" altLang="en-US" smtClean="0"/>
              <a:t>2023/1/3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9120216-D6A7-4A63-9ED6-CF6F4D1B2588}" type="slidenum">
              <a:rPr lang="zh-TW" altLang="en-US" smtClean="0"/>
              <a:t>‹#›</a:t>
            </a:fld>
            <a:endParaRPr lang="zh-TW" altLang="en-US"/>
          </a:p>
        </p:txBody>
      </p:sp>
    </p:spTree>
    <p:extLst>
      <p:ext uri="{BB962C8B-B14F-4D97-AF65-F5344CB8AC3E}">
        <p14:creationId xmlns:p14="http://schemas.microsoft.com/office/powerpoint/2010/main" val="2288963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D6ED1F-36A5-436F-A579-2138307810D3}" type="datetimeFigureOut">
              <a:rPr lang="zh-TW" altLang="en-US" smtClean="0"/>
              <a:t>2023/1/3</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9120216-D6A7-4A63-9ED6-CF6F4D1B2588}" type="slidenum">
              <a:rPr lang="zh-TW" altLang="en-US" smtClean="0"/>
              <a:t>‹#›</a:t>
            </a:fld>
            <a:endParaRPr lang="zh-TW" altLang="en-US"/>
          </a:p>
        </p:txBody>
      </p:sp>
    </p:spTree>
    <p:extLst>
      <p:ext uri="{BB962C8B-B14F-4D97-AF65-F5344CB8AC3E}">
        <p14:creationId xmlns:p14="http://schemas.microsoft.com/office/powerpoint/2010/main" val="2007407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a:t>按一下以編輯母片標題樣式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12D6ED1F-36A5-436F-A579-2138307810D3}" type="datetimeFigureOut">
              <a:rPr lang="zh-TW" altLang="en-US" smtClean="0"/>
              <a:t>2023/1/3</a:t>
            </a:fld>
            <a:endParaRPr lang="zh-TW" altLang="en-US"/>
          </a:p>
        </p:txBody>
      </p:sp>
      <p:sp>
        <p:nvSpPr>
          <p:cNvPr id="6" name="Footer Placeholder 5"/>
          <p:cNvSpPr>
            <a:spLocks noGrp="1"/>
          </p:cNvSpPr>
          <p:nvPr>
            <p:ph type="ftr" sz="quarter" idx="11"/>
          </p:nvPr>
        </p:nvSpPr>
        <p:spPr/>
        <p:txBody>
          <a:bodyPr/>
          <a:lstStyle/>
          <a:p>
            <a:endParaRPr lang="zh-TW"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9120216-D6A7-4A63-9ED6-CF6F4D1B2588}" type="slidenum">
              <a:rPr lang="zh-TW" altLang="en-US" smtClean="0"/>
              <a:t>‹#›</a:t>
            </a:fld>
            <a:endParaRPr lang="zh-TW" altLang="en-US"/>
          </a:p>
        </p:txBody>
      </p:sp>
    </p:spTree>
    <p:extLst>
      <p:ext uri="{BB962C8B-B14F-4D97-AF65-F5344CB8AC3E}">
        <p14:creationId xmlns:p14="http://schemas.microsoft.com/office/powerpoint/2010/main" val="2921311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12D6ED1F-36A5-436F-A579-2138307810D3}" type="datetimeFigureOut">
              <a:rPr lang="zh-TW" altLang="en-US" smtClean="0"/>
              <a:t>2023/1/3</a:t>
            </a:fld>
            <a:endParaRPr lang="zh-TW"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9120216-D6A7-4A63-9ED6-CF6F4D1B2588}" type="slidenum">
              <a:rPr lang="zh-TW" altLang="en-US" smtClean="0"/>
              <a:t>‹#›</a:t>
            </a:fld>
            <a:endParaRPr lang="zh-TW" altLang="en-US"/>
          </a:p>
        </p:txBody>
      </p:sp>
    </p:spTree>
    <p:extLst>
      <p:ext uri="{BB962C8B-B14F-4D97-AF65-F5344CB8AC3E}">
        <p14:creationId xmlns:p14="http://schemas.microsoft.com/office/powerpoint/2010/main" val="361843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2D6ED1F-36A5-436F-A579-2138307810D3}" type="datetimeFigureOut">
              <a:rPr lang="zh-TW" altLang="en-US" smtClean="0"/>
              <a:t>2023/1/3</a:t>
            </a:fld>
            <a:endParaRPr lang="zh-TW"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zh-TW"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9120216-D6A7-4A63-9ED6-CF6F4D1B2588}" type="slidenum">
              <a:rPr lang="zh-TW" altLang="en-US" smtClean="0"/>
              <a:t>‹#›</a:t>
            </a:fld>
            <a:endParaRPr lang="zh-TW" altLang="en-US"/>
          </a:p>
        </p:txBody>
      </p:sp>
    </p:spTree>
    <p:extLst>
      <p:ext uri="{BB962C8B-B14F-4D97-AF65-F5344CB8AC3E}">
        <p14:creationId xmlns:p14="http://schemas.microsoft.com/office/powerpoint/2010/main" val="227506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225530-C597-CE7F-C50A-56B0F6D1CCBE}"/>
              </a:ext>
            </a:extLst>
          </p:cNvPr>
          <p:cNvSpPr>
            <a:spLocks noGrp="1"/>
          </p:cNvSpPr>
          <p:nvPr>
            <p:ph type="ctrTitle"/>
          </p:nvPr>
        </p:nvSpPr>
        <p:spPr/>
        <p:txBody>
          <a:bodyPr/>
          <a:lstStyle/>
          <a:p>
            <a:r>
              <a:rPr lang="zh-TW" altLang="en-US" dirty="0"/>
              <a:t>阿</a:t>
            </a:r>
            <a:r>
              <a:rPr lang="zh-CN" altLang="en-US" b="0" i="0" dirty="0">
                <a:solidFill>
                  <a:srgbClr val="202124"/>
                </a:solidFill>
                <a:effectLst/>
                <a:latin typeface="arial" panose="020B0604020202020204" pitchFamily="34" charset="0"/>
              </a:rPr>
              <a:t>ㄆ</a:t>
            </a:r>
            <a:r>
              <a:rPr lang="zh-CN" altLang="en-US" b="0" i="0" dirty="0">
                <a:solidFill>
                  <a:srgbClr val="202122"/>
                </a:solidFill>
                <a:effectLst/>
                <a:latin typeface="Arial" panose="020B0604020202020204" pitchFamily="34" charset="0"/>
              </a:rPr>
              <a:t>ㄧㄚ</a:t>
            </a:r>
            <a:r>
              <a:rPr lang="zh-TW" altLang="en-US" b="0" i="0" dirty="0">
                <a:solidFill>
                  <a:srgbClr val="202122"/>
                </a:solidFill>
                <a:effectLst/>
                <a:latin typeface="Arial" panose="020B0604020202020204" pitchFamily="34" charset="0"/>
              </a:rPr>
              <a:t>ˇ打排球</a:t>
            </a:r>
            <a:endParaRPr lang="zh-TW" altLang="en-US" dirty="0"/>
          </a:p>
        </p:txBody>
      </p:sp>
      <p:sp>
        <p:nvSpPr>
          <p:cNvPr id="4" name="內容版面配置區 2">
            <a:extLst>
              <a:ext uri="{FF2B5EF4-FFF2-40B4-BE49-F238E27FC236}">
                <a16:creationId xmlns:a16="http://schemas.microsoft.com/office/drawing/2014/main" id="{B9D2DFC5-9580-3449-7502-36DC9FF8785F}"/>
              </a:ext>
            </a:extLst>
          </p:cNvPr>
          <p:cNvSpPr txBox="1">
            <a:spLocks/>
          </p:cNvSpPr>
          <p:nvPr/>
        </p:nvSpPr>
        <p:spPr>
          <a:xfrm>
            <a:off x="1051560" y="4468031"/>
            <a:ext cx="3328452" cy="201297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zh-TW" altLang="en-US" sz="2800" dirty="0">
                <a:latin typeface="+mn-ea"/>
              </a:rPr>
              <a:t>組員：</a:t>
            </a:r>
            <a:endParaRPr lang="en-US" altLang="zh-TW" sz="2800" dirty="0">
              <a:latin typeface="+mn-ea"/>
            </a:endParaRPr>
          </a:p>
          <a:p>
            <a:r>
              <a:rPr lang="en-US" altLang="zh-TW" sz="2800" dirty="0">
                <a:latin typeface="+mn-ea"/>
              </a:rPr>
              <a:t>	</a:t>
            </a:r>
            <a:r>
              <a:rPr lang="en-US" altLang="zh-TW" sz="2400" dirty="0">
                <a:latin typeface="+mn-ea"/>
              </a:rPr>
              <a:t>1102920 </a:t>
            </a:r>
            <a:r>
              <a:rPr lang="zh-TW" altLang="en-US" sz="2400" dirty="0">
                <a:latin typeface="+mn-ea"/>
              </a:rPr>
              <a:t>陳柏凱</a:t>
            </a:r>
            <a:endParaRPr lang="en-US" altLang="zh-TW" sz="2400" dirty="0">
              <a:latin typeface="+mn-ea"/>
            </a:endParaRPr>
          </a:p>
          <a:p>
            <a:r>
              <a:rPr lang="en-US" altLang="zh-TW" sz="2400" dirty="0">
                <a:latin typeface="+mn-ea"/>
              </a:rPr>
              <a:t>	1102928</a:t>
            </a:r>
            <a:r>
              <a:rPr lang="zh-TW" altLang="en-US" sz="2400" dirty="0">
                <a:latin typeface="+mn-ea"/>
              </a:rPr>
              <a:t> 林聖博</a:t>
            </a:r>
            <a:endParaRPr lang="en-US" altLang="zh-TW" sz="2400" dirty="0">
              <a:latin typeface="+mn-ea"/>
            </a:endParaRPr>
          </a:p>
          <a:p>
            <a:r>
              <a:rPr lang="en-US" altLang="zh-TW" sz="2400" dirty="0">
                <a:latin typeface="+mn-ea"/>
              </a:rPr>
              <a:t>	1102930 </a:t>
            </a:r>
            <a:r>
              <a:rPr lang="zh-TW" altLang="en-US" sz="2400" dirty="0">
                <a:latin typeface="+mn-ea"/>
              </a:rPr>
              <a:t>王成右</a:t>
            </a:r>
            <a:endParaRPr lang="zh-TW" altLang="en-US" sz="2400" dirty="0"/>
          </a:p>
        </p:txBody>
      </p:sp>
    </p:spTree>
    <p:extLst>
      <p:ext uri="{BB962C8B-B14F-4D97-AF65-F5344CB8AC3E}">
        <p14:creationId xmlns:p14="http://schemas.microsoft.com/office/powerpoint/2010/main" val="2203892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F157EF17-D322-DEFD-A8EC-2CE3E80198FC}"/>
              </a:ext>
            </a:extLst>
          </p:cNvPr>
          <p:cNvPicPr>
            <a:picLocks noChangeAspect="1"/>
          </p:cNvPicPr>
          <p:nvPr/>
        </p:nvPicPr>
        <p:blipFill>
          <a:blip r:embed="rId2"/>
          <a:stretch>
            <a:fillRect/>
          </a:stretch>
        </p:blipFill>
        <p:spPr>
          <a:xfrm>
            <a:off x="0" y="0"/>
            <a:ext cx="12291166" cy="6857999"/>
          </a:xfrm>
          <a:prstGeom prst="rect">
            <a:avLst/>
          </a:prstGeom>
        </p:spPr>
      </p:pic>
      <p:pic>
        <p:nvPicPr>
          <p:cNvPr id="7" name="圖片 6">
            <a:extLst>
              <a:ext uri="{FF2B5EF4-FFF2-40B4-BE49-F238E27FC236}">
                <a16:creationId xmlns:a16="http://schemas.microsoft.com/office/drawing/2014/main" id="{25E5A1C9-2C83-2AEF-168C-EAFD19685F22}"/>
              </a:ext>
            </a:extLst>
          </p:cNvPr>
          <p:cNvPicPr>
            <a:picLocks noChangeAspect="1"/>
          </p:cNvPicPr>
          <p:nvPr/>
        </p:nvPicPr>
        <p:blipFill>
          <a:blip r:embed="rId3"/>
          <a:stretch>
            <a:fillRect/>
          </a:stretch>
        </p:blipFill>
        <p:spPr>
          <a:xfrm>
            <a:off x="11122152" y="5018785"/>
            <a:ext cx="638264" cy="609685"/>
          </a:xfrm>
          <a:prstGeom prst="rect">
            <a:avLst/>
          </a:prstGeom>
        </p:spPr>
      </p:pic>
      <p:sp>
        <p:nvSpPr>
          <p:cNvPr id="8" name="標題 1">
            <a:extLst>
              <a:ext uri="{FF2B5EF4-FFF2-40B4-BE49-F238E27FC236}">
                <a16:creationId xmlns:a16="http://schemas.microsoft.com/office/drawing/2014/main" id="{C8AB4AFB-DC74-01B0-EEC5-C4158FA6F678}"/>
              </a:ext>
            </a:extLst>
          </p:cNvPr>
          <p:cNvSpPr>
            <a:spLocks noGrp="1"/>
          </p:cNvSpPr>
          <p:nvPr>
            <p:ph type="title"/>
          </p:nvPr>
        </p:nvSpPr>
        <p:spPr>
          <a:xfrm>
            <a:off x="1069975" y="484188"/>
            <a:ext cx="10058400" cy="1609725"/>
          </a:xfrm>
        </p:spPr>
        <p:txBody>
          <a:bodyPr>
            <a:normAutofit/>
          </a:bodyPr>
          <a:lstStyle/>
          <a:p>
            <a:pPr algn="ctr"/>
            <a:r>
              <a:rPr lang="en-US" altLang="zh-TW" sz="4400" dirty="0">
                <a:latin typeface="+mn-ea"/>
              </a:rPr>
              <a:t>3.1</a:t>
            </a:r>
            <a:r>
              <a:rPr lang="zh-TW" altLang="en-US" sz="4400" dirty="0">
                <a:latin typeface="+mn-ea"/>
              </a:rPr>
              <a:t> 初始設定</a:t>
            </a:r>
            <a:endParaRPr lang="zh-TW" altLang="en-US" sz="4400" dirty="0"/>
          </a:p>
        </p:txBody>
      </p:sp>
      <p:sp>
        <p:nvSpPr>
          <p:cNvPr id="9" name="內容版面配置區 2">
            <a:extLst>
              <a:ext uri="{FF2B5EF4-FFF2-40B4-BE49-F238E27FC236}">
                <a16:creationId xmlns:a16="http://schemas.microsoft.com/office/drawing/2014/main" id="{22DEB481-5F9D-9CFB-C7B2-E8CC9B7228DC}"/>
              </a:ext>
            </a:extLst>
          </p:cNvPr>
          <p:cNvSpPr>
            <a:spLocks noGrp="1"/>
          </p:cNvSpPr>
          <p:nvPr>
            <p:ph idx="1"/>
          </p:nvPr>
        </p:nvSpPr>
        <p:spPr>
          <a:xfrm>
            <a:off x="1069848" y="2121408"/>
            <a:ext cx="3462047" cy="3116340"/>
          </a:xfrm>
        </p:spPr>
        <p:txBody>
          <a:bodyPr>
            <a:normAutofit fontScale="62500" lnSpcReduction="20000"/>
          </a:bodyPr>
          <a:lstStyle/>
          <a:p>
            <a:pPr marL="0" indent="0">
              <a:spcBef>
                <a:spcPts val="0"/>
              </a:spcBef>
              <a:buNone/>
            </a:pPr>
            <a:r>
              <a:rPr lang="en-US" altLang="zh-TW" sz="1800" dirty="0">
                <a:solidFill>
                  <a:srgbClr val="0000FF"/>
                </a:solidFill>
                <a:latin typeface="細明體" panose="02020509000000000000" pitchFamily="49" charset="-120"/>
                <a:ea typeface="細明體" panose="02020509000000000000" pitchFamily="49" charset="-120"/>
              </a:rPr>
              <a:t>bool</a:t>
            </a:r>
            <a:r>
              <a:rPr lang="en-US" altLang="zh-TW" sz="1800" dirty="0">
                <a:solidFill>
                  <a:srgbClr val="000000"/>
                </a:solidFill>
                <a:latin typeface="細明體" panose="02020509000000000000" pitchFamily="49" charset="-120"/>
                <a:ea typeface="細明體" panose="02020509000000000000" pitchFamily="49" charset="-120"/>
              </a:rPr>
              <a:t> start = </a:t>
            </a:r>
            <a:r>
              <a:rPr lang="en-US" altLang="zh-TW" sz="1800" dirty="0">
                <a:solidFill>
                  <a:srgbClr val="0000FF"/>
                </a:solidFill>
                <a:latin typeface="細明體" panose="02020509000000000000" pitchFamily="49" charset="-120"/>
                <a:ea typeface="細明體" panose="02020509000000000000" pitchFamily="49" charset="-120"/>
              </a:rPr>
              <a:t>false</a:t>
            </a:r>
            <a:r>
              <a:rPr lang="en-US" altLang="zh-TW" sz="1800" dirty="0">
                <a:solidFill>
                  <a:srgbClr val="000000"/>
                </a:solidFill>
                <a:latin typeface="細明體" panose="02020509000000000000" pitchFamily="49" charset="-120"/>
                <a:ea typeface="細明體" panose="02020509000000000000" pitchFamily="49" charset="-120"/>
              </a:rPr>
              <a:t>;</a:t>
            </a:r>
            <a:r>
              <a:rPr lang="en-US" altLang="zh-TW" sz="1800" dirty="0">
                <a:solidFill>
                  <a:srgbClr val="008000"/>
                </a:solidFill>
                <a:latin typeface="細明體" panose="02020509000000000000" pitchFamily="49" charset="-120"/>
                <a:ea typeface="細明體" panose="02020509000000000000" pitchFamily="49" charset="-120"/>
              </a:rPr>
              <a:t> //</a:t>
            </a:r>
            <a:r>
              <a:rPr lang="zh-TW" altLang="en-US" sz="1800" dirty="0">
                <a:solidFill>
                  <a:srgbClr val="008000"/>
                </a:solidFill>
                <a:latin typeface="細明體" panose="02020509000000000000" pitchFamily="49" charset="-120"/>
                <a:ea typeface="細明體" panose="02020509000000000000" pitchFamily="49" charset="-120"/>
              </a:rPr>
              <a:t>判斷遊戲是否開始</a:t>
            </a:r>
            <a:endParaRPr lang="en-US" altLang="zh-TW" sz="1800" dirty="0">
              <a:solidFill>
                <a:srgbClr val="000000"/>
              </a:solidFill>
              <a:latin typeface="細明體" panose="02020509000000000000" pitchFamily="49" charset="-120"/>
              <a:ea typeface="細明體" panose="02020509000000000000" pitchFamily="49" charset="-120"/>
            </a:endParaRPr>
          </a:p>
          <a:p>
            <a:pPr marL="0" indent="0">
              <a:spcBef>
                <a:spcPts val="0"/>
              </a:spcBef>
              <a:buNone/>
            </a:pPr>
            <a:endParaRPr lang="zh-TW" altLang="en-US" sz="1800" dirty="0">
              <a:solidFill>
                <a:srgbClr val="000000"/>
              </a:solidFill>
              <a:latin typeface="細明體" panose="02020509000000000000" pitchFamily="49" charset="-120"/>
              <a:ea typeface="細明體" panose="02020509000000000000" pitchFamily="49" charset="-120"/>
            </a:endParaRPr>
          </a:p>
          <a:p>
            <a:pPr marL="0" indent="0">
              <a:spcBef>
                <a:spcPts val="0"/>
              </a:spcBef>
              <a:buNone/>
            </a:pPr>
            <a:r>
              <a:rPr lang="en-US" altLang="zh-TW" sz="1800" dirty="0">
                <a:solidFill>
                  <a:srgbClr val="0000FF"/>
                </a:solidFill>
                <a:latin typeface="細明體" panose="02020509000000000000" pitchFamily="49" charset="-120"/>
                <a:ea typeface="細明體" panose="02020509000000000000" pitchFamily="49" charset="-120"/>
              </a:rPr>
              <a:t>bool</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err="1">
                <a:solidFill>
                  <a:srgbClr val="000000"/>
                </a:solidFill>
                <a:latin typeface="細明體" panose="02020509000000000000" pitchFamily="49" charset="-120"/>
                <a:ea typeface="細明體" panose="02020509000000000000" pitchFamily="49" charset="-120"/>
              </a:rPr>
              <a:t>goleft</a:t>
            </a:r>
            <a:r>
              <a:rPr lang="en-US" altLang="zh-TW" sz="1800" dirty="0">
                <a:solidFill>
                  <a:srgbClr val="000000"/>
                </a:solidFill>
                <a:latin typeface="細明體" panose="02020509000000000000" pitchFamily="49" charset="-120"/>
                <a:ea typeface="細明體" panose="02020509000000000000" pitchFamily="49" charset="-120"/>
              </a:rPr>
              <a:t> = </a:t>
            </a:r>
            <a:r>
              <a:rPr lang="en-US" altLang="zh-TW" sz="1800" dirty="0">
                <a:solidFill>
                  <a:srgbClr val="0000FF"/>
                </a:solidFill>
                <a:latin typeface="細明體" panose="02020509000000000000" pitchFamily="49" charset="-120"/>
                <a:ea typeface="細明體" panose="02020509000000000000" pitchFamily="49" charset="-120"/>
              </a:rPr>
              <a:t>false</a:t>
            </a:r>
            <a:r>
              <a:rPr lang="en-US" altLang="zh-TW" sz="1800" dirty="0">
                <a:solidFill>
                  <a:srgbClr val="000000"/>
                </a:solidFill>
                <a:latin typeface="細明體" panose="02020509000000000000" pitchFamily="49" charset="-120"/>
                <a:ea typeface="細明體" panose="02020509000000000000" pitchFamily="49" charset="-120"/>
              </a:rPr>
              <a:t>;</a:t>
            </a:r>
            <a:r>
              <a:rPr lang="en-US" altLang="zh-TW" sz="1800" dirty="0">
                <a:solidFill>
                  <a:srgbClr val="008000"/>
                </a:solidFill>
                <a:latin typeface="細明體" panose="02020509000000000000" pitchFamily="49" charset="-120"/>
                <a:ea typeface="細明體" panose="02020509000000000000" pitchFamily="49" charset="-120"/>
              </a:rPr>
              <a:t> //player1</a:t>
            </a:r>
            <a:r>
              <a:rPr lang="zh-TW" altLang="en-US" sz="1800" dirty="0">
                <a:solidFill>
                  <a:srgbClr val="008000"/>
                </a:solidFill>
                <a:latin typeface="細明體" panose="02020509000000000000" pitchFamily="49" charset="-120"/>
                <a:ea typeface="細明體" panose="02020509000000000000" pitchFamily="49" charset="-120"/>
              </a:rPr>
              <a:t>左</a:t>
            </a:r>
            <a:endParaRPr lang="en-US" altLang="zh-TW" sz="1800" dirty="0">
              <a:solidFill>
                <a:srgbClr val="000000"/>
              </a:solidFill>
              <a:latin typeface="細明體" panose="02020509000000000000" pitchFamily="49" charset="-120"/>
              <a:ea typeface="細明體" panose="02020509000000000000" pitchFamily="49" charset="-120"/>
            </a:endParaRPr>
          </a:p>
          <a:p>
            <a:pPr marL="0" indent="0">
              <a:spcBef>
                <a:spcPts val="0"/>
              </a:spcBef>
              <a:buNone/>
            </a:pPr>
            <a:r>
              <a:rPr lang="en-US" altLang="zh-TW" sz="1800" dirty="0">
                <a:solidFill>
                  <a:srgbClr val="0000FF"/>
                </a:solidFill>
                <a:latin typeface="細明體" panose="02020509000000000000" pitchFamily="49" charset="-120"/>
                <a:ea typeface="細明體" panose="02020509000000000000" pitchFamily="49" charset="-120"/>
              </a:rPr>
              <a:t>bool</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err="1">
                <a:solidFill>
                  <a:srgbClr val="000000"/>
                </a:solidFill>
                <a:latin typeface="細明體" panose="02020509000000000000" pitchFamily="49" charset="-120"/>
                <a:ea typeface="細明體" panose="02020509000000000000" pitchFamily="49" charset="-120"/>
              </a:rPr>
              <a:t>goright</a:t>
            </a:r>
            <a:r>
              <a:rPr lang="en-US" altLang="zh-TW" sz="1800" dirty="0">
                <a:solidFill>
                  <a:srgbClr val="000000"/>
                </a:solidFill>
                <a:latin typeface="細明體" panose="02020509000000000000" pitchFamily="49" charset="-120"/>
                <a:ea typeface="細明體" panose="02020509000000000000" pitchFamily="49" charset="-120"/>
              </a:rPr>
              <a:t> = </a:t>
            </a:r>
            <a:r>
              <a:rPr lang="en-US" altLang="zh-TW" sz="1800" dirty="0">
                <a:solidFill>
                  <a:srgbClr val="0000FF"/>
                </a:solidFill>
                <a:latin typeface="細明體" panose="02020509000000000000" pitchFamily="49" charset="-120"/>
                <a:ea typeface="細明體" panose="02020509000000000000" pitchFamily="49" charset="-120"/>
              </a:rPr>
              <a:t>false</a:t>
            </a:r>
            <a:r>
              <a:rPr lang="en-US" altLang="zh-TW" sz="1800" dirty="0">
                <a:solidFill>
                  <a:srgbClr val="000000"/>
                </a:solidFill>
                <a:latin typeface="細明體" panose="02020509000000000000" pitchFamily="49" charset="-120"/>
                <a:ea typeface="細明體" panose="02020509000000000000" pitchFamily="49" charset="-120"/>
              </a:rPr>
              <a:t>;</a:t>
            </a:r>
            <a:r>
              <a:rPr lang="en-US" altLang="zh-TW" sz="1800" dirty="0">
                <a:solidFill>
                  <a:srgbClr val="008000"/>
                </a:solidFill>
                <a:latin typeface="細明體" panose="02020509000000000000" pitchFamily="49" charset="-120"/>
                <a:ea typeface="細明體" panose="02020509000000000000" pitchFamily="49" charset="-120"/>
              </a:rPr>
              <a:t> //player1</a:t>
            </a:r>
            <a:r>
              <a:rPr lang="zh-TW" altLang="en-US" sz="1800" dirty="0">
                <a:solidFill>
                  <a:srgbClr val="008000"/>
                </a:solidFill>
                <a:latin typeface="細明體" panose="02020509000000000000" pitchFamily="49" charset="-120"/>
                <a:ea typeface="細明體" panose="02020509000000000000" pitchFamily="49" charset="-120"/>
              </a:rPr>
              <a:t>右</a:t>
            </a:r>
            <a:endParaRPr lang="en-US" altLang="zh-TW" sz="1800" dirty="0">
              <a:solidFill>
                <a:srgbClr val="000000"/>
              </a:solidFill>
              <a:latin typeface="細明體" panose="02020509000000000000" pitchFamily="49" charset="-120"/>
              <a:ea typeface="細明體" panose="02020509000000000000" pitchFamily="49" charset="-120"/>
            </a:endParaRPr>
          </a:p>
          <a:p>
            <a:pPr marL="0" indent="0">
              <a:spcBef>
                <a:spcPts val="0"/>
              </a:spcBef>
              <a:buNone/>
            </a:pPr>
            <a:r>
              <a:rPr lang="en-US" altLang="zh-TW" sz="1800" dirty="0">
                <a:solidFill>
                  <a:srgbClr val="0000FF"/>
                </a:solidFill>
                <a:latin typeface="細明體" panose="02020509000000000000" pitchFamily="49" charset="-120"/>
                <a:ea typeface="細明體" panose="02020509000000000000" pitchFamily="49" charset="-120"/>
              </a:rPr>
              <a:t>bool</a:t>
            </a:r>
            <a:r>
              <a:rPr lang="en-US" altLang="zh-TW" sz="1800" dirty="0">
                <a:solidFill>
                  <a:srgbClr val="000000"/>
                </a:solidFill>
                <a:latin typeface="細明體" panose="02020509000000000000" pitchFamily="49" charset="-120"/>
                <a:ea typeface="細明體" panose="02020509000000000000" pitchFamily="49" charset="-120"/>
              </a:rPr>
              <a:t> jumping = </a:t>
            </a:r>
            <a:r>
              <a:rPr lang="en-US" altLang="zh-TW" sz="1800" dirty="0">
                <a:solidFill>
                  <a:srgbClr val="0000FF"/>
                </a:solidFill>
                <a:latin typeface="細明體" panose="02020509000000000000" pitchFamily="49" charset="-120"/>
                <a:ea typeface="細明體" panose="02020509000000000000" pitchFamily="49" charset="-120"/>
              </a:rPr>
              <a:t>false</a:t>
            </a:r>
            <a:r>
              <a:rPr lang="en-US" altLang="zh-TW" sz="1800" dirty="0">
                <a:solidFill>
                  <a:srgbClr val="000000"/>
                </a:solidFill>
                <a:latin typeface="細明體" panose="02020509000000000000" pitchFamily="49" charset="-120"/>
                <a:ea typeface="細明體" panose="02020509000000000000" pitchFamily="49" charset="-120"/>
              </a:rPr>
              <a:t>;</a:t>
            </a:r>
            <a:r>
              <a:rPr lang="en-US" altLang="zh-TW" sz="1800" dirty="0">
                <a:solidFill>
                  <a:srgbClr val="008000"/>
                </a:solidFill>
                <a:latin typeface="細明體" panose="02020509000000000000" pitchFamily="49" charset="-120"/>
                <a:ea typeface="細明體" panose="02020509000000000000" pitchFamily="49" charset="-120"/>
              </a:rPr>
              <a:t> //player1</a:t>
            </a:r>
            <a:r>
              <a:rPr lang="zh-TW" altLang="en-US" sz="1800" dirty="0">
                <a:solidFill>
                  <a:srgbClr val="008000"/>
                </a:solidFill>
                <a:latin typeface="細明體" panose="02020509000000000000" pitchFamily="49" charset="-120"/>
                <a:ea typeface="細明體" panose="02020509000000000000" pitchFamily="49" charset="-120"/>
              </a:rPr>
              <a:t>跳</a:t>
            </a:r>
            <a:endParaRPr lang="en-US" altLang="zh-TW" sz="1800" dirty="0">
              <a:solidFill>
                <a:srgbClr val="000000"/>
              </a:solidFill>
              <a:latin typeface="細明體" panose="02020509000000000000" pitchFamily="49" charset="-120"/>
              <a:ea typeface="細明體" panose="02020509000000000000" pitchFamily="49" charset="-120"/>
            </a:endParaRPr>
          </a:p>
          <a:p>
            <a:pPr marL="0" indent="0">
              <a:spcBef>
                <a:spcPts val="0"/>
              </a:spcBef>
              <a:buNone/>
            </a:pPr>
            <a:r>
              <a:rPr lang="en-US" altLang="zh-TW" sz="1800" dirty="0">
                <a:solidFill>
                  <a:srgbClr val="0000FF"/>
                </a:solidFill>
                <a:latin typeface="細明體" panose="02020509000000000000" pitchFamily="49" charset="-120"/>
                <a:ea typeface="細明體" panose="02020509000000000000" pitchFamily="49" charset="-120"/>
              </a:rPr>
              <a:t>bool</a:t>
            </a:r>
            <a:r>
              <a:rPr lang="en-US" altLang="zh-TW" sz="1800" dirty="0">
                <a:solidFill>
                  <a:srgbClr val="000000"/>
                </a:solidFill>
                <a:latin typeface="細明體" panose="02020509000000000000" pitchFamily="49" charset="-120"/>
                <a:ea typeface="細明體" panose="02020509000000000000" pitchFamily="49" charset="-120"/>
              </a:rPr>
              <a:t> move = </a:t>
            </a:r>
            <a:r>
              <a:rPr lang="en-US" altLang="zh-TW" sz="1800" dirty="0">
                <a:solidFill>
                  <a:srgbClr val="0000FF"/>
                </a:solidFill>
                <a:latin typeface="細明體" panose="02020509000000000000" pitchFamily="49" charset="-120"/>
                <a:ea typeface="細明體" panose="02020509000000000000" pitchFamily="49" charset="-120"/>
              </a:rPr>
              <a:t>false</a:t>
            </a:r>
            <a:r>
              <a:rPr lang="en-US" altLang="zh-TW" sz="1800" dirty="0">
                <a:solidFill>
                  <a:srgbClr val="000000"/>
                </a:solidFill>
                <a:latin typeface="細明體" panose="02020509000000000000" pitchFamily="49" charset="-120"/>
                <a:ea typeface="細明體" panose="02020509000000000000" pitchFamily="49" charset="-120"/>
              </a:rPr>
              <a:t>;</a:t>
            </a:r>
            <a:r>
              <a:rPr lang="zh-TW" altLang="en-US" sz="1800" dirty="0">
                <a:solidFill>
                  <a:srgbClr val="000000"/>
                </a:solidFill>
                <a:latin typeface="細明體" panose="02020509000000000000" pitchFamily="49" charset="-120"/>
                <a:ea typeface="細明體" panose="02020509000000000000" pitchFamily="49" charset="-120"/>
              </a:rPr>
              <a:t> </a:t>
            </a:r>
            <a:r>
              <a:rPr lang="en-US" altLang="zh-TW" sz="1800" dirty="0">
                <a:solidFill>
                  <a:srgbClr val="008000"/>
                </a:solidFill>
                <a:latin typeface="細明體" panose="02020509000000000000" pitchFamily="49" charset="-120"/>
                <a:ea typeface="細明體" panose="02020509000000000000" pitchFamily="49" charset="-120"/>
              </a:rPr>
              <a:t>//player1</a:t>
            </a:r>
            <a:r>
              <a:rPr lang="zh-TW" altLang="en-US" sz="1800" dirty="0">
                <a:solidFill>
                  <a:srgbClr val="008000"/>
                </a:solidFill>
                <a:latin typeface="細明體" panose="02020509000000000000" pitchFamily="49" charset="-120"/>
                <a:ea typeface="細明體" panose="02020509000000000000" pitchFamily="49" charset="-120"/>
              </a:rPr>
              <a:t>是否在跳</a:t>
            </a:r>
            <a:endParaRPr lang="en-US" altLang="zh-TW" sz="1800" dirty="0">
              <a:solidFill>
                <a:srgbClr val="000000"/>
              </a:solidFill>
              <a:latin typeface="細明體" panose="02020509000000000000" pitchFamily="49" charset="-120"/>
              <a:ea typeface="細明體" panose="02020509000000000000" pitchFamily="49" charset="-120"/>
            </a:endParaRPr>
          </a:p>
          <a:p>
            <a:pPr>
              <a:spcBef>
                <a:spcPts val="0"/>
              </a:spcBef>
            </a:pPr>
            <a:endParaRPr lang="zh-TW" altLang="en-US" sz="1800" dirty="0">
              <a:solidFill>
                <a:srgbClr val="000000"/>
              </a:solidFill>
              <a:latin typeface="細明體" panose="02020509000000000000" pitchFamily="49" charset="-120"/>
              <a:ea typeface="細明體" panose="02020509000000000000" pitchFamily="49" charset="-120"/>
            </a:endParaRPr>
          </a:p>
          <a:p>
            <a:pPr marL="0" indent="0">
              <a:spcBef>
                <a:spcPts val="0"/>
              </a:spcBef>
              <a:buNone/>
            </a:pPr>
            <a:r>
              <a:rPr lang="en-US" altLang="zh-TW" sz="1800" dirty="0">
                <a:solidFill>
                  <a:srgbClr val="0000FF"/>
                </a:solidFill>
                <a:latin typeface="細明體" panose="02020509000000000000" pitchFamily="49" charset="-120"/>
                <a:ea typeface="細明體" panose="02020509000000000000" pitchFamily="49" charset="-120"/>
              </a:rPr>
              <a:t>int</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err="1">
                <a:solidFill>
                  <a:srgbClr val="000000"/>
                </a:solidFill>
                <a:latin typeface="細明體" panose="02020509000000000000" pitchFamily="49" charset="-120"/>
                <a:ea typeface="細明體" panose="02020509000000000000" pitchFamily="49" charset="-120"/>
              </a:rPr>
              <a:t>jumpSpeed</a:t>
            </a:r>
            <a:r>
              <a:rPr lang="en-US" altLang="zh-TW" sz="1800" dirty="0">
                <a:solidFill>
                  <a:srgbClr val="000000"/>
                </a:solidFill>
                <a:latin typeface="細明體" panose="02020509000000000000" pitchFamily="49" charset="-120"/>
                <a:ea typeface="細明體" panose="02020509000000000000" pitchFamily="49" charset="-120"/>
              </a:rPr>
              <a:t> = 0;</a:t>
            </a:r>
            <a:r>
              <a:rPr lang="en-US" altLang="zh-TW" sz="1800" dirty="0">
                <a:solidFill>
                  <a:srgbClr val="008000"/>
                </a:solidFill>
                <a:latin typeface="細明體" panose="02020509000000000000" pitchFamily="49" charset="-120"/>
                <a:ea typeface="細明體" panose="02020509000000000000" pitchFamily="49" charset="-120"/>
              </a:rPr>
              <a:t> //player1</a:t>
            </a:r>
            <a:r>
              <a:rPr lang="zh-TW" altLang="en-US" sz="1800" dirty="0">
                <a:solidFill>
                  <a:srgbClr val="008000"/>
                </a:solidFill>
                <a:latin typeface="細明體" panose="02020509000000000000" pitchFamily="49" charset="-120"/>
                <a:ea typeface="細明體" panose="02020509000000000000" pitchFamily="49" charset="-120"/>
              </a:rPr>
              <a:t>跳躍速度</a:t>
            </a:r>
            <a:endParaRPr lang="en-US" altLang="zh-TW" sz="1800" dirty="0">
              <a:solidFill>
                <a:srgbClr val="000000"/>
              </a:solidFill>
              <a:latin typeface="細明體" panose="02020509000000000000" pitchFamily="49" charset="-120"/>
              <a:ea typeface="細明體" panose="02020509000000000000" pitchFamily="49" charset="-120"/>
            </a:endParaRPr>
          </a:p>
          <a:p>
            <a:pPr marL="0" indent="0">
              <a:spcBef>
                <a:spcPts val="0"/>
              </a:spcBef>
              <a:buNone/>
            </a:pPr>
            <a:r>
              <a:rPr lang="en-US" altLang="zh-TW" sz="1800" dirty="0">
                <a:solidFill>
                  <a:srgbClr val="0000FF"/>
                </a:solidFill>
                <a:latin typeface="細明體" panose="02020509000000000000" pitchFamily="49" charset="-120"/>
                <a:ea typeface="細明體" panose="02020509000000000000" pitchFamily="49" charset="-120"/>
              </a:rPr>
              <a:t>int</a:t>
            </a:r>
            <a:r>
              <a:rPr lang="en-US" altLang="zh-TW" sz="1800" dirty="0">
                <a:solidFill>
                  <a:srgbClr val="000000"/>
                </a:solidFill>
                <a:latin typeface="細明體" panose="02020509000000000000" pitchFamily="49" charset="-120"/>
                <a:ea typeface="細明體" panose="02020509000000000000" pitchFamily="49" charset="-120"/>
              </a:rPr>
              <a:t> force = 0;</a:t>
            </a:r>
            <a:r>
              <a:rPr lang="zh-TW" altLang="en-US" sz="1800" dirty="0">
                <a:solidFill>
                  <a:srgbClr val="000000"/>
                </a:solidFill>
                <a:latin typeface="細明體" panose="02020509000000000000" pitchFamily="49" charset="-120"/>
                <a:ea typeface="細明體" panose="02020509000000000000" pitchFamily="49" charset="-120"/>
              </a:rPr>
              <a:t> </a:t>
            </a:r>
            <a:r>
              <a:rPr lang="en-US" altLang="zh-TW" sz="1800" dirty="0">
                <a:solidFill>
                  <a:srgbClr val="008000"/>
                </a:solidFill>
                <a:latin typeface="細明體" panose="02020509000000000000" pitchFamily="49" charset="-120"/>
                <a:ea typeface="細明體" panose="02020509000000000000" pitchFamily="49" charset="-120"/>
              </a:rPr>
              <a:t>//player1</a:t>
            </a:r>
            <a:r>
              <a:rPr lang="zh-TW" altLang="en-US" sz="1800" dirty="0">
                <a:solidFill>
                  <a:srgbClr val="008000"/>
                </a:solidFill>
                <a:latin typeface="細明體" panose="02020509000000000000" pitchFamily="49" charset="-120"/>
                <a:ea typeface="細明體" panose="02020509000000000000" pitchFamily="49" charset="-120"/>
              </a:rPr>
              <a:t>跳躍變數</a:t>
            </a:r>
            <a:endParaRPr lang="zh-TW" altLang="en-US" sz="1800" dirty="0">
              <a:solidFill>
                <a:srgbClr val="000000"/>
              </a:solidFill>
              <a:latin typeface="細明體" panose="02020509000000000000" pitchFamily="49" charset="-120"/>
              <a:ea typeface="細明體" panose="02020509000000000000" pitchFamily="49" charset="-120"/>
            </a:endParaRPr>
          </a:p>
          <a:p>
            <a:pPr>
              <a:spcBef>
                <a:spcPts val="0"/>
              </a:spcBef>
            </a:pPr>
            <a:endParaRPr lang="zh-TW" altLang="en-US" sz="1800" dirty="0">
              <a:solidFill>
                <a:srgbClr val="000000"/>
              </a:solidFill>
              <a:latin typeface="細明體" panose="02020509000000000000" pitchFamily="49" charset="-120"/>
              <a:ea typeface="細明體" panose="02020509000000000000" pitchFamily="49" charset="-120"/>
            </a:endParaRPr>
          </a:p>
          <a:p>
            <a:pPr>
              <a:spcBef>
                <a:spcPts val="0"/>
              </a:spcBef>
            </a:pPr>
            <a:endParaRPr lang="zh-TW" altLang="en-US" sz="1800" dirty="0">
              <a:solidFill>
                <a:srgbClr val="000000"/>
              </a:solidFill>
              <a:latin typeface="細明體" panose="02020509000000000000" pitchFamily="49" charset="-120"/>
              <a:ea typeface="細明體" panose="02020509000000000000" pitchFamily="49" charset="-120"/>
            </a:endParaRPr>
          </a:p>
          <a:p>
            <a:pPr marL="0" indent="0">
              <a:spcBef>
                <a:spcPts val="0"/>
              </a:spcBef>
              <a:buNone/>
            </a:pPr>
            <a:r>
              <a:rPr lang="en-US" altLang="zh-TW" sz="1800" dirty="0">
                <a:solidFill>
                  <a:srgbClr val="0000FF"/>
                </a:solidFill>
                <a:latin typeface="細明體" panose="02020509000000000000" pitchFamily="49" charset="-120"/>
                <a:ea typeface="細明體" panose="02020509000000000000" pitchFamily="49" charset="-120"/>
              </a:rPr>
              <a:t>bool</a:t>
            </a:r>
            <a:r>
              <a:rPr lang="en-US" altLang="zh-TW" sz="1800" dirty="0">
                <a:solidFill>
                  <a:srgbClr val="000000"/>
                </a:solidFill>
                <a:latin typeface="細明體" panose="02020509000000000000" pitchFamily="49" charset="-120"/>
                <a:ea typeface="細明體" panose="02020509000000000000" pitchFamily="49" charset="-120"/>
              </a:rPr>
              <a:t> goleft1 = </a:t>
            </a:r>
            <a:r>
              <a:rPr lang="en-US" altLang="zh-TW" sz="1800" dirty="0">
                <a:solidFill>
                  <a:srgbClr val="0000FF"/>
                </a:solidFill>
                <a:latin typeface="細明體" panose="02020509000000000000" pitchFamily="49" charset="-120"/>
                <a:ea typeface="細明體" panose="02020509000000000000" pitchFamily="49" charset="-120"/>
              </a:rPr>
              <a:t>false</a:t>
            </a:r>
            <a:r>
              <a:rPr lang="en-US" altLang="zh-TW" sz="1800" dirty="0">
                <a:solidFill>
                  <a:srgbClr val="000000"/>
                </a:solidFill>
                <a:latin typeface="細明體" panose="02020509000000000000" pitchFamily="49" charset="-120"/>
                <a:ea typeface="細明體" panose="02020509000000000000" pitchFamily="49" charset="-120"/>
              </a:rPr>
              <a:t>;</a:t>
            </a:r>
            <a:r>
              <a:rPr lang="en-US" altLang="zh-TW" sz="1800" dirty="0">
                <a:solidFill>
                  <a:srgbClr val="008000"/>
                </a:solidFill>
                <a:latin typeface="細明體" panose="02020509000000000000" pitchFamily="49" charset="-120"/>
                <a:ea typeface="細明體" panose="02020509000000000000" pitchFamily="49" charset="-120"/>
              </a:rPr>
              <a:t> //player2</a:t>
            </a:r>
            <a:r>
              <a:rPr lang="zh-TW" altLang="en-US" sz="1800" dirty="0">
                <a:solidFill>
                  <a:srgbClr val="008000"/>
                </a:solidFill>
                <a:latin typeface="細明體" panose="02020509000000000000" pitchFamily="49" charset="-120"/>
                <a:ea typeface="細明體" panose="02020509000000000000" pitchFamily="49" charset="-120"/>
              </a:rPr>
              <a:t>左</a:t>
            </a:r>
            <a:endParaRPr lang="en-US" altLang="zh-TW" sz="1800" dirty="0">
              <a:solidFill>
                <a:srgbClr val="000000"/>
              </a:solidFill>
              <a:latin typeface="細明體" panose="02020509000000000000" pitchFamily="49" charset="-120"/>
              <a:ea typeface="細明體" panose="02020509000000000000" pitchFamily="49" charset="-120"/>
            </a:endParaRPr>
          </a:p>
          <a:p>
            <a:pPr marL="0" indent="0">
              <a:spcBef>
                <a:spcPts val="0"/>
              </a:spcBef>
              <a:buNone/>
            </a:pPr>
            <a:r>
              <a:rPr lang="en-US" altLang="zh-TW" sz="1800" dirty="0">
                <a:solidFill>
                  <a:srgbClr val="0000FF"/>
                </a:solidFill>
                <a:latin typeface="細明體" panose="02020509000000000000" pitchFamily="49" charset="-120"/>
                <a:ea typeface="細明體" panose="02020509000000000000" pitchFamily="49" charset="-120"/>
              </a:rPr>
              <a:t>bool</a:t>
            </a:r>
            <a:r>
              <a:rPr lang="en-US" altLang="zh-TW" sz="1800" dirty="0">
                <a:solidFill>
                  <a:srgbClr val="000000"/>
                </a:solidFill>
                <a:latin typeface="細明體" panose="02020509000000000000" pitchFamily="49" charset="-120"/>
                <a:ea typeface="細明體" panose="02020509000000000000" pitchFamily="49" charset="-120"/>
              </a:rPr>
              <a:t> goright1 = </a:t>
            </a:r>
            <a:r>
              <a:rPr lang="en-US" altLang="zh-TW" sz="1800" dirty="0">
                <a:solidFill>
                  <a:srgbClr val="0000FF"/>
                </a:solidFill>
                <a:latin typeface="細明體" panose="02020509000000000000" pitchFamily="49" charset="-120"/>
                <a:ea typeface="細明體" panose="02020509000000000000" pitchFamily="49" charset="-120"/>
              </a:rPr>
              <a:t>false</a:t>
            </a:r>
            <a:r>
              <a:rPr lang="en-US" altLang="zh-TW" sz="1800" dirty="0">
                <a:solidFill>
                  <a:srgbClr val="000000"/>
                </a:solidFill>
                <a:latin typeface="細明體" panose="02020509000000000000" pitchFamily="49" charset="-120"/>
                <a:ea typeface="細明體" panose="02020509000000000000" pitchFamily="49" charset="-120"/>
              </a:rPr>
              <a:t>;</a:t>
            </a:r>
            <a:r>
              <a:rPr lang="en-US" altLang="zh-TW" sz="1800" dirty="0">
                <a:solidFill>
                  <a:srgbClr val="008000"/>
                </a:solidFill>
                <a:latin typeface="細明體" panose="02020509000000000000" pitchFamily="49" charset="-120"/>
                <a:ea typeface="細明體" panose="02020509000000000000" pitchFamily="49" charset="-120"/>
              </a:rPr>
              <a:t> //player2</a:t>
            </a:r>
            <a:r>
              <a:rPr lang="zh-TW" altLang="en-US" sz="1800" dirty="0">
                <a:solidFill>
                  <a:srgbClr val="008000"/>
                </a:solidFill>
                <a:latin typeface="細明體" panose="02020509000000000000" pitchFamily="49" charset="-120"/>
                <a:ea typeface="細明體" panose="02020509000000000000" pitchFamily="49" charset="-120"/>
              </a:rPr>
              <a:t>右</a:t>
            </a:r>
            <a:endParaRPr lang="en-US" altLang="zh-TW" sz="1800" dirty="0">
              <a:solidFill>
                <a:srgbClr val="000000"/>
              </a:solidFill>
              <a:latin typeface="細明體" panose="02020509000000000000" pitchFamily="49" charset="-120"/>
              <a:ea typeface="細明體" panose="02020509000000000000" pitchFamily="49" charset="-120"/>
            </a:endParaRPr>
          </a:p>
          <a:p>
            <a:pPr marL="0" indent="0">
              <a:spcBef>
                <a:spcPts val="0"/>
              </a:spcBef>
              <a:buNone/>
            </a:pPr>
            <a:r>
              <a:rPr lang="en-US" altLang="zh-TW" sz="1800" dirty="0">
                <a:solidFill>
                  <a:srgbClr val="0000FF"/>
                </a:solidFill>
                <a:latin typeface="細明體" panose="02020509000000000000" pitchFamily="49" charset="-120"/>
                <a:ea typeface="細明體" panose="02020509000000000000" pitchFamily="49" charset="-120"/>
              </a:rPr>
              <a:t>bool</a:t>
            </a:r>
            <a:r>
              <a:rPr lang="en-US" altLang="zh-TW" sz="1800" dirty="0">
                <a:solidFill>
                  <a:srgbClr val="000000"/>
                </a:solidFill>
                <a:latin typeface="細明體" panose="02020509000000000000" pitchFamily="49" charset="-120"/>
                <a:ea typeface="細明體" panose="02020509000000000000" pitchFamily="49" charset="-120"/>
              </a:rPr>
              <a:t> jumping1 = </a:t>
            </a:r>
            <a:r>
              <a:rPr lang="en-US" altLang="zh-TW" sz="1800" dirty="0">
                <a:solidFill>
                  <a:srgbClr val="0000FF"/>
                </a:solidFill>
                <a:latin typeface="細明體" panose="02020509000000000000" pitchFamily="49" charset="-120"/>
                <a:ea typeface="細明體" panose="02020509000000000000" pitchFamily="49" charset="-120"/>
              </a:rPr>
              <a:t>false</a:t>
            </a:r>
            <a:r>
              <a:rPr lang="en-US" altLang="zh-TW" sz="1800" dirty="0">
                <a:solidFill>
                  <a:srgbClr val="000000"/>
                </a:solidFill>
                <a:latin typeface="細明體" panose="02020509000000000000" pitchFamily="49" charset="-120"/>
                <a:ea typeface="細明體" panose="02020509000000000000" pitchFamily="49" charset="-120"/>
              </a:rPr>
              <a:t>;</a:t>
            </a:r>
            <a:r>
              <a:rPr lang="en-US" altLang="zh-TW" sz="1800" dirty="0">
                <a:solidFill>
                  <a:srgbClr val="008000"/>
                </a:solidFill>
                <a:latin typeface="細明體" panose="02020509000000000000" pitchFamily="49" charset="-120"/>
                <a:ea typeface="細明體" panose="02020509000000000000" pitchFamily="49" charset="-120"/>
              </a:rPr>
              <a:t> //player2</a:t>
            </a:r>
            <a:r>
              <a:rPr lang="zh-TW" altLang="en-US" sz="1800" dirty="0">
                <a:solidFill>
                  <a:srgbClr val="008000"/>
                </a:solidFill>
                <a:latin typeface="細明體" panose="02020509000000000000" pitchFamily="49" charset="-120"/>
                <a:ea typeface="細明體" panose="02020509000000000000" pitchFamily="49" charset="-120"/>
              </a:rPr>
              <a:t>跳</a:t>
            </a:r>
            <a:endParaRPr lang="en-US" altLang="zh-TW" sz="1800" dirty="0">
              <a:solidFill>
                <a:srgbClr val="000000"/>
              </a:solidFill>
              <a:latin typeface="細明體" panose="02020509000000000000" pitchFamily="49" charset="-120"/>
              <a:ea typeface="細明體" panose="02020509000000000000" pitchFamily="49" charset="-120"/>
            </a:endParaRPr>
          </a:p>
          <a:p>
            <a:pPr marL="0" indent="0">
              <a:spcBef>
                <a:spcPts val="0"/>
              </a:spcBef>
              <a:buNone/>
            </a:pPr>
            <a:r>
              <a:rPr lang="en-US" altLang="zh-TW" sz="1800" dirty="0">
                <a:solidFill>
                  <a:srgbClr val="0000FF"/>
                </a:solidFill>
                <a:latin typeface="細明體" panose="02020509000000000000" pitchFamily="49" charset="-120"/>
                <a:ea typeface="細明體" panose="02020509000000000000" pitchFamily="49" charset="-120"/>
              </a:rPr>
              <a:t>bool</a:t>
            </a:r>
            <a:r>
              <a:rPr lang="en-US" altLang="zh-TW" sz="1800" dirty="0">
                <a:solidFill>
                  <a:srgbClr val="000000"/>
                </a:solidFill>
                <a:latin typeface="細明體" panose="02020509000000000000" pitchFamily="49" charset="-120"/>
                <a:ea typeface="細明體" panose="02020509000000000000" pitchFamily="49" charset="-120"/>
              </a:rPr>
              <a:t> move1 = </a:t>
            </a:r>
            <a:r>
              <a:rPr lang="en-US" altLang="zh-TW" sz="1800" dirty="0">
                <a:solidFill>
                  <a:srgbClr val="0000FF"/>
                </a:solidFill>
                <a:latin typeface="細明體" panose="02020509000000000000" pitchFamily="49" charset="-120"/>
                <a:ea typeface="細明體" panose="02020509000000000000" pitchFamily="49" charset="-120"/>
              </a:rPr>
              <a:t>false</a:t>
            </a:r>
            <a:r>
              <a:rPr lang="en-US" altLang="zh-TW" sz="1800" dirty="0">
                <a:solidFill>
                  <a:srgbClr val="000000"/>
                </a:solidFill>
                <a:latin typeface="細明體" panose="02020509000000000000" pitchFamily="49" charset="-120"/>
                <a:ea typeface="細明體" panose="02020509000000000000" pitchFamily="49" charset="-120"/>
              </a:rPr>
              <a:t>;</a:t>
            </a:r>
            <a:r>
              <a:rPr lang="zh-TW" altLang="en-US" sz="1800" dirty="0">
                <a:solidFill>
                  <a:srgbClr val="000000"/>
                </a:solidFill>
                <a:latin typeface="細明體" panose="02020509000000000000" pitchFamily="49" charset="-120"/>
                <a:ea typeface="細明體" panose="02020509000000000000" pitchFamily="49" charset="-120"/>
              </a:rPr>
              <a:t> </a:t>
            </a:r>
            <a:r>
              <a:rPr lang="en-US" altLang="zh-TW" sz="1800" dirty="0">
                <a:solidFill>
                  <a:srgbClr val="008000"/>
                </a:solidFill>
                <a:latin typeface="細明體" panose="02020509000000000000" pitchFamily="49" charset="-120"/>
                <a:ea typeface="細明體" panose="02020509000000000000" pitchFamily="49" charset="-120"/>
              </a:rPr>
              <a:t>//player2</a:t>
            </a:r>
            <a:r>
              <a:rPr lang="zh-TW" altLang="en-US" sz="1800" dirty="0">
                <a:solidFill>
                  <a:srgbClr val="008000"/>
                </a:solidFill>
                <a:latin typeface="細明體" panose="02020509000000000000" pitchFamily="49" charset="-120"/>
                <a:ea typeface="細明體" panose="02020509000000000000" pitchFamily="49" charset="-120"/>
              </a:rPr>
              <a:t>是否在跳</a:t>
            </a:r>
            <a:endParaRPr lang="en-US" altLang="zh-TW" sz="1800" dirty="0">
              <a:solidFill>
                <a:srgbClr val="000000"/>
              </a:solidFill>
              <a:latin typeface="細明體" panose="02020509000000000000" pitchFamily="49" charset="-120"/>
              <a:ea typeface="細明體" panose="02020509000000000000" pitchFamily="49" charset="-120"/>
            </a:endParaRPr>
          </a:p>
          <a:p>
            <a:pPr>
              <a:spcBef>
                <a:spcPts val="0"/>
              </a:spcBef>
            </a:pPr>
            <a:endParaRPr lang="zh-TW" altLang="en-US" sz="1800" dirty="0">
              <a:solidFill>
                <a:srgbClr val="000000"/>
              </a:solidFill>
              <a:latin typeface="細明體" panose="02020509000000000000" pitchFamily="49" charset="-120"/>
              <a:ea typeface="細明體" panose="02020509000000000000" pitchFamily="49" charset="-120"/>
            </a:endParaRPr>
          </a:p>
          <a:p>
            <a:pPr marL="0" indent="0">
              <a:spcBef>
                <a:spcPts val="0"/>
              </a:spcBef>
              <a:buNone/>
            </a:pPr>
            <a:r>
              <a:rPr lang="en-US" altLang="zh-TW" sz="1800" dirty="0">
                <a:solidFill>
                  <a:srgbClr val="0000FF"/>
                </a:solidFill>
                <a:latin typeface="細明體" panose="02020509000000000000" pitchFamily="49" charset="-120"/>
                <a:ea typeface="細明體" panose="02020509000000000000" pitchFamily="49" charset="-120"/>
              </a:rPr>
              <a:t>int</a:t>
            </a:r>
            <a:r>
              <a:rPr lang="en-US" altLang="zh-TW" sz="1800" dirty="0">
                <a:solidFill>
                  <a:srgbClr val="000000"/>
                </a:solidFill>
                <a:latin typeface="細明體" panose="02020509000000000000" pitchFamily="49" charset="-120"/>
                <a:ea typeface="細明體" panose="02020509000000000000" pitchFamily="49" charset="-120"/>
              </a:rPr>
              <a:t> jumpSpeed1 = 0;</a:t>
            </a:r>
            <a:r>
              <a:rPr lang="en-US" altLang="zh-TW" sz="1800" dirty="0">
                <a:solidFill>
                  <a:srgbClr val="008000"/>
                </a:solidFill>
                <a:latin typeface="細明體" panose="02020509000000000000" pitchFamily="49" charset="-120"/>
                <a:ea typeface="細明體" panose="02020509000000000000" pitchFamily="49" charset="-120"/>
              </a:rPr>
              <a:t> //player2</a:t>
            </a:r>
            <a:r>
              <a:rPr lang="zh-TW" altLang="en-US" sz="1800" dirty="0">
                <a:solidFill>
                  <a:srgbClr val="008000"/>
                </a:solidFill>
                <a:latin typeface="細明體" panose="02020509000000000000" pitchFamily="49" charset="-120"/>
                <a:ea typeface="細明體" panose="02020509000000000000" pitchFamily="49" charset="-120"/>
              </a:rPr>
              <a:t>跳躍速度</a:t>
            </a:r>
            <a:endParaRPr lang="en-US" altLang="zh-TW" sz="1800" dirty="0">
              <a:solidFill>
                <a:srgbClr val="000000"/>
              </a:solidFill>
              <a:latin typeface="細明體" panose="02020509000000000000" pitchFamily="49" charset="-120"/>
              <a:ea typeface="細明體" panose="02020509000000000000" pitchFamily="49" charset="-120"/>
            </a:endParaRPr>
          </a:p>
          <a:p>
            <a:pPr marL="0" indent="0">
              <a:spcBef>
                <a:spcPts val="0"/>
              </a:spcBef>
              <a:buNone/>
            </a:pPr>
            <a:r>
              <a:rPr lang="en-US" altLang="zh-TW" sz="1800" dirty="0">
                <a:solidFill>
                  <a:srgbClr val="0000FF"/>
                </a:solidFill>
                <a:latin typeface="細明體" panose="02020509000000000000" pitchFamily="49" charset="-120"/>
                <a:ea typeface="細明體" panose="02020509000000000000" pitchFamily="49" charset="-120"/>
              </a:rPr>
              <a:t>int</a:t>
            </a:r>
            <a:r>
              <a:rPr lang="en-US" altLang="zh-TW" sz="1800" dirty="0">
                <a:solidFill>
                  <a:srgbClr val="000000"/>
                </a:solidFill>
                <a:latin typeface="細明體" panose="02020509000000000000" pitchFamily="49" charset="-120"/>
                <a:ea typeface="細明體" panose="02020509000000000000" pitchFamily="49" charset="-120"/>
              </a:rPr>
              <a:t> force1 = 0;</a:t>
            </a:r>
            <a:r>
              <a:rPr lang="zh-TW" altLang="en-US" sz="1800" dirty="0">
                <a:solidFill>
                  <a:srgbClr val="000000"/>
                </a:solidFill>
                <a:latin typeface="細明體" panose="02020509000000000000" pitchFamily="49" charset="-120"/>
                <a:ea typeface="細明體" panose="02020509000000000000" pitchFamily="49" charset="-120"/>
              </a:rPr>
              <a:t> </a:t>
            </a:r>
            <a:r>
              <a:rPr lang="en-US" altLang="zh-TW" sz="1800" dirty="0">
                <a:solidFill>
                  <a:srgbClr val="008000"/>
                </a:solidFill>
                <a:latin typeface="細明體" panose="02020509000000000000" pitchFamily="49" charset="-120"/>
                <a:ea typeface="細明體" panose="02020509000000000000" pitchFamily="49" charset="-120"/>
              </a:rPr>
              <a:t>//player2</a:t>
            </a:r>
            <a:r>
              <a:rPr lang="zh-TW" altLang="en-US" sz="1800" dirty="0">
                <a:solidFill>
                  <a:srgbClr val="008000"/>
                </a:solidFill>
                <a:latin typeface="細明體" panose="02020509000000000000" pitchFamily="49" charset="-120"/>
                <a:ea typeface="細明體" panose="02020509000000000000" pitchFamily="49" charset="-120"/>
              </a:rPr>
              <a:t>跳躍變數</a:t>
            </a:r>
            <a:endParaRPr lang="zh-TW" altLang="en-US" sz="1800" dirty="0">
              <a:solidFill>
                <a:srgbClr val="000000"/>
              </a:solidFill>
              <a:latin typeface="細明體" panose="02020509000000000000" pitchFamily="49" charset="-120"/>
              <a:ea typeface="細明體" panose="02020509000000000000" pitchFamily="49" charset="-120"/>
            </a:endParaRPr>
          </a:p>
          <a:p>
            <a:pPr>
              <a:spcBef>
                <a:spcPts val="0"/>
              </a:spcBef>
            </a:pPr>
            <a:endParaRPr lang="zh-TW" altLang="en-US" dirty="0"/>
          </a:p>
          <a:p>
            <a:pPr marL="0" indent="0">
              <a:spcBef>
                <a:spcPts val="0"/>
              </a:spcBef>
              <a:buNone/>
            </a:pPr>
            <a:r>
              <a:rPr lang="en-US" altLang="zh-TW" sz="1800" dirty="0">
                <a:solidFill>
                  <a:srgbClr val="0000FF"/>
                </a:solidFill>
                <a:latin typeface="細明體" panose="02020509000000000000" pitchFamily="49" charset="-120"/>
                <a:ea typeface="細明體" panose="02020509000000000000" pitchFamily="49" charset="-120"/>
              </a:rPr>
              <a:t>int</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err="1">
                <a:solidFill>
                  <a:srgbClr val="000000"/>
                </a:solidFill>
                <a:latin typeface="細明體" panose="02020509000000000000" pitchFamily="49" charset="-120"/>
                <a:ea typeface="細明體" panose="02020509000000000000" pitchFamily="49" charset="-120"/>
              </a:rPr>
              <a:t>ballx</a:t>
            </a:r>
            <a:r>
              <a:rPr lang="en-US" altLang="zh-TW" sz="1800" dirty="0">
                <a:solidFill>
                  <a:srgbClr val="000000"/>
                </a:solidFill>
                <a:latin typeface="細明體" panose="02020509000000000000" pitchFamily="49" charset="-120"/>
                <a:ea typeface="細明體" panose="02020509000000000000" pitchFamily="49" charset="-120"/>
              </a:rPr>
              <a:t> = 0;</a:t>
            </a:r>
            <a:r>
              <a:rPr lang="zh-TW" altLang="en-US" sz="1800" dirty="0">
                <a:solidFill>
                  <a:srgbClr val="000000"/>
                </a:solidFill>
                <a:latin typeface="細明體" panose="02020509000000000000" pitchFamily="49" charset="-120"/>
                <a:ea typeface="細明體" panose="02020509000000000000" pitchFamily="49" charset="-120"/>
              </a:rPr>
              <a:t> </a:t>
            </a:r>
            <a:r>
              <a:rPr lang="en-US" altLang="zh-TW" sz="1800" dirty="0">
                <a:solidFill>
                  <a:srgbClr val="008000"/>
                </a:solidFill>
                <a:latin typeface="細明體" panose="02020509000000000000" pitchFamily="49" charset="-120"/>
                <a:ea typeface="細明體" panose="02020509000000000000" pitchFamily="49" charset="-120"/>
              </a:rPr>
              <a:t>//</a:t>
            </a:r>
            <a:r>
              <a:rPr lang="zh-TW" altLang="en-US" sz="1800" dirty="0">
                <a:solidFill>
                  <a:srgbClr val="008000"/>
                </a:solidFill>
                <a:latin typeface="細明體" panose="02020509000000000000" pitchFamily="49" charset="-120"/>
                <a:ea typeface="細明體" panose="02020509000000000000" pitchFamily="49" charset="-120"/>
              </a:rPr>
              <a:t>球的</a:t>
            </a:r>
            <a:r>
              <a:rPr lang="en-US" altLang="zh-TW" sz="1800" dirty="0">
                <a:solidFill>
                  <a:srgbClr val="008000"/>
                </a:solidFill>
                <a:latin typeface="細明體" panose="02020509000000000000" pitchFamily="49" charset="-120"/>
                <a:ea typeface="細明體" panose="02020509000000000000" pitchFamily="49" charset="-120"/>
              </a:rPr>
              <a:t>x</a:t>
            </a:r>
            <a:r>
              <a:rPr lang="zh-TW" altLang="en-US" sz="1800" dirty="0">
                <a:solidFill>
                  <a:srgbClr val="008000"/>
                </a:solidFill>
                <a:latin typeface="細明體" panose="02020509000000000000" pitchFamily="49" charset="-120"/>
                <a:ea typeface="細明體" panose="02020509000000000000" pitchFamily="49" charset="-120"/>
              </a:rPr>
              <a:t>變數</a:t>
            </a:r>
            <a:endParaRPr lang="en-US" altLang="zh-TW" sz="1800" dirty="0">
              <a:solidFill>
                <a:srgbClr val="000000"/>
              </a:solidFill>
              <a:latin typeface="細明體" panose="02020509000000000000" pitchFamily="49" charset="-120"/>
              <a:ea typeface="細明體" panose="02020509000000000000" pitchFamily="49" charset="-120"/>
            </a:endParaRPr>
          </a:p>
          <a:p>
            <a:pPr marL="0" indent="0">
              <a:spcBef>
                <a:spcPts val="0"/>
              </a:spcBef>
              <a:buNone/>
            </a:pPr>
            <a:r>
              <a:rPr lang="en-US" altLang="zh-TW" sz="1800" dirty="0">
                <a:solidFill>
                  <a:srgbClr val="0000FF"/>
                </a:solidFill>
                <a:latin typeface="細明體" panose="02020509000000000000" pitchFamily="49" charset="-120"/>
                <a:ea typeface="細明體" panose="02020509000000000000" pitchFamily="49" charset="-120"/>
              </a:rPr>
              <a:t>int</a:t>
            </a:r>
            <a:r>
              <a:rPr lang="en-US" altLang="zh-TW" sz="1800" dirty="0">
                <a:solidFill>
                  <a:srgbClr val="000000"/>
                </a:solidFill>
                <a:latin typeface="細明體" panose="02020509000000000000" pitchFamily="49" charset="-120"/>
                <a:ea typeface="細明體" panose="02020509000000000000" pitchFamily="49" charset="-120"/>
              </a:rPr>
              <a:t> bally = 0;</a:t>
            </a:r>
            <a:r>
              <a:rPr lang="zh-TW" altLang="en-US" sz="1800" dirty="0">
                <a:solidFill>
                  <a:srgbClr val="000000"/>
                </a:solidFill>
                <a:latin typeface="細明體" panose="02020509000000000000" pitchFamily="49" charset="-120"/>
                <a:ea typeface="細明體" panose="02020509000000000000" pitchFamily="49" charset="-120"/>
              </a:rPr>
              <a:t> </a:t>
            </a:r>
            <a:r>
              <a:rPr lang="en-US" altLang="zh-TW" sz="1800" dirty="0">
                <a:solidFill>
                  <a:srgbClr val="008000"/>
                </a:solidFill>
                <a:latin typeface="細明體" panose="02020509000000000000" pitchFamily="49" charset="-120"/>
                <a:ea typeface="細明體" panose="02020509000000000000" pitchFamily="49" charset="-120"/>
              </a:rPr>
              <a:t>//</a:t>
            </a:r>
            <a:r>
              <a:rPr lang="zh-TW" altLang="en-US" sz="1800" dirty="0">
                <a:solidFill>
                  <a:srgbClr val="008000"/>
                </a:solidFill>
                <a:latin typeface="細明體" panose="02020509000000000000" pitchFamily="49" charset="-120"/>
                <a:ea typeface="細明體" panose="02020509000000000000" pitchFamily="49" charset="-120"/>
              </a:rPr>
              <a:t>球的</a:t>
            </a:r>
            <a:r>
              <a:rPr lang="en-US" altLang="zh-TW" sz="1800" dirty="0">
                <a:solidFill>
                  <a:srgbClr val="008000"/>
                </a:solidFill>
                <a:latin typeface="細明體" panose="02020509000000000000" pitchFamily="49" charset="-120"/>
                <a:ea typeface="細明體" panose="02020509000000000000" pitchFamily="49" charset="-120"/>
              </a:rPr>
              <a:t>y</a:t>
            </a:r>
            <a:r>
              <a:rPr lang="zh-TW" altLang="en-US" sz="1800" dirty="0">
                <a:solidFill>
                  <a:srgbClr val="008000"/>
                </a:solidFill>
                <a:latin typeface="細明體" panose="02020509000000000000" pitchFamily="49" charset="-120"/>
                <a:ea typeface="細明體" panose="02020509000000000000" pitchFamily="49" charset="-120"/>
              </a:rPr>
              <a:t>變數</a:t>
            </a:r>
            <a:endParaRPr lang="zh-TW" altLang="en-US" sz="1800" dirty="0">
              <a:solidFill>
                <a:srgbClr val="000000"/>
              </a:solidFill>
              <a:latin typeface="細明體" panose="02020509000000000000" pitchFamily="49" charset="-120"/>
              <a:ea typeface="細明體" panose="02020509000000000000" pitchFamily="49" charset="-120"/>
            </a:endParaRPr>
          </a:p>
          <a:p>
            <a:pPr>
              <a:spcBef>
                <a:spcPts val="0"/>
              </a:spcBef>
            </a:pPr>
            <a:endParaRPr lang="zh-TW" altLang="en-US" sz="1800" dirty="0">
              <a:solidFill>
                <a:srgbClr val="000000"/>
              </a:solidFill>
              <a:latin typeface="細明體" panose="02020509000000000000" pitchFamily="49" charset="-120"/>
              <a:ea typeface="細明體" panose="02020509000000000000" pitchFamily="49" charset="-120"/>
            </a:endParaRPr>
          </a:p>
          <a:p>
            <a:pPr marL="0" indent="0">
              <a:spcBef>
                <a:spcPts val="0"/>
              </a:spcBef>
              <a:buNone/>
            </a:pPr>
            <a:r>
              <a:rPr lang="en-US" altLang="zh-TW" sz="1800" dirty="0">
                <a:solidFill>
                  <a:srgbClr val="0000FF"/>
                </a:solidFill>
                <a:latin typeface="細明體" panose="02020509000000000000" pitchFamily="49" charset="-120"/>
                <a:ea typeface="細明體" panose="02020509000000000000" pitchFamily="49" charset="-120"/>
              </a:rPr>
              <a:t>int</a:t>
            </a:r>
            <a:r>
              <a:rPr lang="en-US" altLang="zh-TW" sz="1800" dirty="0">
                <a:solidFill>
                  <a:srgbClr val="000000"/>
                </a:solidFill>
                <a:latin typeface="細明體" panose="02020509000000000000" pitchFamily="49" charset="-120"/>
                <a:ea typeface="細明體" panose="02020509000000000000" pitchFamily="49" charset="-120"/>
              </a:rPr>
              <a:t> point = 0;</a:t>
            </a:r>
            <a:r>
              <a:rPr lang="en-US" altLang="zh-TW" sz="1800" dirty="0">
                <a:solidFill>
                  <a:srgbClr val="008000"/>
                </a:solidFill>
                <a:latin typeface="細明體" panose="02020509000000000000" pitchFamily="49" charset="-120"/>
                <a:ea typeface="細明體" panose="02020509000000000000" pitchFamily="49" charset="-120"/>
              </a:rPr>
              <a:t> //</a:t>
            </a:r>
            <a:r>
              <a:rPr lang="zh-TW" altLang="en-US" sz="1800" dirty="0">
                <a:solidFill>
                  <a:srgbClr val="008000"/>
                </a:solidFill>
                <a:latin typeface="細明體" panose="02020509000000000000" pitchFamily="49" charset="-120"/>
                <a:ea typeface="細明體" panose="02020509000000000000" pitchFamily="49" charset="-120"/>
              </a:rPr>
              <a:t>分數變數</a:t>
            </a:r>
            <a:endParaRPr lang="en-US" altLang="zh-TW" sz="1800" dirty="0">
              <a:solidFill>
                <a:srgbClr val="000000"/>
              </a:solidFill>
              <a:latin typeface="細明體" panose="02020509000000000000" pitchFamily="49" charset="-120"/>
              <a:ea typeface="細明體" panose="02020509000000000000" pitchFamily="49" charset="-120"/>
            </a:endParaRPr>
          </a:p>
          <a:p>
            <a:pPr>
              <a:spcBef>
                <a:spcPts val="0"/>
              </a:spcBef>
            </a:pPr>
            <a:endParaRPr lang="zh-TW" altLang="en-US" sz="1800" dirty="0">
              <a:solidFill>
                <a:srgbClr val="000000"/>
              </a:solidFill>
              <a:latin typeface="細明體" panose="02020509000000000000" pitchFamily="49" charset="-120"/>
              <a:ea typeface="細明體" panose="02020509000000000000" pitchFamily="49" charset="-120"/>
            </a:endParaRPr>
          </a:p>
          <a:p>
            <a:pPr marL="0" indent="0">
              <a:spcBef>
                <a:spcPts val="0"/>
              </a:spcBef>
              <a:buNone/>
            </a:pPr>
            <a:r>
              <a:rPr lang="en-US" altLang="zh-TW" sz="1800" dirty="0">
                <a:solidFill>
                  <a:srgbClr val="0000FF"/>
                </a:solidFill>
                <a:latin typeface="細明體" panose="02020509000000000000" pitchFamily="49" charset="-120"/>
                <a:ea typeface="細明體" panose="02020509000000000000" pitchFamily="49" charset="-120"/>
              </a:rPr>
              <a:t>int</a:t>
            </a:r>
            <a:r>
              <a:rPr lang="en-US" altLang="zh-TW" sz="1800" dirty="0">
                <a:solidFill>
                  <a:srgbClr val="000000"/>
                </a:solidFill>
                <a:latin typeface="細明體" panose="02020509000000000000" pitchFamily="49" charset="-120"/>
                <a:ea typeface="細明體" panose="02020509000000000000" pitchFamily="49" charset="-120"/>
              </a:rPr>
              <a:t> player1score=0, player2score=0;</a:t>
            </a:r>
            <a:r>
              <a:rPr lang="zh-TW" altLang="en-US" sz="1800" dirty="0">
                <a:solidFill>
                  <a:srgbClr val="000000"/>
                </a:solidFill>
                <a:latin typeface="細明體" panose="02020509000000000000" pitchFamily="49" charset="-120"/>
                <a:ea typeface="細明體" panose="02020509000000000000" pitchFamily="49" charset="-120"/>
              </a:rPr>
              <a:t> </a:t>
            </a:r>
            <a:r>
              <a:rPr lang="en-US" altLang="zh-TW" sz="1800" dirty="0">
                <a:solidFill>
                  <a:srgbClr val="008000"/>
                </a:solidFill>
                <a:latin typeface="細明體" panose="02020509000000000000" pitchFamily="49" charset="-120"/>
                <a:ea typeface="細明體" panose="02020509000000000000" pitchFamily="49" charset="-120"/>
              </a:rPr>
              <a:t>//</a:t>
            </a:r>
            <a:r>
              <a:rPr lang="zh-TW" altLang="en-US" sz="1800" dirty="0">
                <a:solidFill>
                  <a:srgbClr val="008000"/>
                </a:solidFill>
                <a:latin typeface="細明體" panose="02020509000000000000" pitchFamily="49" charset="-120"/>
                <a:ea typeface="細明體" panose="02020509000000000000" pitchFamily="49" charset="-120"/>
              </a:rPr>
              <a:t>玩家計分</a:t>
            </a:r>
            <a:endParaRPr lang="zh-TW" altLang="en-US" dirty="0">
              <a:latin typeface="+mn-ea"/>
            </a:endParaRPr>
          </a:p>
        </p:txBody>
      </p:sp>
    </p:spTree>
    <p:extLst>
      <p:ext uri="{BB962C8B-B14F-4D97-AF65-F5344CB8AC3E}">
        <p14:creationId xmlns:p14="http://schemas.microsoft.com/office/powerpoint/2010/main" val="3623735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F157EF17-D322-DEFD-A8EC-2CE3E80198FC}"/>
              </a:ext>
            </a:extLst>
          </p:cNvPr>
          <p:cNvPicPr>
            <a:picLocks noChangeAspect="1"/>
          </p:cNvPicPr>
          <p:nvPr/>
        </p:nvPicPr>
        <p:blipFill>
          <a:blip r:embed="rId2"/>
          <a:stretch>
            <a:fillRect/>
          </a:stretch>
        </p:blipFill>
        <p:spPr>
          <a:xfrm>
            <a:off x="0" y="0"/>
            <a:ext cx="12291166" cy="6857999"/>
          </a:xfrm>
          <a:prstGeom prst="rect">
            <a:avLst/>
          </a:prstGeom>
        </p:spPr>
      </p:pic>
      <p:pic>
        <p:nvPicPr>
          <p:cNvPr id="7" name="圖片 6">
            <a:extLst>
              <a:ext uri="{FF2B5EF4-FFF2-40B4-BE49-F238E27FC236}">
                <a16:creationId xmlns:a16="http://schemas.microsoft.com/office/drawing/2014/main" id="{25E5A1C9-2C83-2AEF-168C-EAFD19685F22}"/>
              </a:ext>
            </a:extLst>
          </p:cNvPr>
          <p:cNvPicPr>
            <a:picLocks noChangeAspect="1"/>
          </p:cNvPicPr>
          <p:nvPr/>
        </p:nvPicPr>
        <p:blipFill>
          <a:blip r:embed="rId3"/>
          <a:stretch>
            <a:fillRect/>
          </a:stretch>
        </p:blipFill>
        <p:spPr>
          <a:xfrm>
            <a:off x="11122152" y="5018785"/>
            <a:ext cx="638264" cy="609685"/>
          </a:xfrm>
          <a:prstGeom prst="rect">
            <a:avLst/>
          </a:prstGeom>
        </p:spPr>
      </p:pic>
      <p:sp>
        <p:nvSpPr>
          <p:cNvPr id="8" name="標題 1">
            <a:extLst>
              <a:ext uri="{FF2B5EF4-FFF2-40B4-BE49-F238E27FC236}">
                <a16:creationId xmlns:a16="http://schemas.microsoft.com/office/drawing/2014/main" id="{C8AB4AFB-DC74-01B0-EEC5-C4158FA6F678}"/>
              </a:ext>
            </a:extLst>
          </p:cNvPr>
          <p:cNvSpPr>
            <a:spLocks noGrp="1"/>
          </p:cNvSpPr>
          <p:nvPr>
            <p:ph type="title"/>
          </p:nvPr>
        </p:nvSpPr>
        <p:spPr>
          <a:xfrm>
            <a:off x="1069975" y="484188"/>
            <a:ext cx="10058400" cy="1609725"/>
          </a:xfrm>
        </p:spPr>
        <p:txBody>
          <a:bodyPr>
            <a:normAutofit/>
          </a:bodyPr>
          <a:lstStyle/>
          <a:p>
            <a:pPr algn="ctr"/>
            <a:r>
              <a:rPr lang="en-US" altLang="zh-TW" sz="4400" dirty="0">
                <a:latin typeface="+mn-ea"/>
              </a:rPr>
              <a:t>3.2</a:t>
            </a:r>
            <a:r>
              <a:rPr lang="zh-TW" altLang="en-US" sz="4400" dirty="0">
                <a:latin typeface="+mn-ea"/>
              </a:rPr>
              <a:t> 函式概述</a:t>
            </a:r>
            <a:endParaRPr lang="zh-TW" altLang="en-US" sz="4400" dirty="0"/>
          </a:p>
        </p:txBody>
      </p:sp>
      <p:sp>
        <p:nvSpPr>
          <p:cNvPr id="5" name="內容版面配置區 2">
            <a:extLst>
              <a:ext uri="{FF2B5EF4-FFF2-40B4-BE49-F238E27FC236}">
                <a16:creationId xmlns:a16="http://schemas.microsoft.com/office/drawing/2014/main" id="{441AE133-FEAE-6E18-A93F-A9F44943EA03}"/>
              </a:ext>
            </a:extLst>
          </p:cNvPr>
          <p:cNvSpPr>
            <a:spLocks noGrp="1"/>
          </p:cNvSpPr>
          <p:nvPr>
            <p:ph idx="1"/>
          </p:nvPr>
        </p:nvSpPr>
        <p:spPr>
          <a:xfrm>
            <a:off x="1069848" y="2121408"/>
            <a:ext cx="10058400" cy="3116340"/>
          </a:xfrm>
        </p:spPr>
        <p:txBody>
          <a:bodyPr>
            <a:normAutofit/>
          </a:bodyPr>
          <a:lstStyle/>
          <a:p>
            <a:r>
              <a:rPr lang="en-US" altLang="zh-TW" sz="1800" dirty="0">
                <a:solidFill>
                  <a:srgbClr val="0000FF"/>
                </a:solidFill>
                <a:latin typeface="細明體" panose="02020509000000000000" pitchFamily="49" charset="-120"/>
                <a:ea typeface="細明體" panose="02020509000000000000" pitchFamily="49" charset="-120"/>
              </a:rPr>
              <a:t>private</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a:solidFill>
                  <a:srgbClr val="0000FF"/>
                </a:solidFill>
                <a:latin typeface="細明體" panose="02020509000000000000" pitchFamily="49" charset="-120"/>
                <a:ea typeface="細明體" panose="02020509000000000000" pitchFamily="49" charset="-120"/>
              </a:rPr>
              <a:t>void</a:t>
            </a:r>
            <a:r>
              <a:rPr lang="en-US" altLang="zh-TW" sz="1800" dirty="0">
                <a:solidFill>
                  <a:srgbClr val="000000"/>
                </a:solidFill>
                <a:latin typeface="細明體" panose="02020509000000000000" pitchFamily="49" charset="-120"/>
                <a:ea typeface="細明體" panose="02020509000000000000" pitchFamily="49" charset="-120"/>
              </a:rPr>
              <a:t> timer1_Tick(</a:t>
            </a:r>
            <a:r>
              <a:rPr lang="en-US" altLang="zh-TW" sz="1800" dirty="0">
                <a:solidFill>
                  <a:srgbClr val="0000FF"/>
                </a:solidFill>
                <a:latin typeface="細明體" panose="02020509000000000000" pitchFamily="49" charset="-120"/>
                <a:ea typeface="細明體" panose="02020509000000000000" pitchFamily="49" charset="-120"/>
              </a:rPr>
              <a:t>object</a:t>
            </a:r>
            <a:r>
              <a:rPr lang="en-US" altLang="zh-TW" sz="1800" dirty="0">
                <a:solidFill>
                  <a:srgbClr val="000000"/>
                </a:solidFill>
                <a:latin typeface="細明體" panose="02020509000000000000" pitchFamily="49" charset="-120"/>
                <a:ea typeface="細明體" panose="02020509000000000000" pitchFamily="49" charset="-120"/>
              </a:rPr>
              <a:t> sender, </a:t>
            </a:r>
            <a:r>
              <a:rPr lang="en-US" altLang="zh-TW" sz="1800" dirty="0" err="1">
                <a:solidFill>
                  <a:srgbClr val="000000"/>
                </a:solidFill>
                <a:latin typeface="細明體" panose="02020509000000000000" pitchFamily="49" charset="-120"/>
                <a:ea typeface="細明體" panose="02020509000000000000" pitchFamily="49" charset="-120"/>
              </a:rPr>
              <a:t>EventArgs</a:t>
            </a:r>
            <a:r>
              <a:rPr lang="en-US" altLang="zh-TW" sz="1800" dirty="0">
                <a:solidFill>
                  <a:srgbClr val="000000"/>
                </a:solidFill>
                <a:latin typeface="細明體" panose="02020509000000000000" pitchFamily="49" charset="-120"/>
                <a:ea typeface="細明體" panose="02020509000000000000" pitchFamily="49" charset="-120"/>
              </a:rPr>
              <a:t> e)</a:t>
            </a:r>
          </a:p>
          <a:p>
            <a:pPr lvl="1"/>
            <a:r>
              <a:rPr lang="zh-TW" altLang="en-US" sz="1600" dirty="0">
                <a:solidFill>
                  <a:srgbClr val="000000"/>
                </a:solidFill>
                <a:latin typeface="細明體" panose="02020509000000000000" pitchFamily="49" charset="-120"/>
                <a:ea typeface="細明體" panose="02020509000000000000" pitchFamily="49" charset="-120"/>
              </a:rPr>
              <a:t>計數器</a:t>
            </a:r>
            <a:endParaRPr lang="en-US" altLang="zh-TW" sz="1600" dirty="0">
              <a:solidFill>
                <a:srgbClr val="000000"/>
              </a:solidFill>
              <a:latin typeface="細明體" panose="02020509000000000000" pitchFamily="49" charset="-120"/>
              <a:ea typeface="細明體" panose="02020509000000000000" pitchFamily="49" charset="-120"/>
            </a:endParaRPr>
          </a:p>
          <a:p>
            <a:r>
              <a:rPr lang="en-US" altLang="zh-TW" sz="1800" dirty="0">
                <a:solidFill>
                  <a:srgbClr val="0000FF"/>
                </a:solidFill>
                <a:latin typeface="細明體" panose="02020509000000000000" pitchFamily="49" charset="-120"/>
                <a:ea typeface="細明體" panose="02020509000000000000" pitchFamily="49" charset="-120"/>
              </a:rPr>
              <a:t>private</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a:solidFill>
                  <a:srgbClr val="0000FF"/>
                </a:solidFill>
                <a:latin typeface="細明體" panose="02020509000000000000" pitchFamily="49" charset="-120"/>
                <a:ea typeface="細明體" panose="02020509000000000000" pitchFamily="49" charset="-120"/>
              </a:rPr>
              <a:t>void</a:t>
            </a:r>
            <a:r>
              <a:rPr lang="en-US" altLang="zh-TW" sz="1800" dirty="0">
                <a:solidFill>
                  <a:srgbClr val="000000"/>
                </a:solidFill>
                <a:latin typeface="細明體" panose="02020509000000000000" pitchFamily="49" charset="-120"/>
                <a:ea typeface="細明體" panose="02020509000000000000" pitchFamily="49" charset="-120"/>
              </a:rPr>
              <a:t> Form1_KeyDown(</a:t>
            </a:r>
            <a:r>
              <a:rPr lang="en-US" altLang="zh-TW" sz="1800" dirty="0">
                <a:solidFill>
                  <a:srgbClr val="0000FF"/>
                </a:solidFill>
                <a:latin typeface="細明體" panose="02020509000000000000" pitchFamily="49" charset="-120"/>
                <a:ea typeface="細明體" panose="02020509000000000000" pitchFamily="49" charset="-120"/>
              </a:rPr>
              <a:t>object</a:t>
            </a:r>
            <a:r>
              <a:rPr lang="en-US" altLang="zh-TW" sz="1800" dirty="0">
                <a:solidFill>
                  <a:srgbClr val="000000"/>
                </a:solidFill>
                <a:latin typeface="細明體" panose="02020509000000000000" pitchFamily="49" charset="-120"/>
                <a:ea typeface="細明體" panose="02020509000000000000" pitchFamily="49" charset="-120"/>
              </a:rPr>
              <a:t> sender, </a:t>
            </a:r>
            <a:r>
              <a:rPr lang="en-US" altLang="zh-TW" sz="1800" dirty="0" err="1">
                <a:solidFill>
                  <a:srgbClr val="000000"/>
                </a:solidFill>
                <a:latin typeface="細明體" panose="02020509000000000000" pitchFamily="49" charset="-120"/>
                <a:ea typeface="細明體" panose="02020509000000000000" pitchFamily="49" charset="-120"/>
              </a:rPr>
              <a:t>KeyEventArgs</a:t>
            </a:r>
            <a:r>
              <a:rPr lang="en-US" altLang="zh-TW" sz="1800" dirty="0">
                <a:solidFill>
                  <a:srgbClr val="000000"/>
                </a:solidFill>
                <a:latin typeface="細明體" panose="02020509000000000000" pitchFamily="49" charset="-120"/>
                <a:ea typeface="細明體" panose="02020509000000000000" pitchFamily="49" charset="-120"/>
              </a:rPr>
              <a:t> e)</a:t>
            </a:r>
          </a:p>
          <a:p>
            <a:pPr lvl="1"/>
            <a:r>
              <a:rPr lang="zh-TW" altLang="en-US" sz="1600" dirty="0">
                <a:solidFill>
                  <a:srgbClr val="000000"/>
                </a:solidFill>
                <a:latin typeface="細明體" panose="02020509000000000000" pitchFamily="49" charset="-120"/>
                <a:ea typeface="細明體" panose="02020509000000000000" pitchFamily="49" charset="-120"/>
              </a:rPr>
              <a:t>鍵是否按下</a:t>
            </a:r>
            <a:endParaRPr lang="en-US" altLang="zh-TW" sz="1600" dirty="0">
              <a:solidFill>
                <a:srgbClr val="000000"/>
              </a:solidFill>
              <a:latin typeface="細明體" panose="02020509000000000000" pitchFamily="49" charset="-120"/>
              <a:ea typeface="細明體" panose="02020509000000000000" pitchFamily="49" charset="-120"/>
            </a:endParaRPr>
          </a:p>
          <a:p>
            <a:r>
              <a:rPr lang="en-US" altLang="zh-TW" sz="1800" dirty="0">
                <a:solidFill>
                  <a:srgbClr val="0000FF"/>
                </a:solidFill>
                <a:latin typeface="細明體" panose="02020509000000000000" pitchFamily="49" charset="-120"/>
                <a:ea typeface="細明體" panose="02020509000000000000" pitchFamily="49" charset="-120"/>
              </a:rPr>
              <a:t>private</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a:solidFill>
                  <a:srgbClr val="0000FF"/>
                </a:solidFill>
                <a:latin typeface="細明體" panose="02020509000000000000" pitchFamily="49" charset="-120"/>
                <a:ea typeface="細明體" panose="02020509000000000000" pitchFamily="49" charset="-120"/>
              </a:rPr>
              <a:t>void</a:t>
            </a:r>
            <a:r>
              <a:rPr lang="en-US" altLang="zh-TW" sz="1800" dirty="0">
                <a:solidFill>
                  <a:srgbClr val="000000"/>
                </a:solidFill>
                <a:latin typeface="細明體" panose="02020509000000000000" pitchFamily="49" charset="-120"/>
                <a:ea typeface="細明體" panose="02020509000000000000" pitchFamily="49" charset="-120"/>
              </a:rPr>
              <a:t> Form1_KeyUp(</a:t>
            </a:r>
            <a:r>
              <a:rPr lang="en-US" altLang="zh-TW" sz="1800" dirty="0">
                <a:solidFill>
                  <a:srgbClr val="0000FF"/>
                </a:solidFill>
                <a:latin typeface="細明體" panose="02020509000000000000" pitchFamily="49" charset="-120"/>
                <a:ea typeface="細明體" panose="02020509000000000000" pitchFamily="49" charset="-120"/>
              </a:rPr>
              <a:t>object</a:t>
            </a:r>
            <a:r>
              <a:rPr lang="en-US" altLang="zh-TW" sz="1800" dirty="0">
                <a:solidFill>
                  <a:srgbClr val="000000"/>
                </a:solidFill>
                <a:latin typeface="細明體" panose="02020509000000000000" pitchFamily="49" charset="-120"/>
                <a:ea typeface="細明體" panose="02020509000000000000" pitchFamily="49" charset="-120"/>
              </a:rPr>
              <a:t> sender, </a:t>
            </a:r>
            <a:r>
              <a:rPr lang="en-US" altLang="zh-TW" sz="1800" dirty="0" err="1">
                <a:solidFill>
                  <a:srgbClr val="000000"/>
                </a:solidFill>
                <a:latin typeface="細明體" panose="02020509000000000000" pitchFamily="49" charset="-120"/>
                <a:ea typeface="細明體" panose="02020509000000000000" pitchFamily="49" charset="-120"/>
              </a:rPr>
              <a:t>KeyEventArgs</a:t>
            </a:r>
            <a:r>
              <a:rPr lang="en-US" altLang="zh-TW" sz="1800" dirty="0">
                <a:solidFill>
                  <a:srgbClr val="000000"/>
                </a:solidFill>
                <a:latin typeface="細明體" panose="02020509000000000000" pitchFamily="49" charset="-120"/>
                <a:ea typeface="細明體" panose="02020509000000000000" pitchFamily="49" charset="-120"/>
              </a:rPr>
              <a:t> e)</a:t>
            </a:r>
          </a:p>
          <a:p>
            <a:pPr lvl="1"/>
            <a:r>
              <a:rPr lang="zh-TW" altLang="en-US" sz="1600" dirty="0">
                <a:solidFill>
                  <a:srgbClr val="000000"/>
                </a:solidFill>
                <a:latin typeface="細明體" panose="02020509000000000000" pitchFamily="49" charset="-120"/>
                <a:ea typeface="細明體" panose="02020509000000000000" pitchFamily="49" charset="-120"/>
              </a:rPr>
              <a:t>鍵是否提起</a:t>
            </a:r>
            <a:endParaRPr lang="en-US" altLang="zh-TW" sz="1600" dirty="0">
              <a:solidFill>
                <a:srgbClr val="000000"/>
              </a:solidFill>
              <a:latin typeface="細明體" panose="02020509000000000000" pitchFamily="49" charset="-120"/>
              <a:ea typeface="細明體" panose="02020509000000000000" pitchFamily="49" charset="-120"/>
            </a:endParaRPr>
          </a:p>
          <a:p>
            <a:r>
              <a:rPr lang="nb-NO" altLang="zh-TW" sz="1800" dirty="0">
                <a:solidFill>
                  <a:srgbClr val="0000FF"/>
                </a:solidFill>
                <a:latin typeface="細明體" panose="02020509000000000000" pitchFamily="49" charset="-120"/>
                <a:ea typeface="細明體" panose="02020509000000000000" pitchFamily="49" charset="-120"/>
              </a:rPr>
              <a:t>private</a:t>
            </a:r>
            <a:r>
              <a:rPr lang="nb-NO" altLang="zh-TW" sz="1800" dirty="0">
                <a:solidFill>
                  <a:srgbClr val="000000"/>
                </a:solidFill>
                <a:latin typeface="細明體" panose="02020509000000000000" pitchFamily="49" charset="-120"/>
                <a:ea typeface="細明體" panose="02020509000000000000" pitchFamily="49" charset="-120"/>
              </a:rPr>
              <a:t> </a:t>
            </a:r>
            <a:r>
              <a:rPr lang="nb-NO" altLang="zh-TW" sz="1800" dirty="0">
                <a:solidFill>
                  <a:srgbClr val="0000FF"/>
                </a:solidFill>
                <a:latin typeface="細明體" panose="02020509000000000000" pitchFamily="49" charset="-120"/>
                <a:ea typeface="細明體" panose="02020509000000000000" pitchFamily="49" charset="-120"/>
              </a:rPr>
              <a:t>void</a:t>
            </a:r>
            <a:r>
              <a:rPr lang="nb-NO" altLang="zh-TW" sz="1800" dirty="0">
                <a:solidFill>
                  <a:srgbClr val="000000"/>
                </a:solidFill>
                <a:latin typeface="細明體" panose="02020509000000000000" pitchFamily="49" charset="-120"/>
                <a:ea typeface="細明體" panose="02020509000000000000" pitchFamily="49" charset="-120"/>
              </a:rPr>
              <a:t> gameOver(</a:t>
            </a:r>
            <a:r>
              <a:rPr lang="nb-NO" altLang="zh-TW" sz="1800" dirty="0">
                <a:solidFill>
                  <a:srgbClr val="0000FF"/>
                </a:solidFill>
                <a:latin typeface="細明體" panose="02020509000000000000" pitchFamily="49" charset="-120"/>
                <a:ea typeface="細明體" panose="02020509000000000000" pitchFamily="49" charset="-120"/>
              </a:rPr>
              <a:t>string</a:t>
            </a:r>
            <a:r>
              <a:rPr lang="nb-NO" altLang="zh-TW" sz="1800" dirty="0">
                <a:solidFill>
                  <a:srgbClr val="000000"/>
                </a:solidFill>
                <a:latin typeface="細明體" panose="02020509000000000000" pitchFamily="49" charset="-120"/>
                <a:ea typeface="細明體" panose="02020509000000000000" pitchFamily="49" charset="-120"/>
              </a:rPr>
              <a:t> s)</a:t>
            </a:r>
          </a:p>
          <a:p>
            <a:pPr lvl="1"/>
            <a:r>
              <a:rPr lang="zh-TW" altLang="en-US" sz="1600" dirty="0">
                <a:solidFill>
                  <a:srgbClr val="000000"/>
                </a:solidFill>
                <a:latin typeface="細明體" panose="02020509000000000000" pitchFamily="49" charset="-120"/>
                <a:ea typeface="細明體" panose="02020509000000000000" pitchFamily="49" charset="-120"/>
              </a:rPr>
              <a:t>遊戲結束</a:t>
            </a:r>
            <a:endParaRPr lang="en-US" altLang="zh-TW" sz="1600" dirty="0">
              <a:solidFill>
                <a:srgbClr val="000000"/>
              </a:solidFill>
              <a:latin typeface="細明體" panose="02020509000000000000" pitchFamily="49" charset="-120"/>
              <a:ea typeface="細明體" panose="02020509000000000000" pitchFamily="49" charset="-120"/>
            </a:endParaRPr>
          </a:p>
        </p:txBody>
      </p:sp>
    </p:spTree>
    <p:extLst>
      <p:ext uri="{BB962C8B-B14F-4D97-AF65-F5344CB8AC3E}">
        <p14:creationId xmlns:p14="http://schemas.microsoft.com/office/powerpoint/2010/main" val="264300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225530-C597-CE7F-C50A-56B0F6D1CCBE}"/>
              </a:ext>
            </a:extLst>
          </p:cNvPr>
          <p:cNvSpPr>
            <a:spLocks noGrp="1"/>
          </p:cNvSpPr>
          <p:nvPr>
            <p:ph type="ctrTitle"/>
          </p:nvPr>
        </p:nvSpPr>
        <p:spPr/>
        <p:txBody>
          <a:bodyPr/>
          <a:lstStyle/>
          <a:p>
            <a:pPr marL="0" indent="0">
              <a:buFont typeface="Wingdings" pitchFamily="2" charset="2"/>
              <a:buNone/>
            </a:pPr>
            <a:r>
              <a:rPr lang="zh-TW" altLang="en-US" sz="9600" dirty="0">
                <a:latin typeface="+mn-ea"/>
              </a:rPr>
              <a:t>四、系統製作</a:t>
            </a:r>
          </a:p>
        </p:txBody>
      </p:sp>
    </p:spTree>
    <p:extLst>
      <p:ext uri="{BB962C8B-B14F-4D97-AF65-F5344CB8AC3E}">
        <p14:creationId xmlns:p14="http://schemas.microsoft.com/office/powerpoint/2010/main" val="604569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F157EF17-D322-DEFD-A8EC-2CE3E80198FC}"/>
              </a:ext>
            </a:extLst>
          </p:cNvPr>
          <p:cNvPicPr>
            <a:picLocks noChangeAspect="1"/>
          </p:cNvPicPr>
          <p:nvPr/>
        </p:nvPicPr>
        <p:blipFill>
          <a:blip r:embed="rId2"/>
          <a:stretch>
            <a:fillRect/>
          </a:stretch>
        </p:blipFill>
        <p:spPr>
          <a:xfrm>
            <a:off x="0" y="0"/>
            <a:ext cx="12291166" cy="6857999"/>
          </a:xfrm>
          <a:prstGeom prst="rect">
            <a:avLst/>
          </a:prstGeom>
        </p:spPr>
      </p:pic>
      <p:pic>
        <p:nvPicPr>
          <p:cNvPr id="7" name="圖片 6">
            <a:extLst>
              <a:ext uri="{FF2B5EF4-FFF2-40B4-BE49-F238E27FC236}">
                <a16:creationId xmlns:a16="http://schemas.microsoft.com/office/drawing/2014/main" id="{25E5A1C9-2C83-2AEF-168C-EAFD19685F22}"/>
              </a:ext>
            </a:extLst>
          </p:cNvPr>
          <p:cNvPicPr>
            <a:picLocks noChangeAspect="1"/>
          </p:cNvPicPr>
          <p:nvPr/>
        </p:nvPicPr>
        <p:blipFill>
          <a:blip r:embed="rId3"/>
          <a:stretch>
            <a:fillRect/>
          </a:stretch>
        </p:blipFill>
        <p:spPr>
          <a:xfrm>
            <a:off x="11122152" y="5018785"/>
            <a:ext cx="638264" cy="609685"/>
          </a:xfrm>
          <a:prstGeom prst="rect">
            <a:avLst/>
          </a:prstGeom>
        </p:spPr>
      </p:pic>
      <p:sp>
        <p:nvSpPr>
          <p:cNvPr id="8" name="標題 1">
            <a:extLst>
              <a:ext uri="{FF2B5EF4-FFF2-40B4-BE49-F238E27FC236}">
                <a16:creationId xmlns:a16="http://schemas.microsoft.com/office/drawing/2014/main" id="{C8AB4AFB-DC74-01B0-EEC5-C4158FA6F678}"/>
              </a:ext>
            </a:extLst>
          </p:cNvPr>
          <p:cNvSpPr>
            <a:spLocks noGrp="1"/>
          </p:cNvSpPr>
          <p:nvPr>
            <p:ph type="title"/>
          </p:nvPr>
        </p:nvSpPr>
        <p:spPr>
          <a:xfrm>
            <a:off x="1069975" y="484188"/>
            <a:ext cx="10058400" cy="1609725"/>
          </a:xfrm>
        </p:spPr>
        <p:txBody>
          <a:bodyPr>
            <a:normAutofit/>
          </a:bodyPr>
          <a:lstStyle/>
          <a:p>
            <a:pPr algn="ctr"/>
            <a:r>
              <a:rPr lang="en-US" altLang="zh-TW" sz="4400" dirty="0">
                <a:latin typeface="+mn-ea"/>
              </a:rPr>
              <a:t>4.1</a:t>
            </a:r>
            <a:r>
              <a:rPr lang="zh-TW" altLang="en-US" sz="4400" dirty="0">
                <a:latin typeface="+mn-ea"/>
              </a:rPr>
              <a:t> 使用者輸入設定</a:t>
            </a:r>
            <a:endParaRPr lang="zh-TW" altLang="en-US" sz="4400" dirty="0"/>
          </a:p>
        </p:txBody>
      </p:sp>
      <p:pic>
        <p:nvPicPr>
          <p:cNvPr id="12" name="圖片 11">
            <a:extLst>
              <a:ext uri="{FF2B5EF4-FFF2-40B4-BE49-F238E27FC236}">
                <a16:creationId xmlns:a16="http://schemas.microsoft.com/office/drawing/2014/main" id="{00770F63-403A-FDDD-2323-7E33BFF7823D}"/>
              </a:ext>
            </a:extLst>
          </p:cNvPr>
          <p:cNvPicPr>
            <a:picLocks noChangeAspect="1"/>
          </p:cNvPicPr>
          <p:nvPr/>
        </p:nvPicPr>
        <p:blipFill>
          <a:blip r:embed="rId4"/>
          <a:stretch>
            <a:fillRect/>
          </a:stretch>
        </p:blipFill>
        <p:spPr>
          <a:xfrm>
            <a:off x="3304785" y="1557076"/>
            <a:ext cx="5582429" cy="3743847"/>
          </a:xfrm>
          <a:prstGeom prst="rect">
            <a:avLst/>
          </a:prstGeom>
        </p:spPr>
      </p:pic>
    </p:spTree>
    <p:extLst>
      <p:ext uri="{BB962C8B-B14F-4D97-AF65-F5344CB8AC3E}">
        <p14:creationId xmlns:p14="http://schemas.microsoft.com/office/powerpoint/2010/main" val="639869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F157EF17-D322-DEFD-A8EC-2CE3E80198FC}"/>
              </a:ext>
            </a:extLst>
          </p:cNvPr>
          <p:cNvPicPr>
            <a:picLocks noChangeAspect="1"/>
          </p:cNvPicPr>
          <p:nvPr/>
        </p:nvPicPr>
        <p:blipFill>
          <a:blip r:embed="rId2"/>
          <a:stretch>
            <a:fillRect/>
          </a:stretch>
        </p:blipFill>
        <p:spPr>
          <a:xfrm>
            <a:off x="0" y="0"/>
            <a:ext cx="12291166" cy="6857999"/>
          </a:xfrm>
          <a:prstGeom prst="rect">
            <a:avLst/>
          </a:prstGeom>
        </p:spPr>
      </p:pic>
      <p:pic>
        <p:nvPicPr>
          <p:cNvPr id="7" name="圖片 6">
            <a:extLst>
              <a:ext uri="{FF2B5EF4-FFF2-40B4-BE49-F238E27FC236}">
                <a16:creationId xmlns:a16="http://schemas.microsoft.com/office/drawing/2014/main" id="{25E5A1C9-2C83-2AEF-168C-EAFD19685F22}"/>
              </a:ext>
            </a:extLst>
          </p:cNvPr>
          <p:cNvPicPr>
            <a:picLocks noChangeAspect="1"/>
          </p:cNvPicPr>
          <p:nvPr/>
        </p:nvPicPr>
        <p:blipFill>
          <a:blip r:embed="rId3"/>
          <a:stretch>
            <a:fillRect/>
          </a:stretch>
        </p:blipFill>
        <p:spPr>
          <a:xfrm>
            <a:off x="11122152" y="5018785"/>
            <a:ext cx="638264" cy="609685"/>
          </a:xfrm>
          <a:prstGeom prst="rect">
            <a:avLst/>
          </a:prstGeom>
        </p:spPr>
      </p:pic>
      <p:sp>
        <p:nvSpPr>
          <p:cNvPr id="8" name="標題 1">
            <a:extLst>
              <a:ext uri="{FF2B5EF4-FFF2-40B4-BE49-F238E27FC236}">
                <a16:creationId xmlns:a16="http://schemas.microsoft.com/office/drawing/2014/main" id="{C8AB4AFB-DC74-01B0-EEC5-C4158FA6F678}"/>
              </a:ext>
            </a:extLst>
          </p:cNvPr>
          <p:cNvSpPr>
            <a:spLocks noGrp="1"/>
          </p:cNvSpPr>
          <p:nvPr>
            <p:ph type="title"/>
          </p:nvPr>
        </p:nvSpPr>
        <p:spPr>
          <a:xfrm>
            <a:off x="1069975" y="484188"/>
            <a:ext cx="10058400" cy="1609725"/>
          </a:xfrm>
        </p:spPr>
        <p:txBody>
          <a:bodyPr>
            <a:normAutofit/>
          </a:bodyPr>
          <a:lstStyle/>
          <a:p>
            <a:pPr algn="ctr"/>
            <a:r>
              <a:rPr lang="en-US" altLang="zh-TW" sz="4400" dirty="0">
                <a:latin typeface="+mn-ea"/>
              </a:rPr>
              <a:t>4.2</a:t>
            </a:r>
            <a:r>
              <a:rPr lang="zh-TW" altLang="en-US" sz="4400" dirty="0">
                <a:latin typeface="+mn-ea"/>
              </a:rPr>
              <a:t> 重要使用函數與類別說明</a:t>
            </a:r>
            <a:endParaRPr lang="zh-TW" altLang="en-US" sz="4400" dirty="0"/>
          </a:p>
        </p:txBody>
      </p:sp>
      <p:sp>
        <p:nvSpPr>
          <p:cNvPr id="5" name="內容版面配置區 2">
            <a:extLst>
              <a:ext uri="{FF2B5EF4-FFF2-40B4-BE49-F238E27FC236}">
                <a16:creationId xmlns:a16="http://schemas.microsoft.com/office/drawing/2014/main" id="{6C969C95-6BFB-4509-1CAD-E1C6600836E9}"/>
              </a:ext>
            </a:extLst>
          </p:cNvPr>
          <p:cNvSpPr>
            <a:spLocks noGrp="1"/>
          </p:cNvSpPr>
          <p:nvPr>
            <p:ph idx="1"/>
          </p:nvPr>
        </p:nvSpPr>
        <p:spPr>
          <a:xfrm>
            <a:off x="1069848" y="2121408"/>
            <a:ext cx="10058400" cy="3116340"/>
          </a:xfrm>
        </p:spPr>
        <p:txBody>
          <a:bodyPr>
            <a:normAutofit/>
          </a:bodyPr>
          <a:lstStyle/>
          <a:p>
            <a:r>
              <a:rPr lang="en-US" altLang="zh-TW" sz="2000" dirty="0">
                <a:solidFill>
                  <a:srgbClr val="0000FF"/>
                </a:solidFill>
                <a:latin typeface="細明體" panose="02020509000000000000" pitchFamily="49" charset="-120"/>
                <a:ea typeface="細明體" panose="02020509000000000000" pitchFamily="49" charset="-120"/>
              </a:rPr>
              <a:t>private</a:t>
            </a:r>
            <a:r>
              <a:rPr lang="en-US" altLang="zh-TW" sz="2000" dirty="0">
                <a:solidFill>
                  <a:srgbClr val="000000"/>
                </a:solidFill>
                <a:latin typeface="細明體" panose="02020509000000000000" pitchFamily="49" charset="-120"/>
                <a:ea typeface="細明體" panose="02020509000000000000" pitchFamily="49" charset="-120"/>
              </a:rPr>
              <a:t> </a:t>
            </a:r>
            <a:r>
              <a:rPr lang="en-US" altLang="zh-TW" sz="2000" dirty="0">
                <a:solidFill>
                  <a:srgbClr val="0000FF"/>
                </a:solidFill>
                <a:latin typeface="細明體" panose="02020509000000000000" pitchFamily="49" charset="-120"/>
                <a:ea typeface="細明體" panose="02020509000000000000" pitchFamily="49" charset="-120"/>
              </a:rPr>
              <a:t>void</a:t>
            </a:r>
            <a:r>
              <a:rPr lang="en-US" altLang="zh-TW" sz="2000" dirty="0">
                <a:solidFill>
                  <a:srgbClr val="000000"/>
                </a:solidFill>
                <a:latin typeface="細明體" panose="02020509000000000000" pitchFamily="49" charset="-120"/>
                <a:ea typeface="細明體" panose="02020509000000000000" pitchFamily="49" charset="-120"/>
              </a:rPr>
              <a:t> timer1_Tick(</a:t>
            </a:r>
            <a:r>
              <a:rPr lang="en-US" altLang="zh-TW" sz="2000" dirty="0">
                <a:solidFill>
                  <a:srgbClr val="0000FF"/>
                </a:solidFill>
                <a:latin typeface="細明體" panose="02020509000000000000" pitchFamily="49" charset="-120"/>
                <a:ea typeface="細明體" panose="02020509000000000000" pitchFamily="49" charset="-120"/>
              </a:rPr>
              <a:t>object</a:t>
            </a:r>
            <a:r>
              <a:rPr lang="en-US" altLang="zh-TW" sz="2000" dirty="0">
                <a:solidFill>
                  <a:srgbClr val="000000"/>
                </a:solidFill>
                <a:latin typeface="細明體" panose="02020509000000000000" pitchFamily="49" charset="-120"/>
                <a:ea typeface="細明體" panose="02020509000000000000" pitchFamily="49" charset="-120"/>
              </a:rPr>
              <a:t> sender, </a:t>
            </a:r>
            <a:r>
              <a:rPr lang="en-US" altLang="zh-TW" sz="2000" dirty="0" err="1">
                <a:solidFill>
                  <a:srgbClr val="000000"/>
                </a:solidFill>
                <a:latin typeface="細明體" panose="02020509000000000000" pitchFamily="49" charset="-120"/>
                <a:ea typeface="細明體" panose="02020509000000000000" pitchFamily="49" charset="-120"/>
              </a:rPr>
              <a:t>EventArgs</a:t>
            </a:r>
            <a:r>
              <a:rPr lang="en-US" altLang="zh-TW" sz="2000" dirty="0">
                <a:solidFill>
                  <a:srgbClr val="000000"/>
                </a:solidFill>
                <a:latin typeface="細明體" panose="02020509000000000000" pitchFamily="49" charset="-120"/>
                <a:ea typeface="細明體" panose="02020509000000000000" pitchFamily="49" charset="-120"/>
              </a:rPr>
              <a:t> e)</a:t>
            </a:r>
          </a:p>
          <a:p>
            <a:pPr lvl="1"/>
            <a:r>
              <a:rPr lang="zh-TW" altLang="en-US" dirty="0">
                <a:solidFill>
                  <a:srgbClr val="000000"/>
                </a:solidFill>
                <a:latin typeface="細明體" panose="02020509000000000000" pitchFamily="49" charset="-120"/>
                <a:ea typeface="細明體" panose="02020509000000000000" pitchFamily="49" charset="-120"/>
              </a:rPr>
              <a:t>主要有關</a:t>
            </a:r>
            <a:r>
              <a:rPr lang="en-US" altLang="zh-TW" dirty="0">
                <a:solidFill>
                  <a:srgbClr val="000000"/>
                </a:solidFill>
                <a:latin typeface="細明體" panose="02020509000000000000" pitchFamily="49" charset="-120"/>
                <a:ea typeface="細明體" panose="02020509000000000000" pitchFamily="49" charset="-120"/>
              </a:rPr>
              <a:t>Player</a:t>
            </a:r>
            <a:r>
              <a:rPr lang="zh-TW" altLang="en-US" dirty="0">
                <a:solidFill>
                  <a:srgbClr val="000000"/>
                </a:solidFill>
                <a:latin typeface="細明體" panose="02020509000000000000" pitchFamily="49" charset="-120"/>
                <a:ea typeface="細明體" panose="02020509000000000000" pitchFamily="49" charset="-120"/>
              </a:rPr>
              <a:t>、球、分數顯示、碰撞判斷、邊界問題都寫在這函式中</a:t>
            </a:r>
            <a:endParaRPr lang="en-US" altLang="zh-TW" dirty="0">
              <a:solidFill>
                <a:srgbClr val="000000"/>
              </a:solidFill>
              <a:latin typeface="細明體" panose="02020509000000000000" pitchFamily="49" charset="-120"/>
              <a:ea typeface="細明體" panose="02020509000000000000" pitchFamily="49" charset="-120"/>
            </a:endParaRPr>
          </a:p>
          <a:p>
            <a:endParaRPr lang="nb-NO" altLang="zh-TW" sz="1800" dirty="0">
              <a:solidFill>
                <a:srgbClr val="0000FF"/>
              </a:solidFill>
              <a:latin typeface="細明體" panose="02020509000000000000" pitchFamily="49" charset="-120"/>
              <a:ea typeface="細明體" panose="02020509000000000000" pitchFamily="49" charset="-120"/>
            </a:endParaRPr>
          </a:p>
          <a:p>
            <a:r>
              <a:rPr lang="nb-NO" altLang="zh-TW" dirty="0">
                <a:solidFill>
                  <a:srgbClr val="0000FF"/>
                </a:solidFill>
                <a:latin typeface="細明體" panose="02020509000000000000" pitchFamily="49" charset="-120"/>
                <a:ea typeface="細明體" panose="02020509000000000000" pitchFamily="49" charset="-120"/>
              </a:rPr>
              <a:t>private</a:t>
            </a:r>
            <a:r>
              <a:rPr lang="nb-NO" altLang="zh-TW" dirty="0">
                <a:solidFill>
                  <a:srgbClr val="000000"/>
                </a:solidFill>
                <a:latin typeface="細明體" panose="02020509000000000000" pitchFamily="49" charset="-120"/>
                <a:ea typeface="細明體" panose="02020509000000000000" pitchFamily="49" charset="-120"/>
              </a:rPr>
              <a:t> </a:t>
            </a:r>
            <a:r>
              <a:rPr lang="nb-NO" altLang="zh-TW" dirty="0">
                <a:solidFill>
                  <a:srgbClr val="0000FF"/>
                </a:solidFill>
                <a:latin typeface="細明體" panose="02020509000000000000" pitchFamily="49" charset="-120"/>
                <a:ea typeface="細明體" panose="02020509000000000000" pitchFamily="49" charset="-120"/>
              </a:rPr>
              <a:t>void</a:t>
            </a:r>
            <a:r>
              <a:rPr lang="nb-NO" altLang="zh-TW" dirty="0">
                <a:solidFill>
                  <a:srgbClr val="000000"/>
                </a:solidFill>
                <a:latin typeface="細明體" panose="02020509000000000000" pitchFamily="49" charset="-120"/>
                <a:ea typeface="細明體" panose="02020509000000000000" pitchFamily="49" charset="-120"/>
              </a:rPr>
              <a:t> gameOver(</a:t>
            </a:r>
            <a:r>
              <a:rPr lang="nb-NO" altLang="zh-TW" dirty="0">
                <a:solidFill>
                  <a:srgbClr val="0000FF"/>
                </a:solidFill>
                <a:latin typeface="細明體" panose="02020509000000000000" pitchFamily="49" charset="-120"/>
                <a:ea typeface="細明體" panose="02020509000000000000" pitchFamily="49" charset="-120"/>
              </a:rPr>
              <a:t>string</a:t>
            </a:r>
            <a:r>
              <a:rPr lang="nb-NO" altLang="zh-TW" dirty="0">
                <a:solidFill>
                  <a:srgbClr val="000000"/>
                </a:solidFill>
                <a:latin typeface="細明體" panose="02020509000000000000" pitchFamily="49" charset="-120"/>
                <a:ea typeface="細明體" panose="02020509000000000000" pitchFamily="49" charset="-120"/>
              </a:rPr>
              <a:t> s)</a:t>
            </a:r>
          </a:p>
          <a:p>
            <a:pPr lvl="1"/>
            <a:r>
              <a:rPr lang="zh-TW" altLang="en-US" dirty="0">
                <a:solidFill>
                  <a:srgbClr val="000000"/>
                </a:solidFill>
                <a:latin typeface="細明體" panose="02020509000000000000" pitchFamily="49" charset="-120"/>
                <a:ea typeface="細明體" panose="02020509000000000000" pitchFamily="49" charset="-120"/>
              </a:rPr>
              <a:t>有關遊戲結束執行之動作</a:t>
            </a:r>
            <a:endParaRPr lang="en-US" altLang="zh-TW" dirty="0">
              <a:solidFill>
                <a:srgbClr val="000000"/>
              </a:solidFill>
              <a:latin typeface="細明體" panose="02020509000000000000" pitchFamily="49" charset="-120"/>
              <a:ea typeface="細明體" panose="02020509000000000000" pitchFamily="49" charset="-120"/>
            </a:endParaRPr>
          </a:p>
          <a:p>
            <a:pPr marL="0" indent="0">
              <a:buNone/>
            </a:pPr>
            <a:endParaRPr lang="en-US" altLang="zh-TW" sz="2000" dirty="0">
              <a:solidFill>
                <a:srgbClr val="000000"/>
              </a:solidFill>
              <a:latin typeface="細明體" panose="02020509000000000000" pitchFamily="49" charset="-120"/>
              <a:ea typeface="細明體" panose="02020509000000000000" pitchFamily="49" charset="-120"/>
            </a:endParaRPr>
          </a:p>
        </p:txBody>
      </p:sp>
    </p:spTree>
    <p:extLst>
      <p:ext uri="{BB962C8B-B14F-4D97-AF65-F5344CB8AC3E}">
        <p14:creationId xmlns:p14="http://schemas.microsoft.com/office/powerpoint/2010/main" val="2801972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F157EF17-D322-DEFD-A8EC-2CE3E80198FC}"/>
              </a:ext>
            </a:extLst>
          </p:cNvPr>
          <p:cNvPicPr>
            <a:picLocks noChangeAspect="1"/>
          </p:cNvPicPr>
          <p:nvPr/>
        </p:nvPicPr>
        <p:blipFill>
          <a:blip r:embed="rId2"/>
          <a:stretch>
            <a:fillRect/>
          </a:stretch>
        </p:blipFill>
        <p:spPr>
          <a:xfrm>
            <a:off x="0" y="0"/>
            <a:ext cx="12291166" cy="6857999"/>
          </a:xfrm>
          <a:prstGeom prst="rect">
            <a:avLst/>
          </a:prstGeom>
        </p:spPr>
      </p:pic>
      <p:pic>
        <p:nvPicPr>
          <p:cNvPr id="7" name="圖片 6">
            <a:extLst>
              <a:ext uri="{FF2B5EF4-FFF2-40B4-BE49-F238E27FC236}">
                <a16:creationId xmlns:a16="http://schemas.microsoft.com/office/drawing/2014/main" id="{25E5A1C9-2C83-2AEF-168C-EAFD19685F22}"/>
              </a:ext>
            </a:extLst>
          </p:cNvPr>
          <p:cNvPicPr>
            <a:picLocks noChangeAspect="1"/>
          </p:cNvPicPr>
          <p:nvPr/>
        </p:nvPicPr>
        <p:blipFill>
          <a:blip r:embed="rId3"/>
          <a:stretch>
            <a:fillRect/>
          </a:stretch>
        </p:blipFill>
        <p:spPr>
          <a:xfrm>
            <a:off x="11122152" y="5018785"/>
            <a:ext cx="638264" cy="609685"/>
          </a:xfrm>
          <a:prstGeom prst="rect">
            <a:avLst/>
          </a:prstGeom>
        </p:spPr>
      </p:pic>
      <p:sp>
        <p:nvSpPr>
          <p:cNvPr id="8" name="標題 1">
            <a:extLst>
              <a:ext uri="{FF2B5EF4-FFF2-40B4-BE49-F238E27FC236}">
                <a16:creationId xmlns:a16="http://schemas.microsoft.com/office/drawing/2014/main" id="{C8AB4AFB-DC74-01B0-EEC5-C4158FA6F678}"/>
              </a:ext>
            </a:extLst>
          </p:cNvPr>
          <p:cNvSpPr>
            <a:spLocks noGrp="1"/>
          </p:cNvSpPr>
          <p:nvPr>
            <p:ph type="title"/>
          </p:nvPr>
        </p:nvSpPr>
        <p:spPr>
          <a:xfrm>
            <a:off x="1069975" y="484188"/>
            <a:ext cx="10058400" cy="1609725"/>
          </a:xfrm>
        </p:spPr>
        <p:txBody>
          <a:bodyPr>
            <a:normAutofit/>
          </a:bodyPr>
          <a:lstStyle/>
          <a:p>
            <a:pPr algn="ctr"/>
            <a:r>
              <a:rPr lang="en-US" altLang="zh-TW" sz="4400" dirty="0">
                <a:latin typeface="+mn-ea"/>
              </a:rPr>
              <a:t>4.2</a:t>
            </a:r>
            <a:r>
              <a:rPr lang="zh-TW" altLang="en-US" sz="4400" dirty="0">
                <a:latin typeface="+mn-ea"/>
              </a:rPr>
              <a:t> 重要使用函數與類別說明</a:t>
            </a:r>
            <a:endParaRPr lang="zh-TW" altLang="en-US" sz="4400" dirty="0"/>
          </a:p>
        </p:txBody>
      </p:sp>
      <p:sp>
        <p:nvSpPr>
          <p:cNvPr id="5" name="內容版面配置區 2">
            <a:extLst>
              <a:ext uri="{FF2B5EF4-FFF2-40B4-BE49-F238E27FC236}">
                <a16:creationId xmlns:a16="http://schemas.microsoft.com/office/drawing/2014/main" id="{6C969C95-6BFB-4509-1CAD-E1C6600836E9}"/>
              </a:ext>
            </a:extLst>
          </p:cNvPr>
          <p:cNvSpPr>
            <a:spLocks noGrp="1"/>
          </p:cNvSpPr>
          <p:nvPr>
            <p:ph idx="1"/>
          </p:nvPr>
        </p:nvSpPr>
        <p:spPr>
          <a:xfrm>
            <a:off x="1069848" y="2121408"/>
            <a:ext cx="5026152" cy="3180508"/>
          </a:xfrm>
        </p:spPr>
        <p:txBody>
          <a:bodyPr>
            <a:normAutofit/>
          </a:bodyPr>
          <a:lstStyle/>
          <a:p>
            <a:r>
              <a:rPr lang="en-US" altLang="zh-TW" sz="1800" dirty="0" err="1">
                <a:solidFill>
                  <a:srgbClr val="000000"/>
                </a:solidFill>
                <a:latin typeface="細明體" panose="02020509000000000000" pitchFamily="49" charset="-120"/>
                <a:ea typeface="細明體" panose="02020509000000000000" pitchFamily="49" charset="-120"/>
              </a:rPr>
              <a:t>PictureBox</a:t>
            </a:r>
            <a:endParaRPr lang="en-US" altLang="zh-TW" sz="1800" dirty="0">
              <a:solidFill>
                <a:srgbClr val="000000"/>
              </a:solidFill>
              <a:latin typeface="細明體" panose="02020509000000000000" pitchFamily="49" charset="-120"/>
              <a:ea typeface="細明體" panose="02020509000000000000" pitchFamily="49" charset="-120"/>
            </a:endParaRPr>
          </a:p>
          <a:p>
            <a:pPr lvl="1"/>
            <a:r>
              <a:rPr lang="en-US" altLang="zh-TW" sz="1600" dirty="0">
                <a:solidFill>
                  <a:srgbClr val="000000"/>
                </a:solidFill>
                <a:latin typeface="細明體" panose="02020509000000000000" pitchFamily="49" charset="-120"/>
                <a:ea typeface="細明體" panose="02020509000000000000" pitchFamily="49" charset="-120"/>
              </a:rPr>
              <a:t>Player1</a:t>
            </a:r>
          </a:p>
          <a:p>
            <a:pPr marL="548640" lvl="2" indent="0">
              <a:buNone/>
            </a:pPr>
            <a:r>
              <a:rPr lang="en-US" altLang="zh-TW" sz="1400" dirty="0">
                <a:solidFill>
                  <a:srgbClr val="000000"/>
                </a:solidFill>
                <a:latin typeface="細明體" panose="02020509000000000000" pitchFamily="49" charset="-120"/>
                <a:ea typeface="細明體" panose="02020509000000000000" pitchFamily="49" charset="-120"/>
              </a:rPr>
              <a:t>Player1</a:t>
            </a:r>
            <a:r>
              <a:rPr lang="zh-TW" altLang="en-US" sz="1400" dirty="0">
                <a:solidFill>
                  <a:srgbClr val="000000"/>
                </a:solidFill>
                <a:latin typeface="細明體" panose="02020509000000000000" pitchFamily="49" charset="-120"/>
                <a:ea typeface="細明體" panose="02020509000000000000" pitchFamily="49" charset="-120"/>
              </a:rPr>
              <a:t>以</a:t>
            </a:r>
            <a:r>
              <a:rPr lang="en-US" altLang="zh-TW" sz="1400" dirty="0">
                <a:solidFill>
                  <a:srgbClr val="000000"/>
                </a:solidFill>
                <a:latin typeface="細明體" panose="02020509000000000000" pitchFamily="49" charset="-120"/>
                <a:ea typeface="細明體" panose="02020509000000000000" pitchFamily="49" charset="-120"/>
              </a:rPr>
              <a:t>A, S</a:t>
            </a:r>
            <a:r>
              <a:rPr lang="zh-TW" altLang="en-US" sz="1400" dirty="0">
                <a:solidFill>
                  <a:srgbClr val="000000"/>
                </a:solidFill>
                <a:latin typeface="細明體" panose="02020509000000000000" pitchFamily="49" charset="-120"/>
                <a:ea typeface="細明體" panose="02020509000000000000" pitchFamily="49" charset="-120"/>
              </a:rPr>
              <a:t>左右移動 </a:t>
            </a:r>
            <a:r>
              <a:rPr lang="en-US" altLang="zh-TW" sz="1400" dirty="0">
                <a:solidFill>
                  <a:srgbClr val="000000"/>
                </a:solidFill>
                <a:latin typeface="細明體" panose="02020509000000000000" pitchFamily="49" charset="-120"/>
                <a:ea typeface="細明體" panose="02020509000000000000" pitchFamily="49" charset="-120"/>
              </a:rPr>
              <a:t>W</a:t>
            </a:r>
            <a:r>
              <a:rPr lang="zh-TW" altLang="en-US" sz="1400" dirty="0">
                <a:solidFill>
                  <a:srgbClr val="000000"/>
                </a:solidFill>
                <a:latin typeface="細明體" panose="02020509000000000000" pitchFamily="49" charset="-120"/>
                <a:ea typeface="細明體" panose="02020509000000000000" pitchFamily="49" charset="-120"/>
              </a:rPr>
              <a:t>跳躍 </a:t>
            </a:r>
            <a:r>
              <a:rPr lang="en-US" altLang="zh-TW" sz="1400" dirty="0">
                <a:solidFill>
                  <a:srgbClr val="000000"/>
                </a:solidFill>
                <a:latin typeface="細明體" panose="02020509000000000000" pitchFamily="49" charset="-120"/>
                <a:ea typeface="細明體" panose="02020509000000000000" pitchFamily="49" charset="-120"/>
              </a:rPr>
              <a:t>Z</a:t>
            </a:r>
            <a:r>
              <a:rPr lang="zh-TW" altLang="en-US" sz="1400" dirty="0">
                <a:solidFill>
                  <a:srgbClr val="000000"/>
                </a:solidFill>
                <a:latin typeface="細明體" panose="02020509000000000000" pitchFamily="49" charset="-120"/>
                <a:ea typeface="細明體" panose="02020509000000000000" pitchFamily="49" charset="-120"/>
              </a:rPr>
              <a:t>擊球</a:t>
            </a:r>
            <a:endParaRPr lang="en-US" altLang="zh-TW" sz="1400" dirty="0">
              <a:solidFill>
                <a:srgbClr val="000000"/>
              </a:solidFill>
              <a:latin typeface="細明體" panose="02020509000000000000" pitchFamily="49" charset="-120"/>
              <a:ea typeface="細明體" panose="02020509000000000000" pitchFamily="49" charset="-120"/>
            </a:endParaRPr>
          </a:p>
          <a:p>
            <a:pPr lvl="1"/>
            <a:r>
              <a:rPr lang="en-US" altLang="zh-TW" sz="1600" dirty="0">
                <a:solidFill>
                  <a:srgbClr val="000000"/>
                </a:solidFill>
                <a:latin typeface="細明體" panose="02020509000000000000" pitchFamily="49" charset="-120"/>
                <a:ea typeface="細明體" panose="02020509000000000000" pitchFamily="49" charset="-120"/>
              </a:rPr>
              <a:t>Player2</a:t>
            </a:r>
          </a:p>
          <a:p>
            <a:pPr marL="548640" lvl="2" indent="0">
              <a:buNone/>
            </a:pPr>
            <a:r>
              <a:rPr lang="en-US" altLang="zh-TW" sz="1400" dirty="0">
                <a:solidFill>
                  <a:srgbClr val="000000"/>
                </a:solidFill>
                <a:latin typeface="細明體" panose="02020509000000000000" pitchFamily="49" charset="-120"/>
                <a:ea typeface="細明體" panose="02020509000000000000" pitchFamily="49" charset="-120"/>
              </a:rPr>
              <a:t>Player2</a:t>
            </a:r>
            <a:r>
              <a:rPr lang="zh-TW" altLang="en-US" sz="1400" dirty="0">
                <a:solidFill>
                  <a:srgbClr val="000000"/>
                </a:solidFill>
                <a:latin typeface="細明體" panose="02020509000000000000" pitchFamily="49" charset="-120"/>
                <a:ea typeface="細明體" panose="02020509000000000000" pitchFamily="49" charset="-120"/>
              </a:rPr>
              <a:t>以左</a:t>
            </a:r>
            <a:r>
              <a:rPr lang="en-US" altLang="zh-TW" sz="1400" dirty="0">
                <a:solidFill>
                  <a:srgbClr val="000000"/>
                </a:solidFill>
                <a:latin typeface="細明體" panose="02020509000000000000" pitchFamily="49" charset="-120"/>
                <a:ea typeface="細明體" panose="02020509000000000000" pitchFamily="49" charset="-120"/>
              </a:rPr>
              <a:t>, </a:t>
            </a:r>
            <a:r>
              <a:rPr lang="zh-TW" altLang="en-US" sz="1400" dirty="0">
                <a:solidFill>
                  <a:srgbClr val="000000"/>
                </a:solidFill>
                <a:latin typeface="細明體" panose="02020509000000000000" pitchFamily="49" charset="-120"/>
                <a:ea typeface="細明體" panose="02020509000000000000" pitchFamily="49" charset="-120"/>
              </a:rPr>
              <a:t>右鍵左右移動 上跳躍 </a:t>
            </a:r>
            <a:r>
              <a:rPr lang="en-US" altLang="zh-TW" sz="1400" dirty="0">
                <a:solidFill>
                  <a:srgbClr val="000000"/>
                </a:solidFill>
                <a:latin typeface="細明體" panose="02020509000000000000" pitchFamily="49" charset="-120"/>
                <a:ea typeface="細明體" panose="02020509000000000000" pitchFamily="49" charset="-120"/>
              </a:rPr>
              <a:t>Enter</a:t>
            </a:r>
            <a:r>
              <a:rPr lang="zh-TW" altLang="en-US" sz="1400" dirty="0">
                <a:solidFill>
                  <a:srgbClr val="000000"/>
                </a:solidFill>
                <a:latin typeface="細明體" panose="02020509000000000000" pitchFamily="49" charset="-120"/>
                <a:ea typeface="細明體" panose="02020509000000000000" pitchFamily="49" charset="-120"/>
              </a:rPr>
              <a:t>擊球</a:t>
            </a:r>
          </a:p>
          <a:p>
            <a:pPr lvl="1"/>
            <a:r>
              <a:rPr lang="en-US" altLang="zh-TW" sz="1600" dirty="0">
                <a:solidFill>
                  <a:srgbClr val="000000"/>
                </a:solidFill>
                <a:latin typeface="細明體" panose="02020509000000000000" pitchFamily="49" charset="-120"/>
                <a:ea typeface="細明體" panose="02020509000000000000" pitchFamily="49" charset="-120"/>
              </a:rPr>
              <a:t>Pillar</a:t>
            </a:r>
          </a:p>
          <a:p>
            <a:pPr marL="548640" lvl="2" indent="0">
              <a:buNone/>
            </a:pPr>
            <a:r>
              <a:rPr lang="zh-TW" altLang="en-US" sz="1400" dirty="0">
                <a:solidFill>
                  <a:srgbClr val="000000"/>
                </a:solidFill>
                <a:latin typeface="細明體" panose="02020509000000000000" pitchFamily="49" charset="-120"/>
                <a:ea typeface="細明體" panose="02020509000000000000" pitchFamily="49" charset="-120"/>
              </a:rPr>
              <a:t>在中間的柱子，用以區隔左右區域</a:t>
            </a:r>
            <a:endParaRPr lang="en-US" altLang="zh-TW" sz="1400" dirty="0">
              <a:solidFill>
                <a:srgbClr val="000000"/>
              </a:solidFill>
              <a:latin typeface="細明體" panose="02020509000000000000" pitchFamily="49" charset="-120"/>
              <a:ea typeface="細明體" panose="02020509000000000000" pitchFamily="49" charset="-120"/>
            </a:endParaRPr>
          </a:p>
          <a:p>
            <a:pPr lvl="1"/>
            <a:r>
              <a:rPr lang="en-US" altLang="zh-TW" sz="1600" dirty="0">
                <a:solidFill>
                  <a:srgbClr val="000000"/>
                </a:solidFill>
                <a:latin typeface="細明體" panose="02020509000000000000" pitchFamily="49" charset="-120"/>
                <a:ea typeface="細明體" panose="02020509000000000000" pitchFamily="49" charset="-120"/>
              </a:rPr>
              <a:t>Ball</a:t>
            </a:r>
          </a:p>
          <a:p>
            <a:pPr marL="548640" lvl="2" indent="0">
              <a:buNone/>
            </a:pPr>
            <a:r>
              <a:rPr lang="zh-TW" altLang="en-US" sz="1400" dirty="0">
                <a:solidFill>
                  <a:srgbClr val="000000"/>
                </a:solidFill>
                <a:latin typeface="細明體" panose="02020509000000000000" pitchFamily="49" charset="-120"/>
                <a:ea typeface="細明體" panose="02020509000000000000" pitchFamily="49" charset="-120"/>
              </a:rPr>
              <a:t>球，落入左邊則</a:t>
            </a:r>
            <a:r>
              <a:rPr lang="en-US" altLang="zh-TW" sz="1400" dirty="0">
                <a:solidFill>
                  <a:srgbClr val="000000"/>
                </a:solidFill>
                <a:latin typeface="細明體" panose="02020509000000000000" pitchFamily="49" charset="-120"/>
                <a:ea typeface="細明體" panose="02020509000000000000" pitchFamily="49" charset="-120"/>
              </a:rPr>
              <a:t>score1++, </a:t>
            </a:r>
            <a:r>
              <a:rPr lang="zh-TW" altLang="en-US" sz="1400" dirty="0">
                <a:solidFill>
                  <a:srgbClr val="000000"/>
                </a:solidFill>
                <a:latin typeface="細明體" panose="02020509000000000000" pitchFamily="49" charset="-120"/>
                <a:ea typeface="細明體" panose="02020509000000000000" pitchFamily="49" charset="-120"/>
              </a:rPr>
              <a:t>右邊則</a:t>
            </a:r>
            <a:r>
              <a:rPr lang="en-US" altLang="zh-TW" sz="1400" dirty="0">
                <a:solidFill>
                  <a:srgbClr val="000000"/>
                </a:solidFill>
                <a:latin typeface="細明體" panose="02020509000000000000" pitchFamily="49" charset="-120"/>
                <a:ea typeface="細明體" panose="02020509000000000000" pitchFamily="49" charset="-120"/>
              </a:rPr>
              <a:t>score2++</a:t>
            </a:r>
          </a:p>
          <a:p>
            <a:pPr lvl="1"/>
            <a:r>
              <a:rPr lang="en-US" altLang="zh-TW" sz="1600" dirty="0">
                <a:solidFill>
                  <a:srgbClr val="000000"/>
                </a:solidFill>
                <a:latin typeface="細明體" panose="02020509000000000000" pitchFamily="49" charset="-120"/>
                <a:ea typeface="細明體" panose="02020509000000000000" pitchFamily="49" charset="-120"/>
              </a:rPr>
              <a:t>mask</a:t>
            </a:r>
          </a:p>
          <a:p>
            <a:pPr marL="548640" lvl="2" indent="0">
              <a:buNone/>
            </a:pPr>
            <a:r>
              <a:rPr lang="zh-TW" altLang="en-US" sz="1200" dirty="0">
                <a:solidFill>
                  <a:srgbClr val="000000"/>
                </a:solidFill>
                <a:latin typeface="細明體" panose="02020509000000000000" pitchFamily="49" charset="-120"/>
                <a:ea typeface="細明體" panose="02020509000000000000" pitchFamily="49" charset="-120"/>
              </a:rPr>
              <a:t>開始畫面之背景</a:t>
            </a:r>
            <a:endParaRPr lang="nb-NO" altLang="zh-TW" sz="1200" dirty="0">
              <a:solidFill>
                <a:srgbClr val="0000FF"/>
              </a:solidFill>
              <a:latin typeface="細明體" panose="02020509000000000000" pitchFamily="49" charset="-120"/>
              <a:ea typeface="細明體" panose="02020509000000000000" pitchFamily="49" charset="-120"/>
            </a:endParaRPr>
          </a:p>
          <a:p>
            <a:pPr marL="0" indent="0">
              <a:buNone/>
            </a:pPr>
            <a:endParaRPr lang="en-US" altLang="zh-TW" sz="2000" dirty="0">
              <a:solidFill>
                <a:srgbClr val="000000"/>
              </a:solidFill>
              <a:latin typeface="細明體" panose="02020509000000000000" pitchFamily="49" charset="-120"/>
              <a:ea typeface="細明體" panose="02020509000000000000" pitchFamily="49" charset="-120"/>
            </a:endParaRPr>
          </a:p>
        </p:txBody>
      </p:sp>
      <p:sp>
        <p:nvSpPr>
          <p:cNvPr id="2" name="內容版面配置區 2">
            <a:extLst>
              <a:ext uri="{FF2B5EF4-FFF2-40B4-BE49-F238E27FC236}">
                <a16:creationId xmlns:a16="http://schemas.microsoft.com/office/drawing/2014/main" id="{6D10F1BC-6ECA-C78F-D940-004A840FA258}"/>
              </a:ext>
            </a:extLst>
          </p:cNvPr>
          <p:cNvSpPr txBox="1">
            <a:spLocks/>
          </p:cNvSpPr>
          <p:nvPr/>
        </p:nvSpPr>
        <p:spPr>
          <a:xfrm>
            <a:off x="6096000" y="2121408"/>
            <a:ext cx="5029200" cy="311634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altLang="zh-TW" sz="1800" dirty="0">
                <a:solidFill>
                  <a:srgbClr val="000000"/>
                </a:solidFill>
                <a:latin typeface="細明體" panose="02020509000000000000" pitchFamily="49" charset="-120"/>
                <a:ea typeface="細明體" panose="02020509000000000000" pitchFamily="49" charset="-120"/>
              </a:rPr>
              <a:t>Label</a:t>
            </a:r>
          </a:p>
          <a:p>
            <a:pPr lvl="1"/>
            <a:r>
              <a:rPr lang="en-US" altLang="zh-TW" sz="1600" dirty="0">
                <a:solidFill>
                  <a:srgbClr val="000000"/>
                </a:solidFill>
                <a:latin typeface="細明體" panose="02020509000000000000" pitchFamily="49" charset="-120"/>
                <a:ea typeface="細明體" panose="02020509000000000000" pitchFamily="49" charset="-120"/>
              </a:rPr>
              <a:t>content1</a:t>
            </a:r>
          </a:p>
          <a:p>
            <a:pPr marL="548640" lvl="2" indent="0">
              <a:buNone/>
            </a:pPr>
            <a:r>
              <a:rPr lang="zh-TW" altLang="en-US" sz="1400" dirty="0">
                <a:solidFill>
                  <a:srgbClr val="000000"/>
                </a:solidFill>
                <a:latin typeface="細明體" panose="02020509000000000000" pitchFamily="49" charset="-120"/>
                <a:ea typeface="細明體" panose="02020509000000000000" pitchFamily="49" charset="-120"/>
              </a:rPr>
              <a:t>開始畫面之遊戲說明</a:t>
            </a:r>
            <a:endParaRPr lang="en-US" altLang="zh-TW" sz="1400" dirty="0">
              <a:solidFill>
                <a:srgbClr val="000000"/>
              </a:solidFill>
              <a:latin typeface="細明體" panose="02020509000000000000" pitchFamily="49" charset="-120"/>
              <a:ea typeface="細明體" panose="02020509000000000000" pitchFamily="49" charset="-120"/>
            </a:endParaRPr>
          </a:p>
          <a:p>
            <a:pPr lvl="1"/>
            <a:r>
              <a:rPr lang="en-US" altLang="zh-TW" sz="1600" dirty="0">
                <a:solidFill>
                  <a:srgbClr val="000000"/>
                </a:solidFill>
                <a:latin typeface="細明體" panose="02020509000000000000" pitchFamily="49" charset="-120"/>
                <a:ea typeface="細明體" panose="02020509000000000000" pitchFamily="49" charset="-120"/>
              </a:rPr>
              <a:t>content2</a:t>
            </a:r>
          </a:p>
          <a:p>
            <a:pPr marL="548640" lvl="2" indent="0">
              <a:buNone/>
            </a:pPr>
            <a:r>
              <a:rPr lang="zh-TW" altLang="en-US" sz="1400" dirty="0">
                <a:solidFill>
                  <a:srgbClr val="000000"/>
                </a:solidFill>
                <a:latin typeface="細明體" panose="02020509000000000000" pitchFamily="49" charset="-120"/>
                <a:ea typeface="細明體" panose="02020509000000000000" pitchFamily="49" charset="-120"/>
              </a:rPr>
              <a:t>開始畫面之操作說明</a:t>
            </a:r>
            <a:endParaRPr lang="en-US" altLang="zh-TW" sz="1400" dirty="0">
              <a:solidFill>
                <a:srgbClr val="000000"/>
              </a:solidFill>
              <a:latin typeface="細明體" panose="02020509000000000000" pitchFamily="49" charset="-120"/>
              <a:ea typeface="細明體" panose="02020509000000000000" pitchFamily="49" charset="-120"/>
            </a:endParaRPr>
          </a:p>
          <a:p>
            <a:pPr lvl="1"/>
            <a:r>
              <a:rPr lang="en-US" altLang="zh-TW" sz="1600" dirty="0">
                <a:solidFill>
                  <a:srgbClr val="000000"/>
                </a:solidFill>
                <a:latin typeface="細明體" panose="02020509000000000000" pitchFamily="49" charset="-120"/>
                <a:ea typeface="細明體" panose="02020509000000000000" pitchFamily="49" charset="-120"/>
              </a:rPr>
              <a:t>score1</a:t>
            </a:r>
          </a:p>
          <a:p>
            <a:pPr marL="548640" lvl="2" indent="0">
              <a:buNone/>
            </a:pPr>
            <a:r>
              <a:rPr lang="en-US" altLang="zh-TW" sz="1400" dirty="0">
                <a:solidFill>
                  <a:srgbClr val="000000"/>
                </a:solidFill>
                <a:latin typeface="細明體" panose="02020509000000000000" pitchFamily="49" charset="-120"/>
                <a:ea typeface="細明體" panose="02020509000000000000" pitchFamily="49" charset="-120"/>
              </a:rPr>
              <a:t>Player1</a:t>
            </a:r>
            <a:r>
              <a:rPr lang="zh-TW" altLang="en-US" sz="1400" dirty="0">
                <a:solidFill>
                  <a:srgbClr val="000000"/>
                </a:solidFill>
                <a:latin typeface="細明體" panose="02020509000000000000" pitchFamily="49" charset="-120"/>
                <a:ea typeface="細明體" panose="02020509000000000000" pitchFamily="49" charset="-120"/>
              </a:rPr>
              <a:t>分數</a:t>
            </a:r>
            <a:endParaRPr lang="en-US" altLang="zh-TW" sz="1400" dirty="0">
              <a:solidFill>
                <a:srgbClr val="000000"/>
              </a:solidFill>
              <a:latin typeface="細明體" panose="02020509000000000000" pitchFamily="49" charset="-120"/>
              <a:ea typeface="細明體" panose="02020509000000000000" pitchFamily="49" charset="-120"/>
            </a:endParaRPr>
          </a:p>
          <a:p>
            <a:pPr lvl="1"/>
            <a:r>
              <a:rPr lang="en-US" altLang="zh-TW" sz="1600" dirty="0">
                <a:solidFill>
                  <a:srgbClr val="000000"/>
                </a:solidFill>
                <a:latin typeface="細明體" panose="02020509000000000000" pitchFamily="49" charset="-120"/>
                <a:ea typeface="細明體" panose="02020509000000000000" pitchFamily="49" charset="-120"/>
              </a:rPr>
              <a:t>score2</a:t>
            </a:r>
          </a:p>
          <a:p>
            <a:pPr marL="548640" lvl="2" indent="0">
              <a:buNone/>
            </a:pPr>
            <a:r>
              <a:rPr lang="en-US" altLang="zh-TW" sz="1400" dirty="0">
                <a:solidFill>
                  <a:srgbClr val="000000"/>
                </a:solidFill>
                <a:latin typeface="細明體" panose="02020509000000000000" pitchFamily="49" charset="-120"/>
                <a:ea typeface="細明體" panose="02020509000000000000" pitchFamily="49" charset="-120"/>
              </a:rPr>
              <a:t>Player2</a:t>
            </a:r>
            <a:r>
              <a:rPr lang="zh-TW" altLang="en-US" sz="1400" dirty="0">
                <a:solidFill>
                  <a:srgbClr val="000000"/>
                </a:solidFill>
                <a:latin typeface="細明體" panose="02020509000000000000" pitchFamily="49" charset="-120"/>
                <a:ea typeface="細明體" panose="02020509000000000000" pitchFamily="49" charset="-120"/>
              </a:rPr>
              <a:t>分數</a:t>
            </a:r>
            <a:endParaRPr lang="en-US" altLang="zh-TW" sz="1400" dirty="0">
              <a:solidFill>
                <a:srgbClr val="000000"/>
              </a:solidFill>
              <a:latin typeface="細明體" panose="02020509000000000000" pitchFamily="49" charset="-120"/>
              <a:ea typeface="細明體" panose="02020509000000000000" pitchFamily="49" charset="-120"/>
            </a:endParaRPr>
          </a:p>
          <a:p>
            <a:pPr marL="274320" lvl="1" indent="0">
              <a:buNone/>
            </a:pPr>
            <a:endParaRPr lang="nb-NO" altLang="zh-TW" sz="1400" dirty="0">
              <a:solidFill>
                <a:srgbClr val="0000FF"/>
              </a:solidFill>
              <a:latin typeface="細明體" panose="02020509000000000000" pitchFamily="49" charset="-120"/>
              <a:ea typeface="細明體" panose="02020509000000000000" pitchFamily="49" charset="-120"/>
            </a:endParaRPr>
          </a:p>
          <a:p>
            <a:pPr marL="0" indent="0">
              <a:buFont typeface="Wingdings" pitchFamily="2" charset="2"/>
              <a:buNone/>
            </a:pPr>
            <a:endParaRPr lang="en-US" altLang="zh-TW" dirty="0">
              <a:solidFill>
                <a:srgbClr val="000000"/>
              </a:solidFill>
              <a:latin typeface="細明體" panose="02020509000000000000" pitchFamily="49" charset="-120"/>
              <a:ea typeface="細明體" panose="02020509000000000000" pitchFamily="49" charset="-120"/>
            </a:endParaRPr>
          </a:p>
        </p:txBody>
      </p:sp>
    </p:spTree>
    <p:extLst>
      <p:ext uri="{BB962C8B-B14F-4D97-AF65-F5344CB8AC3E}">
        <p14:creationId xmlns:p14="http://schemas.microsoft.com/office/powerpoint/2010/main" val="658971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225530-C597-CE7F-C50A-56B0F6D1CCBE}"/>
              </a:ext>
            </a:extLst>
          </p:cNvPr>
          <p:cNvSpPr>
            <a:spLocks noGrp="1"/>
          </p:cNvSpPr>
          <p:nvPr>
            <p:ph type="ctrTitle"/>
          </p:nvPr>
        </p:nvSpPr>
        <p:spPr/>
        <p:txBody>
          <a:bodyPr/>
          <a:lstStyle/>
          <a:p>
            <a:pPr marL="0" indent="0">
              <a:buFont typeface="Wingdings" pitchFamily="2" charset="2"/>
              <a:buNone/>
            </a:pPr>
            <a:r>
              <a:rPr lang="zh-TW" altLang="en-US" sz="9600" dirty="0">
                <a:latin typeface="+mn-ea"/>
              </a:rPr>
              <a:t>五、導論</a:t>
            </a:r>
          </a:p>
        </p:txBody>
      </p:sp>
    </p:spTree>
    <p:extLst>
      <p:ext uri="{BB962C8B-B14F-4D97-AF65-F5344CB8AC3E}">
        <p14:creationId xmlns:p14="http://schemas.microsoft.com/office/powerpoint/2010/main" val="1621113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D5472D9B-063D-E0A8-17C7-982DFCEF63A5}"/>
              </a:ext>
            </a:extLst>
          </p:cNvPr>
          <p:cNvPicPr>
            <a:picLocks noChangeAspect="1"/>
          </p:cNvPicPr>
          <p:nvPr/>
        </p:nvPicPr>
        <p:blipFill>
          <a:blip r:embed="rId2"/>
          <a:stretch>
            <a:fillRect/>
          </a:stretch>
        </p:blipFill>
        <p:spPr>
          <a:xfrm>
            <a:off x="0" y="0"/>
            <a:ext cx="12291166" cy="6857999"/>
          </a:xfrm>
          <a:prstGeom prst="rect">
            <a:avLst/>
          </a:prstGeom>
        </p:spPr>
      </p:pic>
      <p:sp>
        <p:nvSpPr>
          <p:cNvPr id="3" name="內容版面配置區 2">
            <a:extLst>
              <a:ext uri="{FF2B5EF4-FFF2-40B4-BE49-F238E27FC236}">
                <a16:creationId xmlns:a16="http://schemas.microsoft.com/office/drawing/2014/main" id="{51B649DD-03FF-FA38-729A-3C1279FDB3C4}"/>
              </a:ext>
            </a:extLst>
          </p:cNvPr>
          <p:cNvSpPr>
            <a:spLocks noGrp="1"/>
          </p:cNvSpPr>
          <p:nvPr>
            <p:ph idx="1"/>
          </p:nvPr>
        </p:nvSpPr>
        <p:spPr>
          <a:xfrm>
            <a:off x="1116383" y="2323212"/>
            <a:ext cx="10058400" cy="2922556"/>
          </a:xfrm>
        </p:spPr>
        <p:txBody>
          <a:bodyPr/>
          <a:lstStyle/>
          <a:p>
            <a:r>
              <a:rPr lang="zh-TW" altLang="en-US" dirty="0"/>
              <a:t>雙人對打</a:t>
            </a:r>
            <a:endParaRPr lang="en-US" altLang="zh-TW" dirty="0"/>
          </a:p>
          <a:p>
            <a:r>
              <a:rPr lang="zh-TW" altLang="en-US" dirty="0"/>
              <a:t>判定勝負</a:t>
            </a:r>
            <a:endParaRPr lang="en-US" altLang="zh-TW" dirty="0"/>
          </a:p>
          <a:p>
            <a:r>
              <a:rPr lang="zh-TW" altLang="en-US" dirty="0"/>
              <a:t>計分</a:t>
            </a:r>
            <a:endParaRPr lang="en-US" altLang="zh-TW" dirty="0"/>
          </a:p>
        </p:txBody>
      </p:sp>
      <p:pic>
        <p:nvPicPr>
          <p:cNvPr id="7" name="圖片 6">
            <a:extLst>
              <a:ext uri="{FF2B5EF4-FFF2-40B4-BE49-F238E27FC236}">
                <a16:creationId xmlns:a16="http://schemas.microsoft.com/office/drawing/2014/main" id="{D4F07862-740E-6649-5730-E3D1C1E49765}"/>
              </a:ext>
            </a:extLst>
          </p:cNvPr>
          <p:cNvPicPr>
            <a:picLocks noChangeAspect="1"/>
          </p:cNvPicPr>
          <p:nvPr/>
        </p:nvPicPr>
        <p:blipFill>
          <a:blip r:embed="rId3"/>
          <a:stretch>
            <a:fillRect/>
          </a:stretch>
        </p:blipFill>
        <p:spPr>
          <a:xfrm>
            <a:off x="11122152" y="5018785"/>
            <a:ext cx="638264" cy="609685"/>
          </a:xfrm>
          <a:prstGeom prst="rect">
            <a:avLst/>
          </a:prstGeom>
        </p:spPr>
      </p:pic>
      <p:sp>
        <p:nvSpPr>
          <p:cNvPr id="8" name="標題 1">
            <a:extLst>
              <a:ext uri="{FF2B5EF4-FFF2-40B4-BE49-F238E27FC236}">
                <a16:creationId xmlns:a16="http://schemas.microsoft.com/office/drawing/2014/main" id="{AEAFBEAB-6994-6E6A-CAAC-C487E49AD0FB}"/>
              </a:ext>
            </a:extLst>
          </p:cNvPr>
          <p:cNvSpPr>
            <a:spLocks noGrp="1"/>
          </p:cNvSpPr>
          <p:nvPr>
            <p:ph type="title"/>
          </p:nvPr>
        </p:nvSpPr>
        <p:spPr>
          <a:xfrm>
            <a:off x="1069848" y="484632"/>
            <a:ext cx="10058400" cy="1609344"/>
          </a:xfrm>
        </p:spPr>
        <p:txBody>
          <a:bodyPr>
            <a:normAutofit/>
          </a:bodyPr>
          <a:lstStyle/>
          <a:p>
            <a:pPr algn="ctr"/>
            <a:r>
              <a:rPr lang="en-US" altLang="zh-TW" sz="4400" dirty="0">
                <a:latin typeface="+mn-ea"/>
              </a:rPr>
              <a:t>5.1</a:t>
            </a:r>
            <a:r>
              <a:rPr lang="zh-TW" altLang="en-US" sz="4400" dirty="0">
                <a:latin typeface="+mn-ea"/>
              </a:rPr>
              <a:t> 達成目標</a:t>
            </a:r>
            <a:endParaRPr lang="zh-TW" altLang="en-US" sz="4400" dirty="0"/>
          </a:p>
        </p:txBody>
      </p:sp>
    </p:spTree>
    <p:extLst>
      <p:ext uri="{BB962C8B-B14F-4D97-AF65-F5344CB8AC3E}">
        <p14:creationId xmlns:p14="http://schemas.microsoft.com/office/powerpoint/2010/main" val="1646235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D5472D9B-063D-E0A8-17C7-982DFCEF63A5}"/>
              </a:ext>
            </a:extLst>
          </p:cNvPr>
          <p:cNvPicPr>
            <a:picLocks noChangeAspect="1"/>
          </p:cNvPicPr>
          <p:nvPr/>
        </p:nvPicPr>
        <p:blipFill>
          <a:blip r:embed="rId2"/>
          <a:stretch>
            <a:fillRect/>
          </a:stretch>
        </p:blipFill>
        <p:spPr>
          <a:xfrm>
            <a:off x="0" y="0"/>
            <a:ext cx="12291166" cy="6857999"/>
          </a:xfrm>
          <a:prstGeom prst="rect">
            <a:avLst/>
          </a:prstGeom>
        </p:spPr>
      </p:pic>
      <p:sp>
        <p:nvSpPr>
          <p:cNvPr id="3" name="內容版面配置區 2">
            <a:extLst>
              <a:ext uri="{FF2B5EF4-FFF2-40B4-BE49-F238E27FC236}">
                <a16:creationId xmlns:a16="http://schemas.microsoft.com/office/drawing/2014/main" id="{51B649DD-03FF-FA38-729A-3C1279FDB3C4}"/>
              </a:ext>
            </a:extLst>
          </p:cNvPr>
          <p:cNvSpPr>
            <a:spLocks noGrp="1"/>
          </p:cNvSpPr>
          <p:nvPr>
            <p:ph idx="1"/>
          </p:nvPr>
        </p:nvSpPr>
        <p:spPr>
          <a:xfrm>
            <a:off x="1116383" y="2323212"/>
            <a:ext cx="10058400" cy="2914535"/>
          </a:xfrm>
        </p:spPr>
        <p:txBody>
          <a:bodyPr/>
          <a:lstStyle/>
          <a:p>
            <a:r>
              <a:rPr lang="zh-TW" altLang="en-US" dirty="0"/>
              <a:t>網路對戰</a:t>
            </a:r>
            <a:endParaRPr lang="en-US" altLang="zh-TW" dirty="0"/>
          </a:p>
          <a:p>
            <a:r>
              <a:rPr lang="zh-TW" altLang="en-US" dirty="0"/>
              <a:t>人工智慧對手</a:t>
            </a:r>
            <a:endParaRPr lang="en-US" altLang="zh-TW" dirty="0"/>
          </a:p>
          <a:p>
            <a:r>
              <a:rPr lang="zh-TW" altLang="en-US" dirty="0"/>
              <a:t>挑戰關卡</a:t>
            </a:r>
            <a:endParaRPr lang="en-US" altLang="zh-TW" dirty="0"/>
          </a:p>
          <a:p>
            <a:r>
              <a:rPr lang="zh-TW" altLang="en-US" dirty="0"/>
              <a:t>多使用者對戰</a:t>
            </a:r>
            <a:endParaRPr lang="en-US" altLang="zh-TW" dirty="0"/>
          </a:p>
        </p:txBody>
      </p:sp>
      <p:pic>
        <p:nvPicPr>
          <p:cNvPr id="7" name="圖片 6">
            <a:extLst>
              <a:ext uri="{FF2B5EF4-FFF2-40B4-BE49-F238E27FC236}">
                <a16:creationId xmlns:a16="http://schemas.microsoft.com/office/drawing/2014/main" id="{D4F07862-740E-6649-5730-E3D1C1E49765}"/>
              </a:ext>
            </a:extLst>
          </p:cNvPr>
          <p:cNvPicPr>
            <a:picLocks noChangeAspect="1"/>
          </p:cNvPicPr>
          <p:nvPr/>
        </p:nvPicPr>
        <p:blipFill>
          <a:blip r:embed="rId3"/>
          <a:stretch>
            <a:fillRect/>
          </a:stretch>
        </p:blipFill>
        <p:spPr>
          <a:xfrm>
            <a:off x="11122152" y="5018785"/>
            <a:ext cx="638264" cy="609685"/>
          </a:xfrm>
          <a:prstGeom prst="rect">
            <a:avLst/>
          </a:prstGeom>
        </p:spPr>
      </p:pic>
      <p:sp>
        <p:nvSpPr>
          <p:cNvPr id="8" name="標題 1">
            <a:extLst>
              <a:ext uri="{FF2B5EF4-FFF2-40B4-BE49-F238E27FC236}">
                <a16:creationId xmlns:a16="http://schemas.microsoft.com/office/drawing/2014/main" id="{AEAFBEAB-6994-6E6A-CAAC-C487E49AD0FB}"/>
              </a:ext>
            </a:extLst>
          </p:cNvPr>
          <p:cNvSpPr>
            <a:spLocks noGrp="1"/>
          </p:cNvSpPr>
          <p:nvPr>
            <p:ph type="title"/>
          </p:nvPr>
        </p:nvSpPr>
        <p:spPr>
          <a:xfrm>
            <a:off x="1069848" y="484632"/>
            <a:ext cx="10058400" cy="1609344"/>
          </a:xfrm>
        </p:spPr>
        <p:txBody>
          <a:bodyPr>
            <a:normAutofit/>
          </a:bodyPr>
          <a:lstStyle/>
          <a:p>
            <a:pPr algn="ctr"/>
            <a:r>
              <a:rPr lang="en-US" altLang="zh-TW" sz="4400" dirty="0">
                <a:latin typeface="+mn-ea"/>
              </a:rPr>
              <a:t>5.2</a:t>
            </a:r>
            <a:r>
              <a:rPr lang="zh-TW" altLang="en-US" sz="4400" dirty="0">
                <a:latin typeface="+mn-ea"/>
              </a:rPr>
              <a:t> 未達成目標</a:t>
            </a:r>
            <a:endParaRPr lang="zh-TW" altLang="en-US" sz="4400" dirty="0"/>
          </a:p>
        </p:txBody>
      </p:sp>
    </p:spTree>
    <p:extLst>
      <p:ext uri="{BB962C8B-B14F-4D97-AF65-F5344CB8AC3E}">
        <p14:creationId xmlns:p14="http://schemas.microsoft.com/office/powerpoint/2010/main" val="1110772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A30D9FF7-00C9-5D1A-8911-D4014CB3C14F}"/>
              </a:ext>
            </a:extLst>
          </p:cNvPr>
          <p:cNvPicPr>
            <a:picLocks noChangeAspect="1"/>
          </p:cNvPicPr>
          <p:nvPr/>
        </p:nvPicPr>
        <p:blipFill>
          <a:blip r:embed="rId2"/>
          <a:stretch>
            <a:fillRect/>
          </a:stretch>
        </p:blipFill>
        <p:spPr>
          <a:xfrm>
            <a:off x="0" y="0"/>
            <a:ext cx="12291166" cy="6857999"/>
          </a:xfrm>
          <a:prstGeom prst="rect">
            <a:avLst/>
          </a:prstGeom>
        </p:spPr>
      </p:pic>
      <p:pic>
        <p:nvPicPr>
          <p:cNvPr id="7" name="圖片 6">
            <a:extLst>
              <a:ext uri="{FF2B5EF4-FFF2-40B4-BE49-F238E27FC236}">
                <a16:creationId xmlns:a16="http://schemas.microsoft.com/office/drawing/2014/main" id="{AC85B085-E883-3CB0-012E-95C11B9BE781}"/>
              </a:ext>
            </a:extLst>
          </p:cNvPr>
          <p:cNvPicPr>
            <a:picLocks noChangeAspect="1"/>
          </p:cNvPicPr>
          <p:nvPr/>
        </p:nvPicPr>
        <p:blipFill>
          <a:blip r:embed="rId3"/>
          <a:stretch>
            <a:fillRect/>
          </a:stretch>
        </p:blipFill>
        <p:spPr>
          <a:xfrm>
            <a:off x="11122152" y="5018785"/>
            <a:ext cx="638264" cy="609685"/>
          </a:xfrm>
          <a:prstGeom prst="rect">
            <a:avLst/>
          </a:prstGeom>
        </p:spPr>
      </p:pic>
      <p:sp>
        <p:nvSpPr>
          <p:cNvPr id="9" name="標題 1">
            <a:extLst>
              <a:ext uri="{FF2B5EF4-FFF2-40B4-BE49-F238E27FC236}">
                <a16:creationId xmlns:a16="http://schemas.microsoft.com/office/drawing/2014/main" id="{1D849777-AAD7-84B6-90A8-D9D33EBFE4D2}"/>
              </a:ext>
            </a:extLst>
          </p:cNvPr>
          <p:cNvSpPr>
            <a:spLocks noGrp="1"/>
          </p:cNvSpPr>
          <p:nvPr>
            <p:ph type="title"/>
          </p:nvPr>
        </p:nvSpPr>
        <p:spPr>
          <a:xfrm>
            <a:off x="1069848" y="484632"/>
            <a:ext cx="10058400" cy="1609344"/>
          </a:xfrm>
        </p:spPr>
        <p:txBody>
          <a:bodyPr>
            <a:normAutofit/>
          </a:bodyPr>
          <a:lstStyle/>
          <a:p>
            <a:pPr algn="ctr"/>
            <a:r>
              <a:rPr lang="en-US" altLang="zh-TW" sz="4400" dirty="0">
                <a:latin typeface="+mn-ea"/>
              </a:rPr>
              <a:t>5.3</a:t>
            </a:r>
            <a:r>
              <a:rPr lang="zh-TW" altLang="en-US" sz="4400" dirty="0">
                <a:latin typeface="+mn-ea"/>
              </a:rPr>
              <a:t> 心得</a:t>
            </a:r>
            <a:endParaRPr lang="zh-TW" altLang="en-US" sz="4400" dirty="0"/>
          </a:p>
        </p:txBody>
      </p:sp>
      <p:sp>
        <p:nvSpPr>
          <p:cNvPr id="11" name="內容版面配置區 2">
            <a:extLst>
              <a:ext uri="{FF2B5EF4-FFF2-40B4-BE49-F238E27FC236}">
                <a16:creationId xmlns:a16="http://schemas.microsoft.com/office/drawing/2014/main" id="{7DE2B9BA-E678-48EC-EECB-990AAF28A8B0}"/>
              </a:ext>
            </a:extLst>
          </p:cNvPr>
          <p:cNvSpPr txBox="1">
            <a:spLocks/>
          </p:cNvSpPr>
          <p:nvPr/>
        </p:nvSpPr>
        <p:spPr>
          <a:xfrm>
            <a:off x="1069848" y="2121408"/>
            <a:ext cx="10058400" cy="312436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100000"/>
              </a:lnSpc>
            </a:pPr>
            <a:r>
              <a:rPr lang="zh-TW" altLang="en-US" dirty="0">
                <a:latin typeface="+mn-ea"/>
              </a:rPr>
              <a:t>這次的專題作業無論是在主題的選擇、遊戲外觀的設計、程式的撰寫，以及報告的產出，除了考驗我們溝通合作、共同產出一個成果的能力外，也是在驗收我們這學期的所學。</a:t>
            </a:r>
            <a:endParaRPr lang="en-US" altLang="zh-TW" dirty="0">
              <a:latin typeface="+mn-ea"/>
            </a:endParaRPr>
          </a:p>
          <a:p>
            <a:pPr>
              <a:lnSpc>
                <a:spcPct val="100000"/>
              </a:lnSpc>
            </a:pPr>
            <a:r>
              <a:rPr lang="zh-TW" altLang="en-US" dirty="0">
                <a:latin typeface="+mn-ea"/>
              </a:rPr>
              <a:t>尤其是在實作主題時，決定要用怎樣的概念、想法去實現遊戲的功能，一步步的將所學整合起來，像是角色的控制與移動，球的反彈等。</a:t>
            </a:r>
            <a:endParaRPr lang="en-US" altLang="zh-TW" dirty="0">
              <a:latin typeface="+mn-ea"/>
            </a:endParaRPr>
          </a:p>
          <a:p>
            <a:pPr>
              <a:lnSpc>
                <a:spcPct val="100000"/>
              </a:lnSpc>
            </a:pPr>
            <a:r>
              <a:rPr lang="zh-TW" altLang="en-US" dirty="0">
                <a:latin typeface="+mn-ea"/>
              </a:rPr>
              <a:t>此外，在彙整報告時，組員兼想法的交流也讓我們學到如何解釋自己的想法與程式碼給對方聽，也讓我們提前認識到未來在實作更為龐大的專案時，溝通的過程與能力之重要性</a:t>
            </a:r>
            <a:r>
              <a:rPr lang="zh-TW" altLang="en-US" b="0" i="0" dirty="0">
                <a:solidFill>
                  <a:srgbClr val="212529"/>
                </a:solidFill>
                <a:effectLst/>
                <a:latin typeface="+mn-ea"/>
              </a:rPr>
              <a:t>。</a:t>
            </a:r>
            <a:endParaRPr lang="en-US" altLang="zh-TW" dirty="0">
              <a:latin typeface="+mn-ea"/>
            </a:endParaRPr>
          </a:p>
          <a:p>
            <a:pPr>
              <a:lnSpc>
                <a:spcPct val="100000"/>
              </a:lnSpc>
            </a:pPr>
            <a:endParaRPr lang="zh-TW" altLang="en-US" dirty="0">
              <a:latin typeface="+mn-ea"/>
            </a:endParaRPr>
          </a:p>
        </p:txBody>
      </p:sp>
    </p:spTree>
    <p:extLst>
      <p:ext uri="{BB962C8B-B14F-4D97-AF65-F5344CB8AC3E}">
        <p14:creationId xmlns:p14="http://schemas.microsoft.com/office/powerpoint/2010/main" val="1484223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B586FE6E-960F-5D4C-85F5-C6B2B4346D00}"/>
              </a:ext>
            </a:extLst>
          </p:cNvPr>
          <p:cNvPicPr>
            <a:picLocks noChangeAspect="1"/>
          </p:cNvPicPr>
          <p:nvPr/>
        </p:nvPicPr>
        <p:blipFill>
          <a:blip r:embed="rId2"/>
          <a:stretch>
            <a:fillRect/>
          </a:stretch>
        </p:blipFill>
        <p:spPr>
          <a:xfrm>
            <a:off x="0" y="0"/>
            <a:ext cx="12291166" cy="6857999"/>
          </a:xfrm>
          <a:prstGeom prst="rect">
            <a:avLst/>
          </a:prstGeom>
        </p:spPr>
      </p:pic>
      <p:sp>
        <p:nvSpPr>
          <p:cNvPr id="3" name="內容版面配置區 2">
            <a:extLst>
              <a:ext uri="{FF2B5EF4-FFF2-40B4-BE49-F238E27FC236}">
                <a16:creationId xmlns:a16="http://schemas.microsoft.com/office/drawing/2014/main" id="{9A9CF93F-8633-6B61-EAAF-F5C9140265C3}"/>
              </a:ext>
            </a:extLst>
          </p:cNvPr>
          <p:cNvSpPr>
            <a:spLocks noGrp="1"/>
          </p:cNvSpPr>
          <p:nvPr>
            <p:ph idx="1"/>
          </p:nvPr>
        </p:nvSpPr>
        <p:spPr>
          <a:xfrm>
            <a:off x="930727" y="1561494"/>
            <a:ext cx="2714164" cy="3759035"/>
          </a:xfrm>
        </p:spPr>
        <p:txBody>
          <a:bodyPr>
            <a:normAutofit/>
          </a:bodyPr>
          <a:lstStyle/>
          <a:p>
            <a:pPr marL="0" indent="0">
              <a:buNone/>
            </a:pPr>
            <a:r>
              <a:rPr lang="zh-TW" altLang="en-US" sz="2800" dirty="0">
                <a:latin typeface="+mn-ea"/>
              </a:rPr>
              <a:t>一、導論</a:t>
            </a:r>
          </a:p>
          <a:p>
            <a:pPr marL="0" indent="0">
              <a:buNone/>
            </a:pPr>
            <a:r>
              <a:rPr lang="en-US" altLang="zh-TW" sz="2800" dirty="0">
                <a:latin typeface="+mn-ea"/>
              </a:rPr>
              <a:t>1.1 </a:t>
            </a:r>
            <a:r>
              <a:rPr lang="zh-TW" altLang="en-US" sz="2800" dirty="0">
                <a:latin typeface="+mn-ea"/>
              </a:rPr>
              <a:t>動機</a:t>
            </a:r>
          </a:p>
          <a:p>
            <a:pPr marL="0" indent="0">
              <a:buNone/>
            </a:pPr>
            <a:r>
              <a:rPr lang="en-US" altLang="zh-TW" sz="2800" dirty="0">
                <a:latin typeface="+mn-ea"/>
              </a:rPr>
              <a:t>1.2 </a:t>
            </a:r>
            <a:r>
              <a:rPr lang="zh-TW" altLang="en-US" sz="2800" dirty="0">
                <a:latin typeface="+mn-ea"/>
              </a:rPr>
              <a:t>目的</a:t>
            </a:r>
          </a:p>
          <a:p>
            <a:endParaRPr lang="zh-TW" altLang="en-US" sz="2800" dirty="0">
              <a:latin typeface="+mn-ea"/>
            </a:endParaRPr>
          </a:p>
          <a:p>
            <a:pPr marL="0" indent="0">
              <a:buNone/>
            </a:pPr>
            <a:r>
              <a:rPr lang="zh-TW" altLang="en-US" sz="2800" dirty="0">
                <a:latin typeface="+mn-ea"/>
              </a:rPr>
              <a:t>二、系統概述</a:t>
            </a:r>
          </a:p>
          <a:p>
            <a:pPr marL="0" indent="0">
              <a:buNone/>
            </a:pPr>
            <a:r>
              <a:rPr lang="en-US" altLang="zh-TW" sz="2800" dirty="0">
                <a:latin typeface="+mn-ea"/>
              </a:rPr>
              <a:t>2.1 </a:t>
            </a:r>
            <a:r>
              <a:rPr lang="zh-TW" altLang="en-US" sz="2800" dirty="0">
                <a:latin typeface="+mn-ea"/>
              </a:rPr>
              <a:t>背景</a:t>
            </a:r>
          </a:p>
          <a:p>
            <a:pPr marL="0" indent="0">
              <a:buNone/>
            </a:pPr>
            <a:r>
              <a:rPr lang="en-US" altLang="zh-TW" sz="2800" dirty="0">
                <a:latin typeface="+mn-ea"/>
              </a:rPr>
              <a:t>2.2 </a:t>
            </a:r>
            <a:r>
              <a:rPr lang="zh-TW" altLang="en-US" sz="2800" dirty="0">
                <a:latin typeface="+mn-ea"/>
              </a:rPr>
              <a:t>系統介紹</a:t>
            </a:r>
          </a:p>
          <a:p>
            <a:endParaRPr lang="zh-TW" altLang="en-US" dirty="0"/>
          </a:p>
          <a:p>
            <a:endParaRPr lang="zh-TW" altLang="en-US" dirty="0"/>
          </a:p>
        </p:txBody>
      </p:sp>
      <p:pic>
        <p:nvPicPr>
          <p:cNvPr id="8" name="圖片 7">
            <a:extLst>
              <a:ext uri="{FF2B5EF4-FFF2-40B4-BE49-F238E27FC236}">
                <a16:creationId xmlns:a16="http://schemas.microsoft.com/office/drawing/2014/main" id="{57DDCE0D-8787-0D72-11E1-06FE1C6AD4D0}"/>
              </a:ext>
            </a:extLst>
          </p:cNvPr>
          <p:cNvPicPr>
            <a:picLocks noChangeAspect="1"/>
          </p:cNvPicPr>
          <p:nvPr/>
        </p:nvPicPr>
        <p:blipFill>
          <a:blip r:embed="rId3"/>
          <a:stretch>
            <a:fillRect/>
          </a:stretch>
        </p:blipFill>
        <p:spPr>
          <a:xfrm>
            <a:off x="11122152" y="5018785"/>
            <a:ext cx="638264" cy="609685"/>
          </a:xfrm>
          <a:prstGeom prst="rect">
            <a:avLst/>
          </a:prstGeom>
        </p:spPr>
      </p:pic>
      <p:sp>
        <p:nvSpPr>
          <p:cNvPr id="6" name="內容版面配置區 2">
            <a:extLst>
              <a:ext uri="{FF2B5EF4-FFF2-40B4-BE49-F238E27FC236}">
                <a16:creationId xmlns:a16="http://schemas.microsoft.com/office/drawing/2014/main" id="{E6222D44-0109-03B4-BC12-5E3BAF645A9A}"/>
              </a:ext>
            </a:extLst>
          </p:cNvPr>
          <p:cNvSpPr txBox="1">
            <a:spLocks/>
          </p:cNvSpPr>
          <p:nvPr/>
        </p:nvSpPr>
        <p:spPr>
          <a:xfrm>
            <a:off x="4714739" y="1561494"/>
            <a:ext cx="4943939" cy="375903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zh-TW" altLang="en-US" sz="2800" dirty="0">
                <a:latin typeface="+mn-ea"/>
              </a:rPr>
              <a:t>三、系統設計</a:t>
            </a:r>
          </a:p>
          <a:p>
            <a:pPr marL="0" indent="0">
              <a:buFont typeface="Wingdings" pitchFamily="2" charset="2"/>
              <a:buNone/>
            </a:pPr>
            <a:r>
              <a:rPr lang="en-US" altLang="zh-TW" sz="2800" dirty="0">
                <a:latin typeface="+mn-ea"/>
              </a:rPr>
              <a:t>3.1 </a:t>
            </a:r>
            <a:r>
              <a:rPr lang="zh-TW" altLang="en-US" sz="2800" dirty="0">
                <a:latin typeface="+mn-ea"/>
              </a:rPr>
              <a:t>初始設定</a:t>
            </a:r>
          </a:p>
          <a:p>
            <a:pPr marL="0" indent="0">
              <a:buFont typeface="Wingdings" pitchFamily="2" charset="2"/>
              <a:buNone/>
            </a:pPr>
            <a:r>
              <a:rPr lang="en-US" altLang="zh-TW" sz="2800" dirty="0">
                <a:latin typeface="+mn-ea"/>
              </a:rPr>
              <a:t>3.2 </a:t>
            </a:r>
            <a:r>
              <a:rPr lang="zh-TW" altLang="en-US" sz="2800" dirty="0">
                <a:latin typeface="+mn-ea"/>
              </a:rPr>
              <a:t>函式概述</a:t>
            </a:r>
          </a:p>
          <a:p>
            <a:endParaRPr lang="zh-TW" altLang="en-US" sz="2800" dirty="0">
              <a:latin typeface="+mn-ea"/>
            </a:endParaRPr>
          </a:p>
          <a:p>
            <a:pPr marL="0" indent="0">
              <a:buFont typeface="Wingdings" pitchFamily="2" charset="2"/>
              <a:buNone/>
            </a:pPr>
            <a:r>
              <a:rPr lang="zh-TW" altLang="en-US" sz="2800" dirty="0">
                <a:latin typeface="+mn-ea"/>
              </a:rPr>
              <a:t>四、系統製作</a:t>
            </a:r>
          </a:p>
          <a:p>
            <a:pPr marL="0" indent="0">
              <a:buFont typeface="Wingdings" pitchFamily="2" charset="2"/>
              <a:buNone/>
            </a:pPr>
            <a:r>
              <a:rPr lang="en-US" altLang="zh-TW" sz="2800" dirty="0">
                <a:latin typeface="+mn-ea"/>
              </a:rPr>
              <a:t>4.1 </a:t>
            </a:r>
            <a:r>
              <a:rPr lang="zh-TW" altLang="en-US" sz="2800" dirty="0">
                <a:latin typeface="+mn-ea"/>
              </a:rPr>
              <a:t>使用者輸入設定</a:t>
            </a:r>
          </a:p>
          <a:p>
            <a:pPr marL="0" indent="0">
              <a:buFont typeface="Wingdings" pitchFamily="2" charset="2"/>
              <a:buNone/>
            </a:pPr>
            <a:r>
              <a:rPr lang="en-US" altLang="zh-TW" sz="2800" dirty="0">
                <a:latin typeface="+mn-ea"/>
              </a:rPr>
              <a:t>4.2 </a:t>
            </a:r>
            <a:r>
              <a:rPr lang="zh-TW" altLang="en-US" sz="2800" dirty="0">
                <a:latin typeface="+mn-ea"/>
              </a:rPr>
              <a:t>重要使用函數與類別說明</a:t>
            </a:r>
          </a:p>
          <a:p>
            <a:endParaRPr lang="zh-TW" altLang="en-US" dirty="0"/>
          </a:p>
          <a:p>
            <a:endParaRPr lang="zh-TW" altLang="en-US" dirty="0"/>
          </a:p>
        </p:txBody>
      </p:sp>
      <p:sp>
        <p:nvSpPr>
          <p:cNvPr id="9" name="內容版面配置區 2">
            <a:extLst>
              <a:ext uri="{FF2B5EF4-FFF2-40B4-BE49-F238E27FC236}">
                <a16:creationId xmlns:a16="http://schemas.microsoft.com/office/drawing/2014/main" id="{B8317DD1-D6E5-E611-34D4-90E559F90A02}"/>
              </a:ext>
            </a:extLst>
          </p:cNvPr>
          <p:cNvSpPr txBox="1">
            <a:spLocks/>
          </p:cNvSpPr>
          <p:nvPr/>
        </p:nvSpPr>
        <p:spPr>
          <a:xfrm>
            <a:off x="8407988" y="1561494"/>
            <a:ext cx="2714164" cy="215411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zh-TW" altLang="en-US" sz="2800" dirty="0">
                <a:latin typeface="+mn-ea"/>
              </a:rPr>
              <a:t>五、導論</a:t>
            </a:r>
          </a:p>
          <a:p>
            <a:pPr marL="0" indent="0">
              <a:buFont typeface="Wingdings" pitchFamily="2" charset="2"/>
              <a:buNone/>
            </a:pPr>
            <a:r>
              <a:rPr lang="en-US" altLang="zh-TW" sz="2800" dirty="0">
                <a:latin typeface="+mn-ea"/>
              </a:rPr>
              <a:t>5.1 </a:t>
            </a:r>
            <a:r>
              <a:rPr lang="zh-TW" altLang="en-US" sz="2800" dirty="0">
                <a:latin typeface="+mn-ea"/>
              </a:rPr>
              <a:t>達成目標</a:t>
            </a:r>
          </a:p>
          <a:p>
            <a:pPr marL="0" indent="0">
              <a:buFont typeface="Wingdings" pitchFamily="2" charset="2"/>
              <a:buNone/>
            </a:pPr>
            <a:r>
              <a:rPr lang="en-US" altLang="zh-TW" sz="2800" dirty="0">
                <a:latin typeface="+mn-ea"/>
              </a:rPr>
              <a:t>5.2 </a:t>
            </a:r>
            <a:r>
              <a:rPr lang="zh-TW" altLang="en-US" sz="2800" dirty="0">
                <a:latin typeface="+mn-ea"/>
              </a:rPr>
              <a:t>未達成目標</a:t>
            </a:r>
            <a:endParaRPr lang="en-US" altLang="zh-TW" sz="2800" dirty="0">
              <a:latin typeface="+mn-ea"/>
            </a:endParaRPr>
          </a:p>
          <a:p>
            <a:pPr marL="0" indent="0">
              <a:buFont typeface="Wingdings" pitchFamily="2" charset="2"/>
              <a:buNone/>
            </a:pPr>
            <a:r>
              <a:rPr lang="en-US" altLang="zh-TW" sz="2800" dirty="0">
                <a:latin typeface="+mn-ea"/>
              </a:rPr>
              <a:t>5.3</a:t>
            </a:r>
            <a:r>
              <a:rPr lang="zh-TW" altLang="en-US" sz="2800" dirty="0">
                <a:latin typeface="+mn-ea"/>
              </a:rPr>
              <a:t> 心得</a:t>
            </a:r>
            <a:endParaRPr lang="zh-TW" altLang="en-US" dirty="0"/>
          </a:p>
          <a:p>
            <a:endParaRPr lang="zh-TW" altLang="en-US" dirty="0"/>
          </a:p>
        </p:txBody>
      </p:sp>
      <p:sp>
        <p:nvSpPr>
          <p:cNvPr id="12" name="標題 1">
            <a:extLst>
              <a:ext uri="{FF2B5EF4-FFF2-40B4-BE49-F238E27FC236}">
                <a16:creationId xmlns:a16="http://schemas.microsoft.com/office/drawing/2014/main" id="{4CE64778-5DCC-281A-04C1-0086B6F633C7}"/>
              </a:ext>
            </a:extLst>
          </p:cNvPr>
          <p:cNvSpPr>
            <a:spLocks noGrp="1"/>
          </p:cNvSpPr>
          <p:nvPr>
            <p:ph type="title"/>
          </p:nvPr>
        </p:nvSpPr>
        <p:spPr>
          <a:xfrm>
            <a:off x="1069848" y="484632"/>
            <a:ext cx="10058400" cy="1609344"/>
          </a:xfrm>
        </p:spPr>
        <p:txBody>
          <a:bodyPr>
            <a:normAutofit/>
          </a:bodyPr>
          <a:lstStyle/>
          <a:p>
            <a:pPr algn="ctr"/>
            <a:r>
              <a:rPr lang="zh-TW" altLang="en-US" sz="4400" dirty="0"/>
              <a:t>目的</a:t>
            </a:r>
          </a:p>
        </p:txBody>
      </p:sp>
    </p:spTree>
    <p:extLst>
      <p:ext uri="{BB962C8B-B14F-4D97-AF65-F5344CB8AC3E}">
        <p14:creationId xmlns:p14="http://schemas.microsoft.com/office/powerpoint/2010/main" val="149282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225530-C597-CE7F-C50A-56B0F6D1CCBE}"/>
              </a:ext>
            </a:extLst>
          </p:cNvPr>
          <p:cNvSpPr>
            <a:spLocks noGrp="1"/>
          </p:cNvSpPr>
          <p:nvPr>
            <p:ph type="ctrTitle"/>
          </p:nvPr>
        </p:nvSpPr>
        <p:spPr/>
        <p:txBody>
          <a:bodyPr/>
          <a:lstStyle/>
          <a:p>
            <a:pPr marL="0" indent="0">
              <a:buNone/>
            </a:pPr>
            <a:r>
              <a:rPr lang="zh-TW" altLang="en-US" sz="9600" dirty="0">
                <a:latin typeface="+mn-ea"/>
              </a:rPr>
              <a:t>一、導論</a:t>
            </a:r>
          </a:p>
        </p:txBody>
      </p:sp>
    </p:spTree>
    <p:extLst>
      <p:ext uri="{BB962C8B-B14F-4D97-AF65-F5344CB8AC3E}">
        <p14:creationId xmlns:p14="http://schemas.microsoft.com/office/powerpoint/2010/main" val="3900053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E9A5C285-4AA7-E01E-5007-C5D32A6ED94C}"/>
              </a:ext>
            </a:extLst>
          </p:cNvPr>
          <p:cNvPicPr>
            <a:picLocks noChangeAspect="1"/>
          </p:cNvPicPr>
          <p:nvPr/>
        </p:nvPicPr>
        <p:blipFill>
          <a:blip r:embed="rId2"/>
          <a:stretch>
            <a:fillRect/>
          </a:stretch>
        </p:blipFill>
        <p:spPr>
          <a:xfrm>
            <a:off x="0" y="1"/>
            <a:ext cx="12291166" cy="6857999"/>
          </a:xfrm>
          <a:prstGeom prst="rect">
            <a:avLst/>
          </a:prstGeom>
        </p:spPr>
      </p:pic>
      <p:sp>
        <p:nvSpPr>
          <p:cNvPr id="2" name="標題 1">
            <a:extLst>
              <a:ext uri="{FF2B5EF4-FFF2-40B4-BE49-F238E27FC236}">
                <a16:creationId xmlns:a16="http://schemas.microsoft.com/office/drawing/2014/main" id="{3A991545-B3E6-16FB-BEFD-0AEAB0E504FF}"/>
              </a:ext>
            </a:extLst>
          </p:cNvPr>
          <p:cNvSpPr>
            <a:spLocks noGrp="1"/>
          </p:cNvSpPr>
          <p:nvPr>
            <p:ph type="title"/>
          </p:nvPr>
        </p:nvSpPr>
        <p:spPr/>
        <p:txBody>
          <a:bodyPr>
            <a:normAutofit/>
          </a:bodyPr>
          <a:lstStyle/>
          <a:p>
            <a:pPr algn="ctr"/>
            <a:r>
              <a:rPr lang="en-US" altLang="zh-TW" sz="4400" dirty="0">
                <a:latin typeface="+mn-ea"/>
              </a:rPr>
              <a:t>1.1</a:t>
            </a:r>
            <a:r>
              <a:rPr lang="zh-TW" altLang="en-US" sz="4400" dirty="0">
                <a:latin typeface="+mn-ea"/>
              </a:rPr>
              <a:t> </a:t>
            </a:r>
            <a:r>
              <a:rPr lang="zh-TW" altLang="en-US" sz="4400" dirty="0"/>
              <a:t>動機</a:t>
            </a:r>
          </a:p>
        </p:txBody>
      </p:sp>
      <p:sp>
        <p:nvSpPr>
          <p:cNvPr id="3" name="內容版面配置區 2">
            <a:extLst>
              <a:ext uri="{FF2B5EF4-FFF2-40B4-BE49-F238E27FC236}">
                <a16:creationId xmlns:a16="http://schemas.microsoft.com/office/drawing/2014/main" id="{3023BCFB-C424-D3DB-8E5C-9CCD52E7A1B6}"/>
              </a:ext>
            </a:extLst>
          </p:cNvPr>
          <p:cNvSpPr>
            <a:spLocks noGrp="1"/>
          </p:cNvSpPr>
          <p:nvPr>
            <p:ph idx="1"/>
          </p:nvPr>
        </p:nvSpPr>
        <p:spPr>
          <a:xfrm>
            <a:off x="1069848" y="2121408"/>
            <a:ext cx="10058400" cy="3116340"/>
          </a:xfrm>
        </p:spPr>
        <p:txBody>
          <a:bodyPr>
            <a:normAutofit/>
          </a:bodyPr>
          <a:lstStyle/>
          <a:p>
            <a:pPr>
              <a:lnSpc>
                <a:spcPct val="100000"/>
              </a:lnSpc>
            </a:pPr>
            <a:r>
              <a:rPr lang="zh-TW" altLang="en-US" dirty="0">
                <a:latin typeface="+mn-ea"/>
              </a:rPr>
              <a:t>阿</a:t>
            </a:r>
            <a:r>
              <a:rPr lang="zh-CN" altLang="en-US" b="0" i="0" dirty="0">
                <a:solidFill>
                  <a:srgbClr val="202124"/>
                </a:solidFill>
                <a:effectLst/>
                <a:latin typeface="+mn-ea"/>
              </a:rPr>
              <a:t>ㄆ</a:t>
            </a:r>
            <a:r>
              <a:rPr lang="zh-CN" altLang="en-US" b="0" i="0" dirty="0">
                <a:solidFill>
                  <a:srgbClr val="202122"/>
                </a:solidFill>
                <a:effectLst/>
                <a:latin typeface="+mn-ea"/>
              </a:rPr>
              <a:t>ㄧㄚ</a:t>
            </a:r>
            <a:r>
              <a:rPr lang="zh-TW" altLang="en-US" b="0" i="0" dirty="0">
                <a:solidFill>
                  <a:srgbClr val="202122"/>
                </a:solidFill>
                <a:effectLst/>
                <a:latin typeface="+mn-ea"/>
              </a:rPr>
              <a:t>ˇ打排球的原型其實便是耳熟能響的皮卡丘打排球，從遊戲畫面上來看的話共分成左右兩邊，每一邊的使用者可以控制各自的玩家角色，透過</a:t>
            </a:r>
            <a:r>
              <a:rPr lang="zh-TW" altLang="en-US" dirty="0">
                <a:solidFill>
                  <a:srgbClr val="202122"/>
                </a:solidFill>
                <a:latin typeface="+mn-ea"/>
              </a:rPr>
              <a:t>擊</a:t>
            </a:r>
            <a:r>
              <a:rPr lang="zh-TW" altLang="en-US" b="0" i="0" dirty="0">
                <a:solidFill>
                  <a:srgbClr val="202122"/>
                </a:solidFill>
                <a:effectLst/>
                <a:latin typeface="+mn-ea"/>
              </a:rPr>
              <a:t>球</a:t>
            </a:r>
            <a:r>
              <a:rPr lang="zh-TW" altLang="en-US" dirty="0">
                <a:solidFill>
                  <a:srgbClr val="202122"/>
                </a:solidFill>
                <a:latin typeface="+mn-ea"/>
              </a:rPr>
              <a:t>進攻</a:t>
            </a:r>
            <a:r>
              <a:rPr lang="zh-TW" altLang="en-US" b="0" i="0" dirty="0">
                <a:solidFill>
                  <a:srgbClr val="202122"/>
                </a:solidFill>
                <a:effectLst/>
                <a:latin typeface="+mn-ea"/>
              </a:rPr>
              <a:t>並將球打到對方玩家的地面而得分</a:t>
            </a:r>
            <a:r>
              <a:rPr lang="en-US" altLang="zh-TW" dirty="0">
                <a:solidFill>
                  <a:srgbClr val="202122"/>
                </a:solidFill>
                <a:latin typeface="+mn-ea"/>
              </a:rPr>
              <a:t>。</a:t>
            </a:r>
            <a:endParaRPr lang="en-US" altLang="zh-TW" b="0" i="0" dirty="0">
              <a:solidFill>
                <a:srgbClr val="202122"/>
              </a:solidFill>
              <a:effectLst/>
              <a:latin typeface="+mn-ea"/>
            </a:endParaRPr>
          </a:p>
          <a:p>
            <a:pPr>
              <a:lnSpc>
                <a:spcPct val="100000"/>
              </a:lnSpc>
            </a:pPr>
            <a:r>
              <a:rPr lang="zh-TW" altLang="en-US" dirty="0">
                <a:latin typeface="+mn-ea"/>
              </a:rPr>
              <a:t>由於需要二個玩家一起對戰</a:t>
            </a:r>
            <a:r>
              <a:rPr lang="zh-TW" altLang="en-US" b="0" i="0" dirty="0">
                <a:solidFill>
                  <a:srgbClr val="202122"/>
                </a:solidFill>
                <a:effectLst/>
                <a:latin typeface="+mn-ea"/>
              </a:rPr>
              <a:t>，我們採用單機版，也就是用一個鍵盤讓兩個使用者操作各自角色對戰的方法，但相較於原版的遊戲來說，在操作與規則上的理解來說更為簡單</a:t>
            </a:r>
            <a:r>
              <a:rPr lang="en-US" altLang="zh-TW" dirty="0">
                <a:solidFill>
                  <a:srgbClr val="202122"/>
                </a:solidFill>
                <a:latin typeface="+mn-ea"/>
              </a:rPr>
              <a:t>。</a:t>
            </a:r>
          </a:p>
          <a:p>
            <a:pPr>
              <a:lnSpc>
                <a:spcPct val="100000"/>
              </a:lnSpc>
            </a:pPr>
            <a:r>
              <a:rPr lang="zh-TW" altLang="en-US" dirty="0">
                <a:latin typeface="+mn-ea"/>
              </a:rPr>
              <a:t>此遊戲是以兩人對戰競賽觀念製作</a:t>
            </a:r>
            <a:r>
              <a:rPr lang="zh-TW" altLang="en-US" b="0" i="0" dirty="0">
                <a:solidFill>
                  <a:srgbClr val="202122"/>
                </a:solidFill>
                <a:effectLst/>
                <a:latin typeface="+mn-ea"/>
              </a:rPr>
              <a:t>，玩家需要防守來自對方的攻擊，不讓球落於己方區域地面內，並讓球</a:t>
            </a:r>
            <a:r>
              <a:rPr lang="zh-TW" altLang="en-US" dirty="0">
                <a:solidFill>
                  <a:srgbClr val="202122"/>
                </a:solidFill>
                <a:latin typeface="+mn-ea"/>
              </a:rPr>
              <a:t>落</a:t>
            </a:r>
            <a:r>
              <a:rPr lang="zh-TW" altLang="en-US" b="0" i="0" dirty="0">
                <a:solidFill>
                  <a:srgbClr val="202122"/>
                </a:solidFill>
                <a:effectLst/>
                <a:latin typeface="+mn-ea"/>
              </a:rPr>
              <a:t>至對方區域得分</a:t>
            </a:r>
            <a:r>
              <a:rPr lang="en-US" altLang="zh-TW" dirty="0">
                <a:solidFill>
                  <a:srgbClr val="202122"/>
                </a:solidFill>
                <a:latin typeface="+mn-ea"/>
              </a:rPr>
              <a:t>。</a:t>
            </a:r>
            <a:endParaRPr lang="zh-TW" altLang="en-US" dirty="0">
              <a:latin typeface="+mn-ea"/>
            </a:endParaRPr>
          </a:p>
        </p:txBody>
      </p:sp>
      <p:pic>
        <p:nvPicPr>
          <p:cNvPr id="7" name="圖片 6">
            <a:extLst>
              <a:ext uri="{FF2B5EF4-FFF2-40B4-BE49-F238E27FC236}">
                <a16:creationId xmlns:a16="http://schemas.microsoft.com/office/drawing/2014/main" id="{94CFD485-C15F-8F23-06D8-B98F213EAB8F}"/>
              </a:ext>
            </a:extLst>
          </p:cNvPr>
          <p:cNvPicPr>
            <a:picLocks noChangeAspect="1"/>
          </p:cNvPicPr>
          <p:nvPr/>
        </p:nvPicPr>
        <p:blipFill>
          <a:blip r:embed="rId3"/>
          <a:stretch>
            <a:fillRect/>
          </a:stretch>
        </p:blipFill>
        <p:spPr>
          <a:xfrm>
            <a:off x="11122152" y="5018785"/>
            <a:ext cx="638264" cy="609685"/>
          </a:xfrm>
          <a:prstGeom prst="rect">
            <a:avLst/>
          </a:prstGeom>
        </p:spPr>
      </p:pic>
    </p:spTree>
    <p:extLst>
      <p:ext uri="{BB962C8B-B14F-4D97-AF65-F5344CB8AC3E}">
        <p14:creationId xmlns:p14="http://schemas.microsoft.com/office/powerpoint/2010/main" val="4171828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3024788C-0341-CC4A-DE69-281746175C2D}"/>
              </a:ext>
            </a:extLst>
          </p:cNvPr>
          <p:cNvPicPr>
            <a:picLocks noChangeAspect="1"/>
          </p:cNvPicPr>
          <p:nvPr/>
        </p:nvPicPr>
        <p:blipFill>
          <a:blip r:embed="rId2"/>
          <a:stretch>
            <a:fillRect/>
          </a:stretch>
        </p:blipFill>
        <p:spPr>
          <a:xfrm>
            <a:off x="0" y="0"/>
            <a:ext cx="12291166" cy="6857999"/>
          </a:xfrm>
          <a:prstGeom prst="rect">
            <a:avLst/>
          </a:prstGeom>
        </p:spPr>
      </p:pic>
      <p:sp>
        <p:nvSpPr>
          <p:cNvPr id="3" name="內容版面配置區 2">
            <a:extLst>
              <a:ext uri="{FF2B5EF4-FFF2-40B4-BE49-F238E27FC236}">
                <a16:creationId xmlns:a16="http://schemas.microsoft.com/office/drawing/2014/main" id="{CD831098-AC51-8D34-31CF-BD395F1794A8}"/>
              </a:ext>
            </a:extLst>
          </p:cNvPr>
          <p:cNvSpPr>
            <a:spLocks noGrp="1"/>
          </p:cNvSpPr>
          <p:nvPr>
            <p:ph idx="1"/>
          </p:nvPr>
        </p:nvSpPr>
        <p:spPr/>
        <p:txBody>
          <a:bodyPr>
            <a:normAutofit/>
          </a:bodyPr>
          <a:lstStyle/>
          <a:p>
            <a:pPr>
              <a:lnSpc>
                <a:spcPct val="100000"/>
              </a:lnSpc>
            </a:pPr>
            <a:r>
              <a:rPr lang="en-US" altLang="zh-TW" sz="2400" dirty="0"/>
              <a:t>(1) </a:t>
            </a:r>
            <a:r>
              <a:rPr lang="zh-TW" altLang="en-US" sz="2400" dirty="0"/>
              <a:t>控制角色的方法為：</a:t>
            </a:r>
            <a:endParaRPr lang="en-US" altLang="zh-TW" sz="2400" dirty="0"/>
          </a:p>
          <a:p>
            <a:pPr marL="0" indent="0">
              <a:lnSpc>
                <a:spcPct val="100000"/>
              </a:lnSpc>
              <a:buNone/>
            </a:pPr>
            <a:r>
              <a:rPr lang="en-US" altLang="zh-TW" sz="2400" dirty="0"/>
              <a:t>	</a:t>
            </a:r>
            <a:r>
              <a:rPr lang="en-US" altLang="zh-TW" dirty="0"/>
              <a:t>Player</a:t>
            </a:r>
            <a:r>
              <a:rPr lang="zh-TW" altLang="en-US" dirty="0"/>
              <a:t> </a:t>
            </a:r>
            <a:r>
              <a:rPr lang="en-US" altLang="zh-TW" dirty="0"/>
              <a:t>1 </a:t>
            </a:r>
            <a:r>
              <a:rPr lang="zh-TW" altLang="en-US" dirty="0"/>
              <a:t>使用鍵盤上 </a:t>
            </a:r>
            <a:r>
              <a:rPr lang="en-US" altLang="zh-TW" dirty="0"/>
              <a:t>A</a:t>
            </a:r>
            <a:r>
              <a:rPr lang="zh-TW" altLang="en-US" dirty="0"/>
              <a:t>、</a:t>
            </a:r>
            <a:r>
              <a:rPr lang="en-US" altLang="zh-TW" dirty="0"/>
              <a:t>D </a:t>
            </a:r>
            <a:r>
              <a:rPr lang="zh-TW" altLang="en-US" dirty="0"/>
              <a:t>控制左右，</a:t>
            </a:r>
            <a:r>
              <a:rPr lang="en-US" altLang="zh-TW" dirty="0"/>
              <a:t>W </a:t>
            </a:r>
            <a:r>
              <a:rPr lang="zh-TW" altLang="en-US" dirty="0"/>
              <a:t>控制起跳，</a:t>
            </a:r>
            <a:r>
              <a:rPr lang="en-US" altLang="zh-TW" dirty="0"/>
              <a:t>Z</a:t>
            </a:r>
            <a:r>
              <a:rPr lang="zh-TW" altLang="en-US" dirty="0"/>
              <a:t>來發、擊球</a:t>
            </a:r>
            <a:endParaRPr lang="en-US" altLang="zh-TW" dirty="0"/>
          </a:p>
          <a:p>
            <a:pPr marL="0" indent="0">
              <a:lnSpc>
                <a:spcPct val="100000"/>
              </a:lnSpc>
              <a:buNone/>
            </a:pPr>
            <a:r>
              <a:rPr lang="en-US" altLang="zh-TW" dirty="0"/>
              <a:t>	Player</a:t>
            </a:r>
            <a:r>
              <a:rPr lang="zh-TW" altLang="en-US" dirty="0"/>
              <a:t> </a:t>
            </a:r>
            <a:r>
              <a:rPr lang="en-US" altLang="zh-TW" dirty="0"/>
              <a:t>2 </a:t>
            </a:r>
            <a:r>
              <a:rPr lang="zh-TW" altLang="en-US" dirty="0"/>
              <a:t>則使用</a:t>
            </a:r>
            <a:r>
              <a:rPr lang="en-US" altLang="zh-TW" dirty="0"/>
              <a:t>Left</a:t>
            </a:r>
            <a:r>
              <a:rPr lang="zh-TW" altLang="en-US" dirty="0"/>
              <a:t>、</a:t>
            </a:r>
            <a:r>
              <a:rPr lang="en-US" altLang="zh-TW" dirty="0"/>
              <a:t>Right </a:t>
            </a:r>
            <a:r>
              <a:rPr lang="zh-TW" altLang="en-US" dirty="0"/>
              <a:t>控制左右， </a:t>
            </a:r>
            <a:r>
              <a:rPr lang="en-US" altLang="zh-TW" dirty="0"/>
              <a:t>Up</a:t>
            </a:r>
            <a:r>
              <a:rPr lang="zh-TW" altLang="en-US" dirty="0"/>
              <a:t>控制起跳，</a:t>
            </a:r>
            <a:r>
              <a:rPr lang="en-US" altLang="zh-TW" dirty="0"/>
              <a:t>Enter</a:t>
            </a:r>
            <a:r>
              <a:rPr lang="zh-TW" altLang="en-US" dirty="0"/>
              <a:t>來發、擊球</a:t>
            </a:r>
            <a:endParaRPr lang="en-US" altLang="zh-TW" dirty="0"/>
          </a:p>
          <a:p>
            <a:pPr>
              <a:lnSpc>
                <a:spcPct val="100000"/>
              </a:lnSpc>
            </a:pPr>
            <a:r>
              <a:rPr lang="en-US" altLang="zh-TW" sz="2400" dirty="0"/>
              <a:t>(2) </a:t>
            </a:r>
            <a:r>
              <a:rPr lang="zh-TW" altLang="en-US" sz="2400" dirty="0"/>
              <a:t>使用者活動範圍以球網為界分為左右兩側。</a:t>
            </a:r>
            <a:endParaRPr lang="en-US" altLang="zh-TW" sz="2400" dirty="0"/>
          </a:p>
          <a:p>
            <a:pPr>
              <a:lnSpc>
                <a:spcPct val="100000"/>
              </a:lnSpc>
            </a:pPr>
            <a:endParaRPr lang="zh-TW" altLang="en-US" sz="2400" dirty="0"/>
          </a:p>
        </p:txBody>
      </p:sp>
      <p:pic>
        <p:nvPicPr>
          <p:cNvPr id="7" name="圖片 6">
            <a:extLst>
              <a:ext uri="{FF2B5EF4-FFF2-40B4-BE49-F238E27FC236}">
                <a16:creationId xmlns:a16="http://schemas.microsoft.com/office/drawing/2014/main" id="{AE45B90E-79D1-9C3C-A9BE-8F8C9313363B}"/>
              </a:ext>
            </a:extLst>
          </p:cNvPr>
          <p:cNvPicPr>
            <a:picLocks noChangeAspect="1"/>
          </p:cNvPicPr>
          <p:nvPr/>
        </p:nvPicPr>
        <p:blipFill>
          <a:blip r:embed="rId3"/>
          <a:stretch>
            <a:fillRect/>
          </a:stretch>
        </p:blipFill>
        <p:spPr>
          <a:xfrm>
            <a:off x="11122152" y="5018785"/>
            <a:ext cx="638264" cy="609685"/>
          </a:xfrm>
          <a:prstGeom prst="rect">
            <a:avLst/>
          </a:prstGeom>
        </p:spPr>
      </p:pic>
      <p:sp>
        <p:nvSpPr>
          <p:cNvPr id="11" name="標題 1">
            <a:extLst>
              <a:ext uri="{FF2B5EF4-FFF2-40B4-BE49-F238E27FC236}">
                <a16:creationId xmlns:a16="http://schemas.microsoft.com/office/drawing/2014/main" id="{4ED3F98C-45E9-875B-3878-EBE2640236E9}"/>
              </a:ext>
            </a:extLst>
          </p:cNvPr>
          <p:cNvSpPr>
            <a:spLocks noGrp="1"/>
          </p:cNvSpPr>
          <p:nvPr>
            <p:ph type="title"/>
          </p:nvPr>
        </p:nvSpPr>
        <p:spPr>
          <a:xfrm>
            <a:off x="1069848" y="484632"/>
            <a:ext cx="10058400" cy="1609344"/>
          </a:xfrm>
        </p:spPr>
        <p:txBody>
          <a:bodyPr>
            <a:normAutofit/>
          </a:bodyPr>
          <a:lstStyle/>
          <a:p>
            <a:pPr algn="ctr"/>
            <a:r>
              <a:rPr lang="en-US" altLang="zh-TW" sz="4400" dirty="0">
                <a:latin typeface="+mn-ea"/>
              </a:rPr>
              <a:t>1.2</a:t>
            </a:r>
            <a:r>
              <a:rPr lang="zh-TW" altLang="en-US" sz="4400" dirty="0">
                <a:latin typeface="+mn-ea"/>
              </a:rPr>
              <a:t> 目的</a:t>
            </a:r>
            <a:endParaRPr lang="zh-TW" altLang="en-US" sz="4400" dirty="0"/>
          </a:p>
        </p:txBody>
      </p:sp>
    </p:spTree>
    <p:extLst>
      <p:ext uri="{BB962C8B-B14F-4D97-AF65-F5344CB8AC3E}">
        <p14:creationId xmlns:p14="http://schemas.microsoft.com/office/powerpoint/2010/main" val="313786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225530-C597-CE7F-C50A-56B0F6D1CCBE}"/>
              </a:ext>
            </a:extLst>
          </p:cNvPr>
          <p:cNvSpPr>
            <a:spLocks noGrp="1"/>
          </p:cNvSpPr>
          <p:nvPr>
            <p:ph type="ctrTitle"/>
          </p:nvPr>
        </p:nvSpPr>
        <p:spPr/>
        <p:txBody>
          <a:bodyPr/>
          <a:lstStyle/>
          <a:p>
            <a:pPr marL="0" indent="0">
              <a:buNone/>
            </a:pPr>
            <a:r>
              <a:rPr lang="zh-TW" altLang="en-US" sz="9600" dirty="0">
                <a:latin typeface="+mn-ea"/>
              </a:rPr>
              <a:t>二、系統概述</a:t>
            </a:r>
          </a:p>
        </p:txBody>
      </p:sp>
    </p:spTree>
    <p:extLst>
      <p:ext uri="{BB962C8B-B14F-4D97-AF65-F5344CB8AC3E}">
        <p14:creationId xmlns:p14="http://schemas.microsoft.com/office/powerpoint/2010/main" val="2920620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F157EF17-D322-DEFD-A8EC-2CE3E80198FC}"/>
              </a:ext>
            </a:extLst>
          </p:cNvPr>
          <p:cNvPicPr>
            <a:picLocks noChangeAspect="1"/>
          </p:cNvPicPr>
          <p:nvPr/>
        </p:nvPicPr>
        <p:blipFill>
          <a:blip r:embed="rId2"/>
          <a:stretch>
            <a:fillRect/>
          </a:stretch>
        </p:blipFill>
        <p:spPr>
          <a:xfrm>
            <a:off x="0" y="0"/>
            <a:ext cx="12291166" cy="6857999"/>
          </a:xfrm>
          <a:prstGeom prst="rect">
            <a:avLst/>
          </a:prstGeom>
        </p:spPr>
      </p:pic>
      <p:sp>
        <p:nvSpPr>
          <p:cNvPr id="9" name="內容版面配置區 2">
            <a:extLst>
              <a:ext uri="{FF2B5EF4-FFF2-40B4-BE49-F238E27FC236}">
                <a16:creationId xmlns:a16="http://schemas.microsoft.com/office/drawing/2014/main" id="{03A22F82-DB5E-EA59-82CE-98DC301F59F0}"/>
              </a:ext>
            </a:extLst>
          </p:cNvPr>
          <p:cNvSpPr txBox="1">
            <a:spLocks/>
          </p:cNvSpPr>
          <p:nvPr/>
        </p:nvSpPr>
        <p:spPr>
          <a:xfrm>
            <a:off x="1069848" y="2121408"/>
            <a:ext cx="10058400" cy="264268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100000"/>
              </a:lnSpc>
            </a:pPr>
            <a:r>
              <a:rPr lang="zh-TW" altLang="en-US" dirty="0">
                <a:latin typeface="+mn-ea"/>
              </a:rPr>
              <a:t>阿</a:t>
            </a:r>
            <a:r>
              <a:rPr lang="zh-CN" altLang="en-US" b="0" i="0" dirty="0">
                <a:solidFill>
                  <a:srgbClr val="202124"/>
                </a:solidFill>
                <a:effectLst/>
                <a:latin typeface="+mn-ea"/>
              </a:rPr>
              <a:t>ㄆ</a:t>
            </a:r>
            <a:r>
              <a:rPr lang="zh-CN" altLang="en-US" b="0" i="0" dirty="0">
                <a:solidFill>
                  <a:srgbClr val="202122"/>
                </a:solidFill>
                <a:effectLst/>
                <a:latin typeface="+mn-ea"/>
              </a:rPr>
              <a:t>ㄧㄚ</a:t>
            </a:r>
            <a:r>
              <a:rPr lang="zh-TW" altLang="en-US" b="0" i="0" dirty="0">
                <a:solidFill>
                  <a:srgbClr val="202122"/>
                </a:solidFill>
                <a:effectLst/>
                <a:latin typeface="+mn-ea"/>
              </a:rPr>
              <a:t>ˇ</a:t>
            </a:r>
            <a:r>
              <a:rPr lang="zh-TW" altLang="en-US" dirty="0">
                <a:latin typeface="+mn-ea"/>
              </a:rPr>
              <a:t>打排球的原型，皮卡丘打排球是一款在西元</a:t>
            </a:r>
            <a:r>
              <a:rPr lang="en-US" altLang="zh-TW" dirty="0">
                <a:latin typeface="+mn-ea"/>
              </a:rPr>
              <a:t>1997</a:t>
            </a:r>
            <a:r>
              <a:rPr lang="zh-TW" altLang="en-US" dirty="0">
                <a:latin typeface="+mn-ea"/>
              </a:rPr>
              <a:t>年時被製作出來的遊戲，可運作在</a:t>
            </a:r>
            <a:r>
              <a:rPr lang="en-US" altLang="zh-TW" dirty="0">
                <a:latin typeface="+mn-ea"/>
              </a:rPr>
              <a:t>Windows</a:t>
            </a:r>
            <a:r>
              <a:rPr lang="zh-TW" altLang="en-US" dirty="0">
                <a:latin typeface="+mn-ea"/>
              </a:rPr>
              <a:t>作業系統上，一直到今天都還是有人在玩。</a:t>
            </a:r>
            <a:endParaRPr lang="en-US" altLang="zh-TW" dirty="0">
              <a:latin typeface="+mn-ea"/>
            </a:endParaRPr>
          </a:p>
          <a:p>
            <a:pPr>
              <a:lnSpc>
                <a:spcPct val="100000"/>
              </a:lnSpc>
            </a:pPr>
            <a:endParaRPr lang="en-US" altLang="zh-TW" dirty="0">
              <a:latin typeface="+mn-ea"/>
            </a:endParaRPr>
          </a:p>
          <a:p>
            <a:pPr>
              <a:lnSpc>
                <a:spcPct val="100000"/>
              </a:lnSpc>
            </a:pPr>
            <a:r>
              <a:rPr lang="zh-TW" altLang="en-US" dirty="0">
                <a:latin typeface="+mn-ea"/>
              </a:rPr>
              <a:t>在西元</a:t>
            </a:r>
            <a:r>
              <a:rPr lang="en-US" altLang="zh-TW" dirty="0">
                <a:latin typeface="+mn-ea"/>
              </a:rPr>
              <a:t>2020</a:t>
            </a:r>
            <a:r>
              <a:rPr lang="zh-TW" altLang="en-US" dirty="0">
                <a:latin typeface="+mn-ea"/>
              </a:rPr>
              <a:t>年時，有韓國網友透過逆向工程製作並開源了</a:t>
            </a:r>
            <a:r>
              <a:rPr lang="en-US" altLang="zh-TW" dirty="0">
                <a:latin typeface="+mn-ea"/>
              </a:rPr>
              <a:t>JavaScript</a:t>
            </a:r>
            <a:r>
              <a:rPr lang="zh-TW" altLang="en-US" dirty="0">
                <a:latin typeface="+mn-ea"/>
              </a:rPr>
              <a:t>版本的皮卡丘打排球，不但可以在瀏覽器上跨平台運行，更加入了網路連線對戰的功能，使這個遊戲又重新回到大家的視野。</a:t>
            </a:r>
            <a:endParaRPr lang="en-US" altLang="zh-TW" dirty="0">
              <a:latin typeface="+mn-ea"/>
            </a:endParaRPr>
          </a:p>
          <a:p>
            <a:pPr>
              <a:lnSpc>
                <a:spcPct val="100000"/>
              </a:lnSpc>
            </a:pPr>
            <a:endParaRPr lang="zh-TW" altLang="en-US" dirty="0"/>
          </a:p>
        </p:txBody>
      </p:sp>
      <p:pic>
        <p:nvPicPr>
          <p:cNvPr id="7" name="圖片 6">
            <a:extLst>
              <a:ext uri="{FF2B5EF4-FFF2-40B4-BE49-F238E27FC236}">
                <a16:creationId xmlns:a16="http://schemas.microsoft.com/office/drawing/2014/main" id="{25E5A1C9-2C83-2AEF-168C-EAFD19685F22}"/>
              </a:ext>
            </a:extLst>
          </p:cNvPr>
          <p:cNvPicPr>
            <a:picLocks noChangeAspect="1"/>
          </p:cNvPicPr>
          <p:nvPr/>
        </p:nvPicPr>
        <p:blipFill>
          <a:blip r:embed="rId3"/>
          <a:stretch>
            <a:fillRect/>
          </a:stretch>
        </p:blipFill>
        <p:spPr>
          <a:xfrm>
            <a:off x="11122152" y="5018785"/>
            <a:ext cx="638264" cy="609685"/>
          </a:xfrm>
          <a:prstGeom prst="rect">
            <a:avLst/>
          </a:prstGeom>
        </p:spPr>
      </p:pic>
      <p:sp>
        <p:nvSpPr>
          <p:cNvPr id="8" name="標題 1">
            <a:extLst>
              <a:ext uri="{FF2B5EF4-FFF2-40B4-BE49-F238E27FC236}">
                <a16:creationId xmlns:a16="http://schemas.microsoft.com/office/drawing/2014/main" id="{C8AB4AFB-DC74-01B0-EEC5-C4158FA6F678}"/>
              </a:ext>
            </a:extLst>
          </p:cNvPr>
          <p:cNvSpPr>
            <a:spLocks noGrp="1"/>
          </p:cNvSpPr>
          <p:nvPr>
            <p:ph type="title"/>
          </p:nvPr>
        </p:nvSpPr>
        <p:spPr>
          <a:xfrm>
            <a:off x="1069975" y="484188"/>
            <a:ext cx="10058400" cy="1609725"/>
          </a:xfrm>
        </p:spPr>
        <p:txBody>
          <a:bodyPr>
            <a:normAutofit/>
          </a:bodyPr>
          <a:lstStyle/>
          <a:p>
            <a:pPr algn="ctr"/>
            <a:r>
              <a:rPr lang="en-US" altLang="zh-TW" sz="4400" dirty="0">
                <a:latin typeface="+mn-ea"/>
              </a:rPr>
              <a:t>2.1</a:t>
            </a:r>
            <a:r>
              <a:rPr lang="zh-TW" altLang="en-US" sz="4400" dirty="0">
                <a:latin typeface="+mn-ea"/>
              </a:rPr>
              <a:t> 背景</a:t>
            </a:r>
            <a:endParaRPr lang="zh-TW" altLang="en-US" sz="4400" dirty="0"/>
          </a:p>
        </p:txBody>
      </p:sp>
    </p:spTree>
    <p:extLst>
      <p:ext uri="{BB962C8B-B14F-4D97-AF65-F5344CB8AC3E}">
        <p14:creationId xmlns:p14="http://schemas.microsoft.com/office/powerpoint/2010/main" val="3795289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0EF17079-457F-25F0-D8E5-3FCD0C394B5E}"/>
              </a:ext>
            </a:extLst>
          </p:cNvPr>
          <p:cNvPicPr>
            <a:picLocks noChangeAspect="1"/>
          </p:cNvPicPr>
          <p:nvPr/>
        </p:nvPicPr>
        <p:blipFill>
          <a:blip r:embed="rId2"/>
          <a:stretch>
            <a:fillRect/>
          </a:stretch>
        </p:blipFill>
        <p:spPr>
          <a:xfrm>
            <a:off x="0" y="0"/>
            <a:ext cx="12291166" cy="6857999"/>
          </a:xfrm>
          <a:prstGeom prst="rect">
            <a:avLst/>
          </a:prstGeom>
        </p:spPr>
      </p:pic>
      <p:pic>
        <p:nvPicPr>
          <p:cNvPr id="7" name="圖片 6">
            <a:extLst>
              <a:ext uri="{FF2B5EF4-FFF2-40B4-BE49-F238E27FC236}">
                <a16:creationId xmlns:a16="http://schemas.microsoft.com/office/drawing/2014/main" id="{3A335362-C180-D82D-918F-A7F3464467A1}"/>
              </a:ext>
            </a:extLst>
          </p:cNvPr>
          <p:cNvPicPr>
            <a:picLocks noChangeAspect="1"/>
          </p:cNvPicPr>
          <p:nvPr/>
        </p:nvPicPr>
        <p:blipFill>
          <a:blip r:embed="rId3"/>
          <a:stretch>
            <a:fillRect/>
          </a:stretch>
        </p:blipFill>
        <p:spPr>
          <a:xfrm>
            <a:off x="11122152" y="5018785"/>
            <a:ext cx="638264" cy="609685"/>
          </a:xfrm>
          <a:prstGeom prst="rect">
            <a:avLst/>
          </a:prstGeom>
        </p:spPr>
      </p:pic>
      <p:sp>
        <p:nvSpPr>
          <p:cNvPr id="8" name="標題 1">
            <a:extLst>
              <a:ext uri="{FF2B5EF4-FFF2-40B4-BE49-F238E27FC236}">
                <a16:creationId xmlns:a16="http://schemas.microsoft.com/office/drawing/2014/main" id="{0B8C2204-C1BF-CEA1-D5FC-0DFCBA078635}"/>
              </a:ext>
            </a:extLst>
          </p:cNvPr>
          <p:cNvSpPr>
            <a:spLocks noGrp="1"/>
          </p:cNvSpPr>
          <p:nvPr>
            <p:ph type="title"/>
          </p:nvPr>
        </p:nvSpPr>
        <p:spPr>
          <a:xfrm>
            <a:off x="1069848" y="484632"/>
            <a:ext cx="10058400" cy="1609344"/>
          </a:xfrm>
        </p:spPr>
        <p:txBody>
          <a:bodyPr>
            <a:normAutofit/>
          </a:bodyPr>
          <a:lstStyle/>
          <a:p>
            <a:pPr algn="ctr"/>
            <a:r>
              <a:rPr lang="en-US" altLang="zh-TW" sz="4400" dirty="0">
                <a:latin typeface="+mn-ea"/>
              </a:rPr>
              <a:t>2.2</a:t>
            </a:r>
            <a:r>
              <a:rPr lang="zh-TW" altLang="en-US" sz="4400" dirty="0">
                <a:latin typeface="+mn-ea"/>
              </a:rPr>
              <a:t> 系統介紹</a:t>
            </a:r>
            <a:endParaRPr lang="zh-TW" altLang="en-US" sz="4400" dirty="0"/>
          </a:p>
        </p:txBody>
      </p:sp>
      <p:sp>
        <p:nvSpPr>
          <p:cNvPr id="9" name="內容版面配置區 2">
            <a:extLst>
              <a:ext uri="{FF2B5EF4-FFF2-40B4-BE49-F238E27FC236}">
                <a16:creationId xmlns:a16="http://schemas.microsoft.com/office/drawing/2014/main" id="{F1F055A1-937C-8A26-1808-FF4E1594DEC1}"/>
              </a:ext>
            </a:extLst>
          </p:cNvPr>
          <p:cNvSpPr txBox="1">
            <a:spLocks/>
          </p:cNvSpPr>
          <p:nvPr/>
        </p:nvSpPr>
        <p:spPr>
          <a:xfrm>
            <a:off x="1069848" y="2121408"/>
            <a:ext cx="10058400" cy="264268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zh-TW" altLang="en-US" sz="2400" dirty="0"/>
              <a:t>阿</a:t>
            </a:r>
            <a:r>
              <a:rPr lang="zh-CN" altLang="en-US" sz="2400" dirty="0"/>
              <a:t>ㄆㄧㄚ</a:t>
            </a:r>
            <a:r>
              <a:rPr lang="zh-TW" altLang="en-US" sz="2400" dirty="0"/>
              <a:t>ˇ打排球的玩法</a:t>
            </a:r>
          </a:p>
          <a:p>
            <a:pPr lvl="1"/>
            <a:r>
              <a:rPr lang="zh-TW" altLang="en-US" sz="2000" dirty="0"/>
              <a:t>在執行程式之後，兩個玩家會各自操控左右兩邊的阿</a:t>
            </a:r>
            <a:r>
              <a:rPr lang="zh-CN" altLang="en-US" sz="2000" dirty="0"/>
              <a:t>ㄆㄧㄚ</a:t>
            </a:r>
            <a:r>
              <a:rPr lang="zh-TW" altLang="en-US" sz="2000" dirty="0"/>
              <a:t>ˇ</a:t>
            </a:r>
            <a:endParaRPr lang="en-US" altLang="zh-TW" sz="2000" dirty="0"/>
          </a:p>
          <a:p>
            <a:pPr lvl="1"/>
            <a:r>
              <a:rPr lang="zh-TW" altLang="en-US" sz="2000" dirty="0"/>
              <a:t>當阿</a:t>
            </a:r>
            <a:r>
              <a:rPr lang="zh-CN" altLang="en-US" sz="2000" dirty="0"/>
              <a:t>ㄆㄧㄚ</a:t>
            </a:r>
            <a:r>
              <a:rPr lang="zh-TW" altLang="en-US" sz="2000" dirty="0"/>
              <a:t>ˇ在空中時依然可以使用左右的控制按鍵來前後移動，用</a:t>
            </a:r>
            <a:r>
              <a:rPr lang="en-US" altLang="zh-TW" sz="2000" dirty="0"/>
              <a:t>Z</a:t>
            </a:r>
            <a:r>
              <a:rPr lang="zh-TW" altLang="en-US" sz="2000" dirty="0"/>
              <a:t>或</a:t>
            </a:r>
            <a:r>
              <a:rPr lang="en-US" altLang="zh-TW" sz="2000" dirty="0"/>
              <a:t>Enter</a:t>
            </a:r>
            <a:r>
              <a:rPr lang="zh-TW" altLang="en-US" sz="2000" dirty="0"/>
              <a:t>方式將對手打過來的球防守或將球打出。</a:t>
            </a:r>
            <a:endParaRPr lang="en-US" altLang="zh-TW" sz="2000" dirty="0"/>
          </a:p>
          <a:p>
            <a:pPr lvl="1"/>
            <a:r>
              <a:rPr lang="zh-TW" altLang="en-US" sz="2000" dirty="0"/>
              <a:t>也可在對手將球打過來時於球網面前起跳攔網防守。</a:t>
            </a:r>
            <a:endParaRPr lang="en-US" altLang="zh-TW" sz="2000" dirty="0"/>
          </a:p>
          <a:p>
            <a:pPr lvl="1"/>
            <a:r>
              <a:rPr lang="zh-TW" altLang="en-US" sz="2000" dirty="0"/>
              <a:t>將球打落至對方活動區域內即可得分。</a:t>
            </a:r>
          </a:p>
        </p:txBody>
      </p:sp>
    </p:spTree>
    <p:extLst>
      <p:ext uri="{BB962C8B-B14F-4D97-AF65-F5344CB8AC3E}">
        <p14:creationId xmlns:p14="http://schemas.microsoft.com/office/powerpoint/2010/main" val="461539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225530-C597-CE7F-C50A-56B0F6D1CCBE}"/>
              </a:ext>
            </a:extLst>
          </p:cNvPr>
          <p:cNvSpPr>
            <a:spLocks noGrp="1"/>
          </p:cNvSpPr>
          <p:nvPr>
            <p:ph type="ctrTitle"/>
          </p:nvPr>
        </p:nvSpPr>
        <p:spPr/>
        <p:txBody>
          <a:bodyPr/>
          <a:lstStyle/>
          <a:p>
            <a:pPr marL="0" indent="0">
              <a:buFont typeface="Wingdings" pitchFamily="2" charset="2"/>
              <a:buNone/>
            </a:pPr>
            <a:r>
              <a:rPr lang="zh-TW" altLang="en-US" sz="9600" dirty="0">
                <a:latin typeface="+mn-ea"/>
              </a:rPr>
              <a:t>三、系統設計</a:t>
            </a:r>
          </a:p>
        </p:txBody>
      </p:sp>
    </p:spTree>
    <p:extLst>
      <p:ext uri="{BB962C8B-B14F-4D97-AF65-F5344CB8AC3E}">
        <p14:creationId xmlns:p14="http://schemas.microsoft.com/office/powerpoint/2010/main" val="42643619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刻字型">
  <a:themeElements>
    <a:clrScheme name="木刻字型">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刻字型">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刻字型">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TM03090434[[fn=木刻字型]]</Template>
  <TotalTime>265</TotalTime>
  <Words>1030</Words>
  <Application>Microsoft Office PowerPoint</Application>
  <PresentationFormat>寬螢幕</PresentationFormat>
  <Paragraphs>124</Paragraphs>
  <Slides>19</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19</vt:i4>
      </vt:variant>
    </vt:vector>
  </HeadingPairs>
  <TitlesOfParts>
    <vt:vector size="28" baseType="lpstr">
      <vt:lpstr>方正姚体</vt:lpstr>
      <vt:lpstr>標楷體</vt:lpstr>
      <vt:lpstr>細明體</vt:lpstr>
      <vt:lpstr>Arial</vt:lpstr>
      <vt:lpstr>Arial</vt:lpstr>
      <vt:lpstr>Rockwell</vt:lpstr>
      <vt:lpstr>Rockwell Condensed</vt:lpstr>
      <vt:lpstr>Wingdings</vt:lpstr>
      <vt:lpstr>木刻字型</vt:lpstr>
      <vt:lpstr>阿ㄆㄧㄚˇ打排球</vt:lpstr>
      <vt:lpstr>目的</vt:lpstr>
      <vt:lpstr>一、導論</vt:lpstr>
      <vt:lpstr>1.1 動機</vt:lpstr>
      <vt:lpstr>1.2 目的</vt:lpstr>
      <vt:lpstr>二、系統概述</vt:lpstr>
      <vt:lpstr>2.1 背景</vt:lpstr>
      <vt:lpstr>2.2 系統介紹</vt:lpstr>
      <vt:lpstr>三、系統設計</vt:lpstr>
      <vt:lpstr>3.1 初始設定</vt:lpstr>
      <vt:lpstr>3.2 函式概述</vt:lpstr>
      <vt:lpstr>四、系統製作</vt:lpstr>
      <vt:lpstr>4.1 使用者輸入設定</vt:lpstr>
      <vt:lpstr>4.2 重要使用函數與類別說明</vt:lpstr>
      <vt:lpstr>4.2 重要使用函數與類別說明</vt:lpstr>
      <vt:lpstr>五、導論</vt:lpstr>
      <vt:lpstr>5.1 達成目標</vt:lpstr>
      <vt:lpstr>5.2 未達成目標</vt:lpstr>
      <vt:lpstr>5.3 心得</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阿ㄆㄧㄚˇ打排球</dc:title>
  <dc:creator>成右 王</dc:creator>
  <cp:lastModifiedBy>聖博 林</cp:lastModifiedBy>
  <cp:revision>8</cp:revision>
  <dcterms:created xsi:type="dcterms:W3CDTF">2023-01-02T10:58:25Z</dcterms:created>
  <dcterms:modified xsi:type="dcterms:W3CDTF">2023-01-02T19:30:41Z</dcterms:modified>
</cp:coreProperties>
</file>