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png" ContentType="image/png"/>
  <Default Extension="jpeg" ContentType="image/jpeg"/>
  <Default Extension="gif" ContentType="image/gif"/>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sldIdLst>
    <p:sldId id="260" r:id="rId4"/>
    <p:sldId id="436" r:id="rId5"/>
    <p:sldId id="440" r:id="rId6"/>
    <p:sldId id="441" r:id="rId7"/>
    <p:sldId id="478" r:id="rId8"/>
    <p:sldId id="442" r:id="rId9"/>
    <p:sldId id="443" r:id="rId10"/>
    <p:sldId id="444" r:id="rId11"/>
    <p:sldId id="446" r:id="rId12"/>
    <p:sldId id="447" r:id="rId13"/>
    <p:sldId id="448" r:id="rId14"/>
    <p:sldId id="317" r:id="rId15"/>
    <p:sldId id="449" r:id="rId16"/>
    <p:sldId id="450" r:id="rId17"/>
    <p:sldId id="451" r:id="rId18"/>
    <p:sldId id="452" r:id="rId19"/>
    <p:sldId id="453" r:id="rId20"/>
    <p:sldId id="454" r:id="rId21"/>
    <p:sldId id="455" r:id="rId22"/>
    <p:sldId id="456" r:id="rId23"/>
    <p:sldId id="457" r:id="rId24"/>
    <p:sldId id="477" r:id="rId25"/>
    <p:sldId id="459" r:id="rId26"/>
    <p:sldId id="460" r:id="rId27"/>
    <p:sldId id="364" r:id="rId28"/>
    <p:sldId id="476" r:id="rId29"/>
    <p:sldId id="461" r:id="rId30"/>
    <p:sldId id="462" r:id="rId31"/>
    <p:sldId id="463" r:id="rId32"/>
    <p:sldId id="464" r:id="rId33"/>
    <p:sldId id="288" r:id="rId34"/>
  </p:sldIdLst>
  <p:sldSz cx="9144000" cy="6858000" type="screen4x3"/>
  <p:notesSz cx="6858000" cy="9144000"/>
  <p:defaultTextStyle>
    <a:defPPr>
      <a:defRPr lang="zh-H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92D14F"/>
    <a:srgbClr val="0174AB"/>
    <a:srgbClr val="666666"/>
    <a:srgbClr val="BFC0C0"/>
    <a:srgbClr val="9F9D9A"/>
    <a:srgbClr val="0A377B"/>
    <a:srgbClr val="083F80"/>
    <a:srgbClr val="1F497D"/>
    <a:srgbClr val="96776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735" autoAdjust="0"/>
    <p:restoredTop sz="94660"/>
  </p:normalViewPr>
  <p:slideViewPr>
    <p:cSldViewPr snapToGrid="0" showGuides="1">
      <p:cViewPr varScale="1">
        <p:scale>
          <a:sx n="106" d="100"/>
          <a:sy n="106" d="100"/>
        </p:scale>
        <p:origin x="-300" y="-90"/>
      </p:cViewPr>
      <p:guideLst>
        <p:guide orient="horz" pos="288"/>
        <p:guide orient="horz" pos="1075"/>
        <p:guide orient="horz" pos="2137"/>
        <p:guide orient="horz" pos="3227"/>
        <p:guide pos="5076"/>
        <p:guide pos="147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7" Type="http://schemas.openxmlformats.org/officeDocument/2006/relationships/tableStyles" Target="tableStyles.xml"/><Relationship Id="rId36" Type="http://schemas.openxmlformats.org/officeDocument/2006/relationships/viewProps" Target="viewProps.xml"/><Relationship Id="rId35" Type="http://schemas.openxmlformats.org/officeDocument/2006/relationships/presProps" Target="presProps.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Master" Target="slideMasters/slideMaster2.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76EF31D4-1AA4-45E7-8F10-C007A9A6DDB0}" type="datetimeFigureOut">
              <a:rPr lang="zh-HK" altLang="en-US" smtClean="0"/>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fld>
            <a:endParaRPr lang="zh-HK"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76EF31D4-1AA4-45E7-8F10-C007A9A6DDB0}" type="datetimeFigureOut">
              <a:rPr lang="zh-HK" altLang="en-US" smtClean="0"/>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fld>
            <a:endParaRPr lang="zh-HK"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76EF31D4-1AA4-45E7-8F10-C007A9A6DDB0}" type="datetimeFigureOut">
              <a:rPr lang="zh-HK" altLang="en-US" smtClean="0"/>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fld>
            <a:endParaRPr lang="zh-HK"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fld>
            <a:endParaRPr lang="zh-HK" altLang="en-US">
              <a:solidFill>
                <a:prstClr val="black">
                  <a:tint val="75000"/>
                </a:prstClr>
              </a:solidFill>
            </a:endParaRPr>
          </a:p>
        </p:txBody>
      </p:sp>
    </p:spTree>
  </p:cSld>
  <p:clrMapOvr>
    <a:masterClrMapping/>
  </p:clrMapOvr>
  <p:transition>
    <p:wip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fld>
            <a:endParaRPr lang="zh-HK" altLang="en-US">
              <a:solidFill>
                <a:prstClr val="black">
                  <a:tint val="75000"/>
                </a:prstClr>
              </a:solidFill>
            </a:endParaRPr>
          </a:p>
        </p:txBody>
      </p:sp>
    </p:spTree>
  </p:cSld>
  <p:clrMapOvr>
    <a:masterClrMapping/>
  </p:clrMapOvr>
  <p:transition>
    <p:wip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fld>
            <a:endParaRPr lang="zh-HK" altLang="en-US">
              <a:solidFill>
                <a:prstClr val="black">
                  <a:tint val="75000"/>
                </a:prstClr>
              </a:solidFill>
            </a:endParaRPr>
          </a:p>
        </p:txBody>
      </p:sp>
    </p:spTree>
  </p:cSld>
  <p:clrMapOvr>
    <a:masterClrMapping/>
  </p:clrMapOvr>
  <p:transition>
    <p:wip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fld>
            <a:endParaRPr lang="zh-HK"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HK"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fld>
            <a:endParaRPr lang="zh-HK" altLang="en-US">
              <a:solidFill>
                <a:prstClr val="black">
                  <a:tint val="75000"/>
                </a:prstClr>
              </a:solidFill>
            </a:endParaRPr>
          </a:p>
        </p:txBody>
      </p:sp>
    </p:spTree>
  </p:cSld>
  <p:clrMapOvr>
    <a:masterClrMapping/>
  </p:clrMapOvr>
  <p:transition>
    <p:wip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fld>
            <a:endParaRPr lang="zh-HK" alt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zh-HK" alt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fld>
            <a:endParaRPr lang="zh-HK" altLang="en-US">
              <a:solidFill>
                <a:prstClr val="black">
                  <a:tint val="75000"/>
                </a:prstClr>
              </a:solidFill>
            </a:endParaRPr>
          </a:p>
        </p:txBody>
      </p:sp>
    </p:spTree>
  </p:cSld>
  <p:clrMapOvr>
    <a:masterClrMapping/>
  </p:clrMapOvr>
  <p:transition>
    <p:wip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fld>
            <a:endParaRPr lang="zh-HK" alt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zh-HK" alt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fld>
            <a:endParaRPr lang="zh-HK" altLang="en-US">
              <a:solidFill>
                <a:prstClr val="black">
                  <a:tint val="75000"/>
                </a:prstClr>
              </a:solidFill>
            </a:endParaRPr>
          </a:p>
        </p:txBody>
      </p:sp>
    </p:spTree>
  </p:cSld>
  <p:clrMapOvr>
    <a:masterClrMapping/>
  </p:clrMapOvr>
  <p:transition>
    <p:wip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fld>
            <a:endParaRPr lang="zh-HK" alt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zh-HK" alt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fld>
            <a:endParaRPr lang="zh-HK" altLang="en-US">
              <a:solidFill>
                <a:prstClr val="black">
                  <a:tint val="75000"/>
                </a:prstClr>
              </a:solidFill>
            </a:endParaRPr>
          </a:p>
        </p:txBody>
      </p:sp>
    </p:spTree>
  </p:cSld>
  <p:clrMapOvr>
    <a:masterClrMapping/>
  </p:clrMapOvr>
  <p:transition>
    <p:wip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fld>
            <a:endParaRPr lang="zh-HK"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HK"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fld>
            <a:endParaRPr lang="zh-HK" altLang="en-US">
              <a:solidFill>
                <a:prstClr val="black">
                  <a:tint val="75000"/>
                </a:prstClr>
              </a:solidFill>
            </a:endParaRPr>
          </a:p>
        </p:txBody>
      </p:sp>
    </p:spTree>
  </p:cSld>
  <p:clrMapOvr>
    <a:masterClrMapping/>
  </p:clrMapOvr>
  <p:transition>
    <p:wip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76EF31D4-1AA4-45E7-8F10-C007A9A6DDB0}" type="datetimeFigureOut">
              <a:rPr lang="zh-HK" altLang="en-US" smtClean="0"/>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fld>
            <a:endParaRPr lang="zh-HK"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fld>
            <a:endParaRPr lang="zh-HK"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HK"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fld>
            <a:endParaRPr lang="zh-HK" altLang="en-US">
              <a:solidFill>
                <a:prstClr val="black">
                  <a:tint val="75000"/>
                </a:prstClr>
              </a:solidFill>
            </a:endParaRPr>
          </a:p>
        </p:txBody>
      </p:sp>
    </p:spTree>
  </p:cSld>
  <p:clrMapOvr>
    <a:masterClrMapping/>
  </p:clrMapOvr>
  <p:transition>
    <p:wip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fld>
            <a:endParaRPr lang="zh-HK" altLang="en-US">
              <a:solidFill>
                <a:prstClr val="black">
                  <a:tint val="75000"/>
                </a:prstClr>
              </a:solidFill>
            </a:endParaRPr>
          </a:p>
        </p:txBody>
      </p:sp>
    </p:spTree>
  </p:cSld>
  <p:clrMapOvr>
    <a:masterClrMapping/>
  </p:clrMapOvr>
  <p:transition>
    <p:wip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fld>
            <a:endParaRPr lang="zh-HK" altLang="en-US">
              <a:solidFill>
                <a:prstClr val="black">
                  <a:tint val="75000"/>
                </a:prstClr>
              </a:solidFill>
            </a:endParaRPr>
          </a:p>
        </p:txBody>
      </p:sp>
    </p:spTree>
  </p:cSld>
  <p:clrMapOvr>
    <a:masterClrMapping/>
  </p:clrMapOvr>
  <p:transition>
    <p:wip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lstStyle/>
          <a:p>
            <a:fld id="{76EF31D4-1AA4-45E7-8F10-C007A9A6DDB0}" type="datetimeFigureOut">
              <a:rPr lang="zh-HK" altLang="en-US" smtClean="0"/>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fld>
            <a:endParaRPr lang="zh-HK"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76EF31D4-1AA4-45E7-8F10-C007A9A6DDB0}" type="datetimeFigureOut">
              <a:rPr lang="zh-HK" altLang="en-US" smtClean="0"/>
            </a:fld>
            <a:endParaRPr lang="zh-HK" altLang="en-US"/>
          </a:p>
        </p:txBody>
      </p:sp>
      <p:sp>
        <p:nvSpPr>
          <p:cNvPr id="6" name="Footer Placeholder 5"/>
          <p:cNvSpPr>
            <a:spLocks noGrp="1"/>
          </p:cNvSpPr>
          <p:nvPr>
            <p:ph type="ftr" sz="quarter" idx="11"/>
          </p:nvPr>
        </p:nvSpPr>
        <p:spPr/>
        <p:txBody>
          <a:bodyPr/>
          <a:lstStyle/>
          <a:p>
            <a:endParaRPr lang="zh-HK" altLang="en-US"/>
          </a:p>
        </p:txBody>
      </p:sp>
      <p:sp>
        <p:nvSpPr>
          <p:cNvPr id="7" name="Slide Number Placeholder 6"/>
          <p:cNvSpPr>
            <a:spLocks noGrp="1"/>
          </p:cNvSpPr>
          <p:nvPr>
            <p:ph type="sldNum" sz="quarter" idx="12"/>
          </p:nvPr>
        </p:nvSpPr>
        <p:spPr/>
        <p:txBody>
          <a:bodyPr/>
          <a:lstStyle/>
          <a:p>
            <a:fld id="{9E45C72C-05F9-42DA-A32C-E89F323A6F21}" type="slidenum">
              <a:rPr lang="zh-HK" altLang="en-US" smtClean="0"/>
            </a:fld>
            <a:endParaRPr lang="zh-HK"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76EF31D4-1AA4-45E7-8F10-C007A9A6DDB0}" type="datetimeFigureOut">
              <a:rPr lang="zh-HK" altLang="en-US" smtClean="0"/>
            </a:fld>
            <a:endParaRPr lang="zh-HK" altLang="en-US"/>
          </a:p>
        </p:txBody>
      </p:sp>
      <p:sp>
        <p:nvSpPr>
          <p:cNvPr id="8" name="Footer Placeholder 7"/>
          <p:cNvSpPr>
            <a:spLocks noGrp="1"/>
          </p:cNvSpPr>
          <p:nvPr>
            <p:ph type="ftr" sz="quarter" idx="11"/>
          </p:nvPr>
        </p:nvSpPr>
        <p:spPr/>
        <p:txBody>
          <a:bodyPr/>
          <a:lstStyle/>
          <a:p>
            <a:endParaRPr lang="zh-HK" altLang="en-US"/>
          </a:p>
        </p:txBody>
      </p:sp>
      <p:sp>
        <p:nvSpPr>
          <p:cNvPr id="9" name="Slide Number Placeholder 8"/>
          <p:cNvSpPr>
            <a:spLocks noGrp="1"/>
          </p:cNvSpPr>
          <p:nvPr>
            <p:ph type="sldNum" sz="quarter" idx="12"/>
          </p:nvPr>
        </p:nvSpPr>
        <p:spPr/>
        <p:txBody>
          <a:bodyPr/>
          <a:lstStyle/>
          <a:p>
            <a:fld id="{9E45C72C-05F9-42DA-A32C-E89F323A6F21}" type="slidenum">
              <a:rPr lang="zh-HK" altLang="en-US" smtClean="0"/>
            </a:fld>
            <a:endParaRPr lang="zh-HK"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76EF31D4-1AA4-45E7-8F10-C007A9A6DDB0}" type="datetimeFigureOut">
              <a:rPr lang="zh-HK" altLang="en-US" smtClean="0"/>
            </a:fld>
            <a:endParaRPr lang="zh-HK" altLang="en-US"/>
          </a:p>
        </p:txBody>
      </p:sp>
      <p:sp>
        <p:nvSpPr>
          <p:cNvPr id="4" name="Footer Placeholder 3"/>
          <p:cNvSpPr>
            <a:spLocks noGrp="1"/>
          </p:cNvSpPr>
          <p:nvPr>
            <p:ph type="ftr" sz="quarter" idx="11"/>
          </p:nvPr>
        </p:nvSpPr>
        <p:spPr/>
        <p:txBody>
          <a:bodyPr/>
          <a:lstStyle/>
          <a:p>
            <a:endParaRPr lang="zh-HK" altLang="en-US"/>
          </a:p>
        </p:txBody>
      </p:sp>
      <p:sp>
        <p:nvSpPr>
          <p:cNvPr id="5" name="Slide Number Placeholder 4"/>
          <p:cNvSpPr>
            <a:spLocks noGrp="1"/>
          </p:cNvSpPr>
          <p:nvPr>
            <p:ph type="sldNum" sz="quarter" idx="12"/>
          </p:nvPr>
        </p:nvSpPr>
        <p:spPr/>
        <p:txBody>
          <a:bodyPr/>
          <a:lstStyle/>
          <a:p>
            <a:fld id="{9E45C72C-05F9-42DA-A32C-E89F323A6F21}" type="slidenum">
              <a:rPr lang="zh-HK" altLang="en-US" smtClean="0"/>
            </a:fld>
            <a:endParaRPr lang="zh-HK"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EF31D4-1AA4-45E7-8F10-C007A9A6DDB0}" type="datetimeFigureOut">
              <a:rPr lang="zh-HK" altLang="en-US" smtClean="0"/>
            </a:fld>
            <a:endParaRPr lang="zh-HK" altLang="en-US"/>
          </a:p>
        </p:txBody>
      </p:sp>
      <p:sp>
        <p:nvSpPr>
          <p:cNvPr id="3" name="Footer Placeholder 2"/>
          <p:cNvSpPr>
            <a:spLocks noGrp="1"/>
          </p:cNvSpPr>
          <p:nvPr>
            <p:ph type="ftr" sz="quarter" idx="11"/>
          </p:nvPr>
        </p:nvSpPr>
        <p:spPr/>
        <p:txBody>
          <a:bodyPr/>
          <a:lstStyle/>
          <a:p>
            <a:endParaRPr lang="zh-HK" altLang="en-US"/>
          </a:p>
        </p:txBody>
      </p:sp>
      <p:sp>
        <p:nvSpPr>
          <p:cNvPr id="4" name="Slide Number Placeholder 3"/>
          <p:cNvSpPr>
            <a:spLocks noGrp="1"/>
          </p:cNvSpPr>
          <p:nvPr>
            <p:ph type="sldNum" sz="quarter" idx="12"/>
          </p:nvPr>
        </p:nvSpPr>
        <p:spPr/>
        <p:txBody>
          <a:bodyPr/>
          <a:lstStyle/>
          <a:p>
            <a:fld id="{9E45C72C-05F9-42DA-A32C-E89F323A6F21}" type="slidenum">
              <a:rPr lang="zh-HK" altLang="en-US" smtClean="0"/>
            </a:fld>
            <a:endParaRPr lang="zh-HK"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76EF31D4-1AA4-45E7-8F10-C007A9A6DDB0}" type="datetimeFigureOut">
              <a:rPr lang="zh-HK" altLang="en-US" smtClean="0"/>
            </a:fld>
            <a:endParaRPr lang="zh-HK" altLang="en-US"/>
          </a:p>
        </p:txBody>
      </p:sp>
      <p:sp>
        <p:nvSpPr>
          <p:cNvPr id="6" name="Footer Placeholder 5"/>
          <p:cNvSpPr>
            <a:spLocks noGrp="1"/>
          </p:cNvSpPr>
          <p:nvPr>
            <p:ph type="ftr" sz="quarter" idx="11"/>
          </p:nvPr>
        </p:nvSpPr>
        <p:spPr/>
        <p:txBody>
          <a:bodyPr/>
          <a:lstStyle/>
          <a:p>
            <a:endParaRPr lang="zh-HK" altLang="en-US"/>
          </a:p>
        </p:txBody>
      </p:sp>
      <p:sp>
        <p:nvSpPr>
          <p:cNvPr id="7" name="Slide Number Placeholder 6"/>
          <p:cNvSpPr>
            <a:spLocks noGrp="1"/>
          </p:cNvSpPr>
          <p:nvPr>
            <p:ph type="sldNum" sz="quarter" idx="12"/>
          </p:nvPr>
        </p:nvSpPr>
        <p:spPr/>
        <p:txBody>
          <a:bodyPr/>
          <a:lstStyle/>
          <a:p>
            <a:fld id="{9E45C72C-05F9-42DA-A32C-E89F323A6F21}" type="slidenum">
              <a:rPr lang="zh-HK" altLang="en-US" smtClean="0"/>
            </a:fld>
            <a:endParaRPr lang="zh-HK"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76EF31D4-1AA4-45E7-8F10-C007A9A6DDB0}" type="datetimeFigureOut">
              <a:rPr lang="zh-HK" altLang="en-US" smtClean="0"/>
            </a:fld>
            <a:endParaRPr lang="zh-HK" altLang="en-US"/>
          </a:p>
        </p:txBody>
      </p:sp>
      <p:sp>
        <p:nvSpPr>
          <p:cNvPr id="6" name="Footer Placeholder 5"/>
          <p:cNvSpPr>
            <a:spLocks noGrp="1"/>
          </p:cNvSpPr>
          <p:nvPr>
            <p:ph type="ftr" sz="quarter" idx="11"/>
          </p:nvPr>
        </p:nvSpPr>
        <p:spPr/>
        <p:txBody>
          <a:bodyPr/>
          <a:lstStyle/>
          <a:p>
            <a:endParaRPr lang="zh-HK" altLang="en-US"/>
          </a:p>
        </p:txBody>
      </p:sp>
      <p:sp>
        <p:nvSpPr>
          <p:cNvPr id="7" name="Slide Number Placeholder 6"/>
          <p:cNvSpPr>
            <a:spLocks noGrp="1"/>
          </p:cNvSpPr>
          <p:nvPr>
            <p:ph type="sldNum" sz="quarter" idx="12"/>
          </p:nvPr>
        </p:nvSpPr>
        <p:spPr/>
        <p:txBody>
          <a:bodyPr/>
          <a:lstStyle/>
          <a:p>
            <a:fld id="{9E45C72C-05F9-42DA-A32C-E89F323A6F21}" type="slidenum">
              <a:rPr lang="zh-HK" altLang="en-US" smtClean="0"/>
            </a:fld>
            <a:endParaRPr lang="zh-HK"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3" Type="http://schemas.openxmlformats.org/officeDocument/2006/relationships/theme" Target="../theme/theme2.xml"/><Relationship Id="rId12" Type="http://schemas.openxmlformats.org/officeDocument/2006/relationships/image" Target="../media/image1.png"/><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cstate="print">
            <a:lum/>
          </a:blip>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EF31D4-1AA4-45E7-8F10-C007A9A6DDB0}" type="datetimeFigureOut">
              <a:rPr lang="zh-HK" altLang="en-US" smtClean="0"/>
            </a:fld>
            <a:endParaRPr lang="zh-HK"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HK"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45C72C-05F9-42DA-A32C-E89F323A6F21}" type="slidenum">
              <a:rPr lang="zh-HK" altLang="en-US" smtClean="0"/>
            </a:fld>
            <a:endParaRPr lang="zh-HK"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2" cstate="print">
            <a:lum/>
          </a:blip>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A18431-54C4-4585-82AD-D4BDE8FCC787}" type="datetimeFigureOut">
              <a:rPr lang="zh-HK" altLang="en-US" smtClean="0">
                <a:solidFill>
                  <a:prstClr val="black">
                    <a:tint val="75000"/>
                  </a:prstClr>
                </a:solidFill>
              </a:rPr>
            </a:fld>
            <a:endParaRPr lang="zh-HK" altLang="en-US">
              <a:solidFill>
                <a:prstClr val="black">
                  <a:tint val="75000"/>
                </a:prstClr>
              </a:solidFill>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HK" altLang="en-US">
              <a:solidFill>
                <a:prstClr val="black">
                  <a:tint val="75000"/>
                </a:prstClr>
              </a:solidFill>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92E714-8771-4256-B120-A1444CD7D5F3}" type="slidenum">
              <a:rPr lang="zh-HK" altLang="en-US" smtClean="0">
                <a:solidFill>
                  <a:prstClr val="black">
                    <a:tint val="75000"/>
                  </a:prstClr>
                </a:solidFill>
              </a:rPr>
            </a:fld>
            <a:endParaRPr lang="zh-HK" alt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wipe/>
  </p:transition>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18.xml"/><Relationship Id="rId2" Type="http://schemas.openxmlformats.org/officeDocument/2006/relationships/image" Target="../media/image9.wmf"/><Relationship Id="rId1" Type="http://schemas.openxmlformats.org/officeDocument/2006/relationships/oleObject" Target="../embeddings/oleObject1.bin"/></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11.jpe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12.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13.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14.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15.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16.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18.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1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image" Target="../media/image21.png"/><Relationship Id="rId1" Type="http://schemas.openxmlformats.org/officeDocument/2006/relationships/image" Target="../media/image20.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22.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image" Target="../media/image24.png"/><Relationship Id="rId1" Type="http://schemas.openxmlformats.org/officeDocument/2006/relationships/image" Target="../media/image23.jpeg"/></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image" Target="../media/image26.png"/><Relationship Id="rId1" Type="http://schemas.openxmlformats.org/officeDocument/2006/relationships/image" Target="../media/image25.jpe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27.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2.png"/></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2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image" Target="../media/image4.jpeg"/><Relationship Id="rId1" Type="http://schemas.openxmlformats.org/officeDocument/2006/relationships/image" Target="../media/image3.GIF"/></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image" Target="../media/image6.jpeg"/><Relationship Id="rId1" Type="http://schemas.openxmlformats.org/officeDocument/2006/relationships/image" Target="../media/image5.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7.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8.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1846275" y="2223126"/>
            <a:ext cx="5451475" cy="1446550"/>
          </a:xfrm>
          <a:prstGeom prst="rect">
            <a:avLst/>
          </a:prstGeom>
          <a:noFill/>
        </p:spPr>
        <p:txBody>
          <a:bodyPr wrap="square" rtlCol="0">
            <a:spAutoFit/>
          </a:bodyPr>
          <a:lstStyle/>
          <a:p>
            <a:pPr algn="ctr"/>
            <a:r>
              <a:rPr lang="zh-CN" altLang="en-US" sz="7200" b="1" spc="300" dirty="0">
                <a:solidFill>
                  <a:schemeClr val="bg1"/>
                </a:solidFill>
                <a:latin typeface="微软雅黑" panose="020B0503020204020204" pitchFamily="34" charset="-122"/>
                <a:ea typeface="微软雅黑" panose="020B0503020204020204" pitchFamily="34" charset="-122"/>
              </a:rPr>
              <a:t>我们毕业啦</a:t>
            </a:r>
            <a:endParaRPr lang="en-US" altLang="zh-CN" sz="7200" b="1" spc="300" dirty="0">
              <a:solidFill>
                <a:schemeClr val="bg1"/>
              </a:solidFill>
              <a:latin typeface="微软雅黑" panose="020B0503020204020204" pitchFamily="34" charset="-122"/>
              <a:ea typeface="微软雅黑" panose="020B0503020204020204" pitchFamily="34" charset="-122"/>
            </a:endParaRPr>
          </a:p>
          <a:p>
            <a:pPr algn="ctr"/>
            <a:r>
              <a:rPr lang="zh-CN" altLang="en-US" sz="1600" b="1" spc="300" dirty="0">
                <a:solidFill>
                  <a:schemeClr val="bg1"/>
                </a:solidFill>
                <a:latin typeface="微软雅黑" panose="020B0503020204020204" pitchFamily="34" charset="-122"/>
                <a:ea typeface="微软雅黑" panose="020B0503020204020204" pitchFamily="34" charset="-122"/>
              </a:rPr>
              <a:t>其实是答辩的标题地方</a:t>
            </a:r>
            <a:endParaRPr lang="en-US" altLang="zh-CN" sz="1600" b="1" spc="300" dirty="0">
              <a:solidFill>
                <a:schemeClr val="bg1"/>
              </a:solidFill>
              <a:latin typeface="微软雅黑" panose="020B0503020204020204" pitchFamily="34" charset="-122"/>
              <a:ea typeface="微软雅黑" panose="020B0503020204020204" pitchFamily="34" charset="-122"/>
            </a:endParaRPr>
          </a:p>
        </p:txBody>
      </p:sp>
      <p:sp>
        <p:nvSpPr>
          <p:cNvPr id="17" name="矩形 16"/>
          <p:cNvSpPr/>
          <p:nvPr/>
        </p:nvSpPr>
        <p:spPr>
          <a:xfrm>
            <a:off x="0" y="1776400"/>
            <a:ext cx="9144000" cy="2340000"/>
          </a:xfrm>
          <a:prstGeom prst="rect">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784225" y="2223135"/>
            <a:ext cx="7666355" cy="1445260"/>
          </a:xfrm>
          <a:prstGeom prst="rect">
            <a:avLst/>
          </a:prstGeom>
          <a:noFill/>
        </p:spPr>
        <p:txBody>
          <a:bodyPr wrap="square" rtlCol="0">
            <a:spAutoFit/>
          </a:bodyPr>
          <a:lstStyle/>
          <a:p>
            <a:pPr algn="ctr"/>
            <a:r>
              <a:rPr lang="zh-CN" altLang="en-US" sz="4400" b="1" spc="300" dirty="0">
                <a:solidFill>
                  <a:schemeClr val="bg1"/>
                </a:solidFill>
                <a:latin typeface="微软雅黑" panose="020B0503020204020204" pitchFamily="34" charset="-122"/>
                <a:ea typeface="微软雅黑" panose="020B0503020204020204" pitchFamily="34" charset="-122"/>
              </a:rPr>
              <a:t>支持动态揽收的无人机与无人车快件派送算法研究</a:t>
            </a:r>
            <a:endParaRPr lang="zh-CN" altLang="en-US" sz="4400" b="1" spc="300" dirty="0">
              <a:solidFill>
                <a:schemeClr val="bg1"/>
              </a:solidFill>
              <a:latin typeface="微软雅黑" panose="020B0503020204020204" pitchFamily="34" charset="-122"/>
              <a:ea typeface="微软雅黑" panose="020B0503020204020204" pitchFamily="34" charset="-122"/>
            </a:endParaRPr>
          </a:p>
        </p:txBody>
      </p:sp>
      <p:sp>
        <p:nvSpPr>
          <p:cNvPr id="23" name="矩形 22"/>
          <p:cNvSpPr/>
          <p:nvPr/>
        </p:nvSpPr>
        <p:spPr>
          <a:xfrm>
            <a:off x="1235076" y="5064580"/>
            <a:ext cx="1357313" cy="400052"/>
          </a:xfrm>
          <a:prstGeom prst="rect">
            <a:avLst/>
          </a:prstGeom>
          <a:solidFill>
            <a:srgbClr val="92D14F"/>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spc="300" dirty="0">
                <a:latin typeface="微软雅黑" panose="020B0503020204020204" pitchFamily="34" charset="-122"/>
                <a:ea typeface="微软雅黑" panose="020B0503020204020204" pitchFamily="34" charset="-122"/>
              </a:rPr>
              <a:t>答辩人</a:t>
            </a:r>
            <a:endParaRPr lang="zh-HK" altLang="en-US" sz="2000" b="1" spc="300" dirty="0">
              <a:latin typeface="微软雅黑" panose="020B0503020204020204" pitchFamily="34" charset="-122"/>
              <a:ea typeface="微软雅黑" panose="020B0503020204020204" pitchFamily="34" charset="-122"/>
            </a:endParaRPr>
          </a:p>
        </p:txBody>
      </p:sp>
      <p:sp>
        <p:nvSpPr>
          <p:cNvPr id="24" name="矩形 23"/>
          <p:cNvSpPr/>
          <p:nvPr/>
        </p:nvSpPr>
        <p:spPr>
          <a:xfrm>
            <a:off x="1235076" y="5738473"/>
            <a:ext cx="1357313" cy="400052"/>
          </a:xfrm>
          <a:prstGeom prst="rect">
            <a:avLst/>
          </a:prstGeom>
          <a:solidFill>
            <a:srgbClr val="92D14F"/>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spc="300" dirty="0">
                <a:latin typeface="微软雅黑" panose="020B0503020204020204" pitchFamily="34" charset="-122"/>
                <a:ea typeface="微软雅黑" panose="020B0503020204020204" pitchFamily="34" charset="-122"/>
              </a:rPr>
              <a:t>指导老师</a:t>
            </a:r>
            <a:endParaRPr lang="zh-HK" altLang="en-US" sz="2000" b="1" spc="300" dirty="0">
              <a:latin typeface="微软雅黑" panose="020B0503020204020204" pitchFamily="34" charset="-122"/>
              <a:ea typeface="微软雅黑" panose="020B0503020204020204" pitchFamily="34" charset="-122"/>
            </a:endParaRPr>
          </a:p>
        </p:txBody>
      </p:sp>
      <p:sp>
        <p:nvSpPr>
          <p:cNvPr id="25" name="文本框 24"/>
          <p:cNvSpPr txBox="1"/>
          <p:nvPr/>
        </p:nvSpPr>
        <p:spPr>
          <a:xfrm>
            <a:off x="2620962" y="5079940"/>
            <a:ext cx="1614489" cy="398780"/>
          </a:xfrm>
          <a:prstGeom prst="rect">
            <a:avLst/>
          </a:prstGeom>
          <a:noFill/>
        </p:spPr>
        <p:txBody>
          <a:bodyPr wrap="square" rtlCol="0">
            <a:spAutoFit/>
          </a:bodyPr>
          <a:lstStyle/>
          <a:p>
            <a:r>
              <a:rPr lang="zh-CN" sz="2000" b="1" spc="300" dirty="0">
                <a:solidFill>
                  <a:schemeClr val="bg2">
                    <a:lumMod val="50000"/>
                  </a:schemeClr>
                </a:solidFill>
                <a:latin typeface="微软雅黑" panose="020B0503020204020204" pitchFamily="34" charset="-122"/>
                <a:ea typeface="微软雅黑" panose="020B0503020204020204" pitchFamily="34" charset="-122"/>
              </a:rPr>
              <a:t>潘韦</a:t>
            </a:r>
            <a:endParaRPr lang="zh-CN" sz="2000" b="1" spc="3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2620962" y="5753833"/>
            <a:ext cx="1614489" cy="398780"/>
          </a:xfrm>
          <a:prstGeom prst="rect">
            <a:avLst/>
          </a:prstGeom>
          <a:noFill/>
        </p:spPr>
        <p:txBody>
          <a:bodyPr wrap="square" rtlCol="0">
            <a:spAutoFit/>
          </a:bodyPr>
          <a:lstStyle/>
          <a:p>
            <a:r>
              <a:rPr lang="zh-CN" sz="2000" b="1" spc="300" dirty="0">
                <a:solidFill>
                  <a:schemeClr val="bg2">
                    <a:lumMod val="50000"/>
                  </a:schemeClr>
                </a:solidFill>
                <a:latin typeface="微软雅黑" panose="020B0503020204020204" pitchFamily="34" charset="-122"/>
                <a:ea typeface="微软雅黑" panose="020B0503020204020204" pitchFamily="34" charset="-122"/>
              </a:rPr>
              <a:t>曲明成</a:t>
            </a:r>
            <a:endParaRPr lang="zh-CN" sz="2000" b="1" spc="3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5894070" y="5944235"/>
            <a:ext cx="3114675" cy="398780"/>
          </a:xfrm>
          <a:prstGeom prst="rect">
            <a:avLst/>
          </a:prstGeom>
          <a:noFill/>
        </p:spPr>
        <p:txBody>
          <a:bodyPr wrap="square" rtlCol="0">
            <a:spAutoFit/>
          </a:bodyPr>
          <a:p>
            <a:r>
              <a:rPr lang="en-US" altLang="zh-CN" sz="2000" b="1" spc="300" dirty="0">
                <a:solidFill>
                  <a:schemeClr val="bg2">
                    <a:lumMod val="50000"/>
                  </a:schemeClr>
                </a:solidFill>
                <a:latin typeface="微软雅黑" panose="020B0503020204020204" pitchFamily="34" charset="-122"/>
                <a:ea typeface="微软雅黑" panose="020B0503020204020204" pitchFamily="34" charset="-122"/>
              </a:rPr>
              <a:t>2018</a:t>
            </a:r>
            <a:r>
              <a:rPr lang="zh-CN" altLang="en-US" sz="2000" b="1" spc="300" dirty="0">
                <a:solidFill>
                  <a:schemeClr val="bg2">
                    <a:lumMod val="50000"/>
                  </a:schemeClr>
                </a:solidFill>
                <a:latin typeface="微软雅黑" panose="020B0503020204020204" pitchFamily="34" charset="-122"/>
                <a:ea typeface="微软雅黑" panose="020B0503020204020204" pitchFamily="34" charset="-122"/>
              </a:rPr>
              <a:t>年</a:t>
            </a:r>
            <a:r>
              <a:rPr lang="en-US" altLang="zh-CN" sz="2000" b="1" spc="300" dirty="0">
                <a:solidFill>
                  <a:schemeClr val="bg2">
                    <a:lumMod val="50000"/>
                  </a:schemeClr>
                </a:solidFill>
                <a:latin typeface="微软雅黑" panose="020B0503020204020204" pitchFamily="34" charset="-122"/>
                <a:ea typeface="微软雅黑" panose="020B0503020204020204" pitchFamily="34" charset="-122"/>
              </a:rPr>
              <a:t>6</a:t>
            </a:r>
            <a:r>
              <a:rPr lang="zh-CN" altLang="en-US" sz="2000" b="1" spc="300" dirty="0">
                <a:solidFill>
                  <a:schemeClr val="bg2">
                    <a:lumMod val="50000"/>
                  </a:schemeClr>
                </a:solidFill>
                <a:latin typeface="微软雅黑" panose="020B0503020204020204" pitchFamily="34" charset="-122"/>
                <a:ea typeface="微软雅黑" panose="020B0503020204020204" pitchFamily="34" charset="-122"/>
              </a:rPr>
              <a:t>月</a:t>
            </a:r>
            <a:r>
              <a:rPr lang="en-US" altLang="zh-CN" sz="2000" b="1" spc="300" dirty="0">
                <a:solidFill>
                  <a:schemeClr val="bg2">
                    <a:lumMod val="50000"/>
                  </a:schemeClr>
                </a:solidFill>
                <a:latin typeface="微软雅黑" panose="020B0503020204020204" pitchFamily="34" charset="-122"/>
                <a:ea typeface="微软雅黑" panose="020B0503020204020204" pitchFamily="34" charset="-122"/>
              </a:rPr>
              <a:t>16</a:t>
            </a:r>
            <a:r>
              <a:rPr lang="zh-CN" altLang="en-US" sz="2000" b="1" spc="300" dirty="0">
                <a:solidFill>
                  <a:schemeClr val="bg2">
                    <a:lumMod val="50000"/>
                  </a:schemeClr>
                </a:solidFill>
                <a:latin typeface="微软雅黑" panose="020B0503020204020204" pitchFamily="34" charset="-122"/>
                <a:ea typeface="微软雅黑" panose="020B0503020204020204" pitchFamily="34" charset="-122"/>
              </a:rPr>
              <a:t>日</a:t>
            </a:r>
            <a:endParaRPr lang="zh-CN" altLang="en-US" sz="2000" b="1" spc="300" dirty="0">
              <a:solidFill>
                <a:schemeClr val="bg2">
                  <a:lumMod val="50000"/>
                </a:schemeClr>
              </a:solidFill>
              <a:latin typeface="微软雅黑" panose="020B0503020204020204" pitchFamily="34" charset="-122"/>
              <a:ea typeface="微软雅黑" panose="020B0503020204020204" pitchFamily="34" charset="-122"/>
            </a:endParaRPr>
          </a:p>
        </p:txBody>
      </p:sp>
    </p:spTree>
    <p:custDataLst>
      <p:tags r:id="rId1"/>
    </p:custData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HK" altLang="en-US"/>
          </a:p>
        </p:txBody>
      </p:sp>
      <p:sp>
        <p:nvSpPr>
          <p:cNvPr id="4" name="矩形 3"/>
          <p:cNvSpPr/>
          <p:nvPr/>
        </p:nvSpPr>
        <p:spPr>
          <a:xfrm>
            <a:off x="2684145" y="105316"/>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HK" altLang="en-US"/>
          </a:p>
        </p:txBody>
      </p:sp>
      <p:sp>
        <p:nvSpPr>
          <p:cNvPr id="13" name="文本框 12"/>
          <p:cNvSpPr txBox="1"/>
          <p:nvPr/>
        </p:nvSpPr>
        <p:spPr>
          <a:xfrm>
            <a:off x="25227" y="93911"/>
            <a:ext cx="1280392" cy="368300"/>
          </a:xfrm>
          <a:prstGeom prst="rect">
            <a:avLst/>
          </a:prstGeom>
          <a:noFill/>
        </p:spPr>
        <p:txBody>
          <a:bodyPr wrap="square" rtlCol="0">
            <a:spAutoFit/>
          </a:bodyPr>
          <a:p>
            <a:r>
              <a:rPr lang="zh-CN" spc="300" dirty="0" smtClean="0">
                <a:solidFill>
                  <a:schemeClr val="bg1"/>
                </a:solidFill>
                <a:latin typeface="微软雅黑" panose="020B0503020204020204" pitchFamily="34" charset="-122"/>
                <a:ea typeface="微软雅黑" panose="020B0503020204020204" pitchFamily="34" charset="-122"/>
              </a:rPr>
              <a:t>研究目的</a:t>
            </a:r>
            <a:endParaRPr lang="zh-CN" spc="300" dirty="0" smtClean="0">
              <a:solidFill>
                <a:schemeClr val="bg1"/>
              </a:solidFill>
              <a:latin typeface="微软雅黑" panose="020B0503020204020204" pitchFamily="34" charset="-122"/>
              <a:ea typeface="微软雅黑" panose="020B0503020204020204" pitchFamily="34" charset="-122"/>
            </a:endParaRPr>
          </a:p>
        </p:txBody>
      </p:sp>
      <p:cxnSp>
        <p:nvCxnSpPr>
          <p:cNvPr id="19" name="直接连接符 18"/>
          <p:cNvCxnSpPr/>
          <p:nvPr/>
        </p:nvCxnSpPr>
        <p:spPr>
          <a:xfrm>
            <a:off x="13047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4043710" y="93911"/>
            <a:ext cx="1295400" cy="368300"/>
          </a:xfrm>
          <a:prstGeom prst="rect">
            <a:avLst/>
          </a:prstGeom>
          <a:noFill/>
        </p:spPr>
        <p:txBody>
          <a:bodyPr wrap="square" rtlCol="0">
            <a:spAutoFit/>
          </a:bodyPr>
          <a:p>
            <a:r>
              <a:rPr lang="zh-CN" spc="300" dirty="0" smtClean="0">
                <a:solidFill>
                  <a:schemeClr val="bg1"/>
                </a:solidFill>
                <a:latin typeface="微软雅黑" panose="020B0503020204020204" pitchFamily="34" charset="-122"/>
                <a:ea typeface="微软雅黑" panose="020B0503020204020204" pitchFamily="34" charset="-122"/>
                <a:sym typeface="+mn-ea"/>
              </a:rPr>
              <a:t>解决方案</a:t>
            </a:r>
            <a:endParaRPr lang="zh-CN" spc="300" dirty="0">
              <a:solidFill>
                <a:schemeClr val="bg1"/>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5403317" y="93911"/>
            <a:ext cx="1295400" cy="368300"/>
          </a:xfrm>
          <a:prstGeom prst="rect">
            <a:avLst/>
          </a:prstGeom>
          <a:noFill/>
        </p:spPr>
        <p:txBody>
          <a:bodyPr wrap="square" rtlCol="0">
            <a:spAutoFit/>
          </a:bodyPr>
          <a:p>
            <a:r>
              <a:rPr lang="zh-CN" spc="300" dirty="0" smtClean="0">
                <a:solidFill>
                  <a:schemeClr val="bg1"/>
                </a:solidFill>
                <a:latin typeface="微软雅黑" panose="020B0503020204020204" pitchFamily="34" charset="-122"/>
                <a:ea typeface="微软雅黑" panose="020B0503020204020204" pitchFamily="34" charset="-122"/>
                <a:sym typeface="+mn-ea"/>
              </a:rPr>
              <a:t>实验分析</a:t>
            </a:r>
            <a:endParaRPr lang="zh-CN" spc="300" dirty="0">
              <a:solidFill>
                <a:schemeClr val="bg1"/>
              </a:solidFill>
              <a:latin typeface="微软雅黑" panose="020B0503020204020204" pitchFamily="34" charset="-122"/>
              <a:ea typeface="微软雅黑" panose="020B0503020204020204" pitchFamily="34" charset="-122"/>
            </a:endParaRPr>
          </a:p>
        </p:txBody>
      </p:sp>
      <p:cxnSp>
        <p:nvCxnSpPr>
          <p:cNvPr id="7" name="直接连接符 6"/>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324496" y="93911"/>
            <a:ext cx="1295400" cy="368300"/>
          </a:xfrm>
          <a:prstGeom prst="rect">
            <a:avLst/>
          </a:prstGeom>
          <a:noFill/>
        </p:spPr>
        <p:txBody>
          <a:bodyPr wrap="square" rtlCol="0">
            <a:spAutoFit/>
          </a:bodyPr>
          <a:p>
            <a:r>
              <a:rPr lang="zh-CN" spc="300" dirty="0" smtClean="0">
                <a:solidFill>
                  <a:schemeClr val="bg1"/>
                </a:solidFill>
                <a:latin typeface="微软雅黑" panose="020B0503020204020204" pitchFamily="34" charset="-122"/>
                <a:ea typeface="微软雅黑" panose="020B0503020204020204" pitchFamily="34" charset="-122"/>
              </a:rPr>
              <a:t>现状分析</a:t>
            </a:r>
            <a:endParaRPr lang="zh-CN" spc="300" dirty="0">
              <a:solidFill>
                <a:schemeClr val="bg1"/>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2684103" y="93911"/>
            <a:ext cx="1295400" cy="368300"/>
          </a:xfrm>
          <a:prstGeom prst="rect">
            <a:avLst/>
          </a:prstGeom>
          <a:noFill/>
        </p:spPr>
        <p:txBody>
          <a:bodyPr wrap="square" rtlCol="0">
            <a:spAutoFit/>
          </a:bodyPr>
          <a:p>
            <a:r>
              <a:rPr lang="zh-CN" spc="300" dirty="0" smtClean="0">
                <a:solidFill>
                  <a:schemeClr val="tx1"/>
                </a:solidFill>
                <a:latin typeface="微软雅黑" panose="020B0503020204020204" pitchFamily="34" charset="-122"/>
                <a:ea typeface="微软雅黑" panose="020B0503020204020204" pitchFamily="34" charset="-122"/>
              </a:rPr>
              <a:t>研究内容</a:t>
            </a:r>
            <a:endParaRPr lang="zh-CN" spc="300" dirty="0" smtClean="0">
              <a:solidFill>
                <a:schemeClr val="tx1"/>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754380" y="1035050"/>
            <a:ext cx="7477760" cy="2676525"/>
          </a:xfrm>
          <a:prstGeom prst="rect">
            <a:avLst/>
          </a:prstGeom>
          <a:noFill/>
        </p:spPr>
        <p:txBody>
          <a:bodyPr wrap="square" rtlCol="0" anchor="t">
            <a:spAutoFit/>
          </a:bodyPr>
          <a:p>
            <a:pPr lvl="0" algn="just"/>
            <a:r>
              <a:rPr lang="en-US" sz="2400" dirty="0">
                <a:solidFill>
                  <a:srgbClr val="666666"/>
                </a:solidFill>
                <a:latin typeface="微软雅黑" panose="020B0503020204020204" pitchFamily="34" charset="-122"/>
                <a:ea typeface="微软雅黑" panose="020B0503020204020204" pitchFamily="34" charset="-122"/>
                <a:sym typeface="+mn-ea"/>
              </a:rPr>
              <a:t>	</a:t>
            </a:r>
            <a:r>
              <a:rPr sz="2400" dirty="0">
                <a:solidFill>
                  <a:srgbClr val="666666"/>
                </a:solidFill>
                <a:latin typeface="微软雅黑" panose="020B0503020204020204" pitchFamily="34" charset="-122"/>
                <a:ea typeface="微软雅黑" panose="020B0503020204020204" pitchFamily="34" charset="-122"/>
                <a:sym typeface="+mn-ea"/>
              </a:rPr>
              <a:t>本项目中主要对象为单派送中心，多无人车</a:t>
            </a:r>
            <a:r>
              <a:rPr lang="zh-CN" sz="2400" dirty="0">
                <a:solidFill>
                  <a:srgbClr val="666666"/>
                </a:solidFill>
                <a:latin typeface="微软雅黑" panose="020B0503020204020204" pitchFamily="34" charset="-122"/>
                <a:ea typeface="微软雅黑" panose="020B0503020204020204" pitchFamily="34" charset="-122"/>
                <a:sym typeface="+mn-ea"/>
              </a:rPr>
              <a:t>及</a:t>
            </a:r>
            <a:r>
              <a:rPr sz="2400" dirty="0">
                <a:solidFill>
                  <a:srgbClr val="666666"/>
                </a:solidFill>
                <a:latin typeface="微软雅黑" panose="020B0503020204020204" pitchFamily="34" charset="-122"/>
                <a:ea typeface="微软雅黑" panose="020B0503020204020204" pitchFamily="34" charset="-122"/>
                <a:sym typeface="+mn-ea"/>
              </a:rPr>
              <a:t>多无人机。</a:t>
            </a:r>
            <a:endParaRPr sz="2400" dirty="0">
              <a:solidFill>
                <a:srgbClr val="666666"/>
              </a:solidFill>
              <a:latin typeface="微软雅黑" panose="020B0503020204020204" pitchFamily="34" charset="-122"/>
              <a:ea typeface="微软雅黑" panose="020B0503020204020204" pitchFamily="34" charset="-122"/>
              <a:sym typeface="+mn-ea"/>
            </a:endParaRPr>
          </a:p>
          <a:p>
            <a:pPr lvl="0" algn="just"/>
            <a:endParaRPr sz="2400" dirty="0">
              <a:solidFill>
                <a:srgbClr val="666666"/>
              </a:solidFill>
              <a:latin typeface="微软雅黑" panose="020B0503020204020204" pitchFamily="34" charset="-122"/>
              <a:ea typeface="微软雅黑" panose="020B0503020204020204" pitchFamily="34" charset="-122"/>
              <a:sym typeface="+mn-ea"/>
            </a:endParaRPr>
          </a:p>
          <a:p>
            <a:pPr lvl="0" algn="just"/>
            <a:r>
              <a:rPr lang="en-US" sz="2400" dirty="0">
                <a:solidFill>
                  <a:srgbClr val="666666"/>
                </a:solidFill>
                <a:latin typeface="微软雅黑" panose="020B0503020204020204" pitchFamily="34" charset="-122"/>
                <a:ea typeface="微软雅黑" panose="020B0503020204020204" pitchFamily="34" charset="-122"/>
                <a:sym typeface="+mn-ea"/>
              </a:rPr>
              <a:t>	</a:t>
            </a:r>
            <a:r>
              <a:rPr lang="zh-CN" altLang="en-US" sz="2400" dirty="0">
                <a:solidFill>
                  <a:srgbClr val="666666"/>
                </a:solidFill>
                <a:latin typeface="微软雅黑" panose="020B0503020204020204" pitchFamily="34" charset="-122"/>
                <a:ea typeface="微软雅黑" panose="020B0503020204020204" pitchFamily="34" charset="-122"/>
                <a:sym typeface="+mn-ea"/>
              </a:rPr>
              <a:t>由无人车与无人机协同配送一片区域，并</a:t>
            </a:r>
            <a:r>
              <a:rPr sz="2400" dirty="0">
                <a:solidFill>
                  <a:srgbClr val="666666"/>
                </a:solidFill>
                <a:latin typeface="微软雅黑" panose="020B0503020204020204" pitchFamily="34" charset="-122"/>
                <a:ea typeface="微软雅黑" panose="020B0503020204020204" pitchFamily="34" charset="-122"/>
                <a:sym typeface="+mn-ea"/>
              </a:rPr>
              <a:t>在配送过程中，动态揽收用户提出的运输快递，并将快递带回分配中心。</a:t>
            </a:r>
            <a:endParaRPr lang="en-US" sz="2400" dirty="0">
              <a:solidFill>
                <a:srgbClr val="666666"/>
              </a:solidFill>
              <a:latin typeface="微软雅黑" panose="020B0503020204020204" pitchFamily="34" charset="-122"/>
              <a:ea typeface="微软雅黑" panose="020B0503020204020204" pitchFamily="34" charset="-122"/>
              <a:sym typeface="+mn-ea"/>
            </a:endParaRPr>
          </a:p>
          <a:p>
            <a:pPr lvl="0" algn="just"/>
            <a:endParaRPr sz="2400" dirty="0">
              <a:solidFill>
                <a:srgbClr val="666666"/>
              </a:solidFill>
              <a:latin typeface="微软雅黑" panose="020B0503020204020204" pitchFamily="34" charset="-122"/>
              <a:ea typeface="微软雅黑" panose="020B0503020204020204" pitchFamily="34" charset="-122"/>
              <a:sym typeface="+mn-ea"/>
            </a:endParaRPr>
          </a:p>
        </p:txBody>
      </p:sp>
      <p:graphicFrame>
        <p:nvGraphicFramePr>
          <p:cNvPr id="11" name="对象 10"/>
          <p:cNvGraphicFramePr/>
          <p:nvPr/>
        </p:nvGraphicFramePr>
        <p:xfrm>
          <a:off x="3295015" y="3023870"/>
          <a:ext cx="5746115" cy="3641090"/>
        </p:xfrm>
        <a:graphic>
          <a:graphicData uri="http://schemas.openxmlformats.org/presentationml/2006/ole">
            <mc:AlternateContent xmlns:mc="http://schemas.openxmlformats.org/markup-compatibility/2006">
              <mc:Choice xmlns:v="urn:schemas-microsoft-com:vml" Requires="v">
                <p:oleObj spid="_x0000_s14" name="" r:id="rId1" imgW="4808220" imgH="4107180" progId="Paint.Picture">
                  <p:embed/>
                </p:oleObj>
              </mc:Choice>
              <mc:Fallback>
                <p:oleObj name="" r:id="rId1" imgW="4808220" imgH="4107180" progId="Paint.Picture">
                  <p:embed/>
                  <p:pic>
                    <p:nvPicPr>
                      <p:cNvPr id="0" name="图片 5"/>
                      <p:cNvPicPr/>
                      <p:nvPr/>
                    </p:nvPicPr>
                    <p:blipFill>
                      <a:blip r:embed="rId2"/>
                      <a:stretch>
                        <a:fillRect/>
                      </a:stretch>
                    </p:blipFill>
                    <p:spPr>
                      <a:xfrm>
                        <a:off x="3295015" y="3023870"/>
                        <a:ext cx="5746115" cy="3641090"/>
                      </a:xfrm>
                      <a:prstGeom prst="rect">
                        <a:avLst/>
                      </a:prstGeom>
                    </p:spPr>
                  </p:pic>
                </p:oleObj>
              </mc:Fallback>
            </mc:AlternateContent>
          </a:graphicData>
        </a:graphic>
      </p:graphicFrame>
    </p:spTree>
  </p:cSld>
  <p:clrMapOvr>
    <a:masterClrMapping/>
  </p:clrMapOvr>
  <p:transition>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HK" altLang="en-US"/>
          </a:p>
        </p:txBody>
      </p:sp>
      <p:sp>
        <p:nvSpPr>
          <p:cNvPr id="4" name="矩形 3"/>
          <p:cNvSpPr/>
          <p:nvPr/>
        </p:nvSpPr>
        <p:spPr>
          <a:xfrm>
            <a:off x="2684145" y="105316"/>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HK" altLang="en-US"/>
          </a:p>
        </p:txBody>
      </p:sp>
      <p:sp>
        <p:nvSpPr>
          <p:cNvPr id="13" name="文本框 12"/>
          <p:cNvSpPr txBox="1"/>
          <p:nvPr/>
        </p:nvSpPr>
        <p:spPr>
          <a:xfrm>
            <a:off x="25227" y="93911"/>
            <a:ext cx="1280392" cy="368300"/>
          </a:xfrm>
          <a:prstGeom prst="rect">
            <a:avLst/>
          </a:prstGeom>
          <a:noFill/>
        </p:spPr>
        <p:txBody>
          <a:bodyPr wrap="square" rtlCol="0">
            <a:spAutoFit/>
          </a:bodyPr>
          <a:p>
            <a:r>
              <a:rPr lang="zh-CN" spc="300" dirty="0" smtClean="0">
                <a:solidFill>
                  <a:schemeClr val="bg1"/>
                </a:solidFill>
                <a:latin typeface="微软雅黑" panose="020B0503020204020204" pitchFamily="34" charset="-122"/>
                <a:ea typeface="微软雅黑" panose="020B0503020204020204" pitchFamily="34" charset="-122"/>
              </a:rPr>
              <a:t>研究目的</a:t>
            </a:r>
            <a:endParaRPr lang="zh-CN" spc="300" dirty="0" smtClean="0">
              <a:solidFill>
                <a:schemeClr val="bg1"/>
              </a:solidFill>
              <a:latin typeface="微软雅黑" panose="020B0503020204020204" pitchFamily="34" charset="-122"/>
              <a:ea typeface="微软雅黑" panose="020B0503020204020204" pitchFamily="34" charset="-122"/>
            </a:endParaRPr>
          </a:p>
        </p:txBody>
      </p:sp>
      <p:cxnSp>
        <p:nvCxnSpPr>
          <p:cNvPr id="19" name="直接连接符 18"/>
          <p:cNvCxnSpPr/>
          <p:nvPr/>
        </p:nvCxnSpPr>
        <p:spPr>
          <a:xfrm>
            <a:off x="13047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4043710" y="93911"/>
            <a:ext cx="1295400" cy="368300"/>
          </a:xfrm>
          <a:prstGeom prst="rect">
            <a:avLst/>
          </a:prstGeom>
          <a:noFill/>
        </p:spPr>
        <p:txBody>
          <a:bodyPr wrap="square" rtlCol="0">
            <a:spAutoFit/>
          </a:bodyPr>
          <a:p>
            <a:r>
              <a:rPr lang="zh-CN" spc="300" dirty="0" smtClean="0">
                <a:solidFill>
                  <a:schemeClr val="bg1"/>
                </a:solidFill>
                <a:latin typeface="微软雅黑" panose="020B0503020204020204" pitchFamily="34" charset="-122"/>
                <a:ea typeface="微软雅黑" panose="020B0503020204020204" pitchFamily="34" charset="-122"/>
                <a:sym typeface="+mn-ea"/>
              </a:rPr>
              <a:t>解决方案</a:t>
            </a:r>
            <a:endParaRPr lang="zh-CN" spc="300" dirty="0">
              <a:solidFill>
                <a:schemeClr val="bg1"/>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5403317" y="93911"/>
            <a:ext cx="1295400" cy="368300"/>
          </a:xfrm>
          <a:prstGeom prst="rect">
            <a:avLst/>
          </a:prstGeom>
          <a:noFill/>
        </p:spPr>
        <p:txBody>
          <a:bodyPr wrap="square" rtlCol="0">
            <a:spAutoFit/>
          </a:bodyPr>
          <a:p>
            <a:r>
              <a:rPr lang="zh-CN" spc="300" dirty="0" smtClean="0">
                <a:solidFill>
                  <a:schemeClr val="bg1"/>
                </a:solidFill>
                <a:latin typeface="微软雅黑" panose="020B0503020204020204" pitchFamily="34" charset="-122"/>
                <a:ea typeface="微软雅黑" panose="020B0503020204020204" pitchFamily="34" charset="-122"/>
                <a:sym typeface="+mn-ea"/>
              </a:rPr>
              <a:t>实验分析</a:t>
            </a:r>
            <a:endParaRPr lang="zh-CN" spc="300" dirty="0">
              <a:solidFill>
                <a:schemeClr val="bg1"/>
              </a:solidFill>
              <a:latin typeface="微软雅黑" panose="020B0503020204020204" pitchFamily="34" charset="-122"/>
              <a:ea typeface="微软雅黑" panose="020B0503020204020204" pitchFamily="34" charset="-122"/>
            </a:endParaRPr>
          </a:p>
        </p:txBody>
      </p:sp>
      <p:cxnSp>
        <p:nvCxnSpPr>
          <p:cNvPr id="7" name="直接连接符 6"/>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324496" y="93911"/>
            <a:ext cx="1295400" cy="368300"/>
          </a:xfrm>
          <a:prstGeom prst="rect">
            <a:avLst/>
          </a:prstGeom>
          <a:noFill/>
        </p:spPr>
        <p:txBody>
          <a:bodyPr wrap="square" rtlCol="0">
            <a:spAutoFit/>
          </a:bodyPr>
          <a:p>
            <a:r>
              <a:rPr lang="zh-CN" spc="300" dirty="0" smtClean="0">
                <a:solidFill>
                  <a:schemeClr val="bg1"/>
                </a:solidFill>
                <a:latin typeface="微软雅黑" panose="020B0503020204020204" pitchFamily="34" charset="-122"/>
                <a:ea typeface="微软雅黑" panose="020B0503020204020204" pitchFamily="34" charset="-122"/>
              </a:rPr>
              <a:t>现状分析</a:t>
            </a:r>
            <a:endParaRPr lang="zh-CN" spc="300" dirty="0">
              <a:solidFill>
                <a:schemeClr val="bg1"/>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2684103" y="93911"/>
            <a:ext cx="1295400" cy="368300"/>
          </a:xfrm>
          <a:prstGeom prst="rect">
            <a:avLst/>
          </a:prstGeom>
          <a:noFill/>
        </p:spPr>
        <p:txBody>
          <a:bodyPr wrap="square" rtlCol="0">
            <a:spAutoFit/>
          </a:bodyPr>
          <a:p>
            <a:r>
              <a:rPr lang="zh-CN" spc="300" dirty="0" smtClean="0">
                <a:solidFill>
                  <a:schemeClr val="tx1"/>
                </a:solidFill>
                <a:latin typeface="微软雅黑" panose="020B0503020204020204" pitchFamily="34" charset="-122"/>
                <a:ea typeface="微软雅黑" panose="020B0503020204020204" pitchFamily="34" charset="-122"/>
              </a:rPr>
              <a:t>研究内容</a:t>
            </a:r>
            <a:endParaRPr lang="zh-CN" spc="300" dirty="0" smtClean="0">
              <a:solidFill>
                <a:schemeClr val="tx1"/>
              </a:solidFill>
              <a:latin typeface="微软雅黑" panose="020B0503020204020204" pitchFamily="34" charset="-122"/>
              <a:ea typeface="微软雅黑" panose="020B0503020204020204" pitchFamily="34" charset="-122"/>
            </a:endParaRPr>
          </a:p>
        </p:txBody>
      </p:sp>
      <p:pic>
        <p:nvPicPr>
          <p:cNvPr id="10" name="图片 13" descr="1"/>
          <p:cNvPicPr>
            <a:picLocks noChangeAspect="1"/>
          </p:cNvPicPr>
          <p:nvPr/>
        </p:nvPicPr>
        <p:blipFill>
          <a:blip r:embed="rId1"/>
          <a:stretch>
            <a:fillRect/>
          </a:stretch>
        </p:blipFill>
        <p:spPr>
          <a:xfrm>
            <a:off x="923925" y="1093470"/>
            <a:ext cx="7296150" cy="5232400"/>
          </a:xfrm>
          <a:prstGeom prst="rect">
            <a:avLst/>
          </a:prstGeom>
        </p:spPr>
      </p:pic>
    </p:spTree>
  </p:cSld>
  <p:clrMapOvr>
    <a:masterClrMapping/>
  </p:clrMapOvr>
  <p:transition>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1" cstate="print">
            <a:lum/>
          </a:blip>
          <a:srcRect/>
          <a:stretch>
            <a:fillRect/>
          </a:stretch>
        </a:blipFill>
        <a:effectLst/>
      </p:bgPr>
    </p:bg>
    <p:spTree>
      <p:nvGrpSpPr>
        <p:cNvPr id="1" name=""/>
        <p:cNvGrpSpPr/>
        <p:nvPr/>
      </p:nvGrpSpPr>
      <p:grpSpPr>
        <a:xfrm>
          <a:off x="0" y="0"/>
          <a:ext cx="0" cy="0"/>
          <a:chOff x="0" y="0"/>
          <a:chExt cx="0" cy="0"/>
        </a:xfrm>
      </p:grpSpPr>
      <p:grpSp>
        <p:nvGrpSpPr>
          <p:cNvPr id="3" name="组合 2"/>
          <p:cNvGrpSpPr/>
          <p:nvPr/>
        </p:nvGrpSpPr>
        <p:grpSpPr>
          <a:xfrm>
            <a:off x="1559719" y="2568507"/>
            <a:ext cx="6024563" cy="1720986"/>
            <a:chOff x="2408238" y="2568507"/>
            <a:chExt cx="6024563" cy="1720986"/>
          </a:xfrm>
        </p:grpSpPr>
        <p:grpSp>
          <p:nvGrpSpPr>
            <p:cNvPr id="14" name="组合 13"/>
            <p:cNvGrpSpPr/>
            <p:nvPr/>
          </p:nvGrpSpPr>
          <p:grpSpPr>
            <a:xfrm>
              <a:off x="2408238" y="2568507"/>
              <a:ext cx="6024563" cy="1720986"/>
              <a:chOff x="1184275" y="2717410"/>
              <a:chExt cx="6024563" cy="1720986"/>
            </a:xfrm>
          </p:grpSpPr>
          <p:grpSp>
            <p:nvGrpSpPr>
              <p:cNvPr id="10" name="Group 4"/>
              <p:cNvGrpSpPr>
                <a:grpSpLocks noChangeAspect="1"/>
              </p:cNvGrpSpPr>
              <p:nvPr/>
            </p:nvGrpSpPr>
            <p:grpSpPr bwMode="auto">
              <a:xfrm>
                <a:off x="1184275" y="2717410"/>
                <a:ext cx="1847850" cy="1720986"/>
                <a:chOff x="1164" y="687"/>
                <a:chExt cx="3219" cy="2998"/>
              </a:xfrm>
              <a:solidFill>
                <a:schemeClr val="bg1"/>
              </a:solidFill>
              <a:effectLst>
                <a:outerShdw blurRad="50800" dist="38100" dir="2700000" algn="tl" rotWithShape="0">
                  <a:prstClr val="black">
                    <a:alpha val="40000"/>
                  </a:prstClr>
                </a:outerShdw>
              </a:effectLst>
            </p:grpSpPr>
            <p:sp>
              <p:nvSpPr>
                <p:cNvPr id="11" name="Freeform 6"/>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12" name="Freeform 7"/>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grpSp>
          <p:sp>
            <p:nvSpPr>
              <p:cNvPr id="13" name="文本框 12"/>
              <p:cNvSpPr txBox="1"/>
              <p:nvPr/>
            </p:nvSpPr>
            <p:spPr>
              <a:xfrm>
                <a:off x="3187700" y="2847430"/>
                <a:ext cx="4021138" cy="1198880"/>
              </a:xfrm>
              <a:prstGeom prst="rect">
                <a:avLst/>
              </a:prstGeom>
              <a:noFill/>
            </p:spPr>
            <p:txBody>
              <a:bodyPr wrap="square" rtlCol="0">
                <a:spAutoFit/>
              </a:bodyPr>
              <a:lstStyle/>
              <a:p>
                <a:r>
                  <a:rPr lang="zh-CN" altLang="en-US" sz="7200" b="1" spc="300" dirty="0">
                    <a:solidFill>
                      <a:schemeClr val="bg1"/>
                    </a:solidFill>
                    <a:latin typeface="微软雅黑" panose="020B0503020204020204" pitchFamily="34" charset="-122"/>
                    <a:ea typeface="微软雅黑" panose="020B0503020204020204" pitchFamily="34" charset="-122"/>
                  </a:rPr>
                  <a:t>解决方案</a:t>
                </a:r>
                <a:endParaRPr lang="zh-CN" altLang="en-US" sz="7200" b="1" spc="300" dirty="0">
                  <a:solidFill>
                    <a:schemeClr val="bg1"/>
                  </a:solidFill>
                  <a:latin typeface="微软雅黑" panose="020B0503020204020204" pitchFamily="34" charset="-122"/>
                  <a:ea typeface="微软雅黑" panose="020B0503020204020204" pitchFamily="34" charset="-122"/>
                </a:endParaRPr>
              </a:p>
            </p:txBody>
          </p:sp>
        </p:grpSp>
        <p:sp>
          <p:nvSpPr>
            <p:cNvPr id="15" name="矩形 14"/>
            <p:cNvSpPr/>
            <p:nvPr/>
          </p:nvSpPr>
          <p:spPr>
            <a:xfrm>
              <a:off x="4475163" y="3816912"/>
              <a:ext cx="3856037" cy="369332"/>
            </a:xfrm>
            <a:prstGeom prst="rect">
              <a:avLst/>
            </a:prstGeom>
          </p:spPr>
          <p:txBody>
            <a:bodyPr wrap="square">
              <a:spAutoFit/>
            </a:bodyPr>
            <a:lstStyle/>
            <a:p>
              <a:r>
                <a:rPr lang="en-US" altLang="zh-HK" sz="900" dirty="0">
                  <a:solidFill>
                    <a:schemeClr val="bg1"/>
                  </a:solidFill>
                  <a:latin typeface="微软雅黑" panose="020B0503020204020204" pitchFamily="34" charset="-122"/>
                  <a:ea typeface="微软雅黑" panose="020B0503020204020204" pitchFamily="34" charset="-122"/>
                </a:rPr>
                <a:t>It was the best of times, it was the worst of times; it was the age of wisdom, it was the age of foolishness.</a:t>
              </a:r>
              <a:r>
                <a:rPr lang="zh-HK" altLang="zh-HK" sz="9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 </a:t>
              </a:r>
              <a:endParaRPr lang="zh-HK" altLang="en-US" sz="900" dirty="0">
                <a:solidFill>
                  <a:schemeClr val="bg1"/>
                </a:solidFill>
              </a:endParaRPr>
            </a:p>
          </p:txBody>
        </p:sp>
      </p:grpSp>
    </p:spTree>
  </p:cSld>
  <p:clrMapOvr>
    <a:masterClrMapping/>
  </p:clrMapOvr>
  <p:transition>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timg"/>
          <p:cNvPicPr>
            <a:picLocks noChangeAspect="1"/>
          </p:cNvPicPr>
          <p:nvPr/>
        </p:nvPicPr>
        <p:blipFill>
          <a:blip r:embed="rId1"/>
          <a:stretch>
            <a:fillRect/>
          </a:stretch>
        </p:blipFill>
        <p:spPr>
          <a:xfrm>
            <a:off x="0" y="4326255"/>
            <a:ext cx="3756025" cy="2533015"/>
          </a:xfrm>
          <a:prstGeom prst="rect">
            <a:avLst/>
          </a:prstGeom>
        </p:spPr>
      </p:pic>
      <p:sp>
        <p:nvSpPr>
          <p:cNvPr id="12" name="矩形 11"/>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HK" altLang="en-US"/>
          </a:p>
        </p:txBody>
      </p:sp>
      <p:sp>
        <p:nvSpPr>
          <p:cNvPr id="11" name="矩形 10"/>
          <p:cNvSpPr/>
          <p:nvPr/>
        </p:nvSpPr>
        <p:spPr>
          <a:xfrm>
            <a:off x="4014470" y="102235"/>
            <a:ext cx="1294130" cy="35115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13" name="文本框 12"/>
          <p:cNvSpPr txBox="1"/>
          <p:nvPr/>
        </p:nvSpPr>
        <p:spPr>
          <a:xfrm>
            <a:off x="25227" y="93911"/>
            <a:ext cx="1280392" cy="368300"/>
          </a:xfrm>
          <a:prstGeom prst="rect">
            <a:avLst/>
          </a:prstGeom>
          <a:noFill/>
        </p:spPr>
        <p:txBody>
          <a:bodyPr wrap="square" rtlCol="0">
            <a:spAutoFit/>
          </a:bodyPr>
          <a:p>
            <a:r>
              <a:rPr lang="zh-CN" spc="300" dirty="0" smtClean="0">
                <a:solidFill>
                  <a:schemeClr val="bg1"/>
                </a:solidFill>
                <a:latin typeface="微软雅黑" panose="020B0503020204020204" pitchFamily="34" charset="-122"/>
                <a:ea typeface="微软雅黑" panose="020B0503020204020204" pitchFamily="34" charset="-122"/>
              </a:rPr>
              <a:t>研究目的</a:t>
            </a:r>
            <a:endParaRPr lang="zh-CN" spc="300" dirty="0" smtClean="0">
              <a:solidFill>
                <a:schemeClr val="bg1"/>
              </a:solidFill>
              <a:latin typeface="微软雅黑" panose="020B0503020204020204" pitchFamily="34" charset="-122"/>
              <a:ea typeface="微软雅黑" panose="020B0503020204020204" pitchFamily="34" charset="-122"/>
            </a:endParaRPr>
          </a:p>
        </p:txBody>
      </p:sp>
      <p:cxnSp>
        <p:nvCxnSpPr>
          <p:cNvPr id="19" name="直接连接符 18"/>
          <p:cNvCxnSpPr/>
          <p:nvPr/>
        </p:nvCxnSpPr>
        <p:spPr>
          <a:xfrm>
            <a:off x="13047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4043710" y="93911"/>
            <a:ext cx="1295400" cy="368300"/>
          </a:xfrm>
          <a:prstGeom prst="rect">
            <a:avLst/>
          </a:prstGeom>
          <a:noFill/>
        </p:spPr>
        <p:txBody>
          <a:bodyPr wrap="square" rtlCol="0">
            <a:spAutoFit/>
          </a:bodyPr>
          <a:p>
            <a:r>
              <a:rPr lang="zh-CN" spc="300" dirty="0" smtClean="0">
                <a:solidFill>
                  <a:schemeClr val="tx1"/>
                </a:solidFill>
                <a:latin typeface="微软雅黑" panose="020B0503020204020204" pitchFamily="34" charset="-122"/>
                <a:ea typeface="微软雅黑" panose="020B0503020204020204" pitchFamily="34" charset="-122"/>
                <a:sym typeface="+mn-ea"/>
              </a:rPr>
              <a:t>解决方案</a:t>
            </a:r>
            <a:endParaRPr lang="zh-CN" spc="300" dirty="0" smtClean="0">
              <a:solidFill>
                <a:schemeClr val="tx1"/>
              </a:solidFill>
              <a:latin typeface="微软雅黑" panose="020B0503020204020204" pitchFamily="34" charset="-122"/>
              <a:ea typeface="微软雅黑" panose="020B0503020204020204" pitchFamily="34" charset="-122"/>
              <a:sym typeface="+mn-ea"/>
            </a:endParaRPr>
          </a:p>
        </p:txBody>
      </p:sp>
      <p:sp>
        <p:nvSpPr>
          <p:cNvPr id="5" name="文本框 4"/>
          <p:cNvSpPr txBox="1"/>
          <p:nvPr/>
        </p:nvSpPr>
        <p:spPr>
          <a:xfrm>
            <a:off x="5403317" y="93911"/>
            <a:ext cx="1295400" cy="368300"/>
          </a:xfrm>
          <a:prstGeom prst="rect">
            <a:avLst/>
          </a:prstGeom>
          <a:noFill/>
        </p:spPr>
        <p:txBody>
          <a:bodyPr wrap="square" rtlCol="0">
            <a:spAutoFit/>
          </a:bodyPr>
          <a:p>
            <a:r>
              <a:rPr lang="zh-CN" spc="300" dirty="0" smtClean="0">
                <a:solidFill>
                  <a:schemeClr val="bg1"/>
                </a:solidFill>
                <a:latin typeface="微软雅黑" panose="020B0503020204020204" pitchFamily="34" charset="-122"/>
                <a:ea typeface="微软雅黑" panose="020B0503020204020204" pitchFamily="34" charset="-122"/>
                <a:sym typeface="+mn-ea"/>
              </a:rPr>
              <a:t>实验分析</a:t>
            </a:r>
            <a:endParaRPr lang="zh-CN" spc="300" dirty="0">
              <a:solidFill>
                <a:schemeClr val="bg1"/>
              </a:solidFill>
              <a:latin typeface="微软雅黑" panose="020B0503020204020204" pitchFamily="34" charset="-122"/>
              <a:ea typeface="微软雅黑" panose="020B0503020204020204" pitchFamily="34" charset="-122"/>
            </a:endParaRPr>
          </a:p>
        </p:txBody>
      </p:sp>
      <p:cxnSp>
        <p:nvCxnSpPr>
          <p:cNvPr id="7" name="直接连接符 6"/>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324496" y="93911"/>
            <a:ext cx="1295400" cy="368300"/>
          </a:xfrm>
          <a:prstGeom prst="rect">
            <a:avLst/>
          </a:prstGeom>
          <a:noFill/>
        </p:spPr>
        <p:txBody>
          <a:bodyPr wrap="square" rtlCol="0">
            <a:spAutoFit/>
          </a:bodyPr>
          <a:p>
            <a:r>
              <a:rPr lang="zh-CN" spc="300" dirty="0" smtClean="0">
                <a:solidFill>
                  <a:schemeClr val="bg1"/>
                </a:solidFill>
                <a:latin typeface="微软雅黑" panose="020B0503020204020204" pitchFamily="34" charset="-122"/>
                <a:ea typeface="微软雅黑" panose="020B0503020204020204" pitchFamily="34" charset="-122"/>
              </a:rPr>
              <a:t>现状分析</a:t>
            </a:r>
            <a:endParaRPr lang="zh-CN" spc="300" dirty="0">
              <a:solidFill>
                <a:schemeClr val="bg1"/>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2684103" y="94546"/>
            <a:ext cx="1295400" cy="368300"/>
          </a:xfrm>
          <a:prstGeom prst="rect">
            <a:avLst/>
          </a:prstGeom>
          <a:noFill/>
        </p:spPr>
        <p:txBody>
          <a:bodyPr wrap="square" rtlCol="0">
            <a:spAutoFit/>
          </a:bodyPr>
          <a:p>
            <a:r>
              <a:rPr lang="zh-CN" spc="300" dirty="0" smtClean="0">
                <a:solidFill>
                  <a:schemeClr val="bg1"/>
                </a:solidFill>
                <a:latin typeface="微软雅黑" panose="020B0503020204020204" pitchFamily="34" charset="-122"/>
                <a:ea typeface="微软雅黑" panose="020B0503020204020204" pitchFamily="34" charset="-122"/>
              </a:rPr>
              <a:t>研究内容</a:t>
            </a:r>
            <a:endParaRPr lang="zh-CN" spc="300" dirty="0" smtClean="0">
              <a:solidFill>
                <a:schemeClr val="bg1"/>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1039495" y="890270"/>
            <a:ext cx="7090410" cy="4831080"/>
          </a:xfrm>
          <a:prstGeom prst="rect">
            <a:avLst/>
          </a:prstGeom>
          <a:noFill/>
        </p:spPr>
        <p:txBody>
          <a:bodyPr wrap="square" rtlCol="0" anchor="t">
            <a:spAutoFit/>
          </a:bodyPr>
          <a:p>
            <a:pPr algn="l"/>
            <a:r>
              <a:rPr sz="2800" dirty="0">
                <a:solidFill>
                  <a:srgbClr val="666666"/>
                </a:solidFill>
                <a:latin typeface="微软雅黑" panose="020B0503020204020204" pitchFamily="34" charset="-122"/>
                <a:ea typeface="微软雅黑" panose="020B0503020204020204" pitchFamily="34" charset="-122"/>
                <a:sym typeface="+mn-ea"/>
              </a:rPr>
              <a:t>无人车部分规划：</a:t>
            </a:r>
            <a:endParaRPr sz="2800" dirty="0">
              <a:solidFill>
                <a:srgbClr val="666666"/>
              </a:solidFill>
              <a:latin typeface="微软雅黑" panose="020B0503020204020204" pitchFamily="34" charset="-122"/>
              <a:ea typeface="微软雅黑" panose="020B0503020204020204" pitchFamily="34" charset="-122"/>
            </a:endParaRPr>
          </a:p>
          <a:p>
            <a:pPr algn="l"/>
            <a:endParaRPr sz="2800" dirty="0">
              <a:solidFill>
                <a:srgbClr val="666666"/>
              </a:solidFill>
              <a:latin typeface="微软雅黑" panose="020B0503020204020204" pitchFamily="34" charset="-122"/>
              <a:ea typeface="微软雅黑" panose="020B0503020204020204" pitchFamily="34" charset="-122"/>
            </a:endParaRPr>
          </a:p>
          <a:p>
            <a:pPr algn="l"/>
            <a:r>
              <a:rPr sz="2800" dirty="0">
                <a:solidFill>
                  <a:srgbClr val="666666"/>
                </a:solidFill>
                <a:latin typeface="微软雅黑" panose="020B0503020204020204" pitchFamily="34" charset="-122"/>
                <a:ea typeface="微软雅黑" panose="020B0503020204020204" pitchFamily="34" charset="-122"/>
                <a:sym typeface="+mn-ea"/>
              </a:rPr>
              <a:t>	</a:t>
            </a:r>
            <a:r>
              <a:rPr sz="2800" dirty="0">
                <a:solidFill>
                  <a:srgbClr val="FF0000"/>
                </a:solidFill>
                <a:latin typeface="微软雅黑" panose="020B0503020204020204" pitchFamily="34" charset="-122"/>
                <a:ea typeface="微软雅黑" panose="020B0503020204020204" pitchFamily="34" charset="-122"/>
                <a:sym typeface="+mn-ea"/>
              </a:rPr>
              <a:t>蚁群算法</a:t>
            </a:r>
            <a:r>
              <a:rPr sz="2800" dirty="0">
                <a:solidFill>
                  <a:srgbClr val="666666"/>
                </a:solidFill>
                <a:latin typeface="微软雅黑" panose="020B0503020204020204" pitchFamily="34" charset="-122"/>
                <a:ea typeface="微软雅黑" panose="020B0503020204020204" pitchFamily="34" charset="-122"/>
                <a:sym typeface="+mn-ea"/>
              </a:rPr>
              <a:t>(Ant Colony Optimization，ACO)是由意大利学者Dorigo等，于1991年首先提出的，是利用一群人工蚂蚁的协作来寻找最优解的</a:t>
            </a:r>
            <a:r>
              <a:rPr sz="2800" dirty="0">
                <a:solidFill>
                  <a:srgbClr val="FF0000"/>
                </a:solidFill>
                <a:latin typeface="微软雅黑" panose="020B0503020204020204" pitchFamily="34" charset="-122"/>
                <a:ea typeface="微软雅黑" panose="020B0503020204020204" pitchFamily="34" charset="-122"/>
                <a:sym typeface="+mn-ea"/>
              </a:rPr>
              <a:t>元启发式算法</a:t>
            </a:r>
            <a:r>
              <a:rPr sz="2800" dirty="0">
                <a:solidFill>
                  <a:srgbClr val="666666"/>
                </a:solidFill>
                <a:latin typeface="微软雅黑" panose="020B0503020204020204" pitchFamily="34" charset="-122"/>
                <a:ea typeface="微软雅黑" panose="020B0503020204020204" pitchFamily="34" charset="-122"/>
                <a:sym typeface="+mn-ea"/>
              </a:rPr>
              <a:t>。 蚁群算法由于具有良好的正反馈机制, 分布并行机制以及较强的鲁棒性等特点, 在解决一系列的 NP问</a:t>
            </a:r>
            <a:r>
              <a:rPr lang="en-US" sz="2800" dirty="0">
                <a:solidFill>
                  <a:srgbClr val="666666"/>
                </a:solidFill>
                <a:latin typeface="微软雅黑" panose="020B0503020204020204" pitchFamily="34" charset="-122"/>
                <a:ea typeface="微软雅黑" panose="020B0503020204020204" pitchFamily="34" charset="-122"/>
                <a:sym typeface="+mn-ea"/>
              </a:rPr>
              <a:t>			</a:t>
            </a:r>
            <a:r>
              <a:rPr sz="2800" dirty="0">
                <a:solidFill>
                  <a:srgbClr val="666666"/>
                </a:solidFill>
                <a:latin typeface="微软雅黑" panose="020B0503020204020204" pitchFamily="34" charset="-122"/>
                <a:ea typeface="微软雅黑" panose="020B0503020204020204" pitchFamily="34" charset="-122"/>
                <a:sym typeface="+mn-ea"/>
              </a:rPr>
              <a:t>题时都得到了良好的效果, </a:t>
            </a:r>
            <a:r>
              <a:rPr lang="en-US" sz="2800" dirty="0">
                <a:solidFill>
                  <a:srgbClr val="666666"/>
                </a:solidFill>
                <a:latin typeface="微软雅黑" panose="020B0503020204020204" pitchFamily="34" charset="-122"/>
                <a:ea typeface="微软雅黑" panose="020B0503020204020204" pitchFamily="34" charset="-122"/>
                <a:sym typeface="+mn-ea"/>
              </a:rPr>
              <a:t>			</a:t>
            </a:r>
            <a:r>
              <a:rPr sz="2800" dirty="0">
                <a:solidFill>
                  <a:srgbClr val="666666"/>
                </a:solidFill>
                <a:latin typeface="微软雅黑" panose="020B0503020204020204" pitchFamily="34" charset="-122"/>
                <a:ea typeface="微软雅黑" panose="020B0503020204020204" pitchFamily="34" charset="-122"/>
                <a:sym typeface="+mn-ea"/>
              </a:rPr>
              <a:t>尤其是在解决</a:t>
            </a:r>
            <a:r>
              <a:rPr sz="2800" dirty="0">
                <a:solidFill>
                  <a:srgbClr val="FF0000"/>
                </a:solidFill>
                <a:latin typeface="微软雅黑" panose="020B0503020204020204" pitchFamily="34" charset="-122"/>
                <a:ea typeface="微软雅黑" panose="020B0503020204020204" pitchFamily="34" charset="-122"/>
                <a:sym typeface="+mn-ea"/>
              </a:rPr>
              <a:t>VRP问题</a:t>
            </a:r>
            <a:r>
              <a:rPr sz="2800" dirty="0">
                <a:solidFill>
                  <a:srgbClr val="666666"/>
                </a:solidFill>
                <a:latin typeface="微软雅黑" panose="020B0503020204020204" pitchFamily="34" charset="-122"/>
                <a:ea typeface="微软雅黑" panose="020B0503020204020204" pitchFamily="34" charset="-122"/>
                <a:sym typeface="+mn-ea"/>
              </a:rPr>
              <a:t>上</a:t>
            </a:r>
            <a:r>
              <a:rPr lang="en-US" sz="2800" dirty="0">
                <a:solidFill>
                  <a:srgbClr val="666666"/>
                </a:solidFill>
                <a:latin typeface="微软雅黑" panose="020B0503020204020204" pitchFamily="34" charset="-122"/>
                <a:ea typeface="微软雅黑" panose="020B0503020204020204" pitchFamily="34" charset="-122"/>
                <a:sym typeface="+mn-ea"/>
              </a:rPr>
              <a:t>			</a:t>
            </a:r>
            <a:r>
              <a:rPr sz="2800" dirty="0">
                <a:solidFill>
                  <a:srgbClr val="666666"/>
                </a:solidFill>
                <a:latin typeface="微软雅黑" panose="020B0503020204020204" pitchFamily="34" charset="-122"/>
                <a:ea typeface="微软雅黑" panose="020B0503020204020204" pitchFamily="34" charset="-122"/>
                <a:sym typeface="+mn-ea"/>
              </a:rPr>
              <a:t>更具有优势。</a:t>
            </a:r>
            <a:endParaRPr sz="2800" dirty="0">
              <a:solidFill>
                <a:srgbClr val="666666"/>
              </a:solidFill>
              <a:latin typeface="微软雅黑" panose="020B0503020204020204" pitchFamily="34" charset="-122"/>
              <a:ea typeface="微软雅黑" panose="020B0503020204020204" pitchFamily="34" charset="-122"/>
            </a:endParaRPr>
          </a:p>
        </p:txBody>
      </p:sp>
    </p:spTree>
  </p:cSld>
  <p:clrMapOvr>
    <a:masterClrMapping/>
  </p:clrMapOvr>
  <p:transition>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HK" altLang="en-US"/>
          </a:p>
        </p:txBody>
      </p:sp>
      <p:sp>
        <p:nvSpPr>
          <p:cNvPr id="11" name="矩形 10"/>
          <p:cNvSpPr/>
          <p:nvPr/>
        </p:nvSpPr>
        <p:spPr>
          <a:xfrm>
            <a:off x="4014470" y="102235"/>
            <a:ext cx="1294130" cy="35115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13" name="文本框 12"/>
          <p:cNvSpPr txBox="1"/>
          <p:nvPr/>
        </p:nvSpPr>
        <p:spPr>
          <a:xfrm>
            <a:off x="25227" y="93911"/>
            <a:ext cx="1280392" cy="368300"/>
          </a:xfrm>
          <a:prstGeom prst="rect">
            <a:avLst/>
          </a:prstGeom>
          <a:noFill/>
        </p:spPr>
        <p:txBody>
          <a:bodyPr wrap="square" rtlCol="0">
            <a:spAutoFit/>
          </a:bodyPr>
          <a:p>
            <a:r>
              <a:rPr lang="zh-CN" spc="300" dirty="0" smtClean="0">
                <a:solidFill>
                  <a:schemeClr val="bg1"/>
                </a:solidFill>
                <a:latin typeface="微软雅黑" panose="020B0503020204020204" pitchFamily="34" charset="-122"/>
                <a:ea typeface="微软雅黑" panose="020B0503020204020204" pitchFamily="34" charset="-122"/>
              </a:rPr>
              <a:t>研究目的</a:t>
            </a:r>
            <a:endParaRPr lang="zh-CN" spc="300" dirty="0" smtClean="0">
              <a:solidFill>
                <a:schemeClr val="bg1"/>
              </a:solidFill>
              <a:latin typeface="微软雅黑" panose="020B0503020204020204" pitchFamily="34" charset="-122"/>
              <a:ea typeface="微软雅黑" panose="020B0503020204020204" pitchFamily="34" charset="-122"/>
            </a:endParaRPr>
          </a:p>
        </p:txBody>
      </p:sp>
      <p:cxnSp>
        <p:nvCxnSpPr>
          <p:cNvPr id="19" name="直接连接符 18"/>
          <p:cNvCxnSpPr/>
          <p:nvPr/>
        </p:nvCxnSpPr>
        <p:spPr>
          <a:xfrm>
            <a:off x="13047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4043710" y="93911"/>
            <a:ext cx="1295400" cy="368300"/>
          </a:xfrm>
          <a:prstGeom prst="rect">
            <a:avLst/>
          </a:prstGeom>
          <a:noFill/>
        </p:spPr>
        <p:txBody>
          <a:bodyPr wrap="square" rtlCol="0">
            <a:spAutoFit/>
          </a:bodyPr>
          <a:p>
            <a:r>
              <a:rPr lang="zh-CN" spc="300" dirty="0" smtClean="0">
                <a:solidFill>
                  <a:schemeClr val="tx1"/>
                </a:solidFill>
                <a:latin typeface="微软雅黑" panose="020B0503020204020204" pitchFamily="34" charset="-122"/>
                <a:ea typeface="微软雅黑" panose="020B0503020204020204" pitchFamily="34" charset="-122"/>
                <a:sym typeface="+mn-ea"/>
              </a:rPr>
              <a:t>解决方案</a:t>
            </a:r>
            <a:endParaRPr lang="zh-CN" spc="300" dirty="0" smtClean="0">
              <a:solidFill>
                <a:schemeClr val="tx1"/>
              </a:solidFill>
              <a:latin typeface="微软雅黑" panose="020B0503020204020204" pitchFamily="34" charset="-122"/>
              <a:ea typeface="微软雅黑" panose="020B0503020204020204" pitchFamily="34" charset="-122"/>
              <a:sym typeface="+mn-ea"/>
            </a:endParaRPr>
          </a:p>
        </p:txBody>
      </p:sp>
      <p:sp>
        <p:nvSpPr>
          <p:cNvPr id="5" name="文本框 4"/>
          <p:cNvSpPr txBox="1"/>
          <p:nvPr/>
        </p:nvSpPr>
        <p:spPr>
          <a:xfrm>
            <a:off x="5403317" y="93911"/>
            <a:ext cx="1295400" cy="368300"/>
          </a:xfrm>
          <a:prstGeom prst="rect">
            <a:avLst/>
          </a:prstGeom>
          <a:noFill/>
        </p:spPr>
        <p:txBody>
          <a:bodyPr wrap="square" rtlCol="0">
            <a:spAutoFit/>
          </a:bodyPr>
          <a:p>
            <a:r>
              <a:rPr lang="zh-CN" spc="300" dirty="0" smtClean="0">
                <a:solidFill>
                  <a:schemeClr val="bg1"/>
                </a:solidFill>
                <a:latin typeface="微软雅黑" panose="020B0503020204020204" pitchFamily="34" charset="-122"/>
                <a:ea typeface="微软雅黑" panose="020B0503020204020204" pitchFamily="34" charset="-122"/>
                <a:sym typeface="+mn-ea"/>
              </a:rPr>
              <a:t>实验分析</a:t>
            </a:r>
            <a:endParaRPr lang="zh-CN" spc="300" dirty="0">
              <a:solidFill>
                <a:schemeClr val="bg1"/>
              </a:solidFill>
              <a:latin typeface="微软雅黑" panose="020B0503020204020204" pitchFamily="34" charset="-122"/>
              <a:ea typeface="微软雅黑" panose="020B0503020204020204" pitchFamily="34" charset="-122"/>
            </a:endParaRPr>
          </a:p>
        </p:txBody>
      </p:sp>
      <p:cxnSp>
        <p:nvCxnSpPr>
          <p:cNvPr id="7" name="直接连接符 6"/>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324496" y="93911"/>
            <a:ext cx="1295400" cy="368300"/>
          </a:xfrm>
          <a:prstGeom prst="rect">
            <a:avLst/>
          </a:prstGeom>
          <a:noFill/>
        </p:spPr>
        <p:txBody>
          <a:bodyPr wrap="square" rtlCol="0">
            <a:spAutoFit/>
          </a:bodyPr>
          <a:p>
            <a:r>
              <a:rPr lang="zh-CN" spc="300" dirty="0" smtClean="0">
                <a:solidFill>
                  <a:schemeClr val="bg1"/>
                </a:solidFill>
                <a:latin typeface="微软雅黑" panose="020B0503020204020204" pitchFamily="34" charset="-122"/>
                <a:ea typeface="微软雅黑" panose="020B0503020204020204" pitchFamily="34" charset="-122"/>
              </a:rPr>
              <a:t>现状分析</a:t>
            </a:r>
            <a:endParaRPr lang="zh-CN" spc="300" dirty="0">
              <a:solidFill>
                <a:schemeClr val="bg1"/>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2684103" y="94546"/>
            <a:ext cx="1295400" cy="368300"/>
          </a:xfrm>
          <a:prstGeom prst="rect">
            <a:avLst/>
          </a:prstGeom>
          <a:noFill/>
        </p:spPr>
        <p:txBody>
          <a:bodyPr wrap="square" rtlCol="0">
            <a:spAutoFit/>
          </a:bodyPr>
          <a:p>
            <a:r>
              <a:rPr lang="zh-CN" spc="300" dirty="0" smtClean="0">
                <a:solidFill>
                  <a:schemeClr val="bg1"/>
                </a:solidFill>
                <a:latin typeface="微软雅黑" panose="020B0503020204020204" pitchFamily="34" charset="-122"/>
                <a:ea typeface="微软雅黑" panose="020B0503020204020204" pitchFamily="34" charset="-122"/>
              </a:rPr>
              <a:t>研究内容</a:t>
            </a:r>
            <a:endParaRPr lang="zh-CN" spc="300" dirty="0" smtClean="0">
              <a:solidFill>
                <a:schemeClr val="bg1"/>
              </a:solidFill>
              <a:latin typeface="微软雅黑" panose="020B0503020204020204" pitchFamily="34" charset="-122"/>
              <a:ea typeface="微软雅黑" panose="020B0503020204020204" pitchFamily="34" charset="-122"/>
            </a:endParaRPr>
          </a:p>
        </p:txBody>
      </p:sp>
      <p:pic>
        <p:nvPicPr>
          <p:cNvPr id="10" name="图片 9" descr="pyiqun"/>
          <p:cNvPicPr>
            <a:picLocks noChangeAspect="1"/>
          </p:cNvPicPr>
          <p:nvPr/>
        </p:nvPicPr>
        <p:blipFill>
          <a:blip r:embed="rId1"/>
          <a:stretch>
            <a:fillRect/>
          </a:stretch>
        </p:blipFill>
        <p:spPr>
          <a:xfrm>
            <a:off x="617220" y="556895"/>
            <a:ext cx="8257540" cy="6367145"/>
          </a:xfrm>
          <a:prstGeom prst="rect">
            <a:avLst/>
          </a:prstGeom>
        </p:spPr>
      </p:pic>
    </p:spTree>
  </p:cSld>
  <p:clrMapOvr>
    <a:masterClrMapping/>
  </p:clrMapOvr>
  <p:transition>
    <p:wip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HK" altLang="en-US"/>
          </a:p>
        </p:txBody>
      </p:sp>
      <p:sp>
        <p:nvSpPr>
          <p:cNvPr id="11" name="矩形 10"/>
          <p:cNvSpPr/>
          <p:nvPr/>
        </p:nvSpPr>
        <p:spPr>
          <a:xfrm>
            <a:off x="4014470" y="102235"/>
            <a:ext cx="1294130" cy="35115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13" name="文本框 12"/>
          <p:cNvSpPr txBox="1"/>
          <p:nvPr/>
        </p:nvSpPr>
        <p:spPr>
          <a:xfrm>
            <a:off x="25227" y="93911"/>
            <a:ext cx="1280392" cy="368300"/>
          </a:xfrm>
          <a:prstGeom prst="rect">
            <a:avLst/>
          </a:prstGeom>
          <a:noFill/>
        </p:spPr>
        <p:txBody>
          <a:bodyPr wrap="square" rtlCol="0">
            <a:spAutoFit/>
          </a:bodyPr>
          <a:p>
            <a:r>
              <a:rPr lang="zh-CN" spc="300" dirty="0" smtClean="0">
                <a:solidFill>
                  <a:schemeClr val="bg1"/>
                </a:solidFill>
                <a:latin typeface="微软雅黑" panose="020B0503020204020204" pitchFamily="34" charset="-122"/>
                <a:ea typeface="微软雅黑" panose="020B0503020204020204" pitchFamily="34" charset="-122"/>
              </a:rPr>
              <a:t>研究目的</a:t>
            </a:r>
            <a:endParaRPr lang="zh-CN" spc="300" dirty="0" smtClean="0">
              <a:solidFill>
                <a:schemeClr val="bg1"/>
              </a:solidFill>
              <a:latin typeface="微软雅黑" panose="020B0503020204020204" pitchFamily="34" charset="-122"/>
              <a:ea typeface="微软雅黑" panose="020B0503020204020204" pitchFamily="34" charset="-122"/>
            </a:endParaRPr>
          </a:p>
        </p:txBody>
      </p:sp>
      <p:cxnSp>
        <p:nvCxnSpPr>
          <p:cNvPr id="19" name="直接连接符 18"/>
          <p:cNvCxnSpPr/>
          <p:nvPr/>
        </p:nvCxnSpPr>
        <p:spPr>
          <a:xfrm>
            <a:off x="13047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4043710" y="93911"/>
            <a:ext cx="1295400" cy="368300"/>
          </a:xfrm>
          <a:prstGeom prst="rect">
            <a:avLst/>
          </a:prstGeom>
          <a:noFill/>
        </p:spPr>
        <p:txBody>
          <a:bodyPr wrap="square" rtlCol="0">
            <a:spAutoFit/>
          </a:bodyPr>
          <a:p>
            <a:r>
              <a:rPr lang="zh-CN" spc="300" dirty="0" smtClean="0">
                <a:solidFill>
                  <a:schemeClr val="tx1"/>
                </a:solidFill>
                <a:latin typeface="微软雅黑" panose="020B0503020204020204" pitchFamily="34" charset="-122"/>
                <a:ea typeface="微软雅黑" panose="020B0503020204020204" pitchFamily="34" charset="-122"/>
                <a:sym typeface="+mn-ea"/>
              </a:rPr>
              <a:t>解决方案</a:t>
            </a:r>
            <a:endParaRPr lang="zh-CN" spc="300" dirty="0" smtClean="0">
              <a:solidFill>
                <a:schemeClr val="tx1"/>
              </a:solidFill>
              <a:latin typeface="微软雅黑" panose="020B0503020204020204" pitchFamily="34" charset="-122"/>
              <a:ea typeface="微软雅黑" panose="020B0503020204020204" pitchFamily="34" charset="-122"/>
              <a:sym typeface="+mn-ea"/>
            </a:endParaRPr>
          </a:p>
        </p:txBody>
      </p:sp>
      <p:sp>
        <p:nvSpPr>
          <p:cNvPr id="5" name="文本框 4"/>
          <p:cNvSpPr txBox="1"/>
          <p:nvPr/>
        </p:nvSpPr>
        <p:spPr>
          <a:xfrm>
            <a:off x="5403317" y="93911"/>
            <a:ext cx="1295400" cy="368300"/>
          </a:xfrm>
          <a:prstGeom prst="rect">
            <a:avLst/>
          </a:prstGeom>
          <a:noFill/>
        </p:spPr>
        <p:txBody>
          <a:bodyPr wrap="square" rtlCol="0">
            <a:spAutoFit/>
          </a:bodyPr>
          <a:p>
            <a:r>
              <a:rPr lang="zh-CN" spc="300" dirty="0" smtClean="0">
                <a:solidFill>
                  <a:schemeClr val="bg1"/>
                </a:solidFill>
                <a:latin typeface="微软雅黑" panose="020B0503020204020204" pitchFamily="34" charset="-122"/>
                <a:ea typeface="微软雅黑" panose="020B0503020204020204" pitchFamily="34" charset="-122"/>
                <a:sym typeface="+mn-ea"/>
              </a:rPr>
              <a:t>实验分析</a:t>
            </a:r>
            <a:endParaRPr lang="zh-CN" spc="300" dirty="0">
              <a:solidFill>
                <a:schemeClr val="bg1"/>
              </a:solidFill>
              <a:latin typeface="微软雅黑" panose="020B0503020204020204" pitchFamily="34" charset="-122"/>
              <a:ea typeface="微软雅黑" panose="020B0503020204020204" pitchFamily="34" charset="-122"/>
            </a:endParaRPr>
          </a:p>
        </p:txBody>
      </p:sp>
      <p:cxnSp>
        <p:nvCxnSpPr>
          <p:cNvPr id="7" name="直接连接符 6"/>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324496" y="93911"/>
            <a:ext cx="1295400" cy="368300"/>
          </a:xfrm>
          <a:prstGeom prst="rect">
            <a:avLst/>
          </a:prstGeom>
          <a:noFill/>
        </p:spPr>
        <p:txBody>
          <a:bodyPr wrap="square" rtlCol="0">
            <a:spAutoFit/>
          </a:bodyPr>
          <a:p>
            <a:r>
              <a:rPr lang="zh-CN" spc="300" dirty="0" smtClean="0">
                <a:solidFill>
                  <a:schemeClr val="bg1"/>
                </a:solidFill>
                <a:latin typeface="微软雅黑" panose="020B0503020204020204" pitchFamily="34" charset="-122"/>
                <a:ea typeface="微软雅黑" panose="020B0503020204020204" pitchFamily="34" charset="-122"/>
              </a:rPr>
              <a:t>现状分析</a:t>
            </a:r>
            <a:endParaRPr lang="zh-CN" spc="300" dirty="0">
              <a:solidFill>
                <a:schemeClr val="bg1"/>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2684103" y="94546"/>
            <a:ext cx="1295400" cy="368300"/>
          </a:xfrm>
          <a:prstGeom prst="rect">
            <a:avLst/>
          </a:prstGeom>
          <a:noFill/>
        </p:spPr>
        <p:txBody>
          <a:bodyPr wrap="square" rtlCol="0">
            <a:spAutoFit/>
          </a:bodyPr>
          <a:p>
            <a:r>
              <a:rPr lang="zh-CN" spc="300" dirty="0" smtClean="0">
                <a:solidFill>
                  <a:schemeClr val="bg1"/>
                </a:solidFill>
                <a:latin typeface="微软雅黑" panose="020B0503020204020204" pitchFamily="34" charset="-122"/>
                <a:ea typeface="微软雅黑" panose="020B0503020204020204" pitchFamily="34" charset="-122"/>
              </a:rPr>
              <a:t>研究内容</a:t>
            </a:r>
            <a:endParaRPr lang="zh-CN" spc="300" dirty="0" smtClean="0">
              <a:solidFill>
                <a:schemeClr val="bg1"/>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412115" y="630555"/>
            <a:ext cx="6621145" cy="583565"/>
          </a:xfrm>
          <a:prstGeom prst="rect">
            <a:avLst/>
          </a:prstGeom>
          <a:noFill/>
        </p:spPr>
        <p:txBody>
          <a:bodyPr wrap="square" rtlCol="0">
            <a:spAutoFit/>
          </a:bodyPr>
          <a:p>
            <a:r>
              <a:rPr lang="zh-CN" sz="3200" dirty="0">
                <a:solidFill>
                  <a:srgbClr val="666666"/>
                </a:solidFill>
                <a:latin typeface="微软雅黑" panose="020B0503020204020204" pitchFamily="34" charset="-122"/>
                <a:ea typeface="微软雅黑" panose="020B0503020204020204" pitchFamily="34" charset="-122"/>
                <a:sym typeface="+mn-ea"/>
              </a:rPr>
              <a:t>蚁群算法结果图</a:t>
            </a:r>
            <a:endParaRPr lang="zh-CN" sz="3200" dirty="0">
              <a:solidFill>
                <a:srgbClr val="666666"/>
              </a:solidFill>
              <a:latin typeface="微软雅黑" panose="020B0503020204020204" pitchFamily="34" charset="-122"/>
              <a:ea typeface="微软雅黑" panose="020B0503020204020204" pitchFamily="34" charset="-122"/>
              <a:sym typeface="+mn-ea"/>
            </a:endParaRPr>
          </a:p>
        </p:txBody>
      </p:sp>
      <p:sp>
        <p:nvSpPr>
          <p:cNvPr id="100" name="文本框 99"/>
          <p:cNvSpPr txBox="1"/>
          <p:nvPr/>
        </p:nvSpPr>
        <p:spPr>
          <a:xfrm>
            <a:off x="6290310" y="1678940"/>
            <a:ext cx="2462530" cy="4154170"/>
          </a:xfrm>
          <a:prstGeom prst="rect">
            <a:avLst/>
          </a:prstGeom>
          <a:noFill/>
          <a:ln w="9525">
            <a:noFill/>
          </a:ln>
        </p:spPr>
        <p:txBody>
          <a:bodyPr wrap="square">
            <a:spAutoFit/>
          </a:bodyPr>
          <a:p>
            <a:pPr indent="0"/>
            <a:r>
              <a:rPr lang="zh-HK" altLang="en-US" sz="2400" b="0">
                <a:latin typeface="微软雅黑" panose="020B0503020204020204" pitchFamily="34" charset="-122"/>
                <a:ea typeface="微软雅黑" panose="020B0503020204020204" pitchFamily="34" charset="-122"/>
                <a:cs typeface="微软雅黑" panose="020B0503020204020204" pitchFamily="34" charset="-122"/>
              </a:rPr>
              <a:t>在横纵坐标</a:t>
            </a:r>
            <a:endParaRPr lang="zh-HK" altLang="en-US" sz="2400" b="0">
              <a:latin typeface="微软雅黑" panose="020B0503020204020204" pitchFamily="34" charset="-122"/>
              <a:ea typeface="微软雅黑" panose="020B0503020204020204" pitchFamily="34" charset="-122"/>
              <a:cs typeface="微软雅黑" panose="020B0503020204020204" pitchFamily="34" charset="-122"/>
            </a:endParaRPr>
          </a:p>
          <a:p>
            <a:pPr indent="0"/>
            <a:r>
              <a:rPr lang="zh-HK" altLang="en-US" sz="2400" b="0">
                <a:latin typeface="微软雅黑" panose="020B0503020204020204" pitchFamily="34" charset="-122"/>
                <a:ea typeface="微软雅黑" panose="020B0503020204020204" pitchFamily="34" charset="-122"/>
                <a:cs typeface="微软雅黑" panose="020B0503020204020204" pitchFamily="34" charset="-122"/>
              </a:rPr>
              <a:t>（</a:t>
            </a:r>
            <a:r>
              <a:rPr lang="en-US" altLang="zh-HK" sz="2400" b="0">
                <a:latin typeface="微软雅黑" panose="020B0503020204020204" pitchFamily="34" charset="-122"/>
                <a:ea typeface="微软雅黑" panose="020B0503020204020204" pitchFamily="34" charset="-122"/>
                <a:cs typeface="微软雅黑" panose="020B0503020204020204" pitchFamily="34" charset="-122"/>
              </a:rPr>
              <a:t>-150, 150</a:t>
            </a:r>
            <a:r>
              <a:rPr lang="zh-HK" altLang="en-US" sz="2400" b="0">
                <a:latin typeface="微软雅黑" panose="020B0503020204020204" pitchFamily="34" charset="-122"/>
                <a:ea typeface="微软雅黑" panose="020B0503020204020204" pitchFamily="34" charset="-122"/>
                <a:cs typeface="微软雅黑" panose="020B0503020204020204" pitchFamily="34" charset="-122"/>
              </a:rPr>
              <a:t>）内，随机生成</a:t>
            </a:r>
            <a:r>
              <a:rPr lang="en-US" altLang="zh-HK" sz="2400" b="0">
                <a:latin typeface="微软雅黑" panose="020B0503020204020204" pitchFamily="34" charset="-122"/>
                <a:ea typeface="微软雅黑" panose="020B0503020204020204" pitchFamily="34" charset="-122"/>
                <a:cs typeface="微软雅黑" panose="020B0503020204020204" pitchFamily="34" charset="-122"/>
              </a:rPr>
              <a:t>80</a:t>
            </a:r>
            <a:r>
              <a:rPr lang="zh-HK" altLang="en-US" sz="2400" b="0">
                <a:latin typeface="微软雅黑" panose="020B0503020204020204" pitchFamily="34" charset="-122"/>
                <a:ea typeface="微软雅黑" panose="020B0503020204020204" pitchFamily="34" charset="-122"/>
                <a:cs typeface="微软雅黑" panose="020B0503020204020204" pitchFamily="34" charset="-122"/>
              </a:rPr>
              <a:t>个快件点，每个快件点重量随机定为</a:t>
            </a:r>
            <a:r>
              <a:rPr lang="en-US" altLang="zh-HK" sz="2400" b="0">
                <a:latin typeface="微软雅黑" panose="020B0503020204020204" pitchFamily="34" charset="-122"/>
                <a:ea typeface="微软雅黑" panose="020B0503020204020204" pitchFamily="34" charset="-122"/>
                <a:cs typeface="微软雅黑" panose="020B0503020204020204" pitchFamily="34" charset="-122"/>
              </a:rPr>
              <a:t>[0-5]</a:t>
            </a:r>
            <a:r>
              <a:rPr lang="zh-HK" altLang="en-US" sz="2400" b="0">
                <a:latin typeface="微软雅黑" panose="020B0503020204020204" pitchFamily="34" charset="-122"/>
                <a:ea typeface="微软雅黑" panose="020B0503020204020204" pitchFamily="34" charset="-122"/>
                <a:cs typeface="微软雅黑" panose="020B0503020204020204" pitchFamily="34" charset="-122"/>
              </a:rPr>
              <a:t>，并规定小于1.5的为轻件点，大于1.5为重件点，本数据作为规划路径的基础数据</a:t>
            </a:r>
            <a:r>
              <a:rPr lang="zh-HK" altLang="en-US" sz="1200" b="0">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6" name="图片 3" descr="vrp1"/>
          <p:cNvPicPr>
            <a:picLocks noChangeAspect="1"/>
          </p:cNvPicPr>
          <p:nvPr/>
        </p:nvPicPr>
        <p:blipFill>
          <a:blip r:embed="rId1"/>
          <a:stretch>
            <a:fillRect/>
          </a:stretch>
        </p:blipFill>
        <p:spPr>
          <a:xfrm>
            <a:off x="110490" y="1288415"/>
            <a:ext cx="6027420" cy="4704080"/>
          </a:xfrm>
          <a:prstGeom prst="rect">
            <a:avLst/>
          </a:prstGeom>
        </p:spPr>
      </p:pic>
    </p:spTree>
  </p:cSld>
  <p:clrMapOvr>
    <a:masterClrMapping/>
  </p:clrMapOvr>
  <p:transition>
    <p:wip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HK" altLang="en-US"/>
          </a:p>
        </p:txBody>
      </p:sp>
      <p:sp>
        <p:nvSpPr>
          <p:cNvPr id="11" name="矩形 10"/>
          <p:cNvSpPr/>
          <p:nvPr/>
        </p:nvSpPr>
        <p:spPr>
          <a:xfrm>
            <a:off x="4014470" y="102235"/>
            <a:ext cx="1294130" cy="35115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13" name="文本框 12"/>
          <p:cNvSpPr txBox="1"/>
          <p:nvPr/>
        </p:nvSpPr>
        <p:spPr>
          <a:xfrm>
            <a:off x="25227" y="93911"/>
            <a:ext cx="1280392" cy="368300"/>
          </a:xfrm>
          <a:prstGeom prst="rect">
            <a:avLst/>
          </a:prstGeom>
          <a:noFill/>
        </p:spPr>
        <p:txBody>
          <a:bodyPr wrap="square" rtlCol="0">
            <a:spAutoFit/>
          </a:bodyPr>
          <a:p>
            <a:r>
              <a:rPr lang="zh-CN" spc="300" dirty="0" smtClean="0">
                <a:solidFill>
                  <a:schemeClr val="bg1"/>
                </a:solidFill>
                <a:latin typeface="微软雅黑" panose="020B0503020204020204" pitchFamily="34" charset="-122"/>
                <a:ea typeface="微软雅黑" panose="020B0503020204020204" pitchFamily="34" charset="-122"/>
              </a:rPr>
              <a:t>研究目的</a:t>
            </a:r>
            <a:endParaRPr lang="zh-CN" spc="300" dirty="0" smtClean="0">
              <a:solidFill>
                <a:schemeClr val="bg1"/>
              </a:solidFill>
              <a:latin typeface="微软雅黑" panose="020B0503020204020204" pitchFamily="34" charset="-122"/>
              <a:ea typeface="微软雅黑" panose="020B0503020204020204" pitchFamily="34" charset="-122"/>
            </a:endParaRPr>
          </a:p>
        </p:txBody>
      </p:sp>
      <p:cxnSp>
        <p:nvCxnSpPr>
          <p:cNvPr id="19" name="直接连接符 18"/>
          <p:cNvCxnSpPr/>
          <p:nvPr/>
        </p:nvCxnSpPr>
        <p:spPr>
          <a:xfrm>
            <a:off x="13047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4043710" y="93911"/>
            <a:ext cx="1295400" cy="368300"/>
          </a:xfrm>
          <a:prstGeom prst="rect">
            <a:avLst/>
          </a:prstGeom>
          <a:noFill/>
        </p:spPr>
        <p:txBody>
          <a:bodyPr wrap="square" rtlCol="0">
            <a:spAutoFit/>
          </a:bodyPr>
          <a:p>
            <a:r>
              <a:rPr lang="zh-CN" spc="300" dirty="0" smtClean="0">
                <a:solidFill>
                  <a:schemeClr val="tx1"/>
                </a:solidFill>
                <a:latin typeface="微软雅黑" panose="020B0503020204020204" pitchFamily="34" charset="-122"/>
                <a:ea typeface="微软雅黑" panose="020B0503020204020204" pitchFamily="34" charset="-122"/>
                <a:sym typeface="+mn-ea"/>
              </a:rPr>
              <a:t>解决方案</a:t>
            </a:r>
            <a:endParaRPr lang="zh-CN" spc="300" dirty="0" smtClean="0">
              <a:solidFill>
                <a:schemeClr val="tx1"/>
              </a:solidFill>
              <a:latin typeface="微软雅黑" panose="020B0503020204020204" pitchFamily="34" charset="-122"/>
              <a:ea typeface="微软雅黑" panose="020B0503020204020204" pitchFamily="34" charset="-122"/>
              <a:sym typeface="+mn-ea"/>
            </a:endParaRPr>
          </a:p>
        </p:txBody>
      </p:sp>
      <p:sp>
        <p:nvSpPr>
          <p:cNvPr id="5" name="文本框 4"/>
          <p:cNvSpPr txBox="1"/>
          <p:nvPr/>
        </p:nvSpPr>
        <p:spPr>
          <a:xfrm>
            <a:off x="5403317" y="93911"/>
            <a:ext cx="1295400" cy="368300"/>
          </a:xfrm>
          <a:prstGeom prst="rect">
            <a:avLst/>
          </a:prstGeom>
          <a:noFill/>
        </p:spPr>
        <p:txBody>
          <a:bodyPr wrap="square" rtlCol="0">
            <a:spAutoFit/>
          </a:bodyPr>
          <a:p>
            <a:r>
              <a:rPr lang="zh-CN" spc="300" dirty="0" smtClean="0">
                <a:solidFill>
                  <a:schemeClr val="bg1"/>
                </a:solidFill>
                <a:latin typeface="微软雅黑" panose="020B0503020204020204" pitchFamily="34" charset="-122"/>
                <a:ea typeface="微软雅黑" panose="020B0503020204020204" pitchFamily="34" charset="-122"/>
                <a:sym typeface="+mn-ea"/>
              </a:rPr>
              <a:t>实验分析</a:t>
            </a:r>
            <a:endParaRPr lang="zh-CN" spc="300" dirty="0">
              <a:solidFill>
                <a:schemeClr val="bg1"/>
              </a:solidFill>
              <a:latin typeface="微软雅黑" panose="020B0503020204020204" pitchFamily="34" charset="-122"/>
              <a:ea typeface="微软雅黑" panose="020B0503020204020204" pitchFamily="34" charset="-122"/>
            </a:endParaRPr>
          </a:p>
        </p:txBody>
      </p:sp>
      <p:cxnSp>
        <p:nvCxnSpPr>
          <p:cNvPr id="7" name="直接连接符 6"/>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324496" y="93911"/>
            <a:ext cx="1295400" cy="368300"/>
          </a:xfrm>
          <a:prstGeom prst="rect">
            <a:avLst/>
          </a:prstGeom>
          <a:noFill/>
        </p:spPr>
        <p:txBody>
          <a:bodyPr wrap="square" rtlCol="0">
            <a:spAutoFit/>
          </a:bodyPr>
          <a:p>
            <a:r>
              <a:rPr lang="zh-CN" spc="300" dirty="0" smtClean="0">
                <a:solidFill>
                  <a:schemeClr val="bg1"/>
                </a:solidFill>
                <a:latin typeface="微软雅黑" panose="020B0503020204020204" pitchFamily="34" charset="-122"/>
                <a:ea typeface="微软雅黑" panose="020B0503020204020204" pitchFamily="34" charset="-122"/>
              </a:rPr>
              <a:t>现状分析</a:t>
            </a:r>
            <a:endParaRPr lang="zh-CN" spc="300" dirty="0">
              <a:solidFill>
                <a:schemeClr val="bg1"/>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2684103" y="94546"/>
            <a:ext cx="1295400" cy="368300"/>
          </a:xfrm>
          <a:prstGeom prst="rect">
            <a:avLst/>
          </a:prstGeom>
          <a:noFill/>
        </p:spPr>
        <p:txBody>
          <a:bodyPr wrap="square" rtlCol="0">
            <a:spAutoFit/>
          </a:bodyPr>
          <a:p>
            <a:r>
              <a:rPr lang="zh-CN" spc="300" dirty="0" smtClean="0">
                <a:solidFill>
                  <a:schemeClr val="bg1"/>
                </a:solidFill>
                <a:latin typeface="微软雅黑" panose="020B0503020204020204" pitchFamily="34" charset="-122"/>
                <a:ea typeface="微软雅黑" panose="020B0503020204020204" pitchFamily="34" charset="-122"/>
              </a:rPr>
              <a:t>研究内容</a:t>
            </a:r>
            <a:endParaRPr lang="zh-CN" spc="300" dirty="0" smtClean="0">
              <a:solidFill>
                <a:schemeClr val="bg1"/>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499110" y="630555"/>
            <a:ext cx="6621145" cy="583565"/>
          </a:xfrm>
          <a:prstGeom prst="rect">
            <a:avLst/>
          </a:prstGeom>
          <a:noFill/>
        </p:spPr>
        <p:txBody>
          <a:bodyPr wrap="square" rtlCol="0">
            <a:spAutoFit/>
          </a:bodyPr>
          <a:p>
            <a:r>
              <a:rPr lang="zh-CN" sz="3200" dirty="0">
                <a:solidFill>
                  <a:srgbClr val="666666"/>
                </a:solidFill>
                <a:latin typeface="微软雅黑" panose="020B0503020204020204" pitchFamily="34" charset="-122"/>
                <a:ea typeface="微软雅黑" panose="020B0503020204020204" pitchFamily="34" charset="-122"/>
                <a:sym typeface="+mn-ea"/>
              </a:rPr>
              <a:t>蚁群算法结果图</a:t>
            </a:r>
            <a:endParaRPr lang="zh-CN" sz="3200" dirty="0">
              <a:solidFill>
                <a:srgbClr val="666666"/>
              </a:solidFill>
              <a:latin typeface="微软雅黑" panose="020B0503020204020204" pitchFamily="34" charset="-122"/>
              <a:ea typeface="微软雅黑" panose="020B0503020204020204" pitchFamily="34" charset="-122"/>
              <a:sym typeface="+mn-ea"/>
            </a:endParaRPr>
          </a:p>
        </p:txBody>
      </p:sp>
      <p:sp>
        <p:nvSpPr>
          <p:cNvPr id="6" name="文本框 5"/>
          <p:cNvSpPr txBox="1"/>
          <p:nvPr/>
        </p:nvSpPr>
        <p:spPr>
          <a:xfrm>
            <a:off x="6506210" y="1344295"/>
            <a:ext cx="2535555" cy="4523105"/>
          </a:xfrm>
          <a:prstGeom prst="rect">
            <a:avLst/>
          </a:prstGeom>
          <a:noFill/>
          <a:ln w="9525">
            <a:noFill/>
          </a:ln>
        </p:spPr>
        <p:txBody>
          <a:bodyPr wrap="square">
            <a:spAutoFit/>
          </a:bodyPr>
          <a:p>
            <a:pPr indent="266700"/>
            <a:r>
              <a:rPr lang="zh-HK" altLang="en-US" sz="2400" b="0">
                <a:latin typeface="微软雅黑" panose="020B0503020204020204" pitchFamily="34" charset="-122"/>
                <a:ea typeface="微软雅黑" panose="020B0503020204020204" pitchFamily="34" charset="-122"/>
                <a:cs typeface="微软雅黑" panose="020B0503020204020204" pitchFamily="34" charset="-122"/>
              </a:rPr>
              <a:t>以无人车的最大载重为约束条件，进行无人车路径</a:t>
            </a:r>
            <a:r>
              <a:rPr lang="zh-CN" altLang="zh-HK" sz="2400" b="0">
                <a:latin typeface="微软雅黑" panose="020B0503020204020204" pitchFamily="34" charset="-122"/>
                <a:ea typeface="微软雅黑" panose="020B0503020204020204" pitchFamily="34" charset="-122"/>
                <a:cs typeface="微软雅黑" panose="020B0503020204020204" pitchFamily="34" charset="-122"/>
              </a:rPr>
              <a:t>区域</a:t>
            </a:r>
            <a:r>
              <a:rPr lang="zh-HK" altLang="en-US" sz="2400" b="0">
                <a:latin typeface="微软雅黑" panose="020B0503020204020204" pitchFamily="34" charset="-122"/>
                <a:ea typeface="微软雅黑" panose="020B0503020204020204" pitchFamily="34" charset="-122"/>
                <a:cs typeface="微软雅黑" panose="020B0503020204020204" pitchFamily="34" charset="-122"/>
              </a:rPr>
              <a:t>划分，每条路径的快件点总重量和小于等于无人车载重量，运用蚁群算法，通过</a:t>
            </a:r>
            <a:r>
              <a:rPr lang="en-US" altLang="zh-HK" sz="2400" b="0">
                <a:latin typeface="微软雅黑" panose="020B0503020204020204" pitchFamily="34" charset="-122"/>
                <a:ea typeface="微软雅黑" panose="020B0503020204020204" pitchFamily="34" charset="-122"/>
                <a:cs typeface="微软雅黑" panose="020B0503020204020204" pitchFamily="34" charset="-122"/>
              </a:rPr>
              <a:t>500</a:t>
            </a:r>
            <a:r>
              <a:rPr lang="zh-HK" altLang="en-US" sz="2400" b="0">
                <a:latin typeface="微软雅黑" panose="020B0503020204020204" pitchFamily="34" charset="-122"/>
                <a:ea typeface="微软雅黑" panose="020B0503020204020204" pitchFamily="34" charset="-122"/>
                <a:cs typeface="微软雅黑" panose="020B0503020204020204" pitchFamily="34" charset="-122"/>
              </a:rPr>
              <a:t>次迭代，选出所有路径和最小的最优解。</a:t>
            </a:r>
            <a:endParaRPr lang="zh-CN" altLang="en-US" sz="240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10" name="图片 5" descr="vrp2"/>
          <p:cNvPicPr>
            <a:picLocks noChangeAspect="1"/>
          </p:cNvPicPr>
          <p:nvPr/>
        </p:nvPicPr>
        <p:blipFill>
          <a:blip r:embed="rId1"/>
          <a:stretch>
            <a:fillRect/>
          </a:stretch>
        </p:blipFill>
        <p:spPr>
          <a:xfrm>
            <a:off x="238125" y="1288415"/>
            <a:ext cx="6036310" cy="4711065"/>
          </a:xfrm>
          <a:prstGeom prst="rect">
            <a:avLst/>
          </a:prstGeom>
        </p:spPr>
      </p:pic>
    </p:spTree>
  </p:cSld>
  <p:clrMapOvr>
    <a:masterClrMapping/>
  </p:clrMapOvr>
  <p:transition>
    <p:wip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HK" altLang="en-US"/>
          </a:p>
        </p:txBody>
      </p:sp>
      <p:sp>
        <p:nvSpPr>
          <p:cNvPr id="11" name="矩形 10"/>
          <p:cNvSpPr/>
          <p:nvPr/>
        </p:nvSpPr>
        <p:spPr>
          <a:xfrm>
            <a:off x="4014470" y="102235"/>
            <a:ext cx="1294130" cy="35115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13" name="文本框 12"/>
          <p:cNvSpPr txBox="1"/>
          <p:nvPr/>
        </p:nvSpPr>
        <p:spPr>
          <a:xfrm>
            <a:off x="25227" y="93911"/>
            <a:ext cx="1280392" cy="368300"/>
          </a:xfrm>
          <a:prstGeom prst="rect">
            <a:avLst/>
          </a:prstGeom>
          <a:noFill/>
        </p:spPr>
        <p:txBody>
          <a:bodyPr wrap="square" rtlCol="0">
            <a:spAutoFit/>
          </a:bodyPr>
          <a:p>
            <a:r>
              <a:rPr lang="zh-CN" spc="300" dirty="0" smtClean="0">
                <a:solidFill>
                  <a:schemeClr val="bg1"/>
                </a:solidFill>
                <a:latin typeface="微软雅黑" panose="020B0503020204020204" pitchFamily="34" charset="-122"/>
                <a:ea typeface="微软雅黑" panose="020B0503020204020204" pitchFamily="34" charset="-122"/>
              </a:rPr>
              <a:t>研究目的</a:t>
            </a:r>
            <a:endParaRPr lang="zh-CN" spc="300" dirty="0" smtClean="0">
              <a:solidFill>
                <a:schemeClr val="bg1"/>
              </a:solidFill>
              <a:latin typeface="微软雅黑" panose="020B0503020204020204" pitchFamily="34" charset="-122"/>
              <a:ea typeface="微软雅黑" panose="020B0503020204020204" pitchFamily="34" charset="-122"/>
            </a:endParaRPr>
          </a:p>
        </p:txBody>
      </p:sp>
      <p:cxnSp>
        <p:nvCxnSpPr>
          <p:cNvPr id="19" name="直接连接符 18"/>
          <p:cNvCxnSpPr/>
          <p:nvPr/>
        </p:nvCxnSpPr>
        <p:spPr>
          <a:xfrm>
            <a:off x="13047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4043710" y="93911"/>
            <a:ext cx="1295400" cy="368300"/>
          </a:xfrm>
          <a:prstGeom prst="rect">
            <a:avLst/>
          </a:prstGeom>
          <a:noFill/>
        </p:spPr>
        <p:txBody>
          <a:bodyPr wrap="square" rtlCol="0">
            <a:spAutoFit/>
          </a:bodyPr>
          <a:p>
            <a:r>
              <a:rPr lang="zh-CN" spc="300" dirty="0" smtClean="0">
                <a:solidFill>
                  <a:schemeClr val="tx1"/>
                </a:solidFill>
                <a:latin typeface="微软雅黑" panose="020B0503020204020204" pitchFamily="34" charset="-122"/>
                <a:ea typeface="微软雅黑" panose="020B0503020204020204" pitchFamily="34" charset="-122"/>
                <a:sym typeface="+mn-ea"/>
              </a:rPr>
              <a:t>解决方案</a:t>
            </a:r>
            <a:endParaRPr lang="zh-CN" spc="300" dirty="0" smtClean="0">
              <a:solidFill>
                <a:schemeClr val="tx1"/>
              </a:solidFill>
              <a:latin typeface="微软雅黑" panose="020B0503020204020204" pitchFamily="34" charset="-122"/>
              <a:ea typeface="微软雅黑" panose="020B0503020204020204" pitchFamily="34" charset="-122"/>
              <a:sym typeface="+mn-ea"/>
            </a:endParaRPr>
          </a:p>
        </p:txBody>
      </p:sp>
      <p:sp>
        <p:nvSpPr>
          <p:cNvPr id="5" name="文本框 4"/>
          <p:cNvSpPr txBox="1"/>
          <p:nvPr/>
        </p:nvSpPr>
        <p:spPr>
          <a:xfrm>
            <a:off x="5403317" y="93911"/>
            <a:ext cx="1295400" cy="368300"/>
          </a:xfrm>
          <a:prstGeom prst="rect">
            <a:avLst/>
          </a:prstGeom>
          <a:noFill/>
        </p:spPr>
        <p:txBody>
          <a:bodyPr wrap="square" rtlCol="0">
            <a:spAutoFit/>
          </a:bodyPr>
          <a:p>
            <a:r>
              <a:rPr lang="zh-CN" spc="300" dirty="0" smtClean="0">
                <a:solidFill>
                  <a:schemeClr val="bg1"/>
                </a:solidFill>
                <a:latin typeface="微软雅黑" panose="020B0503020204020204" pitchFamily="34" charset="-122"/>
                <a:ea typeface="微软雅黑" panose="020B0503020204020204" pitchFamily="34" charset="-122"/>
                <a:sym typeface="+mn-ea"/>
              </a:rPr>
              <a:t>实验分析</a:t>
            </a:r>
            <a:endParaRPr lang="zh-CN" spc="300" dirty="0">
              <a:solidFill>
                <a:schemeClr val="bg1"/>
              </a:solidFill>
              <a:latin typeface="微软雅黑" panose="020B0503020204020204" pitchFamily="34" charset="-122"/>
              <a:ea typeface="微软雅黑" panose="020B0503020204020204" pitchFamily="34" charset="-122"/>
            </a:endParaRPr>
          </a:p>
        </p:txBody>
      </p:sp>
      <p:cxnSp>
        <p:nvCxnSpPr>
          <p:cNvPr id="7" name="直接连接符 6"/>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324496" y="93911"/>
            <a:ext cx="1295400" cy="368300"/>
          </a:xfrm>
          <a:prstGeom prst="rect">
            <a:avLst/>
          </a:prstGeom>
          <a:noFill/>
        </p:spPr>
        <p:txBody>
          <a:bodyPr wrap="square" rtlCol="0">
            <a:spAutoFit/>
          </a:bodyPr>
          <a:p>
            <a:r>
              <a:rPr lang="zh-CN" spc="300" dirty="0" smtClean="0">
                <a:solidFill>
                  <a:schemeClr val="bg1"/>
                </a:solidFill>
                <a:latin typeface="微软雅黑" panose="020B0503020204020204" pitchFamily="34" charset="-122"/>
                <a:ea typeface="微软雅黑" panose="020B0503020204020204" pitchFamily="34" charset="-122"/>
              </a:rPr>
              <a:t>现状分析</a:t>
            </a:r>
            <a:endParaRPr lang="zh-CN" spc="300" dirty="0">
              <a:solidFill>
                <a:schemeClr val="bg1"/>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2684103" y="94546"/>
            <a:ext cx="1295400" cy="368300"/>
          </a:xfrm>
          <a:prstGeom prst="rect">
            <a:avLst/>
          </a:prstGeom>
          <a:noFill/>
        </p:spPr>
        <p:txBody>
          <a:bodyPr wrap="square" rtlCol="0">
            <a:spAutoFit/>
          </a:bodyPr>
          <a:p>
            <a:r>
              <a:rPr lang="zh-CN" spc="300" dirty="0" smtClean="0">
                <a:solidFill>
                  <a:schemeClr val="bg1"/>
                </a:solidFill>
                <a:latin typeface="微软雅黑" panose="020B0503020204020204" pitchFamily="34" charset="-122"/>
                <a:ea typeface="微软雅黑" panose="020B0503020204020204" pitchFamily="34" charset="-122"/>
              </a:rPr>
              <a:t>研究内容</a:t>
            </a:r>
            <a:endParaRPr lang="zh-CN" spc="300" dirty="0" smtClean="0">
              <a:solidFill>
                <a:schemeClr val="bg1"/>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292100" y="686435"/>
            <a:ext cx="7174230" cy="2430145"/>
          </a:xfrm>
          <a:prstGeom prst="rect">
            <a:avLst/>
          </a:prstGeom>
          <a:noFill/>
        </p:spPr>
        <p:txBody>
          <a:bodyPr wrap="square" rtlCol="0">
            <a:spAutoFit/>
          </a:bodyPr>
          <a:p>
            <a:r>
              <a:rPr lang="zh-CN" altLang="en-US" sz="3200" dirty="0">
                <a:solidFill>
                  <a:srgbClr val="666666"/>
                </a:solidFill>
                <a:latin typeface="微软雅黑" panose="020B0503020204020204" pitchFamily="34" charset="-122"/>
                <a:ea typeface="微软雅黑" panose="020B0503020204020204" pitchFamily="34" charset="-122"/>
                <a:sym typeface="+mn-ea"/>
              </a:rPr>
              <a:t>无人机规划（以一架无人机为例）：</a:t>
            </a:r>
            <a:endParaRPr lang="zh-CN" altLang="en-US" sz="3200" dirty="0">
              <a:solidFill>
                <a:srgbClr val="666666"/>
              </a:solidFill>
              <a:latin typeface="微软雅黑" panose="020B0503020204020204" pitchFamily="34" charset="-122"/>
              <a:ea typeface="微软雅黑" panose="020B0503020204020204" pitchFamily="34" charset="-122"/>
              <a:sym typeface="+mn-ea"/>
            </a:endParaRPr>
          </a:p>
          <a:p>
            <a:endParaRPr lang="zh-CN" altLang="en-US" sz="2400" dirty="0">
              <a:solidFill>
                <a:srgbClr val="666666"/>
              </a:solidFill>
              <a:latin typeface="微软雅黑" panose="020B0503020204020204" pitchFamily="34" charset="-122"/>
              <a:ea typeface="微软雅黑" panose="020B0503020204020204" pitchFamily="34" charset="-122"/>
              <a:sym typeface="+mn-ea"/>
            </a:endParaRPr>
          </a:p>
          <a:p>
            <a:r>
              <a:rPr lang="zh-CN" altLang="en-US" sz="2400" dirty="0">
                <a:solidFill>
                  <a:srgbClr val="666666"/>
                </a:solidFill>
                <a:latin typeface="微软雅黑" panose="020B0503020204020204" pitchFamily="34" charset="-122"/>
                <a:ea typeface="微软雅黑" panose="020B0503020204020204" pitchFamily="34" charset="-122"/>
                <a:sym typeface="+mn-ea"/>
              </a:rPr>
              <a:t>共划分为</a:t>
            </a:r>
            <a:r>
              <a:rPr lang="en-US" altLang="zh-CN" sz="2400" dirty="0">
                <a:solidFill>
                  <a:srgbClr val="666666"/>
                </a:solidFill>
                <a:latin typeface="微软雅黑" panose="020B0503020204020204" pitchFamily="34" charset="-122"/>
                <a:ea typeface="微软雅黑" panose="020B0503020204020204" pitchFamily="34" charset="-122"/>
                <a:sym typeface="+mn-ea"/>
              </a:rPr>
              <a:t>4</a:t>
            </a:r>
            <a:r>
              <a:rPr lang="zh-CN" altLang="en-US" sz="2400" dirty="0">
                <a:solidFill>
                  <a:srgbClr val="666666"/>
                </a:solidFill>
                <a:latin typeface="微软雅黑" panose="020B0503020204020204" pitchFamily="34" charset="-122"/>
                <a:ea typeface="微软雅黑" panose="020B0503020204020204" pitchFamily="34" charset="-122"/>
                <a:sym typeface="+mn-ea"/>
              </a:rPr>
              <a:t>种情况</a:t>
            </a:r>
            <a:endParaRPr lang="zh-CN" altLang="en-US" sz="2400" dirty="0">
              <a:solidFill>
                <a:srgbClr val="666666"/>
              </a:solidFill>
              <a:latin typeface="微软雅黑" panose="020B0503020204020204" pitchFamily="34" charset="-122"/>
              <a:ea typeface="微软雅黑" panose="020B0503020204020204" pitchFamily="34" charset="-122"/>
              <a:sym typeface="+mn-ea"/>
            </a:endParaRPr>
          </a:p>
          <a:p>
            <a:r>
              <a:rPr lang="en-US" altLang="zh-CN" sz="2400" dirty="0">
                <a:solidFill>
                  <a:srgbClr val="666666"/>
                </a:solidFill>
                <a:latin typeface="微软雅黑" panose="020B0503020204020204" pitchFamily="34" charset="-122"/>
                <a:ea typeface="微软雅黑" panose="020B0503020204020204" pitchFamily="34" charset="-122"/>
                <a:sym typeface="+mn-ea"/>
              </a:rPr>
              <a:t>	</a:t>
            </a:r>
            <a:r>
              <a:rPr lang="zh-CN" altLang="en-US" sz="2400" dirty="0">
                <a:solidFill>
                  <a:srgbClr val="666666"/>
                </a:solidFill>
                <a:latin typeface="微软雅黑" panose="020B0503020204020204" pitchFamily="34" charset="-122"/>
                <a:ea typeface="微软雅黑" panose="020B0503020204020204" pitchFamily="34" charset="-122"/>
                <a:sym typeface="+mn-ea"/>
              </a:rPr>
              <a:t>情况1：</a:t>
            </a:r>
            <a:endParaRPr lang="zh-CN" altLang="en-US" sz="2400" dirty="0">
              <a:solidFill>
                <a:srgbClr val="666666"/>
              </a:solidFill>
              <a:latin typeface="微软雅黑" panose="020B0503020204020204" pitchFamily="34" charset="-122"/>
              <a:ea typeface="微软雅黑" panose="020B0503020204020204" pitchFamily="34" charset="-122"/>
              <a:sym typeface="+mn-ea"/>
            </a:endParaRPr>
          </a:p>
          <a:p>
            <a:r>
              <a:rPr lang="en-US" altLang="zh-CN" sz="2400" dirty="0">
                <a:solidFill>
                  <a:srgbClr val="666666"/>
                </a:solidFill>
                <a:latin typeface="微软雅黑" panose="020B0503020204020204" pitchFamily="34" charset="-122"/>
                <a:ea typeface="微软雅黑" panose="020B0503020204020204" pitchFamily="34" charset="-122"/>
                <a:sym typeface="+mn-ea"/>
              </a:rPr>
              <a:t>	</a:t>
            </a:r>
            <a:r>
              <a:rPr lang="zh-CN" altLang="en-US" sz="2400" dirty="0">
                <a:solidFill>
                  <a:srgbClr val="666666"/>
                </a:solidFill>
                <a:latin typeface="微软雅黑" panose="020B0503020204020204" pitchFamily="34" charset="-122"/>
                <a:ea typeface="微软雅黑" panose="020B0503020204020204" pitchFamily="34" charset="-122"/>
                <a:sym typeface="+mn-ea"/>
              </a:rPr>
              <a:t>当轻件点在两个重件点连线上，则无人机不起飞，由无人车路过时派送，如图：</a:t>
            </a:r>
            <a:endParaRPr lang="zh-CN" altLang="en-US" sz="2400" dirty="0">
              <a:solidFill>
                <a:srgbClr val="666666"/>
              </a:solidFill>
              <a:latin typeface="微软雅黑" panose="020B0503020204020204" pitchFamily="34" charset="-122"/>
              <a:ea typeface="微软雅黑" panose="020B0503020204020204" pitchFamily="34" charset="-122"/>
              <a:sym typeface="+mn-ea"/>
            </a:endParaRPr>
          </a:p>
        </p:txBody>
      </p:sp>
      <p:pic>
        <p:nvPicPr>
          <p:cNvPr id="6" name="图片 7" descr="22222-vrp3"/>
          <p:cNvPicPr>
            <a:picLocks noChangeAspect="1"/>
          </p:cNvPicPr>
          <p:nvPr/>
        </p:nvPicPr>
        <p:blipFill>
          <a:blip r:embed="rId1"/>
          <a:srcRect l="16824" t="18359" r="10077" b="21045"/>
          <a:stretch>
            <a:fillRect/>
          </a:stretch>
        </p:blipFill>
        <p:spPr>
          <a:xfrm>
            <a:off x="3317240" y="3026410"/>
            <a:ext cx="5826760" cy="3769995"/>
          </a:xfrm>
          <a:prstGeom prst="rect">
            <a:avLst/>
          </a:prstGeom>
        </p:spPr>
      </p:pic>
    </p:spTree>
  </p:cSld>
  <p:clrMapOvr>
    <a:masterClrMapping/>
  </p:clrMapOvr>
  <p:transition>
    <p:wip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HK" altLang="en-US"/>
          </a:p>
        </p:txBody>
      </p:sp>
      <p:sp>
        <p:nvSpPr>
          <p:cNvPr id="11" name="矩形 10"/>
          <p:cNvSpPr/>
          <p:nvPr/>
        </p:nvSpPr>
        <p:spPr>
          <a:xfrm>
            <a:off x="4014470" y="102235"/>
            <a:ext cx="1294130" cy="35115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13" name="文本框 12"/>
          <p:cNvSpPr txBox="1"/>
          <p:nvPr/>
        </p:nvSpPr>
        <p:spPr>
          <a:xfrm>
            <a:off x="25227" y="93911"/>
            <a:ext cx="1280392" cy="368300"/>
          </a:xfrm>
          <a:prstGeom prst="rect">
            <a:avLst/>
          </a:prstGeom>
          <a:noFill/>
        </p:spPr>
        <p:txBody>
          <a:bodyPr wrap="square" rtlCol="0">
            <a:spAutoFit/>
          </a:bodyPr>
          <a:p>
            <a:r>
              <a:rPr lang="zh-CN" spc="300" dirty="0" smtClean="0">
                <a:solidFill>
                  <a:schemeClr val="bg1"/>
                </a:solidFill>
                <a:latin typeface="微软雅黑" panose="020B0503020204020204" pitchFamily="34" charset="-122"/>
                <a:ea typeface="微软雅黑" panose="020B0503020204020204" pitchFamily="34" charset="-122"/>
              </a:rPr>
              <a:t>研究目的</a:t>
            </a:r>
            <a:endParaRPr lang="zh-CN" spc="300" dirty="0" smtClean="0">
              <a:solidFill>
                <a:schemeClr val="bg1"/>
              </a:solidFill>
              <a:latin typeface="微软雅黑" panose="020B0503020204020204" pitchFamily="34" charset="-122"/>
              <a:ea typeface="微软雅黑" panose="020B0503020204020204" pitchFamily="34" charset="-122"/>
            </a:endParaRPr>
          </a:p>
        </p:txBody>
      </p:sp>
      <p:cxnSp>
        <p:nvCxnSpPr>
          <p:cNvPr id="19" name="直接连接符 18"/>
          <p:cNvCxnSpPr/>
          <p:nvPr/>
        </p:nvCxnSpPr>
        <p:spPr>
          <a:xfrm>
            <a:off x="13047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4043710" y="93911"/>
            <a:ext cx="1295400" cy="368300"/>
          </a:xfrm>
          <a:prstGeom prst="rect">
            <a:avLst/>
          </a:prstGeom>
          <a:noFill/>
        </p:spPr>
        <p:txBody>
          <a:bodyPr wrap="square" rtlCol="0">
            <a:spAutoFit/>
          </a:bodyPr>
          <a:p>
            <a:r>
              <a:rPr lang="zh-CN" spc="300" dirty="0" smtClean="0">
                <a:solidFill>
                  <a:schemeClr val="tx1"/>
                </a:solidFill>
                <a:latin typeface="微软雅黑" panose="020B0503020204020204" pitchFamily="34" charset="-122"/>
                <a:ea typeface="微软雅黑" panose="020B0503020204020204" pitchFamily="34" charset="-122"/>
                <a:sym typeface="+mn-ea"/>
              </a:rPr>
              <a:t>解决方案</a:t>
            </a:r>
            <a:endParaRPr lang="zh-CN" spc="300" dirty="0" smtClean="0">
              <a:solidFill>
                <a:schemeClr val="tx1"/>
              </a:solidFill>
              <a:latin typeface="微软雅黑" panose="020B0503020204020204" pitchFamily="34" charset="-122"/>
              <a:ea typeface="微软雅黑" panose="020B0503020204020204" pitchFamily="34" charset="-122"/>
              <a:sym typeface="+mn-ea"/>
            </a:endParaRPr>
          </a:p>
        </p:txBody>
      </p:sp>
      <p:sp>
        <p:nvSpPr>
          <p:cNvPr id="5" name="文本框 4"/>
          <p:cNvSpPr txBox="1"/>
          <p:nvPr/>
        </p:nvSpPr>
        <p:spPr>
          <a:xfrm>
            <a:off x="5403317" y="93911"/>
            <a:ext cx="1295400" cy="368300"/>
          </a:xfrm>
          <a:prstGeom prst="rect">
            <a:avLst/>
          </a:prstGeom>
          <a:noFill/>
        </p:spPr>
        <p:txBody>
          <a:bodyPr wrap="square" rtlCol="0">
            <a:spAutoFit/>
          </a:bodyPr>
          <a:p>
            <a:r>
              <a:rPr lang="zh-CN" spc="300" dirty="0" smtClean="0">
                <a:solidFill>
                  <a:schemeClr val="bg1"/>
                </a:solidFill>
                <a:latin typeface="微软雅黑" panose="020B0503020204020204" pitchFamily="34" charset="-122"/>
                <a:ea typeface="微软雅黑" panose="020B0503020204020204" pitchFamily="34" charset="-122"/>
                <a:sym typeface="+mn-ea"/>
              </a:rPr>
              <a:t>实验分析</a:t>
            </a:r>
            <a:endParaRPr lang="zh-CN" spc="300" dirty="0">
              <a:solidFill>
                <a:schemeClr val="bg1"/>
              </a:solidFill>
              <a:latin typeface="微软雅黑" panose="020B0503020204020204" pitchFamily="34" charset="-122"/>
              <a:ea typeface="微软雅黑" panose="020B0503020204020204" pitchFamily="34" charset="-122"/>
            </a:endParaRPr>
          </a:p>
        </p:txBody>
      </p:sp>
      <p:cxnSp>
        <p:nvCxnSpPr>
          <p:cNvPr id="7" name="直接连接符 6"/>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324496" y="93911"/>
            <a:ext cx="1295400" cy="368300"/>
          </a:xfrm>
          <a:prstGeom prst="rect">
            <a:avLst/>
          </a:prstGeom>
          <a:noFill/>
        </p:spPr>
        <p:txBody>
          <a:bodyPr wrap="square" rtlCol="0">
            <a:spAutoFit/>
          </a:bodyPr>
          <a:p>
            <a:r>
              <a:rPr lang="zh-CN" spc="300" dirty="0" smtClean="0">
                <a:solidFill>
                  <a:schemeClr val="bg1"/>
                </a:solidFill>
                <a:latin typeface="微软雅黑" panose="020B0503020204020204" pitchFamily="34" charset="-122"/>
                <a:ea typeface="微软雅黑" panose="020B0503020204020204" pitchFamily="34" charset="-122"/>
              </a:rPr>
              <a:t>现状分析</a:t>
            </a:r>
            <a:endParaRPr lang="zh-CN" spc="300" dirty="0">
              <a:solidFill>
                <a:schemeClr val="bg1"/>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2684103" y="94546"/>
            <a:ext cx="1295400" cy="368300"/>
          </a:xfrm>
          <a:prstGeom prst="rect">
            <a:avLst/>
          </a:prstGeom>
          <a:noFill/>
        </p:spPr>
        <p:txBody>
          <a:bodyPr wrap="square" rtlCol="0">
            <a:spAutoFit/>
          </a:bodyPr>
          <a:p>
            <a:r>
              <a:rPr lang="zh-CN" spc="300" dirty="0" smtClean="0">
                <a:solidFill>
                  <a:schemeClr val="bg1"/>
                </a:solidFill>
                <a:latin typeface="微软雅黑" panose="020B0503020204020204" pitchFamily="34" charset="-122"/>
                <a:ea typeface="微软雅黑" panose="020B0503020204020204" pitchFamily="34" charset="-122"/>
              </a:rPr>
              <a:t>研究内容</a:t>
            </a:r>
            <a:endParaRPr lang="zh-CN" spc="300" dirty="0" smtClean="0">
              <a:solidFill>
                <a:schemeClr val="bg1"/>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299085" y="858520"/>
            <a:ext cx="7635240" cy="1568450"/>
          </a:xfrm>
          <a:prstGeom prst="rect">
            <a:avLst/>
          </a:prstGeom>
          <a:noFill/>
        </p:spPr>
        <p:txBody>
          <a:bodyPr wrap="square" rtlCol="0">
            <a:spAutoFit/>
          </a:bodyPr>
          <a:p>
            <a:r>
              <a:rPr lang="en-US" altLang="zh-CN" sz="2400" dirty="0">
                <a:solidFill>
                  <a:srgbClr val="666666"/>
                </a:solidFill>
                <a:latin typeface="微软雅黑" panose="020B0503020204020204" pitchFamily="34" charset="-122"/>
                <a:ea typeface="微软雅黑" panose="020B0503020204020204" pitchFamily="34" charset="-122"/>
                <a:sym typeface="+mn-ea"/>
              </a:rPr>
              <a:t>	</a:t>
            </a:r>
            <a:r>
              <a:rPr lang="zh-CN" sz="2400" dirty="0">
                <a:solidFill>
                  <a:srgbClr val="666666"/>
                </a:solidFill>
                <a:latin typeface="微软雅黑" panose="020B0503020204020204" pitchFamily="34" charset="-122"/>
                <a:ea typeface="微软雅黑" panose="020B0503020204020204" pitchFamily="34" charset="-122"/>
                <a:sym typeface="+mn-ea"/>
              </a:rPr>
              <a:t>情况2：</a:t>
            </a:r>
            <a:endParaRPr lang="zh-CN" sz="2400" dirty="0">
              <a:solidFill>
                <a:srgbClr val="666666"/>
              </a:solidFill>
              <a:latin typeface="微软雅黑" panose="020B0503020204020204" pitchFamily="34" charset="-122"/>
              <a:ea typeface="微软雅黑" panose="020B0503020204020204" pitchFamily="34" charset="-122"/>
              <a:sym typeface="+mn-ea"/>
            </a:endParaRPr>
          </a:p>
          <a:p>
            <a:r>
              <a:rPr lang="en-US" altLang="zh-CN" sz="2400" dirty="0">
                <a:solidFill>
                  <a:srgbClr val="666666"/>
                </a:solidFill>
                <a:latin typeface="微软雅黑" panose="020B0503020204020204" pitchFamily="34" charset="-122"/>
                <a:ea typeface="微软雅黑" panose="020B0503020204020204" pitchFamily="34" charset="-122"/>
                <a:sym typeface="+mn-ea"/>
              </a:rPr>
              <a:t>	</a:t>
            </a:r>
            <a:r>
              <a:rPr lang="zh-CN" sz="2400" dirty="0">
                <a:solidFill>
                  <a:srgbClr val="666666"/>
                </a:solidFill>
                <a:latin typeface="微软雅黑" panose="020B0503020204020204" pitchFamily="34" charset="-122"/>
                <a:ea typeface="微软雅黑" panose="020B0503020204020204" pitchFamily="34" charset="-122"/>
                <a:sym typeface="+mn-ea"/>
              </a:rPr>
              <a:t>当两个重件点之间只有一个轻件点时，无人机直接由前一个重件点起飞，经过轻件点，在后一个重件点降落，如图：</a:t>
            </a:r>
            <a:endParaRPr lang="zh-CN" sz="2400" dirty="0">
              <a:solidFill>
                <a:srgbClr val="666666"/>
              </a:solidFill>
              <a:latin typeface="微软雅黑" panose="020B0503020204020204" pitchFamily="34" charset="-122"/>
              <a:ea typeface="微软雅黑" panose="020B0503020204020204" pitchFamily="34" charset="-122"/>
              <a:sym typeface="+mn-ea"/>
            </a:endParaRPr>
          </a:p>
        </p:txBody>
      </p:sp>
      <p:pic>
        <p:nvPicPr>
          <p:cNvPr id="6" name="图片 8" descr="22-vrp3"/>
          <p:cNvPicPr>
            <a:picLocks noChangeAspect="1"/>
          </p:cNvPicPr>
          <p:nvPr/>
        </p:nvPicPr>
        <p:blipFill>
          <a:blip r:embed="rId1"/>
          <a:stretch>
            <a:fillRect/>
          </a:stretch>
        </p:blipFill>
        <p:spPr>
          <a:xfrm>
            <a:off x="1207135" y="2401570"/>
            <a:ext cx="6969125" cy="4438015"/>
          </a:xfrm>
          <a:prstGeom prst="rect">
            <a:avLst/>
          </a:prstGeom>
        </p:spPr>
      </p:pic>
    </p:spTree>
  </p:cSld>
  <p:clrMapOvr>
    <a:masterClrMapping/>
  </p:clrMapOvr>
  <p:transition>
    <p:wip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HK" altLang="en-US"/>
          </a:p>
        </p:txBody>
      </p:sp>
      <p:sp>
        <p:nvSpPr>
          <p:cNvPr id="11" name="矩形 10"/>
          <p:cNvSpPr/>
          <p:nvPr/>
        </p:nvSpPr>
        <p:spPr>
          <a:xfrm>
            <a:off x="4014470" y="102235"/>
            <a:ext cx="1294130" cy="35115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13" name="文本框 12"/>
          <p:cNvSpPr txBox="1"/>
          <p:nvPr/>
        </p:nvSpPr>
        <p:spPr>
          <a:xfrm>
            <a:off x="25227" y="93911"/>
            <a:ext cx="1280392" cy="368300"/>
          </a:xfrm>
          <a:prstGeom prst="rect">
            <a:avLst/>
          </a:prstGeom>
          <a:noFill/>
        </p:spPr>
        <p:txBody>
          <a:bodyPr wrap="square" rtlCol="0">
            <a:spAutoFit/>
          </a:bodyPr>
          <a:p>
            <a:r>
              <a:rPr lang="zh-CN" spc="300" dirty="0" smtClean="0">
                <a:solidFill>
                  <a:schemeClr val="bg1"/>
                </a:solidFill>
                <a:latin typeface="微软雅黑" panose="020B0503020204020204" pitchFamily="34" charset="-122"/>
                <a:ea typeface="微软雅黑" panose="020B0503020204020204" pitchFamily="34" charset="-122"/>
              </a:rPr>
              <a:t>研究目的</a:t>
            </a:r>
            <a:endParaRPr lang="zh-CN" spc="300" dirty="0" smtClean="0">
              <a:solidFill>
                <a:schemeClr val="bg1"/>
              </a:solidFill>
              <a:latin typeface="微软雅黑" panose="020B0503020204020204" pitchFamily="34" charset="-122"/>
              <a:ea typeface="微软雅黑" panose="020B0503020204020204" pitchFamily="34" charset="-122"/>
            </a:endParaRPr>
          </a:p>
        </p:txBody>
      </p:sp>
      <p:cxnSp>
        <p:nvCxnSpPr>
          <p:cNvPr id="19" name="直接连接符 18"/>
          <p:cNvCxnSpPr/>
          <p:nvPr/>
        </p:nvCxnSpPr>
        <p:spPr>
          <a:xfrm>
            <a:off x="13047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4043710" y="93911"/>
            <a:ext cx="1295400" cy="368300"/>
          </a:xfrm>
          <a:prstGeom prst="rect">
            <a:avLst/>
          </a:prstGeom>
          <a:noFill/>
        </p:spPr>
        <p:txBody>
          <a:bodyPr wrap="square" rtlCol="0">
            <a:spAutoFit/>
          </a:bodyPr>
          <a:p>
            <a:r>
              <a:rPr lang="zh-CN" spc="300" dirty="0" smtClean="0">
                <a:solidFill>
                  <a:schemeClr val="tx1"/>
                </a:solidFill>
                <a:latin typeface="微软雅黑" panose="020B0503020204020204" pitchFamily="34" charset="-122"/>
                <a:ea typeface="微软雅黑" panose="020B0503020204020204" pitchFamily="34" charset="-122"/>
                <a:sym typeface="+mn-ea"/>
              </a:rPr>
              <a:t>解决方案</a:t>
            </a:r>
            <a:endParaRPr lang="zh-CN" spc="300" dirty="0" smtClean="0">
              <a:solidFill>
                <a:schemeClr val="tx1"/>
              </a:solidFill>
              <a:latin typeface="微软雅黑" panose="020B0503020204020204" pitchFamily="34" charset="-122"/>
              <a:ea typeface="微软雅黑" panose="020B0503020204020204" pitchFamily="34" charset="-122"/>
              <a:sym typeface="+mn-ea"/>
            </a:endParaRPr>
          </a:p>
        </p:txBody>
      </p:sp>
      <p:sp>
        <p:nvSpPr>
          <p:cNvPr id="5" name="文本框 4"/>
          <p:cNvSpPr txBox="1"/>
          <p:nvPr/>
        </p:nvSpPr>
        <p:spPr>
          <a:xfrm>
            <a:off x="5403317" y="93911"/>
            <a:ext cx="1295400" cy="368300"/>
          </a:xfrm>
          <a:prstGeom prst="rect">
            <a:avLst/>
          </a:prstGeom>
          <a:noFill/>
        </p:spPr>
        <p:txBody>
          <a:bodyPr wrap="square" rtlCol="0">
            <a:spAutoFit/>
          </a:bodyPr>
          <a:p>
            <a:r>
              <a:rPr lang="zh-CN" spc="300" dirty="0" smtClean="0">
                <a:solidFill>
                  <a:schemeClr val="bg1"/>
                </a:solidFill>
                <a:latin typeface="微软雅黑" panose="020B0503020204020204" pitchFamily="34" charset="-122"/>
                <a:ea typeface="微软雅黑" panose="020B0503020204020204" pitchFamily="34" charset="-122"/>
                <a:sym typeface="+mn-ea"/>
              </a:rPr>
              <a:t>实验分析</a:t>
            </a:r>
            <a:endParaRPr lang="zh-CN" spc="300" dirty="0">
              <a:solidFill>
                <a:schemeClr val="bg1"/>
              </a:solidFill>
              <a:latin typeface="微软雅黑" panose="020B0503020204020204" pitchFamily="34" charset="-122"/>
              <a:ea typeface="微软雅黑" panose="020B0503020204020204" pitchFamily="34" charset="-122"/>
            </a:endParaRPr>
          </a:p>
        </p:txBody>
      </p:sp>
      <p:cxnSp>
        <p:nvCxnSpPr>
          <p:cNvPr id="7" name="直接连接符 6"/>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324496" y="93911"/>
            <a:ext cx="1295400" cy="368300"/>
          </a:xfrm>
          <a:prstGeom prst="rect">
            <a:avLst/>
          </a:prstGeom>
          <a:noFill/>
        </p:spPr>
        <p:txBody>
          <a:bodyPr wrap="square" rtlCol="0">
            <a:spAutoFit/>
          </a:bodyPr>
          <a:p>
            <a:r>
              <a:rPr lang="zh-CN" spc="300" dirty="0" smtClean="0">
                <a:solidFill>
                  <a:schemeClr val="bg1"/>
                </a:solidFill>
                <a:latin typeface="微软雅黑" panose="020B0503020204020204" pitchFamily="34" charset="-122"/>
                <a:ea typeface="微软雅黑" panose="020B0503020204020204" pitchFamily="34" charset="-122"/>
              </a:rPr>
              <a:t>现状分析</a:t>
            </a:r>
            <a:endParaRPr lang="zh-CN" spc="300" dirty="0">
              <a:solidFill>
                <a:schemeClr val="bg1"/>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2684103" y="94546"/>
            <a:ext cx="1295400" cy="368300"/>
          </a:xfrm>
          <a:prstGeom prst="rect">
            <a:avLst/>
          </a:prstGeom>
          <a:noFill/>
        </p:spPr>
        <p:txBody>
          <a:bodyPr wrap="square" rtlCol="0">
            <a:spAutoFit/>
          </a:bodyPr>
          <a:p>
            <a:r>
              <a:rPr lang="zh-CN" spc="300" dirty="0" smtClean="0">
                <a:solidFill>
                  <a:schemeClr val="bg1"/>
                </a:solidFill>
                <a:latin typeface="微软雅黑" panose="020B0503020204020204" pitchFamily="34" charset="-122"/>
                <a:ea typeface="微软雅黑" panose="020B0503020204020204" pitchFamily="34" charset="-122"/>
              </a:rPr>
              <a:t>研究内容</a:t>
            </a:r>
            <a:endParaRPr lang="zh-CN" spc="300" dirty="0" smtClean="0">
              <a:solidFill>
                <a:schemeClr val="bg1"/>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195580" y="712470"/>
            <a:ext cx="8011160" cy="1938020"/>
          </a:xfrm>
          <a:prstGeom prst="rect">
            <a:avLst/>
          </a:prstGeom>
          <a:noFill/>
        </p:spPr>
        <p:txBody>
          <a:bodyPr wrap="square" rtlCol="0">
            <a:spAutoFit/>
          </a:bodyPr>
          <a:p>
            <a:r>
              <a:rPr lang="en-US" altLang="zh-CN" sz="2400" dirty="0">
                <a:solidFill>
                  <a:srgbClr val="666666"/>
                </a:solidFill>
                <a:latin typeface="微软雅黑" panose="020B0503020204020204" pitchFamily="34" charset="-122"/>
                <a:ea typeface="微软雅黑" panose="020B0503020204020204" pitchFamily="34" charset="-122"/>
                <a:sym typeface="+mn-ea"/>
              </a:rPr>
              <a:t>	</a:t>
            </a:r>
            <a:r>
              <a:rPr lang="zh-CN" sz="2400" dirty="0">
                <a:solidFill>
                  <a:srgbClr val="666666"/>
                </a:solidFill>
                <a:latin typeface="微软雅黑" panose="020B0503020204020204" pitchFamily="34" charset="-122"/>
                <a:ea typeface="微软雅黑" panose="020B0503020204020204" pitchFamily="34" charset="-122"/>
                <a:sym typeface="+mn-ea"/>
              </a:rPr>
              <a:t>情况3：</a:t>
            </a:r>
            <a:endParaRPr lang="zh-CN" sz="2400" dirty="0">
              <a:solidFill>
                <a:srgbClr val="666666"/>
              </a:solidFill>
              <a:latin typeface="微软雅黑" panose="020B0503020204020204" pitchFamily="34" charset="-122"/>
              <a:ea typeface="微软雅黑" panose="020B0503020204020204" pitchFamily="34" charset="-122"/>
              <a:sym typeface="+mn-ea"/>
            </a:endParaRPr>
          </a:p>
          <a:p>
            <a:r>
              <a:rPr lang="en-US" altLang="zh-CN" sz="2400" dirty="0">
                <a:solidFill>
                  <a:srgbClr val="666666"/>
                </a:solidFill>
                <a:latin typeface="微软雅黑" panose="020B0503020204020204" pitchFamily="34" charset="-122"/>
                <a:ea typeface="微软雅黑" panose="020B0503020204020204" pitchFamily="34" charset="-122"/>
                <a:sym typeface="+mn-ea"/>
              </a:rPr>
              <a:t>	</a:t>
            </a:r>
            <a:r>
              <a:rPr lang="zh-CN" sz="2400" dirty="0">
                <a:solidFill>
                  <a:srgbClr val="666666"/>
                </a:solidFill>
                <a:latin typeface="微软雅黑" panose="020B0503020204020204" pitchFamily="34" charset="-122"/>
                <a:ea typeface="微软雅黑" panose="020B0503020204020204" pitchFamily="34" charset="-122"/>
                <a:sym typeface="+mn-ea"/>
              </a:rPr>
              <a:t>当两个重件点之间有两个轻件点或两个以上轻件点时，且总重量小于无人机载重，无人机直接由前一个重件点起飞，依次经过每个轻件点，在后一个重件点降落，如图：</a:t>
            </a:r>
            <a:endParaRPr lang="zh-CN" sz="2400" dirty="0">
              <a:solidFill>
                <a:srgbClr val="666666"/>
              </a:solidFill>
              <a:latin typeface="微软雅黑" panose="020B0503020204020204" pitchFamily="34" charset="-122"/>
              <a:ea typeface="微软雅黑" panose="020B0503020204020204" pitchFamily="34" charset="-122"/>
              <a:sym typeface="+mn-ea"/>
            </a:endParaRPr>
          </a:p>
        </p:txBody>
      </p:sp>
      <p:pic>
        <p:nvPicPr>
          <p:cNvPr id="6" name="图片 9" descr="222-vrp3"/>
          <p:cNvPicPr>
            <a:picLocks noChangeAspect="1"/>
          </p:cNvPicPr>
          <p:nvPr/>
        </p:nvPicPr>
        <p:blipFill>
          <a:blip r:embed="rId1"/>
          <a:srcRect l="17647" t="11017" r="7881" b="14878"/>
          <a:stretch>
            <a:fillRect/>
          </a:stretch>
        </p:blipFill>
        <p:spPr>
          <a:xfrm>
            <a:off x="1838960" y="2270125"/>
            <a:ext cx="6666865" cy="4250690"/>
          </a:xfrm>
          <a:prstGeom prst="rect">
            <a:avLst/>
          </a:prstGeom>
        </p:spPr>
      </p:pic>
    </p:spTree>
  </p:cSld>
  <p:clrMapOvr>
    <a:masterClrMapping/>
  </p:clrMapOvr>
  <p:transition>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 name="直接连接符 30"/>
          <p:cNvCxnSpPr/>
          <p:nvPr/>
        </p:nvCxnSpPr>
        <p:spPr>
          <a:xfrm>
            <a:off x="12048767" y="155126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a:off x="5003007" y="1735931"/>
            <a:ext cx="0" cy="3386138"/>
          </a:xfrm>
          <a:prstGeom prst="line">
            <a:avLst/>
          </a:prstGeom>
          <a:ln>
            <a:solidFill>
              <a:srgbClr val="0174AB"/>
            </a:solidFill>
            <a:prstDash val="dash"/>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6067427" y="1788646"/>
            <a:ext cx="1795460" cy="521970"/>
          </a:xfrm>
          <a:prstGeom prst="rect">
            <a:avLst/>
          </a:prstGeom>
          <a:noFill/>
        </p:spPr>
        <p:txBody>
          <a:bodyPr wrap="square" rtlCol="0">
            <a:spAutoFit/>
          </a:bodyPr>
          <a:lstStyle/>
          <a:p>
            <a:r>
              <a:rPr lang="zh-CN" sz="2800" b="1" spc="300" dirty="0" smtClean="0">
                <a:solidFill>
                  <a:srgbClr val="666666"/>
                </a:solidFill>
                <a:latin typeface="微软雅黑" panose="020B0503020204020204" pitchFamily="34" charset="-122"/>
                <a:ea typeface="微软雅黑" panose="020B0503020204020204" pitchFamily="34" charset="-122"/>
              </a:rPr>
              <a:t>研究目的</a:t>
            </a:r>
            <a:endParaRPr lang="zh-CN" sz="2800" b="1" spc="300" dirty="0">
              <a:solidFill>
                <a:srgbClr val="666666"/>
              </a:solidFill>
              <a:latin typeface="微软雅黑" panose="020B0503020204020204" pitchFamily="34" charset="-122"/>
              <a:ea typeface="微软雅黑" panose="020B0503020204020204" pitchFamily="34" charset="-122"/>
            </a:endParaRPr>
          </a:p>
        </p:txBody>
      </p:sp>
      <p:sp>
        <p:nvSpPr>
          <p:cNvPr id="23" name="文本框 22"/>
          <p:cNvSpPr txBox="1"/>
          <p:nvPr/>
        </p:nvSpPr>
        <p:spPr>
          <a:xfrm>
            <a:off x="6067427" y="2474383"/>
            <a:ext cx="1795461" cy="521970"/>
          </a:xfrm>
          <a:prstGeom prst="rect">
            <a:avLst/>
          </a:prstGeom>
          <a:noFill/>
        </p:spPr>
        <p:txBody>
          <a:bodyPr wrap="square" rtlCol="0">
            <a:spAutoFit/>
          </a:bodyPr>
          <a:lstStyle/>
          <a:p>
            <a:pPr algn="l"/>
            <a:r>
              <a:rPr lang="zh-CN" sz="2800" b="1" spc="300" dirty="0" smtClean="0">
                <a:solidFill>
                  <a:srgbClr val="666666"/>
                </a:solidFill>
                <a:latin typeface="微软雅黑" panose="020B0503020204020204" pitchFamily="34" charset="-122"/>
                <a:ea typeface="微软雅黑" panose="020B0503020204020204" pitchFamily="34" charset="-122"/>
              </a:rPr>
              <a:t>现状分析</a:t>
            </a:r>
            <a:endParaRPr lang="zh-CN" sz="2800" b="1" spc="300" dirty="0" smtClean="0">
              <a:solidFill>
                <a:srgbClr val="666666"/>
              </a:solidFill>
              <a:latin typeface="微软雅黑" panose="020B0503020204020204" pitchFamily="34" charset="-122"/>
              <a:ea typeface="微软雅黑" panose="020B0503020204020204" pitchFamily="34" charset="-122"/>
            </a:endParaRPr>
          </a:p>
        </p:txBody>
      </p:sp>
      <p:sp>
        <p:nvSpPr>
          <p:cNvPr id="24" name="文本框 23"/>
          <p:cNvSpPr txBox="1"/>
          <p:nvPr/>
        </p:nvSpPr>
        <p:spPr>
          <a:xfrm>
            <a:off x="6067427" y="3168375"/>
            <a:ext cx="1795461" cy="521970"/>
          </a:xfrm>
          <a:prstGeom prst="rect">
            <a:avLst/>
          </a:prstGeom>
          <a:noFill/>
        </p:spPr>
        <p:txBody>
          <a:bodyPr wrap="square" rtlCol="0">
            <a:spAutoFit/>
          </a:bodyPr>
          <a:lstStyle/>
          <a:p>
            <a:r>
              <a:rPr lang="zh-CN" sz="2800" b="1" spc="300" dirty="0" smtClean="0">
                <a:solidFill>
                  <a:srgbClr val="666666"/>
                </a:solidFill>
                <a:latin typeface="微软雅黑" panose="020B0503020204020204" pitchFamily="34" charset="-122"/>
                <a:ea typeface="微软雅黑" panose="020B0503020204020204" pitchFamily="34" charset="-122"/>
              </a:rPr>
              <a:t>研究内容</a:t>
            </a:r>
            <a:endParaRPr lang="zh-CN" sz="2800" b="1" spc="300" dirty="0">
              <a:solidFill>
                <a:srgbClr val="92D14F"/>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6067426" y="3850937"/>
            <a:ext cx="1795461" cy="521970"/>
          </a:xfrm>
          <a:prstGeom prst="rect">
            <a:avLst/>
          </a:prstGeom>
          <a:noFill/>
        </p:spPr>
        <p:txBody>
          <a:bodyPr wrap="square" rtlCol="0">
            <a:spAutoFit/>
          </a:bodyPr>
          <a:lstStyle/>
          <a:p>
            <a:r>
              <a:rPr lang="zh-CN" sz="2800" b="1" spc="300" dirty="0" smtClean="0">
                <a:solidFill>
                  <a:srgbClr val="666666"/>
                </a:solidFill>
                <a:latin typeface="微软雅黑" panose="020B0503020204020204" pitchFamily="34" charset="-122"/>
                <a:ea typeface="微软雅黑" panose="020B0503020204020204" pitchFamily="34" charset="-122"/>
                <a:sym typeface="+mn-ea"/>
              </a:rPr>
              <a:t>解决方案</a:t>
            </a:r>
            <a:endParaRPr lang="zh-CN" sz="2800" b="1" spc="300" dirty="0">
              <a:solidFill>
                <a:srgbClr val="92D14F"/>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6067427" y="4526514"/>
            <a:ext cx="1795461" cy="521970"/>
          </a:xfrm>
          <a:prstGeom prst="rect">
            <a:avLst/>
          </a:prstGeom>
          <a:noFill/>
        </p:spPr>
        <p:txBody>
          <a:bodyPr wrap="square" rtlCol="0">
            <a:spAutoFit/>
          </a:bodyPr>
          <a:lstStyle/>
          <a:p>
            <a:r>
              <a:rPr lang="zh-CN" sz="2800" b="1" spc="300" dirty="0" smtClean="0">
                <a:solidFill>
                  <a:srgbClr val="666666"/>
                </a:solidFill>
                <a:latin typeface="微软雅黑" panose="020B0503020204020204" pitchFamily="34" charset="-122"/>
                <a:ea typeface="微软雅黑" panose="020B0503020204020204" pitchFamily="34" charset="-122"/>
              </a:rPr>
              <a:t>实验分析</a:t>
            </a:r>
            <a:endParaRPr lang="zh-CN" sz="2800" b="1" spc="300" dirty="0">
              <a:solidFill>
                <a:srgbClr val="666666"/>
              </a:solidFill>
              <a:latin typeface="微软雅黑" panose="020B0503020204020204" pitchFamily="34" charset="-122"/>
              <a:ea typeface="微软雅黑" panose="020B0503020204020204" pitchFamily="34" charset="-122"/>
            </a:endParaRPr>
          </a:p>
        </p:txBody>
      </p:sp>
      <p:grpSp>
        <p:nvGrpSpPr>
          <p:cNvPr id="19" name="组合 18"/>
          <p:cNvGrpSpPr/>
          <p:nvPr/>
        </p:nvGrpSpPr>
        <p:grpSpPr>
          <a:xfrm>
            <a:off x="1635920" y="2197034"/>
            <a:ext cx="1947861" cy="1940713"/>
            <a:chOff x="1709739" y="2636838"/>
            <a:chExt cx="1590160" cy="1584325"/>
          </a:xfrm>
          <a:effectLst/>
        </p:grpSpPr>
        <p:sp>
          <p:nvSpPr>
            <p:cNvPr id="9" name="Freeform 6"/>
            <p:cNvSpPr/>
            <p:nvPr/>
          </p:nvSpPr>
          <p:spPr bwMode="auto">
            <a:xfrm>
              <a:off x="1709739" y="2636838"/>
              <a:ext cx="1468102" cy="1467130"/>
            </a:xfrm>
            <a:custGeom>
              <a:avLst/>
              <a:gdLst>
                <a:gd name="T0" fmla="*/ 691 w 1276"/>
                <a:gd name="T1" fmla="*/ 1168 h 1274"/>
                <a:gd name="T2" fmla="*/ 662 w 1276"/>
                <a:gd name="T3" fmla="*/ 1267 h 1274"/>
                <a:gd name="T4" fmla="*/ 654 w 1276"/>
                <a:gd name="T5" fmla="*/ 1273 h 1274"/>
                <a:gd name="T6" fmla="*/ 643 w 1276"/>
                <a:gd name="T7" fmla="*/ 1274 h 1274"/>
                <a:gd name="T8" fmla="*/ 172 w 1276"/>
                <a:gd name="T9" fmla="*/ 1274 h 1274"/>
                <a:gd name="T10" fmla="*/ 81 w 1276"/>
                <a:gd name="T11" fmla="*/ 1253 h 1274"/>
                <a:gd name="T12" fmla="*/ 1 w 1276"/>
                <a:gd name="T13" fmla="*/ 1113 h 1274"/>
                <a:gd name="T14" fmla="*/ 0 w 1276"/>
                <a:gd name="T15" fmla="*/ 892 h 1274"/>
                <a:gd name="T16" fmla="*/ 0 w 1276"/>
                <a:gd name="T17" fmla="*/ 170 h 1274"/>
                <a:gd name="T18" fmla="*/ 170 w 1276"/>
                <a:gd name="T19" fmla="*/ 0 h 1274"/>
                <a:gd name="T20" fmla="*/ 1110 w 1276"/>
                <a:gd name="T21" fmla="*/ 0 h 1274"/>
                <a:gd name="T22" fmla="*/ 1273 w 1276"/>
                <a:gd name="T23" fmla="*/ 131 h 1274"/>
                <a:gd name="T24" fmla="*/ 1276 w 1276"/>
                <a:gd name="T25" fmla="*/ 168 h 1274"/>
                <a:gd name="T26" fmla="*/ 1276 w 1276"/>
                <a:gd name="T27" fmla="*/ 629 h 1274"/>
                <a:gd name="T28" fmla="*/ 1275 w 1276"/>
                <a:gd name="T29" fmla="*/ 645 h 1274"/>
                <a:gd name="T30" fmla="*/ 1171 w 1276"/>
                <a:gd name="T31" fmla="*/ 659 h 1274"/>
                <a:gd name="T32" fmla="*/ 1171 w 1276"/>
                <a:gd name="T33" fmla="*/ 214 h 1274"/>
                <a:gd name="T34" fmla="*/ 106 w 1276"/>
                <a:gd name="T35" fmla="*/ 214 h 1274"/>
                <a:gd name="T36" fmla="*/ 106 w 1276"/>
                <a:gd name="T37" fmla="*/ 230 h 1274"/>
                <a:gd name="T38" fmla="*/ 105 w 1276"/>
                <a:gd name="T39" fmla="*/ 1102 h 1274"/>
                <a:gd name="T40" fmla="*/ 171 w 1276"/>
                <a:gd name="T41" fmla="*/ 1168 h 1274"/>
                <a:gd name="T42" fmla="*/ 671 w 1276"/>
                <a:gd name="T43" fmla="*/ 1168 h 1274"/>
                <a:gd name="T44" fmla="*/ 691 w 1276"/>
                <a:gd name="T45" fmla="*/ 1168 h 1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76" h="1274">
                  <a:moveTo>
                    <a:pt x="691" y="1168"/>
                  </a:moveTo>
                  <a:cubicBezTo>
                    <a:pt x="681" y="1203"/>
                    <a:pt x="672" y="1235"/>
                    <a:pt x="662" y="1267"/>
                  </a:cubicBezTo>
                  <a:cubicBezTo>
                    <a:pt x="661" y="1270"/>
                    <a:pt x="657" y="1272"/>
                    <a:pt x="654" y="1273"/>
                  </a:cubicBezTo>
                  <a:cubicBezTo>
                    <a:pt x="651" y="1274"/>
                    <a:pt x="647" y="1274"/>
                    <a:pt x="643" y="1274"/>
                  </a:cubicBezTo>
                  <a:cubicBezTo>
                    <a:pt x="486" y="1274"/>
                    <a:pt x="329" y="1273"/>
                    <a:pt x="172" y="1274"/>
                  </a:cubicBezTo>
                  <a:cubicBezTo>
                    <a:pt x="140" y="1274"/>
                    <a:pt x="109" y="1269"/>
                    <a:pt x="81" y="1253"/>
                  </a:cubicBezTo>
                  <a:cubicBezTo>
                    <a:pt x="29" y="1221"/>
                    <a:pt x="1" y="1174"/>
                    <a:pt x="1" y="1113"/>
                  </a:cubicBezTo>
                  <a:cubicBezTo>
                    <a:pt x="0" y="1039"/>
                    <a:pt x="0" y="966"/>
                    <a:pt x="0" y="892"/>
                  </a:cubicBezTo>
                  <a:cubicBezTo>
                    <a:pt x="0" y="651"/>
                    <a:pt x="0" y="411"/>
                    <a:pt x="0" y="170"/>
                  </a:cubicBezTo>
                  <a:cubicBezTo>
                    <a:pt x="0" y="68"/>
                    <a:pt x="68" y="0"/>
                    <a:pt x="170" y="0"/>
                  </a:cubicBezTo>
                  <a:cubicBezTo>
                    <a:pt x="483" y="0"/>
                    <a:pt x="797" y="0"/>
                    <a:pt x="1110" y="0"/>
                  </a:cubicBezTo>
                  <a:cubicBezTo>
                    <a:pt x="1194" y="0"/>
                    <a:pt x="1258" y="51"/>
                    <a:pt x="1273" y="131"/>
                  </a:cubicBezTo>
                  <a:cubicBezTo>
                    <a:pt x="1276" y="143"/>
                    <a:pt x="1276" y="156"/>
                    <a:pt x="1276" y="168"/>
                  </a:cubicBezTo>
                  <a:cubicBezTo>
                    <a:pt x="1276" y="322"/>
                    <a:pt x="1276" y="475"/>
                    <a:pt x="1276" y="629"/>
                  </a:cubicBezTo>
                  <a:cubicBezTo>
                    <a:pt x="1276" y="634"/>
                    <a:pt x="1276" y="638"/>
                    <a:pt x="1275" y="645"/>
                  </a:cubicBezTo>
                  <a:cubicBezTo>
                    <a:pt x="1239" y="640"/>
                    <a:pt x="1205" y="643"/>
                    <a:pt x="1171" y="659"/>
                  </a:cubicBezTo>
                  <a:cubicBezTo>
                    <a:pt x="1171" y="509"/>
                    <a:pt x="1171" y="362"/>
                    <a:pt x="1171" y="214"/>
                  </a:cubicBezTo>
                  <a:cubicBezTo>
                    <a:pt x="816" y="214"/>
                    <a:pt x="462" y="214"/>
                    <a:pt x="106" y="214"/>
                  </a:cubicBezTo>
                  <a:cubicBezTo>
                    <a:pt x="106" y="219"/>
                    <a:pt x="106" y="224"/>
                    <a:pt x="106" y="230"/>
                  </a:cubicBezTo>
                  <a:cubicBezTo>
                    <a:pt x="106" y="521"/>
                    <a:pt x="106" y="812"/>
                    <a:pt x="105" y="1102"/>
                  </a:cubicBezTo>
                  <a:cubicBezTo>
                    <a:pt x="105" y="1141"/>
                    <a:pt x="125" y="1169"/>
                    <a:pt x="171" y="1168"/>
                  </a:cubicBezTo>
                  <a:cubicBezTo>
                    <a:pt x="338" y="1167"/>
                    <a:pt x="504" y="1168"/>
                    <a:pt x="671" y="1168"/>
                  </a:cubicBezTo>
                  <a:cubicBezTo>
                    <a:pt x="677" y="1168"/>
                    <a:pt x="683" y="1168"/>
                    <a:pt x="691" y="1168"/>
                  </a:cubicBezTo>
                  <a:close/>
                </a:path>
              </a:pathLst>
            </a:custGeom>
            <a:solidFill>
              <a:srgbClr val="0174A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b="1"/>
            </a:p>
          </p:txBody>
        </p:sp>
        <p:sp>
          <p:nvSpPr>
            <p:cNvPr id="10" name="Freeform 7"/>
            <p:cNvSpPr>
              <a:spLocks noEditPoints="1"/>
            </p:cNvSpPr>
            <p:nvPr/>
          </p:nvSpPr>
          <p:spPr bwMode="auto">
            <a:xfrm>
              <a:off x="2571440" y="3653665"/>
              <a:ext cx="569443" cy="567498"/>
            </a:xfrm>
            <a:custGeom>
              <a:avLst/>
              <a:gdLst>
                <a:gd name="T0" fmla="*/ 328 w 495"/>
                <a:gd name="T1" fmla="*/ 1 h 493"/>
                <a:gd name="T2" fmla="*/ 495 w 495"/>
                <a:gd name="T3" fmla="*/ 167 h 493"/>
                <a:gd name="T4" fmla="*/ 427 w 495"/>
                <a:gd name="T5" fmla="*/ 236 h 493"/>
                <a:gd name="T6" fmla="*/ 240 w 495"/>
                <a:gd name="T7" fmla="*/ 421 h 493"/>
                <a:gd name="T8" fmla="*/ 216 w 495"/>
                <a:gd name="T9" fmla="*/ 436 h 493"/>
                <a:gd name="T10" fmla="*/ 40 w 495"/>
                <a:gd name="T11" fmla="*/ 488 h 493"/>
                <a:gd name="T12" fmla="*/ 9 w 495"/>
                <a:gd name="T13" fmla="*/ 484 h 493"/>
                <a:gd name="T14" fmla="*/ 6 w 495"/>
                <a:gd name="T15" fmla="*/ 454 h 493"/>
                <a:gd name="T16" fmla="*/ 58 w 495"/>
                <a:gd name="T17" fmla="*/ 276 h 493"/>
                <a:gd name="T18" fmla="*/ 67 w 495"/>
                <a:gd name="T19" fmla="*/ 259 h 493"/>
                <a:gd name="T20" fmla="*/ 327 w 495"/>
                <a:gd name="T21" fmla="*/ 1 h 493"/>
                <a:gd name="T22" fmla="*/ 328 w 495"/>
                <a:gd name="T23" fmla="*/ 1 h 493"/>
                <a:gd name="T24" fmla="*/ 102 w 495"/>
                <a:gd name="T25" fmla="*/ 292 h 493"/>
                <a:gd name="T26" fmla="*/ 72 w 495"/>
                <a:gd name="T27" fmla="*/ 396 h 493"/>
                <a:gd name="T28" fmla="*/ 74 w 495"/>
                <a:gd name="T29" fmla="*/ 405 h 493"/>
                <a:gd name="T30" fmla="*/ 113 w 495"/>
                <a:gd name="T31" fmla="*/ 418 h 493"/>
                <a:gd name="T32" fmla="*/ 148 w 495"/>
                <a:gd name="T33" fmla="*/ 408 h 493"/>
                <a:gd name="T34" fmla="*/ 200 w 495"/>
                <a:gd name="T35" fmla="*/ 393 h 493"/>
                <a:gd name="T36" fmla="*/ 185 w 495"/>
                <a:gd name="T37" fmla="*/ 316 h 493"/>
                <a:gd name="T38" fmla="*/ 178 w 495"/>
                <a:gd name="T39" fmla="*/ 308 h 493"/>
                <a:gd name="T40" fmla="*/ 102 w 495"/>
                <a:gd name="T41" fmla="*/ 292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95" h="493">
                  <a:moveTo>
                    <a:pt x="328" y="1"/>
                  </a:moveTo>
                  <a:cubicBezTo>
                    <a:pt x="384" y="56"/>
                    <a:pt x="439" y="112"/>
                    <a:pt x="495" y="167"/>
                  </a:cubicBezTo>
                  <a:cubicBezTo>
                    <a:pt x="473" y="190"/>
                    <a:pt x="450" y="213"/>
                    <a:pt x="427" y="236"/>
                  </a:cubicBezTo>
                  <a:cubicBezTo>
                    <a:pt x="365" y="298"/>
                    <a:pt x="303" y="360"/>
                    <a:pt x="240" y="421"/>
                  </a:cubicBezTo>
                  <a:cubicBezTo>
                    <a:pt x="233" y="428"/>
                    <a:pt x="225" y="433"/>
                    <a:pt x="216" y="436"/>
                  </a:cubicBezTo>
                  <a:cubicBezTo>
                    <a:pt x="157" y="454"/>
                    <a:pt x="98" y="471"/>
                    <a:pt x="40" y="488"/>
                  </a:cubicBezTo>
                  <a:cubicBezTo>
                    <a:pt x="28" y="492"/>
                    <a:pt x="18" y="493"/>
                    <a:pt x="9" y="484"/>
                  </a:cubicBezTo>
                  <a:cubicBezTo>
                    <a:pt x="0" y="475"/>
                    <a:pt x="3" y="464"/>
                    <a:pt x="6" y="454"/>
                  </a:cubicBezTo>
                  <a:cubicBezTo>
                    <a:pt x="23" y="395"/>
                    <a:pt x="40" y="335"/>
                    <a:pt x="58" y="276"/>
                  </a:cubicBezTo>
                  <a:cubicBezTo>
                    <a:pt x="60" y="270"/>
                    <a:pt x="63" y="264"/>
                    <a:pt x="67" y="259"/>
                  </a:cubicBezTo>
                  <a:cubicBezTo>
                    <a:pt x="154" y="173"/>
                    <a:pt x="240" y="87"/>
                    <a:pt x="327" y="1"/>
                  </a:cubicBezTo>
                  <a:cubicBezTo>
                    <a:pt x="328" y="1"/>
                    <a:pt x="329" y="0"/>
                    <a:pt x="328" y="1"/>
                  </a:cubicBezTo>
                  <a:close/>
                  <a:moveTo>
                    <a:pt x="102" y="292"/>
                  </a:moveTo>
                  <a:cubicBezTo>
                    <a:pt x="91" y="327"/>
                    <a:pt x="81" y="362"/>
                    <a:pt x="72" y="396"/>
                  </a:cubicBezTo>
                  <a:cubicBezTo>
                    <a:pt x="71" y="399"/>
                    <a:pt x="72" y="403"/>
                    <a:pt x="74" y="405"/>
                  </a:cubicBezTo>
                  <a:cubicBezTo>
                    <a:pt x="87" y="423"/>
                    <a:pt x="92" y="425"/>
                    <a:pt x="113" y="418"/>
                  </a:cubicBezTo>
                  <a:cubicBezTo>
                    <a:pt x="125" y="415"/>
                    <a:pt x="136" y="411"/>
                    <a:pt x="148" y="408"/>
                  </a:cubicBezTo>
                  <a:cubicBezTo>
                    <a:pt x="165" y="403"/>
                    <a:pt x="182" y="398"/>
                    <a:pt x="200" y="393"/>
                  </a:cubicBezTo>
                  <a:cubicBezTo>
                    <a:pt x="195" y="365"/>
                    <a:pt x="190" y="341"/>
                    <a:pt x="185" y="316"/>
                  </a:cubicBezTo>
                  <a:cubicBezTo>
                    <a:pt x="185" y="313"/>
                    <a:pt x="181" y="309"/>
                    <a:pt x="178" y="308"/>
                  </a:cubicBezTo>
                  <a:cubicBezTo>
                    <a:pt x="153" y="302"/>
                    <a:pt x="128" y="297"/>
                    <a:pt x="102" y="292"/>
                  </a:cubicBezTo>
                  <a:close/>
                </a:path>
              </a:pathLst>
            </a:custGeom>
            <a:solidFill>
              <a:srgbClr val="0174A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b="1"/>
            </a:p>
          </p:txBody>
        </p:sp>
        <p:sp>
          <p:nvSpPr>
            <p:cNvPr id="11" name="Freeform 8"/>
            <p:cNvSpPr/>
            <p:nvPr/>
          </p:nvSpPr>
          <p:spPr bwMode="auto">
            <a:xfrm>
              <a:off x="2262162" y="3371619"/>
              <a:ext cx="608346" cy="119627"/>
            </a:xfrm>
            <a:custGeom>
              <a:avLst/>
              <a:gdLst>
                <a:gd name="T0" fmla="*/ 0 w 529"/>
                <a:gd name="T1" fmla="*/ 104 h 104"/>
                <a:gd name="T2" fmla="*/ 0 w 529"/>
                <a:gd name="T3" fmla="*/ 0 h 104"/>
                <a:gd name="T4" fmla="*/ 529 w 529"/>
                <a:gd name="T5" fmla="*/ 0 h 104"/>
                <a:gd name="T6" fmla="*/ 529 w 529"/>
                <a:gd name="T7" fmla="*/ 104 h 104"/>
                <a:gd name="T8" fmla="*/ 0 w 529"/>
                <a:gd name="T9" fmla="*/ 104 h 104"/>
              </a:gdLst>
              <a:ahLst/>
              <a:cxnLst>
                <a:cxn ang="0">
                  <a:pos x="T0" y="T1"/>
                </a:cxn>
                <a:cxn ang="0">
                  <a:pos x="T2" y="T3"/>
                </a:cxn>
                <a:cxn ang="0">
                  <a:pos x="T4" y="T5"/>
                </a:cxn>
                <a:cxn ang="0">
                  <a:pos x="T6" y="T7"/>
                </a:cxn>
                <a:cxn ang="0">
                  <a:pos x="T8" y="T9"/>
                </a:cxn>
              </a:cxnLst>
              <a:rect l="0" t="0" r="r" b="b"/>
              <a:pathLst>
                <a:path w="529" h="104">
                  <a:moveTo>
                    <a:pt x="0" y="104"/>
                  </a:moveTo>
                  <a:cubicBezTo>
                    <a:pt x="0" y="69"/>
                    <a:pt x="0" y="35"/>
                    <a:pt x="0" y="0"/>
                  </a:cubicBezTo>
                  <a:cubicBezTo>
                    <a:pt x="177" y="0"/>
                    <a:pt x="352" y="0"/>
                    <a:pt x="529" y="0"/>
                  </a:cubicBezTo>
                  <a:cubicBezTo>
                    <a:pt x="529" y="35"/>
                    <a:pt x="529" y="69"/>
                    <a:pt x="529" y="104"/>
                  </a:cubicBezTo>
                  <a:cubicBezTo>
                    <a:pt x="353" y="104"/>
                    <a:pt x="177" y="104"/>
                    <a:pt x="0" y="104"/>
                  </a:cubicBezTo>
                  <a:close/>
                </a:path>
              </a:pathLst>
            </a:custGeom>
            <a:solidFill>
              <a:srgbClr val="0174A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b="1"/>
            </a:p>
          </p:txBody>
        </p:sp>
        <p:sp>
          <p:nvSpPr>
            <p:cNvPr id="12" name="Freeform 9"/>
            <p:cNvSpPr/>
            <p:nvPr/>
          </p:nvSpPr>
          <p:spPr bwMode="auto">
            <a:xfrm>
              <a:off x="2263134" y="3127502"/>
              <a:ext cx="607373" cy="119627"/>
            </a:xfrm>
            <a:custGeom>
              <a:avLst/>
              <a:gdLst>
                <a:gd name="T0" fmla="*/ 528 w 528"/>
                <a:gd name="T1" fmla="*/ 0 h 104"/>
                <a:gd name="T2" fmla="*/ 528 w 528"/>
                <a:gd name="T3" fmla="*/ 104 h 104"/>
                <a:gd name="T4" fmla="*/ 0 w 528"/>
                <a:gd name="T5" fmla="*/ 104 h 104"/>
                <a:gd name="T6" fmla="*/ 0 w 528"/>
                <a:gd name="T7" fmla="*/ 0 h 104"/>
                <a:gd name="T8" fmla="*/ 528 w 528"/>
                <a:gd name="T9" fmla="*/ 0 h 104"/>
              </a:gdLst>
              <a:ahLst/>
              <a:cxnLst>
                <a:cxn ang="0">
                  <a:pos x="T0" y="T1"/>
                </a:cxn>
                <a:cxn ang="0">
                  <a:pos x="T2" y="T3"/>
                </a:cxn>
                <a:cxn ang="0">
                  <a:pos x="T4" y="T5"/>
                </a:cxn>
                <a:cxn ang="0">
                  <a:pos x="T6" y="T7"/>
                </a:cxn>
                <a:cxn ang="0">
                  <a:pos x="T8" y="T9"/>
                </a:cxn>
              </a:cxnLst>
              <a:rect l="0" t="0" r="r" b="b"/>
              <a:pathLst>
                <a:path w="528" h="104">
                  <a:moveTo>
                    <a:pt x="528" y="0"/>
                  </a:moveTo>
                  <a:cubicBezTo>
                    <a:pt x="528" y="35"/>
                    <a:pt x="528" y="69"/>
                    <a:pt x="528" y="104"/>
                  </a:cubicBezTo>
                  <a:cubicBezTo>
                    <a:pt x="352" y="104"/>
                    <a:pt x="177" y="104"/>
                    <a:pt x="0" y="104"/>
                  </a:cubicBezTo>
                  <a:cubicBezTo>
                    <a:pt x="0" y="70"/>
                    <a:pt x="0" y="36"/>
                    <a:pt x="0" y="0"/>
                  </a:cubicBezTo>
                  <a:cubicBezTo>
                    <a:pt x="176" y="0"/>
                    <a:pt x="352" y="0"/>
                    <a:pt x="528" y="0"/>
                  </a:cubicBezTo>
                  <a:close/>
                </a:path>
              </a:pathLst>
            </a:custGeom>
            <a:solidFill>
              <a:srgbClr val="0174A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b="1"/>
            </a:p>
          </p:txBody>
        </p:sp>
        <p:sp>
          <p:nvSpPr>
            <p:cNvPr id="13" name="Freeform 10"/>
            <p:cNvSpPr/>
            <p:nvPr/>
          </p:nvSpPr>
          <p:spPr bwMode="auto">
            <a:xfrm>
              <a:off x="2263134" y="3615735"/>
              <a:ext cx="549991" cy="120599"/>
            </a:xfrm>
            <a:custGeom>
              <a:avLst/>
              <a:gdLst>
                <a:gd name="T0" fmla="*/ 0 w 478"/>
                <a:gd name="T1" fmla="*/ 0 h 105"/>
                <a:gd name="T2" fmla="*/ 478 w 478"/>
                <a:gd name="T3" fmla="*/ 0 h 105"/>
                <a:gd name="T4" fmla="*/ 472 w 478"/>
                <a:gd name="T5" fmla="*/ 8 h 105"/>
                <a:gd name="T6" fmla="*/ 383 w 478"/>
                <a:gd name="T7" fmla="*/ 97 h 105"/>
                <a:gd name="T8" fmla="*/ 366 w 478"/>
                <a:gd name="T9" fmla="*/ 104 h 105"/>
                <a:gd name="T10" fmla="*/ 8 w 478"/>
                <a:gd name="T11" fmla="*/ 105 h 105"/>
                <a:gd name="T12" fmla="*/ 0 w 478"/>
                <a:gd name="T13" fmla="*/ 104 h 105"/>
                <a:gd name="T14" fmla="*/ 0 w 478"/>
                <a:gd name="T15" fmla="*/ 0 h 10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8" h="105">
                  <a:moveTo>
                    <a:pt x="0" y="0"/>
                  </a:moveTo>
                  <a:cubicBezTo>
                    <a:pt x="159" y="0"/>
                    <a:pt x="318" y="0"/>
                    <a:pt x="478" y="0"/>
                  </a:cubicBezTo>
                  <a:cubicBezTo>
                    <a:pt x="476" y="3"/>
                    <a:pt x="474" y="6"/>
                    <a:pt x="472" y="8"/>
                  </a:cubicBezTo>
                  <a:cubicBezTo>
                    <a:pt x="443" y="38"/>
                    <a:pt x="413" y="68"/>
                    <a:pt x="383" y="97"/>
                  </a:cubicBezTo>
                  <a:cubicBezTo>
                    <a:pt x="379" y="101"/>
                    <a:pt x="372" y="104"/>
                    <a:pt x="366" y="104"/>
                  </a:cubicBezTo>
                  <a:cubicBezTo>
                    <a:pt x="247" y="105"/>
                    <a:pt x="127" y="105"/>
                    <a:pt x="8" y="105"/>
                  </a:cubicBezTo>
                  <a:cubicBezTo>
                    <a:pt x="6" y="105"/>
                    <a:pt x="3" y="104"/>
                    <a:pt x="0" y="104"/>
                  </a:cubicBezTo>
                  <a:cubicBezTo>
                    <a:pt x="0" y="69"/>
                    <a:pt x="0" y="35"/>
                    <a:pt x="0" y="0"/>
                  </a:cubicBezTo>
                  <a:close/>
                </a:path>
              </a:pathLst>
            </a:custGeom>
            <a:solidFill>
              <a:srgbClr val="0174A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b="1"/>
            </a:p>
          </p:txBody>
        </p:sp>
        <p:sp>
          <p:nvSpPr>
            <p:cNvPr id="14" name="Freeform 11"/>
            <p:cNvSpPr/>
            <p:nvPr/>
          </p:nvSpPr>
          <p:spPr bwMode="auto">
            <a:xfrm>
              <a:off x="3016880" y="3492218"/>
              <a:ext cx="283019" cy="281074"/>
            </a:xfrm>
            <a:custGeom>
              <a:avLst/>
              <a:gdLst>
                <a:gd name="T0" fmla="*/ 0 w 246"/>
                <a:gd name="T1" fmla="*/ 87 h 244"/>
                <a:gd name="T2" fmla="*/ 66 w 246"/>
                <a:gd name="T3" fmla="*/ 20 h 244"/>
                <a:gd name="T4" fmla="*/ 139 w 246"/>
                <a:gd name="T5" fmla="*/ 20 h 244"/>
                <a:gd name="T6" fmla="*/ 225 w 246"/>
                <a:gd name="T7" fmla="*/ 106 h 244"/>
                <a:gd name="T8" fmla="*/ 227 w 246"/>
                <a:gd name="T9" fmla="*/ 178 h 244"/>
                <a:gd name="T10" fmla="*/ 159 w 246"/>
                <a:gd name="T11" fmla="*/ 244 h 244"/>
                <a:gd name="T12" fmla="*/ 0 w 246"/>
                <a:gd name="T13" fmla="*/ 87 h 244"/>
              </a:gdLst>
              <a:ahLst/>
              <a:cxnLst>
                <a:cxn ang="0">
                  <a:pos x="T0" y="T1"/>
                </a:cxn>
                <a:cxn ang="0">
                  <a:pos x="T2" y="T3"/>
                </a:cxn>
                <a:cxn ang="0">
                  <a:pos x="T4" y="T5"/>
                </a:cxn>
                <a:cxn ang="0">
                  <a:pos x="T6" y="T7"/>
                </a:cxn>
                <a:cxn ang="0">
                  <a:pos x="T8" y="T9"/>
                </a:cxn>
                <a:cxn ang="0">
                  <a:pos x="T10" y="T11"/>
                </a:cxn>
                <a:cxn ang="0">
                  <a:pos x="T12" y="T13"/>
                </a:cxn>
              </a:cxnLst>
              <a:rect l="0" t="0" r="r" b="b"/>
              <a:pathLst>
                <a:path w="246" h="244">
                  <a:moveTo>
                    <a:pt x="0" y="87"/>
                  </a:moveTo>
                  <a:cubicBezTo>
                    <a:pt x="22" y="64"/>
                    <a:pt x="43" y="41"/>
                    <a:pt x="66" y="20"/>
                  </a:cubicBezTo>
                  <a:cubicBezTo>
                    <a:pt x="87" y="1"/>
                    <a:pt x="118" y="0"/>
                    <a:pt x="139" y="20"/>
                  </a:cubicBezTo>
                  <a:cubicBezTo>
                    <a:pt x="169" y="48"/>
                    <a:pt x="198" y="76"/>
                    <a:pt x="225" y="106"/>
                  </a:cubicBezTo>
                  <a:cubicBezTo>
                    <a:pt x="245" y="127"/>
                    <a:pt x="246" y="158"/>
                    <a:pt x="227" y="178"/>
                  </a:cubicBezTo>
                  <a:cubicBezTo>
                    <a:pt x="205" y="202"/>
                    <a:pt x="181" y="223"/>
                    <a:pt x="159" y="244"/>
                  </a:cubicBezTo>
                  <a:cubicBezTo>
                    <a:pt x="107" y="193"/>
                    <a:pt x="54" y="140"/>
                    <a:pt x="0" y="87"/>
                  </a:cubicBezTo>
                  <a:close/>
                </a:path>
              </a:pathLst>
            </a:custGeom>
            <a:solidFill>
              <a:srgbClr val="0174A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b="1"/>
            </a:p>
          </p:txBody>
        </p:sp>
        <p:sp>
          <p:nvSpPr>
            <p:cNvPr id="15" name="Freeform 12"/>
            <p:cNvSpPr/>
            <p:nvPr/>
          </p:nvSpPr>
          <p:spPr bwMode="auto">
            <a:xfrm>
              <a:off x="2017073" y="3372591"/>
              <a:ext cx="119627" cy="117682"/>
            </a:xfrm>
            <a:custGeom>
              <a:avLst/>
              <a:gdLst>
                <a:gd name="T0" fmla="*/ 0 w 104"/>
                <a:gd name="T1" fmla="*/ 102 h 102"/>
                <a:gd name="T2" fmla="*/ 0 w 104"/>
                <a:gd name="T3" fmla="*/ 0 h 102"/>
                <a:gd name="T4" fmla="*/ 104 w 104"/>
                <a:gd name="T5" fmla="*/ 0 h 102"/>
                <a:gd name="T6" fmla="*/ 104 w 104"/>
                <a:gd name="T7" fmla="*/ 102 h 102"/>
                <a:gd name="T8" fmla="*/ 0 w 104"/>
                <a:gd name="T9" fmla="*/ 102 h 102"/>
              </a:gdLst>
              <a:ahLst/>
              <a:cxnLst>
                <a:cxn ang="0">
                  <a:pos x="T0" y="T1"/>
                </a:cxn>
                <a:cxn ang="0">
                  <a:pos x="T2" y="T3"/>
                </a:cxn>
                <a:cxn ang="0">
                  <a:pos x="T4" y="T5"/>
                </a:cxn>
                <a:cxn ang="0">
                  <a:pos x="T6" y="T7"/>
                </a:cxn>
                <a:cxn ang="0">
                  <a:pos x="T8" y="T9"/>
                </a:cxn>
              </a:cxnLst>
              <a:rect l="0" t="0" r="r" b="b"/>
              <a:pathLst>
                <a:path w="104" h="102">
                  <a:moveTo>
                    <a:pt x="0" y="102"/>
                  </a:moveTo>
                  <a:cubicBezTo>
                    <a:pt x="0" y="68"/>
                    <a:pt x="0" y="34"/>
                    <a:pt x="0" y="0"/>
                  </a:cubicBezTo>
                  <a:cubicBezTo>
                    <a:pt x="35" y="0"/>
                    <a:pt x="69" y="0"/>
                    <a:pt x="104" y="0"/>
                  </a:cubicBezTo>
                  <a:cubicBezTo>
                    <a:pt x="104" y="34"/>
                    <a:pt x="104" y="67"/>
                    <a:pt x="104" y="102"/>
                  </a:cubicBezTo>
                  <a:cubicBezTo>
                    <a:pt x="70" y="102"/>
                    <a:pt x="36" y="102"/>
                    <a:pt x="0" y="102"/>
                  </a:cubicBezTo>
                  <a:close/>
                </a:path>
              </a:pathLst>
            </a:custGeom>
            <a:solidFill>
              <a:srgbClr val="0174A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b="1"/>
            </a:p>
          </p:txBody>
        </p:sp>
        <p:sp>
          <p:nvSpPr>
            <p:cNvPr id="16" name="Freeform 13"/>
            <p:cNvSpPr/>
            <p:nvPr/>
          </p:nvSpPr>
          <p:spPr bwMode="auto">
            <a:xfrm>
              <a:off x="2018045" y="3128475"/>
              <a:ext cx="118654" cy="118654"/>
            </a:xfrm>
            <a:custGeom>
              <a:avLst/>
              <a:gdLst>
                <a:gd name="T0" fmla="*/ 103 w 103"/>
                <a:gd name="T1" fmla="*/ 103 h 103"/>
                <a:gd name="T2" fmla="*/ 0 w 103"/>
                <a:gd name="T3" fmla="*/ 103 h 103"/>
                <a:gd name="T4" fmla="*/ 0 w 103"/>
                <a:gd name="T5" fmla="*/ 0 h 103"/>
                <a:gd name="T6" fmla="*/ 103 w 103"/>
                <a:gd name="T7" fmla="*/ 0 h 103"/>
                <a:gd name="T8" fmla="*/ 103 w 103"/>
                <a:gd name="T9" fmla="*/ 103 h 103"/>
              </a:gdLst>
              <a:ahLst/>
              <a:cxnLst>
                <a:cxn ang="0">
                  <a:pos x="T0" y="T1"/>
                </a:cxn>
                <a:cxn ang="0">
                  <a:pos x="T2" y="T3"/>
                </a:cxn>
                <a:cxn ang="0">
                  <a:pos x="T4" y="T5"/>
                </a:cxn>
                <a:cxn ang="0">
                  <a:pos x="T6" y="T7"/>
                </a:cxn>
                <a:cxn ang="0">
                  <a:pos x="T8" y="T9"/>
                </a:cxn>
              </a:cxnLst>
              <a:rect l="0" t="0" r="r" b="b"/>
              <a:pathLst>
                <a:path w="103" h="103">
                  <a:moveTo>
                    <a:pt x="103" y="103"/>
                  </a:moveTo>
                  <a:cubicBezTo>
                    <a:pt x="68" y="103"/>
                    <a:pt x="34" y="103"/>
                    <a:pt x="0" y="103"/>
                  </a:cubicBezTo>
                  <a:cubicBezTo>
                    <a:pt x="0" y="68"/>
                    <a:pt x="0" y="35"/>
                    <a:pt x="0" y="0"/>
                  </a:cubicBezTo>
                  <a:cubicBezTo>
                    <a:pt x="34" y="0"/>
                    <a:pt x="68" y="0"/>
                    <a:pt x="103" y="0"/>
                  </a:cubicBezTo>
                  <a:cubicBezTo>
                    <a:pt x="103" y="34"/>
                    <a:pt x="103" y="68"/>
                    <a:pt x="103" y="103"/>
                  </a:cubicBezTo>
                  <a:close/>
                </a:path>
              </a:pathLst>
            </a:custGeom>
            <a:solidFill>
              <a:srgbClr val="0174A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b="1"/>
            </a:p>
          </p:txBody>
        </p:sp>
        <p:sp>
          <p:nvSpPr>
            <p:cNvPr id="17" name="Freeform 14"/>
            <p:cNvSpPr/>
            <p:nvPr/>
          </p:nvSpPr>
          <p:spPr bwMode="auto">
            <a:xfrm>
              <a:off x="2018045" y="3616708"/>
              <a:ext cx="118654" cy="118654"/>
            </a:xfrm>
            <a:custGeom>
              <a:avLst/>
              <a:gdLst>
                <a:gd name="T0" fmla="*/ 103 w 103"/>
                <a:gd name="T1" fmla="*/ 103 h 103"/>
                <a:gd name="T2" fmla="*/ 0 w 103"/>
                <a:gd name="T3" fmla="*/ 103 h 103"/>
                <a:gd name="T4" fmla="*/ 0 w 103"/>
                <a:gd name="T5" fmla="*/ 0 h 103"/>
                <a:gd name="T6" fmla="*/ 103 w 103"/>
                <a:gd name="T7" fmla="*/ 0 h 103"/>
                <a:gd name="T8" fmla="*/ 103 w 103"/>
                <a:gd name="T9" fmla="*/ 103 h 103"/>
              </a:gdLst>
              <a:ahLst/>
              <a:cxnLst>
                <a:cxn ang="0">
                  <a:pos x="T0" y="T1"/>
                </a:cxn>
                <a:cxn ang="0">
                  <a:pos x="T2" y="T3"/>
                </a:cxn>
                <a:cxn ang="0">
                  <a:pos x="T4" y="T5"/>
                </a:cxn>
                <a:cxn ang="0">
                  <a:pos x="T6" y="T7"/>
                </a:cxn>
                <a:cxn ang="0">
                  <a:pos x="T8" y="T9"/>
                </a:cxn>
              </a:cxnLst>
              <a:rect l="0" t="0" r="r" b="b"/>
              <a:pathLst>
                <a:path w="103" h="103">
                  <a:moveTo>
                    <a:pt x="103" y="103"/>
                  </a:moveTo>
                  <a:cubicBezTo>
                    <a:pt x="68" y="103"/>
                    <a:pt x="35" y="103"/>
                    <a:pt x="0" y="103"/>
                  </a:cubicBezTo>
                  <a:cubicBezTo>
                    <a:pt x="0" y="68"/>
                    <a:pt x="0" y="35"/>
                    <a:pt x="0" y="0"/>
                  </a:cubicBezTo>
                  <a:cubicBezTo>
                    <a:pt x="34" y="0"/>
                    <a:pt x="68" y="0"/>
                    <a:pt x="103" y="0"/>
                  </a:cubicBezTo>
                  <a:cubicBezTo>
                    <a:pt x="103" y="33"/>
                    <a:pt x="103" y="67"/>
                    <a:pt x="103" y="103"/>
                  </a:cubicBezTo>
                  <a:close/>
                </a:path>
              </a:pathLst>
            </a:custGeom>
            <a:solidFill>
              <a:srgbClr val="0174A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b="1"/>
            </a:p>
          </p:txBody>
        </p:sp>
      </p:grpSp>
      <p:sp>
        <p:nvSpPr>
          <p:cNvPr id="35" name="文本框 34"/>
          <p:cNvSpPr txBox="1"/>
          <p:nvPr/>
        </p:nvSpPr>
        <p:spPr>
          <a:xfrm>
            <a:off x="1281113" y="4137747"/>
            <a:ext cx="2657475" cy="523220"/>
          </a:xfrm>
          <a:prstGeom prst="rect">
            <a:avLst/>
          </a:prstGeom>
          <a:noFill/>
        </p:spPr>
        <p:txBody>
          <a:bodyPr wrap="square" rtlCol="0">
            <a:spAutoFit/>
          </a:bodyPr>
          <a:lstStyle/>
          <a:p>
            <a:pPr algn="ctr"/>
            <a:r>
              <a:rPr lang="en-US" altLang="zh-CN" sz="2800" b="1" spc="300" smtClean="0">
                <a:solidFill>
                  <a:srgbClr val="0174AB"/>
                </a:solidFill>
                <a:latin typeface="微软雅黑" panose="020B0503020204020204" pitchFamily="34" charset="-122"/>
                <a:ea typeface="微软雅黑" panose="020B0503020204020204" pitchFamily="34" charset="-122"/>
              </a:rPr>
              <a:t>CONTANTS</a:t>
            </a:r>
            <a:endParaRPr lang="zh-HK" altLang="en-US" sz="2800" b="1" spc="300" dirty="0">
              <a:solidFill>
                <a:srgbClr val="0174AB"/>
              </a:solidFill>
              <a:latin typeface="微软雅黑" panose="020B0503020204020204" pitchFamily="34" charset="-122"/>
              <a:ea typeface="微软雅黑" panose="020B0503020204020204" pitchFamily="34" charset="-122"/>
            </a:endParaRPr>
          </a:p>
        </p:txBody>
      </p:sp>
      <p:sp>
        <p:nvSpPr>
          <p:cNvPr id="2" name="矩形 1"/>
          <p:cNvSpPr/>
          <p:nvPr/>
        </p:nvSpPr>
        <p:spPr>
          <a:xfrm>
            <a:off x="635" y="-154305"/>
            <a:ext cx="9144000" cy="1169035"/>
          </a:xfrm>
          <a:prstGeom prst="rect">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文本框 17"/>
          <p:cNvSpPr txBox="1"/>
          <p:nvPr/>
        </p:nvSpPr>
        <p:spPr>
          <a:xfrm>
            <a:off x="149225" y="-61595"/>
            <a:ext cx="8995410" cy="1076325"/>
          </a:xfrm>
          <a:prstGeom prst="rect">
            <a:avLst/>
          </a:prstGeom>
          <a:noFill/>
        </p:spPr>
        <p:txBody>
          <a:bodyPr wrap="square" rtlCol="0">
            <a:spAutoFit/>
          </a:bodyPr>
          <a:p>
            <a:pPr algn="ctr"/>
            <a:r>
              <a:rPr lang="zh-CN" altLang="en-US" sz="3200" b="1" spc="300" dirty="0">
                <a:solidFill>
                  <a:schemeClr val="bg1"/>
                </a:solidFill>
                <a:latin typeface="微软雅黑" panose="020B0503020204020204" pitchFamily="34" charset="-122"/>
                <a:ea typeface="微软雅黑" panose="020B0503020204020204" pitchFamily="34" charset="-122"/>
                <a:sym typeface="+mn-ea"/>
              </a:rPr>
              <a:t>支持动态揽收的无人机与无人车快件派送算法研究</a:t>
            </a:r>
            <a:endParaRPr lang="zh-CN" altLang="en-US" sz="3200" b="1" spc="3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p:wip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HK" altLang="en-US"/>
          </a:p>
        </p:txBody>
      </p:sp>
      <p:sp>
        <p:nvSpPr>
          <p:cNvPr id="11" name="矩形 10"/>
          <p:cNvSpPr/>
          <p:nvPr/>
        </p:nvSpPr>
        <p:spPr>
          <a:xfrm>
            <a:off x="4014470" y="102235"/>
            <a:ext cx="1294130" cy="35115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13" name="文本框 12"/>
          <p:cNvSpPr txBox="1"/>
          <p:nvPr/>
        </p:nvSpPr>
        <p:spPr>
          <a:xfrm>
            <a:off x="25227" y="93911"/>
            <a:ext cx="1280392" cy="368300"/>
          </a:xfrm>
          <a:prstGeom prst="rect">
            <a:avLst/>
          </a:prstGeom>
          <a:noFill/>
        </p:spPr>
        <p:txBody>
          <a:bodyPr wrap="square" rtlCol="0">
            <a:spAutoFit/>
          </a:bodyPr>
          <a:p>
            <a:r>
              <a:rPr lang="zh-CN" spc="300" dirty="0" smtClean="0">
                <a:solidFill>
                  <a:schemeClr val="bg1"/>
                </a:solidFill>
                <a:latin typeface="微软雅黑" panose="020B0503020204020204" pitchFamily="34" charset="-122"/>
                <a:ea typeface="微软雅黑" panose="020B0503020204020204" pitchFamily="34" charset="-122"/>
              </a:rPr>
              <a:t>研究目的</a:t>
            </a:r>
            <a:endParaRPr lang="zh-CN" spc="300" dirty="0" smtClean="0">
              <a:solidFill>
                <a:schemeClr val="bg1"/>
              </a:solidFill>
              <a:latin typeface="微软雅黑" panose="020B0503020204020204" pitchFamily="34" charset="-122"/>
              <a:ea typeface="微软雅黑" panose="020B0503020204020204" pitchFamily="34" charset="-122"/>
            </a:endParaRPr>
          </a:p>
        </p:txBody>
      </p:sp>
      <p:cxnSp>
        <p:nvCxnSpPr>
          <p:cNvPr id="19" name="直接连接符 18"/>
          <p:cNvCxnSpPr/>
          <p:nvPr/>
        </p:nvCxnSpPr>
        <p:spPr>
          <a:xfrm>
            <a:off x="13047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4043710" y="93911"/>
            <a:ext cx="1295400" cy="368300"/>
          </a:xfrm>
          <a:prstGeom prst="rect">
            <a:avLst/>
          </a:prstGeom>
          <a:noFill/>
        </p:spPr>
        <p:txBody>
          <a:bodyPr wrap="square" rtlCol="0">
            <a:spAutoFit/>
          </a:bodyPr>
          <a:p>
            <a:r>
              <a:rPr lang="zh-CN" spc="300" dirty="0" smtClean="0">
                <a:solidFill>
                  <a:schemeClr val="tx1"/>
                </a:solidFill>
                <a:latin typeface="微软雅黑" panose="020B0503020204020204" pitchFamily="34" charset="-122"/>
                <a:ea typeface="微软雅黑" panose="020B0503020204020204" pitchFamily="34" charset="-122"/>
                <a:sym typeface="+mn-ea"/>
              </a:rPr>
              <a:t>解决方案</a:t>
            </a:r>
            <a:endParaRPr lang="zh-CN" spc="300" dirty="0" smtClean="0">
              <a:solidFill>
                <a:schemeClr val="tx1"/>
              </a:solidFill>
              <a:latin typeface="微软雅黑" panose="020B0503020204020204" pitchFamily="34" charset="-122"/>
              <a:ea typeface="微软雅黑" panose="020B0503020204020204" pitchFamily="34" charset="-122"/>
              <a:sym typeface="+mn-ea"/>
            </a:endParaRPr>
          </a:p>
        </p:txBody>
      </p:sp>
      <p:sp>
        <p:nvSpPr>
          <p:cNvPr id="5" name="文本框 4"/>
          <p:cNvSpPr txBox="1"/>
          <p:nvPr/>
        </p:nvSpPr>
        <p:spPr>
          <a:xfrm>
            <a:off x="5403317" y="93911"/>
            <a:ext cx="1295400" cy="368300"/>
          </a:xfrm>
          <a:prstGeom prst="rect">
            <a:avLst/>
          </a:prstGeom>
          <a:noFill/>
        </p:spPr>
        <p:txBody>
          <a:bodyPr wrap="square" rtlCol="0">
            <a:spAutoFit/>
          </a:bodyPr>
          <a:p>
            <a:r>
              <a:rPr lang="zh-CN" spc="300" dirty="0" smtClean="0">
                <a:solidFill>
                  <a:schemeClr val="bg1"/>
                </a:solidFill>
                <a:latin typeface="微软雅黑" panose="020B0503020204020204" pitchFamily="34" charset="-122"/>
                <a:ea typeface="微软雅黑" panose="020B0503020204020204" pitchFamily="34" charset="-122"/>
                <a:sym typeface="+mn-ea"/>
              </a:rPr>
              <a:t>实验分析</a:t>
            </a:r>
            <a:endParaRPr lang="zh-CN" spc="300" dirty="0">
              <a:solidFill>
                <a:schemeClr val="bg1"/>
              </a:solidFill>
              <a:latin typeface="微软雅黑" panose="020B0503020204020204" pitchFamily="34" charset="-122"/>
              <a:ea typeface="微软雅黑" panose="020B0503020204020204" pitchFamily="34" charset="-122"/>
            </a:endParaRPr>
          </a:p>
        </p:txBody>
      </p:sp>
      <p:cxnSp>
        <p:nvCxnSpPr>
          <p:cNvPr id="7" name="直接连接符 6"/>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324496" y="93911"/>
            <a:ext cx="1295400" cy="368300"/>
          </a:xfrm>
          <a:prstGeom prst="rect">
            <a:avLst/>
          </a:prstGeom>
          <a:noFill/>
        </p:spPr>
        <p:txBody>
          <a:bodyPr wrap="square" rtlCol="0">
            <a:spAutoFit/>
          </a:bodyPr>
          <a:p>
            <a:r>
              <a:rPr lang="zh-CN" spc="300" dirty="0" smtClean="0">
                <a:solidFill>
                  <a:schemeClr val="bg1"/>
                </a:solidFill>
                <a:latin typeface="微软雅黑" panose="020B0503020204020204" pitchFamily="34" charset="-122"/>
                <a:ea typeface="微软雅黑" panose="020B0503020204020204" pitchFamily="34" charset="-122"/>
              </a:rPr>
              <a:t>现状分析</a:t>
            </a:r>
            <a:endParaRPr lang="zh-CN" spc="300" dirty="0">
              <a:solidFill>
                <a:schemeClr val="bg1"/>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2684103" y="94546"/>
            <a:ext cx="1295400" cy="368300"/>
          </a:xfrm>
          <a:prstGeom prst="rect">
            <a:avLst/>
          </a:prstGeom>
          <a:noFill/>
        </p:spPr>
        <p:txBody>
          <a:bodyPr wrap="square" rtlCol="0">
            <a:spAutoFit/>
          </a:bodyPr>
          <a:p>
            <a:r>
              <a:rPr lang="zh-CN" spc="300" dirty="0" smtClean="0">
                <a:solidFill>
                  <a:schemeClr val="bg1"/>
                </a:solidFill>
                <a:latin typeface="微软雅黑" panose="020B0503020204020204" pitchFamily="34" charset="-122"/>
                <a:ea typeface="微软雅黑" panose="020B0503020204020204" pitchFamily="34" charset="-122"/>
              </a:rPr>
              <a:t>研究内容</a:t>
            </a:r>
            <a:endParaRPr lang="zh-CN" spc="300" dirty="0" smtClean="0">
              <a:solidFill>
                <a:schemeClr val="bg1"/>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452120" y="737870"/>
            <a:ext cx="7734935" cy="1938020"/>
          </a:xfrm>
          <a:prstGeom prst="rect">
            <a:avLst/>
          </a:prstGeom>
          <a:noFill/>
        </p:spPr>
        <p:txBody>
          <a:bodyPr wrap="square" rtlCol="0">
            <a:spAutoFit/>
          </a:bodyPr>
          <a:p>
            <a:r>
              <a:rPr lang="zh-CN" sz="2000" dirty="0">
                <a:solidFill>
                  <a:srgbClr val="666666"/>
                </a:solidFill>
                <a:latin typeface="微软雅黑" panose="020B0503020204020204" pitchFamily="34" charset="-122"/>
                <a:ea typeface="微软雅黑" panose="020B0503020204020204" pitchFamily="34" charset="-122"/>
                <a:sym typeface="+mn-ea"/>
              </a:rPr>
              <a:t>情况4：</a:t>
            </a:r>
            <a:endParaRPr lang="zh-CN" sz="2000" dirty="0">
              <a:solidFill>
                <a:srgbClr val="666666"/>
              </a:solidFill>
              <a:latin typeface="微软雅黑" panose="020B0503020204020204" pitchFamily="34" charset="-122"/>
              <a:ea typeface="微软雅黑" panose="020B0503020204020204" pitchFamily="34" charset="-122"/>
              <a:sym typeface="+mn-ea"/>
            </a:endParaRPr>
          </a:p>
          <a:p>
            <a:r>
              <a:rPr lang="en-US" altLang="zh-CN" sz="2000" dirty="0">
                <a:solidFill>
                  <a:srgbClr val="666666"/>
                </a:solidFill>
                <a:latin typeface="微软雅黑" panose="020B0503020204020204" pitchFamily="34" charset="-122"/>
                <a:ea typeface="微软雅黑" panose="020B0503020204020204" pitchFamily="34" charset="-122"/>
                <a:sym typeface="+mn-ea"/>
              </a:rPr>
              <a:t>	</a:t>
            </a:r>
            <a:r>
              <a:rPr lang="zh-CN" sz="2000" dirty="0">
                <a:solidFill>
                  <a:srgbClr val="666666"/>
                </a:solidFill>
                <a:latin typeface="微软雅黑" panose="020B0503020204020204" pitchFamily="34" charset="-122"/>
                <a:ea typeface="微软雅黑" panose="020B0503020204020204" pitchFamily="34" charset="-122"/>
                <a:sym typeface="+mn-ea"/>
              </a:rPr>
              <a:t>当两个重件点之间有两个轻件点或两个以上轻件点时，但总重量大于无人机载重，无人机直接由前一个重件点起飞，依次经过轻件点，当发现加上下一个轻件点时超过无人机载重，则无人机垂直无人车路线降落，到无人车补货，继续起飞，循环至轻件点都遍历完，在后一个重件点降落，如图：</a:t>
            </a:r>
            <a:endParaRPr lang="zh-CN" sz="2000" dirty="0">
              <a:solidFill>
                <a:srgbClr val="666666"/>
              </a:solidFill>
              <a:latin typeface="微软雅黑" panose="020B0503020204020204" pitchFamily="34" charset="-122"/>
              <a:ea typeface="微软雅黑" panose="020B0503020204020204" pitchFamily="34" charset="-122"/>
              <a:sym typeface="+mn-ea"/>
            </a:endParaRPr>
          </a:p>
        </p:txBody>
      </p:sp>
      <p:pic>
        <p:nvPicPr>
          <p:cNvPr id="6" name="图片 5" descr="2222-vrp3_看图王"/>
          <p:cNvPicPr>
            <a:picLocks noChangeAspect="1"/>
          </p:cNvPicPr>
          <p:nvPr/>
        </p:nvPicPr>
        <p:blipFill>
          <a:blip r:embed="rId1"/>
          <a:srcRect l="-2903" t="28348" r="2903" b="22514"/>
          <a:stretch>
            <a:fillRect/>
          </a:stretch>
        </p:blipFill>
        <p:spPr>
          <a:xfrm>
            <a:off x="652145" y="2822575"/>
            <a:ext cx="8299450" cy="3504565"/>
          </a:xfrm>
          <a:prstGeom prst="rect">
            <a:avLst/>
          </a:prstGeom>
        </p:spPr>
      </p:pic>
    </p:spTree>
  </p:cSld>
  <p:clrMapOvr>
    <a:masterClrMapping/>
  </p:clrMapOvr>
  <p:transition>
    <p:wip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HK" altLang="en-US"/>
          </a:p>
        </p:txBody>
      </p:sp>
      <p:sp>
        <p:nvSpPr>
          <p:cNvPr id="11" name="矩形 10"/>
          <p:cNvSpPr/>
          <p:nvPr/>
        </p:nvSpPr>
        <p:spPr>
          <a:xfrm>
            <a:off x="4014470" y="102235"/>
            <a:ext cx="1294130" cy="35115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13" name="文本框 12"/>
          <p:cNvSpPr txBox="1"/>
          <p:nvPr/>
        </p:nvSpPr>
        <p:spPr>
          <a:xfrm>
            <a:off x="25227" y="93911"/>
            <a:ext cx="1280392" cy="368300"/>
          </a:xfrm>
          <a:prstGeom prst="rect">
            <a:avLst/>
          </a:prstGeom>
          <a:noFill/>
        </p:spPr>
        <p:txBody>
          <a:bodyPr wrap="square" rtlCol="0">
            <a:spAutoFit/>
          </a:bodyPr>
          <a:p>
            <a:r>
              <a:rPr lang="zh-CN" spc="300" dirty="0" smtClean="0">
                <a:solidFill>
                  <a:schemeClr val="bg1"/>
                </a:solidFill>
                <a:latin typeface="微软雅黑" panose="020B0503020204020204" pitchFamily="34" charset="-122"/>
                <a:ea typeface="微软雅黑" panose="020B0503020204020204" pitchFamily="34" charset="-122"/>
              </a:rPr>
              <a:t>研究目的</a:t>
            </a:r>
            <a:endParaRPr lang="zh-CN" spc="300" dirty="0" smtClean="0">
              <a:solidFill>
                <a:schemeClr val="bg1"/>
              </a:solidFill>
              <a:latin typeface="微软雅黑" panose="020B0503020204020204" pitchFamily="34" charset="-122"/>
              <a:ea typeface="微软雅黑" panose="020B0503020204020204" pitchFamily="34" charset="-122"/>
            </a:endParaRPr>
          </a:p>
        </p:txBody>
      </p:sp>
      <p:cxnSp>
        <p:nvCxnSpPr>
          <p:cNvPr id="19" name="直接连接符 18"/>
          <p:cNvCxnSpPr/>
          <p:nvPr/>
        </p:nvCxnSpPr>
        <p:spPr>
          <a:xfrm>
            <a:off x="13047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4043710" y="93911"/>
            <a:ext cx="1295400" cy="368300"/>
          </a:xfrm>
          <a:prstGeom prst="rect">
            <a:avLst/>
          </a:prstGeom>
          <a:noFill/>
        </p:spPr>
        <p:txBody>
          <a:bodyPr wrap="square" rtlCol="0">
            <a:spAutoFit/>
          </a:bodyPr>
          <a:p>
            <a:r>
              <a:rPr lang="zh-CN" spc="300" dirty="0" smtClean="0">
                <a:solidFill>
                  <a:schemeClr val="tx1"/>
                </a:solidFill>
                <a:latin typeface="微软雅黑" panose="020B0503020204020204" pitchFamily="34" charset="-122"/>
                <a:ea typeface="微软雅黑" panose="020B0503020204020204" pitchFamily="34" charset="-122"/>
                <a:sym typeface="+mn-ea"/>
              </a:rPr>
              <a:t>解决方案</a:t>
            </a:r>
            <a:endParaRPr lang="zh-CN" spc="300" dirty="0" smtClean="0">
              <a:solidFill>
                <a:schemeClr val="tx1"/>
              </a:solidFill>
              <a:latin typeface="微软雅黑" panose="020B0503020204020204" pitchFamily="34" charset="-122"/>
              <a:ea typeface="微软雅黑" panose="020B0503020204020204" pitchFamily="34" charset="-122"/>
              <a:sym typeface="+mn-ea"/>
            </a:endParaRPr>
          </a:p>
        </p:txBody>
      </p:sp>
      <p:sp>
        <p:nvSpPr>
          <p:cNvPr id="5" name="文本框 4"/>
          <p:cNvSpPr txBox="1"/>
          <p:nvPr/>
        </p:nvSpPr>
        <p:spPr>
          <a:xfrm>
            <a:off x="5403317" y="93911"/>
            <a:ext cx="1295400" cy="368300"/>
          </a:xfrm>
          <a:prstGeom prst="rect">
            <a:avLst/>
          </a:prstGeom>
          <a:noFill/>
        </p:spPr>
        <p:txBody>
          <a:bodyPr wrap="square" rtlCol="0">
            <a:spAutoFit/>
          </a:bodyPr>
          <a:p>
            <a:r>
              <a:rPr lang="zh-CN" spc="300" dirty="0" smtClean="0">
                <a:solidFill>
                  <a:schemeClr val="bg1"/>
                </a:solidFill>
                <a:latin typeface="微软雅黑" panose="020B0503020204020204" pitchFamily="34" charset="-122"/>
                <a:ea typeface="微软雅黑" panose="020B0503020204020204" pitchFamily="34" charset="-122"/>
                <a:sym typeface="+mn-ea"/>
              </a:rPr>
              <a:t>实验分析</a:t>
            </a:r>
            <a:endParaRPr lang="zh-CN" spc="300" dirty="0">
              <a:solidFill>
                <a:schemeClr val="bg1"/>
              </a:solidFill>
              <a:latin typeface="微软雅黑" panose="020B0503020204020204" pitchFamily="34" charset="-122"/>
              <a:ea typeface="微软雅黑" panose="020B0503020204020204" pitchFamily="34" charset="-122"/>
            </a:endParaRPr>
          </a:p>
        </p:txBody>
      </p:sp>
      <p:cxnSp>
        <p:nvCxnSpPr>
          <p:cNvPr id="7" name="直接连接符 6"/>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324496" y="93911"/>
            <a:ext cx="1295400" cy="368300"/>
          </a:xfrm>
          <a:prstGeom prst="rect">
            <a:avLst/>
          </a:prstGeom>
          <a:noFill/>
        </p:spPr>
        <p:txBody>
          <a:bodyPr wrap="square" rtlCol="0">
            <a:spAutoFit/>
          </a:bodyPr>
          <a:p>
            <a:r>
              <a:rPr lang="zh-CN" spc="300" dirty="0" smtClean="0">
                <a:solidFill>
                  <a:schemeClr val="bg1"/>
                </a:solidFill>
                <a:latin typeface="微软雅黑" panose="020B0503020204020204" pitchFamily="34" charset="-122"/>
                <a:ea typeface="微软雅黑" panose="020B0503020204020204" pitchFamily="34" charset="-122"/>
              </a:rPr>
              <a:t>现状分析</a:t>
            </a:r>
            <a:endParaRPr lang="zh-CN" spc="300" dirty="0">
              <a:solidFill>
                <a:schemeClr val="bg1"/>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2684103" y="94546"/>
            <a:ext cx="1295400" cy="368300"/>
          </a:xfrm>
          <a:prstGeom prst="rect">
            <a:avLst/>
          </a:prstGeom>
          <a:noFill/>
        </p:spPr>
        <p:txBody>
          <a:bodyPr wrap="square" rtlCol="0">
            <a:spAutoFit/>
          </a:bodyPr>
          <a:p>
            <a:r>
              <a:rPr lang="zh-CN" spc="300" dirty="0" smtClean="0">
                <a:solidFill>
                  <a:schemeClr val="bg1"/>
                </a:solidFill>
                <a:latin typeface="微软雅黑" panose="020B0503020204020204" pitchFamily="34" charset="-122"/>
                <a:ea typeface="微软雅黑" panose="020B0503020204020204" pitchFamily="34" charset="-122"/>
              </a:rPr>
              <a:t>研究内容</a:t>
            </a:r>
            <a:endParaRPr lang="zh-CN" spc="300" dirty="0" smtClean="0">
              <a:solidFill>
                <a:schemeClr val="bg1"/>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426085" y="716280"/>
            <a:ext cx="7825105" cy="2276475"/>
          </a:xfrm>
          <a:prstGeom prst="rect">
            <a:avLst/>
          </a:prstGeom>
          <a:noFill/>
        </p:spPr>
        <p:txBody>
          <a:bodyPr wrap="square" rtlCol="0">
            <a:spAutoFit/>
          </a:bodyPr>
          <a:p>
            <a:pPr algn="l"/>
            <a:r>
              <a:rPr lang="zh-CN" sz="2800" dirty="0">
                <a:solidFill>
                  <a:srgbClr val="666666"/>
                </a:solidFill>
                <a:latin typeface="微软雅黑" panose="020B0503020204020204" pitchFamily="34" charset="-122"/>
                <a:ea typeface="微软雅黑" panose="020B0503020204020204" pitchFamily="34" charset="-122"/>
              </a:rPr>
              <a:t>多架无人机分配策略：</a:t>
            </a:r>
            <a:endParaRPr lang="zh-CN" dirty="0">
              <a:solidFill>
                <a:srgbClr val="666666"/>
              </a:solidFill>
              <a:latin typeface="微软雅黑" panose="020B0503020204020204" pitchFamily="34" charset="-122"/>
              <a:ea typeface="微软雅黑" panose="020B0503020204020204" pitchFamily="34" charset="-122"/>
            </a:endParaRPr>
          </a:p>
          <a:p>
            <a:pPr algn="l"/>
            <a:r>
              <a:rPr lang="zh-CN" dirty="0">
                <a:solidFill>
                  <a:srgbClr val="666666"/>
                </a:solidFill>
                <a:latin typeface="微软雅黑" panose="020B0503020204020204" pitchFamily="34" charset="-122"/>
                <a:ea typeface="微软雅黑" panose="020B0503020204020204" pitchFamily="34" charset="-122"/>
              </a:rPr>
              <a:t>	</a:t>
            </a:r>
            <a:r>
              <a:rPr lang="zh-CN" sz="2400" dirty="0">
                <a:solidFill>
                  <a:srgbClr val="666666"/>
                </a:solidFill>
                <a:latin typeface="微软雅黑" panose="020B0503020204020204" pitchFamily="34" charset="-122"/>
                <a:ea typeface="微软雅黑" panose="020B0503020204020204" pitchFamily="34" charset="-122"/>
              </a:rPr>
              <a:t>当存在多架无人机时，且两个重件点之间存在多个轻件点的情况，为尽可能缩短飞机到达轻件点的时间，采用并行顺序派送，即第一架无人机送第一个轻件点，而第二架无人机直接忽略第一个轻件点直接派送第二个轻件点。</a:t>
            </a:r>
            <a:endParaRPr lang="zh-CN" altLang="en-US"/>
          </a:p>
          <a:p>
            <a:r>
              <a:rPr lang="en-US" altLang="zh-CN"/>
              <a:t>	</a:t>
            </a:r>
            <a:endParaRPr lang="zh-CN" altLang="en-US"/>
          </a:p>
        </p:txBody>
      </p:sp>
      <p:pic>
        <p:nvPicPr>
          <p:cNvPr id="6" name="图片 5"/>
          <p:cNvPicPr>
            <a:picLocks noChangeAspect="1"/>
          </p:cNvPicPr>
          <p:nvPr/>
        </p:nvPicPr>
        <p:blipFill>
          <a:blip r:embed="rId1"/>
          <a:stretch>
            <a:fillRect/>
          </a:stretch>
        </p:blipFill>
        <p:spPr>
          <a:xfrm>
            <a:off x="574675" y="2754630"/>
            <a:ext cx="7803515" cy="3856355"/>
          </a:xfrm>
          <a:prstGeom prst="rect">
            <a:avLst/>
          </a:prstGeom>
        </p:spPr>
      </p:pic>
    </p:spTree>
  </p:cSld>
  <p:clrMapOvr>
    <a:masterClrMapping/>
  </p:clrMapOvr>
  <p:transition>
    <p:wip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HK" altLang="en-US"/>
          </a:p>
        </p:txBody>
      </p:sp>
      <p:sp>
        <p:nvSpPr>
          <p:cNvPr id="11" name="矩形 10"/>
          <p:cNvSpPr/>
          <p:nvPr/>
        </p:nvSpPr>
        <p:spPr>
          <a:xfrm>
            <a:off x="4014470" y="102235"/>
            <a:ext cx="1294130" cy="35115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13" name="文本框 12"/>
          <p:cNvSpPr txBox="1"/>
          <p:nvPr/>
        </p:nvSpPr>
        <p:spPr>
          <a:xfrm>
            <a:off x="25227" y="93911"/>
            <a:ext cx="1280392" cy="368300"/>
          </a:xfrm>
          <a:prstGeom prst="rect">
            <a:avLst/>
          </a:prstGeom>
          <a:noFill/>
        </p:spPr>
        <p:txBody>
          <a:bodyPr wrap="square" rtlCol="0">
            <a:spAutoFit/>
          </a:bodyPr>
          <a:p>
            <a:r>
              <a:rPr lang="zh-CN" spc="300" dirty="0" smtClean="0">
                <a:solidFill>
                  <a:schemeClr val="bg1"/>
                </a:solidFill>
                <a:latin typeface="微软雅黑" panose="020B0503020204020204" pitchFamily="34" charset="-122"/>
                <a:ea typeface="微软雅黑" panose="020B0503020204020204" pitchFamily="34" charset="-122"/>
              </a:rPr>
              <a:t>研究目的</a:t>
            </a:r>
            <a:endParaRPr lang="zh-CN" spc="300" dirty="0" smtClean="0">
              <a:solidFill>
                <a:schemeClr val="bg1"/>
              </a:solidFill>
              <a:latin typeface="微软雅黑" panose="020B0503020204020204" pitchFamily="34" charset="-122"/>
              <a:ea typeface="微软雅黑" panose="020B0503020204020204" pitchFamily="34" charset="-122"/>
            </a:endParaRPr>
          </a:p>
        </p:txBody>
      </p:sp>
      <p:cxnSp>
        <p:nvCxnSpPr>
          <p:cNvPr id="19" name="直接连接符 18"/>
          <p:cNvCxnSpPr/>
          <p:nvPr/>
        </p:nvCxnSpPr>
        <p:spPr>
          <a:xfrm>
            <a:off x="13047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4043710" y="93911"/>
            <a:ext cx="1295400" cy="368300"/>
          </a:xfrm>
          <a:prstGeom prst="rect">
            <a:avLst/>
          </a:prstGeom>
          <a:noFill/>
        </p:spPr>
        <p:txBody>
          <a:bodyPr wrap="square" rtlCol="0">
            <a:spAutoFit/>
          </a:bodyPr>
          <a:p>
            <a:r>
              <a:rPr lang="zh-CN" spc="300" dirty="0" smtClean="0">
                <a:solidFill>
                  <a:schemeClr val="tx1"/>
                </a:solidFill>
                <a:latin typeface="微软雅黑" panose="020B0503020204020204" pitchFamily="34" charset="-122"/>
                <a:ea typeface="微软雅黑" panose="020B0503020204020204" pitchFamily="34" charset="-122"/>
                <a:sym typeface="+mn-ea"/>
              </a:rPr>
              <a:t>解决方案</a:t>
            </a:r>
            <a:endParaRPr lang="zh-CN" spc="300" dirty="0" smtClean="0">
              <a:solidFill>
                <a:schemeClr val="tx1"/>
              </a:solidFill>
              <a:latin typeface="微软雅黑" panose="020B0503020204020204" pitchFamily="34" charset="-122"/>
              <a:ea typeface="微软雅黑" panose="020B0503020204020204" pitchFamily="34" charset="-122"/>
              <a:sym typeface="+mn-ea"/>
            </a:endParaRPr>
          </a:p>
        </p:txBody>
      </p:sp>
      <p:sp>
        <p:nvSpPr>
          <p:cNvPr id="5" name="文本框 4"/>
          <p:cNvSpPr txBox="1"/>
          <p:nvPr/>
        </p:nvSpPr>
        <p:spPr>
          <a:xfrm>
            <a:off x="5403317" y="93911"/>
            <a:ext cx="1295400" cy="368300"/>
          </a:xfrm>
          <a:prstGeom prst="rect">
            <a:avLst/>
          </a:prstGeom>
          <a:noFill/>
        </p:spPr>
        <p:txBody>
          <a:bodyPr wrap="square" rtlCol="0">
            <a:spAutoFit/>
          </a:bodyPr>
          <a:p>
            <a:r>
              <a:rPr lang="zh-CN" spc="300" dirty="0" smtClean="0">
                <a:solidFill>
                  <a:schemeClr val="bg1"/>
                </a:solidFill>
                <a:latin typeface="微软雅黑" panose="020B0503020204020204" pitchFamily="34" charset="-122"/>
                <a:ea typeface="微软雅黑" panose="020B0503020204020204" pitchFamily="34" charset="-122"/>
                <a:sym typeface="+mn-ea"/>
              </a:rPr>
              <a:t>实验分析</a:t>
            </a:r>
            <a:endParaRPr lang="zh-CN" spc="300" dirty="0">
              <a:solidFill>
                <a:schemeClr val="bg1"/>
              </a:solidFill>
              <a:latin typeface="微软雅黑" panose="020B0503020204020204" pitchFamily="34" charset="-122"/>
              <a:ea typeface="微软雅黑" panose="020B0503020204020204" pitchFamily="34" charset="-122"/>
            </a:endParaRPr>
          </a:p>
        </p:txBody>
      </p:sp>
      <p:cxnSp>
        <p:nvCxnSpPr>
          <p:cNvPr id="7" name="直接连接符 6"/>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324496" y="93911"/>
            <a:ext cx="1295400" cy="368300"/>
          </a:xfrm>
          <a:prstGeom prst="rect">
            <a:avLst/>
          </a:prstGeom>
          <a:noFill/>
        </p:spPr>
        <p:txBody>
          <a:bodyPr wrap="square" rtlCol="0">
            <a:spAutoFit/>
          </a:bodyPr>
          <a:p>
            <a:r>
              <a:rPr lang="zh-CN" spc="300" dirty="0" smtClean="0">
                <a:solidFill>
                  <a:schemeClr val="bg1"/>
                </a:solidFill>
                <a:latin typeface="微软雅黑" panose="020B0503020204020204" pitchFamily="34" charset="-122"/>
                <a:ea typeface="微软雅黑" panose="020B0503020204020204" pitchFamily="34" charset="-122"/>
              </a:rPr>
              <a:t>现状分析</a:t>
            </a:r>
            <a:endParaRPr lang="zh-CN" spc="300" dirty="0">
              <a:solidFill>
                <a:schemeClr val="bg1"/>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2684103" y="94546"/>
            <a:ext cx="1295400" cy="368300"/>
          </a:xfrm>
          <a:prstGeom prst="rect">
            <a:avLst/>
          </a:prstGeom>
          <a:noFill/>
        </p:spPr>
        <p:txBody>
          <a:bodyPr wrap="square" rtlCol="0">
            <a:spAutoFit/>
          </a:bodyPr>
          <a:p>
            <a:r>
              <a:rPr lang="zh-CN" spc="300" dirty="0" smtClean="0">
                <a:solidFill>
                  <a:schemeClr val="bg1"/>
                </a:solidFill>
                <a:latin typeface="微软雅黑" panose="020B0503020204020204" pitchFamily="34" charset="-122"/>
                <a:ea typeface="微软雅黑" panose="020B0503020204020204" pitchFamily="34" charset="-122"/>
              </a:rPr>
              <a:t>研究内容</a:t>
            </a:r>
            <a:endParaRPr lang="zh-CN" spc="300" dirty="0" smtClean="0">
              <a:solidFill>
                <a:schemeClr val="bg1"/>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504825" y="917575"/>
            <a:ext cx="7825105" cy="1076325"/>
          </a:xfrm>
          <a:prstGeom prst="rect">
            <a:avLst/>
          </a:prstGeom>
          <a:noFill/>
        </p:spPr>
        <p:txBody>
          <a:bodyPr wrap="square" rtlCol="0">
            <a:spAutoFit/>
          </a:bodyPr>
          <a:p>
            <a:pPr algn="l"/>
            <a:r>
              <a:rPr lang="zh-CN" sz="2800" dirty="0">
                <a:solidFill>
                  <a:srgbClr val="666666"/>
                </a:solidFill>
                <a:latin typeface="微软雅黑" panose="020B0503020204020204" pitchFamily="34" charset="-122"/>
                <a:ea typeface="微软雅黑" panose="020B0503020204020204" pitchFamily="34" charset="-122"/>
              </a:rPr>
              <a:t>动态揽收规划：</a:t>
            </a:r>
            <a:endParaRPr lang="zh-CN" dirty="0">
              <a:solidFill>
                <a:srgbClr val="666666"/>
              </a:solidFill>
              <a:latin typeface="微软雅黑" panose="020B0503020204020204" pitchFamily="34" charset="-122"/>
              <a:ea typeface="微软雅黑" panose="020B0503020204020204" pitchFamily="34" charset="-122"/>
            </a:endParaRPr>
          </a:p>
          <a:p>
            <a:pPr algn="l"/>
            <a:r>
              <a:rPr lang="zh-CN" dirty="0">
                <a:solidFill>
                  <a:srgbClr val="666666"/>
                </a:solidFill>
                <a:latin typeface="微软雅黑" panose="020B0503020204020204" pitchFamily="34" charset="-122"/>
                <a:ea typeface="微软雅黑" panose="020B0503020204020204" pitchFamily="34" charset="-122"/>
              </a:rPr>
              <a:t>	</a:t>
            </a:r>
            <a:endParaRPr lang="zh-CN" altLang="en-US"/>
          </a:p>
          <a:p>
            <a:r>
              <a:rPr lang="en-US" altLang="zh-CN"/>
              <a:t>	</a:t>
            </a:r>
            <a:endParaRPr lang="zh-CN" altLang="en-US"/>
          </a:p>
        </p:txBody>
      </p:sp>
      <p:sp>
        <p:nvSpPr>
          <p:cNvPr id="6" name="文本框 5"/>
          <p:cNvSpPr txBox="1"/>
          <p:nvPr/>
        </p:nvSpPr>
        <p:spPr>
          <a:xfrm>
            <a:off x="893445" y="1773555"/>
            <a:ext cx="7357745" cy="3046095"/>
          </a:xfrm>
          <a:prstGeom prst="rect">
            <a:avLst/>
          </a:prstGeom>
          <a:noFill/>
        </p:spPr>
        <p:txBody>
          <a:bodyPr wrap="square" rtlCol="0">
            <a:spAutoFit/>
          </a:bodyPr>
          <a:p>
            <a:pPr algn="l"/>
            <a:r>
              <a:rPr lang="en-US" altLang="zh-CN" sz="2400" dirty="0">
                <a:solidFill>
                  <a:srgbClr val="666666"/>
                </a:solidFill>
                <a:latin typeface="微软雅黑" panose="020B0503020204020204" pitchFamily="34" charset="-122"/>
                <a:ea typeface="微软雅黑" panose="020B0503020204020204" pitchFamily="34" charset="-122"/>
              </a:rPr>
              <a:t>     </a:t>
            </a:r>
            <a:r>
              <a:rPr lang="zh-CN" altLang="en-US" sz="2400" dirty="0">
                <a:solidFill>
                  <a:srgbClr val="666666"/>
                </a:solidFill>
                <a:latin typeface="微软雅黑" panose="020B0503020204020204" pitchFamily="34" charset="-122"/>
                <a:ea typeface="微软雅黑" panose="020B0503020204020204" pitchFamily="34" charset="-122"/>
              </a:rPr>
              <a:t>在程序内</a:t>
            </a:r>
            <a:r>
              <a:rPr lang="zh-CN" sz="2400" dirty="0">
                <a:solidFill>
                  <a:srgbClr val="666666"/>
                </a:solidFill>
                <a:latin typeface="微软雅黑" panose="020B0503020204020204" pitchFamily="34" charset="-122"/>
                <a:ea typeface="微软雅黑" panose="020B0503020204020204" pitchFamily="34" charset="-122"/>
              </a:rPr>
              <a:t>产生一个随机时间，与此同时在坐标系中产生一个</a:t>
            </a:r>
            <a:r>
              <a:rPr lang="zh-CN" sz="2400" dirty="0">
                <a:solidFill>
                  <a:srgbClr val="FF0000"/>
                </a:solidFill>
                <a:latin typeface="微软雅黑" panose="020B0503020204020204" pitchFamily="34" charset="-122"/>
                <a:ea typeface="微软雅黑" panose="020B0503020204020204" pitchFamily="34" charset="-122"/>
              </a:rPr>
              <a:t>随机点</a:t>
            </a:r>
            <a:r>
              <a:rPr lang="zh-CN" sz="2400" dirty="0">
                <a:solidFill>
                  <a:srgbClr val="666666"/>
                </a:solidFill>
                <a:latin typeface="微软雅黑" panose="020B0503020204020204" pitchFamily="34" charset="-122"/>
                <a:ea typeface="微软雅黑" panose="020B0503020204020204" pitchFamily="34" charset="-122"/>
              </a:rPr>
              <a:t>（可能为重件点也可能为轻件点），</a:t>
            </a:r>
            <a:endParaRPr lang="zh-CN" sz="2400" dirty="0">
              <a:solidFill>
                <a:srgbClr val="666666"/>
              </a:solidFill>
              <a:latin typeface="微软雅黑" panose="020B0503020204020204" pitchFamily="34" charset="-122"/>
              <a:ea typeface="微软雅黑" panose="020B0503020204020204" pitchFamily="34" charset="-122"/>
            </a:endParaRPr>
          </a:p>
          <a:p>
            <a:pPr algn="l"/>
            <a:r>
              <a:rPr lang="zh-CN" sz="2400" dirty="0">
                <a:solidFill>
                  <a:srgbClr val="666666"/>
                </a:solidFill>
                <a:latin typeface="微软雅黑" panose="020B0503020204020204" pitchFamily="34" charset="-122"/>
                <a:ea typeface="微软雅黑" panose="020B0503020204020204" pitchFamily="34" charset="-122"/>
              </a:rPr>
              <a:t> 记录这个随机时间，通过这个时间计算每条路经中无人车的位置，并寻找位于该动态点最近的未访问过的</a:t>
            </a:r>
            <a:r>
              <a:rPr lang="zh-CN" sz="2400" dirty="0">
                <a:solidFill>
                  <a:srgbClr val="FF0000"/>
                </a:solidFill>
                <a:latin typeface="微软雅黑" panose="020B0503020204020204" pitchFamily="34" charset="-122"/>
                <a:ea typeface="微软雅黑" panose="020B0503020204020204" pitchFamily="34" charset="-122"/>
              </a:rPr>
              <a:t>重件点</a:t>
            </a:r>
            <a:r>
              <a:rPr lang="zh-CN" sz="2400" dirty="0">
                <a:solidFill>
                  <a:srgbClr val="666666"/>
                </a:solidFill>
                <a:latin typeface="微软雅黑" panose="020B0503020204020204" pitchFamily="34" charset="-122"/>
                <a:ea typeface="微软雅黑" panose="020B0503020204020204" pitchFamily="34" charset="-122"/>
              </a:rPr>
              <a:t>，将该动态点归属于此重件点所在的路经中，当该路径中的无人车行驶到下一个重件点时，以该重件点为起点，快递中心为终点，将该路径中剩下未访问的点</a:t>
            </a:r>
            <a:r>
              <a:rPr lang="zh-CN" sz="2400" dirty="0">
                <a:solidFill>
                  <a:srgbClr val="FF0000"/>
                </a:solidFill>
                <a:latin typeface="微软雅黑" panose="020B0503020204020204" pitchFamily="34" charset="-122"/>
                <a:ea typeface="微软雅黑" panose="020B0503020204020204" pitchFamily="34" charset="-122"/>
              </a:rPr>
              <a:t>重新带入蚁群</a:t>
            </a:r>
            <a:r>
              <a:rPr lang="zh-CN" sz="2400" dirty="0">
                <a:solidFill>
                  <a:srgbClr val="666666"/>
                </a:solidFill>
                <a:latin typeface="微软雅黑" panose="020B0503020204020204" pitchFamily="34" charset="-122"/>
                <a:ea typeface="微软雅黑" panose="020B0503020204020204" pitchFamily="34" charset="-122"/>
              </a:rPr>
              <a:t>，进行重新规划。    </a:t>
            </a:r>
            <a:endParaRPr lang="zh-CN" sz="2400" dirty="0">
              <a:solidFill>
                <a:srgbClr val="666666"/>
              </a:solidFill>
              <a:latin typeface="微软雅黑" panose="020B0503020204020204" pitchFamily="34" charset="-122"/>
              <a:ea typeface="微软雅黑" panose="020B0503020204020204" pitchFamily="34" charset="-122"/>
            </a:endParaRPr>
          </a:p>
        </p:txBody>
      </p:sp>
    </p:spTree>
  </p:cSld>
  <p:clrMapOvr>
    <a:masterClrMapping/>
  </p:clrMapOvr>
  <p:transition>
    <p:wip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HK" altLang="en-US"/>
          </a:p>
        </p:txBody>
      </p:sp>
      <p:sp>
        <p:nvSpPr>
          <p:cNvPr id="11" name="矩形 10"/>
          <p:cNvSpPr/>
          <p:nvPr/>
        </p:nvSpPr>
        <p:spPr>
          <a:xfrm>
            <a:off x="4014470" y="102235"/>
            <a:ext cx="1294130" cy="35115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13" name="文本框 12"/>
          <p:cNvSpPr txBox="1"/>
          <p:nvPr/>
        </p:nvSpPr>
        <p:spPr>
          <a:xfrm>
            <a:off x="25227" y="93911"/>
            <a:ext cx="1280392" cy="368300"/>
          </a:xfrm>
          <a:prstGeom prst="rect">
            <a:avLst/>
          </a:prstGeom>
          <a:noFill/>
        </p:spPr>
        <p:txBody>
          <a:bodyPr wrap="square" rtlCol="0">
            <a:spAutoFit/>
          </a:bodyPr>
          <a:p>
            <a:r>
              <a:rPr lang="zh-CN" spc="300" dirty="0" smtClean="0">
                <a:solidFill>
                  <a:schemeClr val="bg1"/>
                </a:solidFill>
                <a:latin typeface="微软雅黑" panose="020B0503020204020204" pitchFamily="34" charset="-122"/>
                <a:ea typeface="微软雅黑" panose="020B0503020204020204" pitchFamily="34" charset="-122"/>
              </a:rPr>
              <a:t>研究目的</a:t>
            </a:r>
            <a:endParaRPr lang="zh-CN" spc="300" dirty="0" smtClean="0">
              <a:solidFill>
                <a:schemeClr val="bg1"/>
              </a:solidFill>
              <a:latin typeface="微软雅黑" panose="020B0503020204020204" pitchFamily="34" charset="-122"/>
              <a:ea typeface="微软雅黑" panose="020B0503020204020204" pitchFamily="34" charset="-122"/>
            </a:endParaRPr>
          </a:p>
        </p:txBody>
      </p:sp>
      <p:cxnSp>
        <p:nvCxnSpPr>
          <p:cNvPr id="19" name="直接连接符 18"/>
          <p:cNvCxnSpPr/>
          <p:nvPr/>
        </p:nvCxnSpPr>
        <p:spPr>
          <a:xfrm>
            <a:off x="13047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4043710" y="93911"/>
            <a:ext cx="1295400" cy="368300"/>
          </a:xfrm>
          <a:prstGeom prst="rect">
            <a:avLst/>
          </a:prstGeom>
          <a:noFill/>
        </p:spPr>
        <p:txBody>
          <a:bodyPr wrap="square" rtlCol="0">
            <a:spAutoFit/>
          </a:bodyPr>
          <a:p>
            <a:r>
              <a:rPr lang="zh-CN" spc="300" dirty="0" smtClean="0">
                <a:solidFill>
                  <a:schemeClr val="tx1"/>
                </a:solidFill>
                <a:latin typeface="微软雅黑" panose="020B0503020204020204" pitchFamily="34" charset="-122"/>
                <a:ea typeface="微软雅黑" panose="020B0503020204020204" pitchFamily="34" charset="-122"/>
                <a:sym typeface="+mn-ea"/>
              </a:rPr>
              <a:t>解决方案</a:t>
            </a:r>
            <a:endParaRPr lang="zh-CN" spc="300" dirty="0" smtClean="0">
              <a:solidFill>
                <a:schemeClr val="tx1"/>
              </a:solidFill>
              <a:latin typeface="微软雅黑" panose="020B0503020204020204" pitchFamily="34" charset="-122"/>
              <a:ea typeface="微软雅黑" panose="020B0503020204020204" pitchFamily="34" charset="-122"/>
              <a:sym typeface="+mn-ea"/>
            </a:endParaRPr>
          </a:p>
        </p:txBody>
      </p:sp>
      <p:sp>
        <p:nvSpPr>
          <p:cNvPr id="5" name="文本框 4"/>
          <p:cNvSpPr txBox="1"/>
          <p:nvPr/>
        </p:nvSpPr>
        <p:spPr>
          <a:xfrm>
            <a:off x="5403317" y="93911"/>
            <a:ext cx="1295400" cy="368300"/>
          </a:xfrm>
          <a:prstGeom prst="rect">
            <a:avLst/>
          </a:prstGeom>
          <a:noFill/>
        </p:spPr>
        <p:txBody>
          <a:bodyPr wrap="square" rtlCol="0">
            <a:spAutoFit/>
          </a:bodyPr>
          <a:p>
            <a:r>
              <a:rPr lang="zh-CN" spc="300" dirty="0" smtClean="0">
                <a:solidFill>
                  <a:schemeClr val="bg1"/>
                </a:solidFill>
                <a:latin typeface="微软雅黑" panose="020B0503020204020204" pitchFamily="34" charset="-122"/>
                <a:ea typeface="微软雅黑" panose="020B0503020204020204" pitchFamily="34" charset="-122"/>
                <a:sym typeface="+mn-ea"/>
              </a:rPr>
              <a:t>实验分析</a:t>
            </a:r>
            <a:endParaRPr lang="zh-CN" spc="300" dirty="0">
              <a:solidFill>
                <a:schemeClr val="bg1"/>
              </a:solidFill>
              <a:latin typeface="微软雅黑" panose="020B0503020204020204" pitchFamily="34" charset="-122"/>
              <a:ea typeface="微软雅黑" panose="020B0503020204020204" pitchFamily="34" charset="-122"/>
            </a:endParaRPr>
          </a:p>
        </p:txBody>
      </p:sp>
      <p:cxnSp>
        <p:nvCxnSpPr>
          <p:cNvPr id="7" name="直接连接符 6"/>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324496" y="93911"/>
            <a:ext cx="1295400" cy="368300"/>
          </a:xfrm>
          <a:prstGeom prst="rect">
            <a:avLst/>
          </a:prstGeom>
          <a:noFill/>
        </p:spPr>
        <p:txBody>
          <a:bodyPr wrap="square" rtlCol="0">
            <a:spAutoFit/>
          </a:bodyPr>
          <a:p>
            <a:r>
              <a:rPr lang="zh-CN" spc="300" dirty="0" smtClean="0">
                <a:solidFill>
                  <a:schemeClr val="bg1"/>
                </a:solidFill>
                <a:latin typeface="微软雅黑" panose="020B0503020204020204" pitchFamily="34" charset="-122"/>
                <a:ea typeface="微软雅黑" panose="020B0503020204020204" pitchFamily="34" charset="-122"/>
              </a:rPr>
              <a:t>现状分析</a:t>
            </a:r>
            <a:endParaRPr lang="zh-CN" spc="300" dirty="0">
              <a:solidFill>
                <a:schemeClr val="bg1"/>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2684103" y="94546"/>
            <a:ext cx="1295400" cy="368300"/>
          </a:xfrm>
          <a:prstGeom prst="rect">
            <a:avLst/>
          </a:prstGeom>
          <a:noFill/>
        </p:spPr>
        <p:txBody>
          <a:bodyPr wrap="square" rtlCol="0">
            <a:spAutoFit/>
          </a:bodyPr>
          <a:p>
            <a:r>
              <a:rPr lang="zh-CN" spc="300" dirty="0" smtClean="0">
                <a:solidFill>
                  <a:schemeClr val="bg1"/>
                </a:solidFill>
                <a:latin typeface="微软雅黑" panose="020B0503020204020204" pitchFamily="34" charset="-122"/>
                <a:ea typeface="微软雅黑" panose="020B0503020204020204" pitchFamily="34" charset="-122"/>
              </a:rPr>
              <a:t>研究内容</a:t>
            </a:r>
            <a:endParaRPr lang="zh-CN" spc="300" dirty="0" smtClean="0">
              <a:solidFill>
                <a:schemeClr val="bg1"/>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1"/>
          <a:stretch>
            <a:fillRect/>
          </a:stretch>
        </p:blipFill>
        <p:spPr>
          <a:xfrm>
            <a:off x="133350" y="786130"/>
            <a:ext cx="4762500" cy="3675380"/>
          </a:xfrm>
          <a:prstGeom prst="rect">
            <a:avLst/>
          </a:prstGeom>
        </p:spPr>
      </p:pic>
      <p:pic>
        <p:nvPicPr>
          <p:cNvPr id="6" name="图片 5"/>
          <p:cNvPicPr>
            <a:picLocks noChangeAspect="1"/>
          </p:cNvPicPr>
          <p:nvPr/>
        </p:nvPicPr>
        <p:blipFill>
          <a:blip r:embed="rId2"/>
          <a:srcRect t="5004" b="16953"/>
          <a:stretch>
            <a:fillRect/>
          </a:stretch>
        </p:blipFill>
        <p:spPr>
          <a:xfrm>
            <a:off x="4570730" y="858520"/>
            <a:ext cx="4573270" cy="3675380"/>
          </a:xfrm>
          <a:prstGeom prst="rect">
            <a:avLst/>
          </a:prstGeom>
        </p:spPr>
      </p:pic>
      <p:sp>
        <p:nvSpPr>
          <p:cNvPr id="10" name="文本框 9"/>
          <p:cNvSpPr txBox="1"/>
          <p:nvPr/>
        </p:nvSpPr>
        <p:spPr>
          <a:xfrm>
            <a:off x="1682115" y="4799965"/>
            <a:ext cx="1849755" cy="368300"/>
          </a:xfrm>
          <a:prstGeom prst="rect">
            <a:avLst/>
          </a:prstGeom>
          <a:noFill/>
        </p:spPr>
        <p:txBody>
          <a:bodyPr wrap="square" rtlCol="0">
            <a:spAutoFit/>
          </a:bodyPr>
          <a:p>
            <a:pPr algn="l"/>
            <a:r>
              <a:rPr lang="zh-CN" dirty="0">
                <a:solidFill>
                  <a:srgbClr val="666666"/>
                </a:solidFill>
                <a:latin typeface="微软雅黑" panose="020B0503020204020204" pitchFamily="34" charset="-122"/>
                <a:ea typeface="微软雅黑" panose="020B0503020204020204" pitchFamily="34" charset="-122"/>
              </a:rPr>
              <a:t>轻件点情况</a:t>
            </a:r>
            <a:endParaRPr lang="zh-CN" dirty="0">
              <a:solidFill>
                <a:srgbClr val="666666"/>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6436995" y="4719320"/>
            <a:ext cx="2372995" cy="368300"/>
          </a:xfrm>
          <a:prstGeom prst="rect">
            <a:avLst/>
          </a:prstGeom>
          <a:noFill/>
        </p:spPr>
        <p:txBody>
          <a:bodyPr wrap="square" rtlCol="0">
            <a:spAutoFit/>
          </a:bodyPr>
          <a:p>
            <a:pPr algn="l"/>
            <a:r>
              <a:rPr lang="zh-CN" dirty="0">
                <a:solidFill>
                  <a:srgbClr val="666666"/>
                </a:solidFill>
                <a:latin typeface="微软雅黑" panose="020B0503020204020204" pitchFamily="34" charset="-122"/>
                <a:ea typeface="微软雅黑" panose="020B0503020204020204" pitchFamily="34" charset="-122"/>
              </a:rPr>
              <a:t>重件点情况</a:t>
            </a:r>
            <a:endParaRPr lang="zh-CN" dirty="0">
              <a:solidFill>
                <a:srgbClr val="666666"/>
              </a:solidFill>
              <a:latin typeface="微软雅黑" panose="020B0503020204020204" pitchFamily="34" charset="-122"/>
              <a:ea typeface="微软雅黑" panose="020B0503020204020204" pitchFamily="34" charset="-122"/>
            </a:endParaRPr>
          </a:p>
        </p:txBody>
      </p:sp>
    </p:spTree>
  </p:cSld>
  <p:clrMapOvr>
    <a:masterClrMapping/>
  </p:clrMapOvr>
  <p:transition>
    <p:wip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HK" altLang="en-US"/>
          </a:p>
        </p:txBody>
      </p:sp>
      <p:sp>
        <p:nvSpPr>
          <p:cNvPr id="11" name="矩形 10"/>
          <p:cNvSpPr/>
          <p:nvPr/>
        </p:nvSpPr>
        <p:spPr>
          <a:xfrm>
            <a:off x="4014470" y="102235"/>
            <a:ext cx="1294130" cy="35115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13" name="文本框 12"/>
          <p:cNvSpPr txBox="1"/>
          <p:nvPr/>
        </p:nvSpPr>
        <p:spPr>
          <a:xfrm>
            <a:off x="25227" y="93911"/>
            <a:ext cx="1280392" cy="368300"/>
          </a:xfrm>
          <a:prstGeom prst="rect">
            <a:avLst/>
          </a:prstGeom>
          <a:noFill/>
        </p:spPr>
        <p:txBody>
          <a:bodyPr wrap="square" rtlCol="0">
            <a:spAutoFit/>
          </a:bodyPr>
          <a:p>
            <a:r>
              <a:rPr lang="zh-CN" spc="300" dirty="0" smtClean="0">
                <a:solidFill>
                  <a:schemeClr val="bg1"/>
                </a:solidFill>
                <a:latin typeface="微软雅黑" panose="020B0503020204020204" pitchFamily="34" charset="-122"/>
                <a:ea typeface="微软雅黑" panose="020B0503020204020204" pitchFamily="34" charset="-122"/>
              </a:rPr>
              <a:t>研究目的</a:t>
            </a:r>
            <a:endParaRPr lang="zh-CN" spc="300" dirty="0" smtClean="0">
              <a:solidFill>
                <a:schemeClr val="bg1"/>
              </a:solidFill>
              <a:latin typeface="微软雅黑" panose="020B0503020204020204" pitchFamily="34" charset="-122"/>
              <a:ea typeface="微软雅黑" panose="020B0503020204020204" pitchFamily="34" charset="-122"/>
            </a:endParaRPr>
          </a:p>
        </p:txBody>
      </p:sp>
      <p:cxnSp>
        <p:nvCxnSpPr>
          <p:cNvPr id="19" name="直接连接符 18"/>
          <p:cNvCxnSpPr/>
          <p:nvPr/>
        </p:nvCxnSpPr>
        <p:spPr>
          <a:xfrm>
            <a:off x="13047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4043710" y="93911"/>
            <a:ext cx="1295400" cy="368300"/>
          </a:xfrm>
          <a:prstGeom prst="rect">
            <a:avLst/>
          </a:prstGeom>
          <a:noFill/>
        </p:spPr>
        <p:txBody>
          <a:bodyPr wrap="square" rtlCol="0">
            <a:spAutoFit/>
          </a:bodyPr>
          <a:p>
            <a:r>
              <a:rPr lang="zh-CN" spc="300" dirty="0" smtClean="0">
                <a:solidFill>
                  <a:schemeClr val="tx1"/>
                </a:solidFill>
                <a:latin typeface="微软雅黑" panose="020B0503020204020204" pitchFamily="34" charset="-122"/>
                <a:ea typeface="微软雅黑" panose="020B0503020204020204" pitchFamily="34" charset="-122"/>
                <a:sym typeface="+mn-ea"/>
              </a:rPr>
              <a:t>解决方案</a:t>
            </a:r>
            <a:endParaRPr lang="zh-CN" spc="300" dirty="0" smtClean="0">
              <a:solidFill>
                <a:schemeClr val="tx1"/>
              </a:solidFill>
              <a:latin typeface="微软雅黑" panose="020B0503020204020204" pitchFamily="34" charset="-122"/>
              <a:ea typeface="微软雅黑" panose="020B0503020204020204" pitchFamily="34" charset="-122"/>
              <a:sym typeface="+mn-ea"/>
            </a:endParaRPr>
          </a:p>
        </p:txBody>
      </p:sp>
      <p:sp>
        <p:nvSpPr>
          <p:cNvPr id="5" name="文本框 4"/>
          <p:cNvSpPr txBox="1"/>
          <p:nvPr/>
        </p:nvSpPr>
        <p:spPr>
          <a:xfrm>
            <a:off x="5403317" y="93911"/>
            <a:ext cx="1295400" cy="368300"/>
          </a:xfrm>
          <a:prstGeom prst="rect">
            <a:avLst/>
          </a:prstGeom>
          <a:noFill/>
        </p:spPr>
        <p:txBody>
          <a:bodyPr wrap="square" rtlCol="0">
            <a:spAutoFit/>
          </a:bodyPr>
          <a:p>
            <a:r>
              <a:rPr lang="zh-CN" spc="300" dirty="0" smtClean="0">
                <a:solidFill>
                  <a:schemeClr val="bg1"/>
                </a:solidFill>
                <a:latin typeface="微软雅黑" panose="020B0503020204020204" pitchFamily="34" charset="-122"/>
                <a:ea typeface="微软雅黑" panose="020B0503020204020204" pitchFamily="34" charset="-122"/>
                <a:sym typeface="+mn-ea"/>
              </a:rPr>
              <a:t>实验分析</a:t>
            </a:r>
            <a:endParaRPr lang="zh-CN" spc="300" dirty="0">
              <a:solidFill>
                <a:schemeClr val="bg1"/>
              </a:solidFill>
              <a:latin typeface="微软雅黑" panose="020B0503020204020204" pitchFamily="34" charset="-122"/>
              <a:ea typeface="微软雅黑" panose="020B0503020204020204" pitchFamily="34" charset="-122"/>
            </a:endParaRPr>
          </a:p>
        </p:txBody>
      </p:sp>
      <p:cxnSp>
        <p:nvCxnSpPr>
          <p:cNvPr id="7" name="直接连接符 6"/>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324496" y="93911"/>
            <a:ext cx="1295400" cy="368300"/>
          </a:xfrm>
          <a:prstGeom prst="rect">
            <a:avLst/>
          </a:prstGeom>
          <a:noFill/>
        </p:spPr>
        <p:txBody>
          <a:bodyPr wrap="square" rtlCol="0">
            <a:spAutoFit/>
          </a:bodyPr>
          <a:p>
            <a:r>
              <a:rPr lang="zh-CN" spc="300" dirty="0" smtClean="0">
                <a:solidFill>
                  <a:schemeClr val="bg1"/>
                </a:solidFill>
                <a:latin typeface="微软雅黑" panose="020B0503020204020204" pitchFamily="34" charset="-122"/>
                <a:ea typeface="微软雅黑" panose="020B0503020204020204" pitchFamily="34" charset="-122"/>
              </a:rPr>
              <a:t>现状分析</a:t>
            </a:r>
            <a:endParaRPr lang="zh-CN" spc="300" dirty="0">
              <a:solidFill>
                <a:schemeClr val="bg1"/>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2684103" y="94546"/>
            <a:ext cx="1295400" cy="368300"/>
          </a:xfrm>
          <a:prstGeom prst="rect">
            <a:avLst/>
          </a:prstGeom>
          <a:noFill/>
        </p:spPr>
        <p:txBody>
          <a:bodyPr wrap="square" rtlCol="0">
            <a:spAutoFit/>
          </a:bodyPr>
          <a:p>
            <a:r>
              <a:rPr lang="zh-CN" spc="300" dirty="0" smtClean="0">
                <a:solidFill>
                  <a:schemeClr val="bg1"/>
                </a:solidFill>
                <a:latin typeface="微软雅黑" panose="020B0503020204020204" pitchFamily="34" charset="-122"/>
                <a:ea typeface="微软雅黑" panose="020B0503020204020204" pitchFamily="34" charset="-122"/>
              </a:rPr>
              <a:t>研究内容</a:t>
            </a:r>
            <a:endParaRPr lang="zh-CN" spc="300" dirty="0" smtClean="0">
              <a:solidFill>
                <a:schemeClr val="bg1"/>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1"/>
          <a:stretch>
            <a:fillRect/>
          </a:stretch>
        </p:blipFill>
        <p:spPr>
          <a:xfrm>
            <a:off x="1130935" y="662305"/>
            <a:ext cx="6882130" cy="5170170"/>
          </a:xfrm>
          <a:prstGeom prst="rect">
            <a:avLst/>
          </a:prstGeom>
        </p:spPr>
      </p:pic>
      <p:sp>
        <p:nvSpPr>
          <p:cNvPr id="6" name="文本框 5"/>
          <p:cNvSpPr txBox="1"/>
          <p:nvPr/>
        </p:nvSpPr>
        <p:spPr>
          <a:xfrm>
            <a:off x="3543300" y="5937250"/>
            <a:ext cx="3284220" cy="368300"/>
          </a:xfrm>
          <a:prstGeom prst="rect">
            <a:avLst/>
          </a:prstGeom>
          <a:noFill/>
        </p:spPr>
        <p:txBody>
          <a:bodyPr wrap="square" rtlCol="0">
            <a:spAutoFit/>
          </a:bodyPr>
          <a:p>
            <a:pPr algn="l"/>
            <a:r>
              <a:rPr lang="zh-CN" dirty="0">
                <a:solidFill>
                  <a:srgbClr val="666666"/>
                </a:solidFill>
                <a:latin typeface="微软雅黑" panose="020B0503020204020204" pitchFamily="34" charset="-122"/>
                <a:ea typeface="微软雅黑" panose="020B0503020204020204" pitchFamily="34" charset="-122"/>
              </a:rPr>
              <a:t>多个动态点情况</a:t>
            </a:r>
            <a:endParaRPr lang="zh-CN" dirty="0">
              <a:solidFill>
                <a:srgbClr val="666666"/>
              </a:solidFill>
              <a:latin typeface="微软雅黑" panose="020B0503020204020204" pitchFamily="34" charset="-122"/>
              <a:ea typeface="微软雅黑" panose="020B0503020204020204" pitchFamily="34" charset="-122"/>
            </a:endParaRPr>
          </a:p>
        </p:txBody>
      </p:sp>
    </p:spTree>
  </p:cSld>
  <p:clrMapOvr>
    <a:masterClrMapping/>
  </p:clrMapOvr>
  <p:transition>
    <p:wip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1" cstate="print">
            <a:lum/>
          </a:blip>
          <a:srcRect/>
          <a:stretch>
            <a:fillRect/>
          </a:stretch>
        </a:blipFill>
        <a:effectLst/>
      </p:bgPr>
    </p:bg>
    <p:spTree>
      <p:nvGrpSpPr>
        <p:cNvPr id="1" name=""/>
        <p:cNvGrpSpPr/>
        <p:nvPr/>
      </p:nvGrpSpPr>
      <p:grpSpPr>
        <a:xfrm>
          <a:off x="0" y="0"/>
          <a:ext cx="0" cy="0"/>
          <a:chOff x="0" y="0"/>
          <a:chExt cx="0" cy="0"/>
        </a:xfrm>
      </p:grpSpPr>
      <p:grpSp>
        <p:nvGrpSpPr>
          <p:cNvPr id="3" name="组合 2"/>
          <p:cNvGrpSpPr/>
          <p:nvPr/>
        </p:nvGrpSpPr>
        <p:grpSpPr>
          <a:xfrm>
            <a:off x="1559719" y="2568507"/>
            <a:ext cx="6024563" cy="1720986"/>
            <a:chOff x="2408238" y="2568507"/>
            <a:chExt cx="6024563" cy="1720986"/>
          </a:xfrm>
        </p:grpSpPr>
        <p:grpSp>
          <p:nvGrpSpPr>
            <p:cNvPr id="14" name="组合 13"/>
            <p:cNvGrpSpPr/>
            <p:nvPr/>
          </p:nvGrpSpPr>
          <p:grpSpPr>
            <a:xfrm>
              <a:off x="2408238" y="2568507"/>
              <a:ext cx="6024563" cy="1720986"/>
              <a:chOff x="1184275" y="2717410"/>
              <a:chExt cx="6024563" cy="1720986"/>
            </a:xfrm>
          </p:grpSpPr>
          <p:grpSp>
            <p:nvGrpSpPr>
              <p:cNvPr id="10" name="Group 4"/>
              <p:cNvGrpSpPr>
                <a:grpSpLocks noChangeAspect="1"/>
              </p:cNvGrpSpPr>
              <p:nvPr/>
            </p:nvGrpSpPr>
            <p:grpSpPr bwMode="auto">
              <a:xfrm>
                <a:off x="1184275" y="2717410"/>
                <a:ext cx="1847850" cy="1720986"/>
                <a:chOff x="1164" y="687"/>
                <a:chExt cx="3219" cy="2998"/>
              </a:xfrm>
              <a:solidFill>
                <a:schemeClr val="bg1"/>
              </a:solidFill>
              <a:effectLst>
                <a:outerShdw blurRad="50800" dist="38100" dir="2700000" algn="tl" rotWithShape="0">
                  <a:prstClr val="black">
                    <a:alpha val="40000"/>
                  </a:prstClr>
                </a:outerShdw>
              </a:effectLst>
            </p:grpSpPr>
            <p:sp>
              <p:nvSpPr>
                <p:cNvPr id="11" name="Freeform 6"/>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12" name="Freeform 7"/>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grpSp>
          <p:sp>
            <p:nvSpPr>
              <p:cNvPr id="13" name="文本框 12"/>
              <p:cNvSpPr txBox="1"/>
              <p:nvPr/>
            </p:nvSpPr>
            <p:spPr>
              <a:xfrm>
                <a:off x="3187700" y="2847430"/>
                <a:ext cx="4021138" cy="1198880"/>
              </a:xfrm>
              <a:prstGeom prst="rect">
                <a:avLst/>
              </a:prstGeom>
              <a:noFill/>
            </p:spPr>
            <p:txBody>
              <a:bodyPr wrap="square" rtlCol="0">
                <a:spAutoFit/>
              </a:bodyPr>
              <a:lstStyle/>
              <a:p>
                <a:r>
                  <a:rPr lang="zh-CN" altLang="en-US" sz="7200" b="1" spc="300" dirty="0">
                    <a:solidFill>
                      <a:schemeClr val="bg1"/>
                    </a:solidFill>
                    <a:latin typeface="微软雅黑" panose="020B0503020204020204" pitchFamily="34" charset="-122"/>
                    <a:ea typeface="微软雅黑" panose="020B0503020204020204" pitchFamily="34" charset="-122"/>
                  </a:rPr>
                  <a:t>实验分析</a:t>
                </a:r>
                <a:endParaRPr lang="zh-CN" altLang="en-US" sz="7200" b="1" spc="300" dirty="0">
                  <a:solidFill>
                    <a:schemeClr val="bg1"/>
                  </a:solidFill>
                  <a:latin typeface="微软雅黑" panose="020B0503020204020204" pitchFamily="34" charset="-122"/>
                  <a:ea typeface="微软雅黑" panose="020B0503020204020204" pitchFamily="34" charset="-122"/>
                </a:endParaRPr>
              </a:p>
            </p:txBody>
          </p:sp>
        </p:grpSp>
        <p:sp>
          <p:nvSpPr>
            <p:cNvPr id="15" name="矩形 14"/>
            <p:cNvSpPr/>
            <p:nvPr/>
          </p:nvSpPr>
          <p:spPr>
            <a:xfrm>
              <a:off x="4475163" y="3816912"/>
              <a:ext cx="3856037" cy="369332"/>
            </a:xfrm>
            <a:prstGeom prst="rect">
              <a:avLst/>
            </a:prstGeom>
          </p:spPr>
          <p:txBody>
            <a:bodyPr wrap="square">
              <a:spAutoFit/>
            </a:bodyPr>
            <a:lstStyle/>
            <a:p>
              <a:r>
                <a:rPr lang="en-US" altLang="zh-HK" sz="900" dirty="0">
                  <a:solidFill>
                    <a:schemeClr val="bg1"/>
                  </a:solidFill>
                  <a:latin typeface="微软雅黑" panose="020B0503020204020204" pitchFamily="34" charset="-122"/>
                  <a:ea typeface="微软雅黑" panose="020B0503020204020204" pitchFamily="34" charset="-122"/>
                </a:rPr>
                <a:t>It was the best of times, it was the worst of times; it was the age of wisdom, it was the age of foolishness.</a:t>
              </a:r>
              <a:r>
                <a:rPr lang="zh-HK" altLang="zh-HK" sz="9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 </a:t>
              </a:r>
              <a:endParaRPr lang="zh-HK" altLang="en-US" sz="900" dirty="0">
                <a:solidFill>
                  <a:schemeClr val="bg1"/>
                </a:solidFill>
              </a:endParaRPr>
            </a:p>
          </p:txBody>
        </p:sp>
      </p:grpSp>
    </p:spTree>
  </p:cSld>
  <p:clrMapOvr>
    <a:masterClrMapping/>
  </p:clrMapOvr>
  <p:transition>
    <p:wip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HK" altLang="en-US"/>
          </a:p>
        </p:txBody>
      </p:sp>
      <p:sp>
        <p:nvSpPr>
          <p:cNvPr id="4" name="矩形 3"/>
          <p:cNvSpPr/>
          <p:nvPr/>
        </p:nvSpPr>
        <p:spPr>
          <a:xfrm>
            <a:off x="5426710" y="93980"/>
            <a:ext cx="1287145" cy="37973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13" name="文本框 12"/>
          <p:cNvSpPr txBox="1"/>
          <p:nvPr/>
        </p:nvSpPr>
        <p:spPr>
          <a:xfrm>
            <a:off x="25227" y="93911"/>
            <a:ext cx="1280392" cy="368300"/>
          </a:xfrm>
          <a:prstGeom prst="rect">
            <a:avLst/>
          </a:prstGeom>
          <a:noFill/>
        </p:spPr>
        <p:txBody>
          <a:bodyPr wrap="square" rtlCol="0">
            <a:spAutoFit/>
          </a:bodyPr>
          <a:p>
            <a:r>
              <a:rPr lang="zh-CN" spc="300" dirty="0" smtClean="0">
                <a:solidFill>
                  <a:schemeClr val="bg1"/>
                </a:solidFill>
                <a:latin typeface="微软雅黑" panose="020B0503020204020204" pitchFamily="34" charset="-122"/>
                <a:ea typeface="微软雅黑" panose="020B0503020204020204" pitchFamily="34" charset="-122"/>
              </a:rPr>
              <a:t>研究目的</a:t>
            </a:r>
            <a:endParaRPr lang="zh-CN" spc="300" dirty="0" smtClean="0">
              <a:solidFill>
                <a:schemeClr val="bg1"/>
              </a:solidFill>
              <a:latin typeface="微软雅黑" panose="020B0503020204020204" pitchFamily="34" charset="-122"/>
              <a:ea typeface="微软雅黑" panose="020B0503020204020204" pitchFamily="34" charset="-122"/>
            </a:endParaRPr>
          </a:p>
        </p:txBody>
      </p:sp>
      <p:cxnSp>
        <p:nvCxnSpPr>
          <p:cNvPr id="19" name="直接连接符 18"/>
          <p:cNvCxnSpPr/>
          <p:nvPr/>
        </p:nvCxnSpPr>
        <p:spPr>
          <a:xfrm>
            <a:off x="13047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4013230" y="88831"/>
            <a:ext cx="1295400" cy="368300"/>
          </a:xfrm>
          <a:prstGeom prst="rect">
            <a:avLst/>
          </a:prstGeom>
          <a:noFill/>
        </p:spPr>
        <p:txBody>
          <a:bodyPr wrap="square" rtlCol="0">
            <a:spAutoFit/>
          </a:bodyPr>
          <a:p>
            <a:r>
              <a:rPr lang="zh-CN" spc="300" dirty="0" smtClean="0">
                <a:solidFill>
                  <a:schemeClr val="bg1"/>
                </a:solidFill>
                <a:latin typeface="微软雅黑" panose="020B0503020204020204" pitchFamily="34" charset="-122"/>
                <a:ea typeface="微软雅黑" panose="020B0503020204020204" pitchFamily="34" charset="-122"/>
                <a:sym typeface="+mn-ea"/>
              </a:rPr>
              <a:t>解决方案</a:t>
            </a:r>
            <a:endParaRPr lang="zh-CN" spc="300" dirty="0" smtClean="0">
              <a:solidFill>
                <a:schemeClr val="bg1"/>
              </a:solidFill>
              <a:latin typeface="微软雅黑" panose="020B0503020204020204" pitchFamily="34" charset="-122"/>
              <a:ea typeface="微软雅黑" panose="020B0503020204020204" pitchFamily="34" charset="-122"/>
              <a:sym typeface="+mn-ea"/>
            </a:endParaRPr>
          </a:p>
        </p:txBody>
      </p:sp>
      <p:sp>
        <p:nvSpPr>
          <p:cNvPr id="5" name="文本框 4"/>
          <p:cNvSpPr txBox="1"/>
          <p:nvPr/>
        </p:nvSpPr>
        <p:spPr>
          <a:xfrm>
            <a:off x="5426812" y="88831"/>
            <a:ext cx="1295400" cy="368300"/>
          </a:xfrm>
          <a:prstGeom prst="rect">
            <a:avLst/>
          </a:prstGeom>
          <a:noFill/>
        </p:spPr>
        <p:txBody>
          <a:bodyPr wrap="square" rtlCol="0">
            <a:spAutoFit/>
          </a:bodyPr>
          <a:p>
            <a:r>
              <a:rPr lang="zh-CN" spc="300" dirty="0" smtClean="0">
                <a:latin typeface="微软雅黑" panose="020B0503020204020204" pitchFamily="34" charset="-122"/>
                <a:ea typeface="微软雅黑" panose="020B0503020204020204" pitchFamily="34" charset="-122"/>
                <a:sym typeface="+mn-ea"/>
              </a:rPr>
              <a:t>实验分析</a:t>
            </a:r>
            <a:endParaRPr lang="zh-CN" spc="300" dirty="0" smtClean="0">
              <a:latin typeface="微软雅黑" panose="020B0503020204020204" pitchFamily="34" charset="-122"/>
              <a:ea typeface="微软雅黑" panose="020B0503020204020204" pitchFamily="34" charset="-122"/>
              <a:sym typeface="+mn-ea"/>
            </a:endParaRPr>
          </a:p>
        </p:txBody>
      </p:sp>
      <p:cxnSp>
        <p:nvCxnSpPr>
          <p:cNvPr id="7" name="直接连接符 6"/>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324496" y="93911"/>
            <a:ext cx="1295400" cy="368300"/>
          </a:xfrm>
          <a:prstGeom prst="rect">
            <a:avLst/>
          </a:prstGeom>
          <a:noFill/>
        </p:spPr>
        <p:txBody>
          <a:bodyPr wrap="square" rtlCol="0">
            <a:spAutoFit/>
          </a:bodyPr>
          <a:p>
            <a:r>
              <a:rPr lang="zh-CN" spc="300" dirty="0" smtClean="0">
                <a:solidFill>
                  <a:schemeClr val="bg1"/>
                </a:solidFill>
                <a:latin typeface="微软雅黑" panose="020B0503020204020204" pitchFamily="34" charset="-122"/>
                <a:ea typeface="微软雅黑" panose="020B0503020204020204" pitchFamily="34" charset="-122"/>
              </a:rPr>
              <a:t>现状分析</a:t>
            </a:r>
            <a:endParaRPr lang="zh-CN" spc="300" dirty="0">
              <a:solidFill>
                <a:schemeClr val="bg1"/>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2684103" y="94546"/>
            <a:ext cx="1295400" cy="368300"/>
          </a:xfrm>
          <a:prstGeom prst="rect">
            <a:avLst/>
          </a:prstGeom>
          <a:noFill/>
        </p:spPr>
        <p:txBody>
          <a:bodyPr wrap="square" rtlCol="0">
            <a:spAutoFit/>
          </a:bodyPr>
          <a:p>
            <a:r>
              <a:rPr lang="zh-CN" spc="300" dirty="0" smtClean="0">
                <a:solidFill>
                  <a:schemeClr val="bg1"/>
                </a:solidFill>
                <a:latin typeface="微软雅黑" panose="020B0503020204020204" pitchFamily="34" charset="-122"/>
                <a:ea typeface="微软雅黑" panose="020B0503020204020204" pitchFamily="34" charset="-122"/>
              </a:rPr>
              <a:t>研究内容</a:t>
            </a:r>
            <a:endParaRPr lang="zh-CN" spc="300" dirty="0" smtClean="0">
              <a:solidFill>
                <a:schemeClr val="bg1"/>
              </a:solidFill>
              <a:latin typeface="微软雅黑" panose="020B0503020204020204" pitchFamily="34" charset="-122"/>
              <a:ea typeface="微软雅黑" panose="020B0503020204020204" pitchFamily="34" charset="-122"/>
            </a:endParaRPr>
          </a:p>
        </p:txBody>
      </p:sp>
      <p:sp>
        <p:nvSpPr>
          <p:cNvPr id="100" name="文本框 99"/>
          <p:cNvSpPr txBox="1"/>
          <p:nvPr/>
        </p:nvSpPr>
        <p:spPr>
          <a:xfrm>
            <a:off x="327025" y="782320"/>
            <a:ext cx="8084820" cy="4615815"/>
          </a:xfrm>
          <a:prstGeom prst="rect">
            <a:avLst/>
          </a:prstGeom>
          <a:noFill/>
          <a:ln w="9525">
            <a:noFill/>
          </a:ln>
        </p:spPr>
        <p:txBody>
          <a:bodyPr wrap="square">
            <a:spAutoFit/>
          </a:bodyPr>
          <a:p>
            <a:pPr algn="l"/>
            <a:r>
              <a:rPr lang="zh-CN" sz="2800" dirty="0">
                <a:solidFill>
                  <a:srgbClr val="666666"/>
                </a:solidFill>
                <a:latin typeface="微软雅黑" panose="020B0503020204020204" pitchFamily="34" charset="-122"/>
                <a:ea typeface="微软雅黑" panose="020B0503020204020204" pitchFamily="34" charset="-122"/>
              </a:rPr>
              <a:t>实验平台</a:t>
            </a:r>
            <a:endParaRPr lang="zh-CN" sz="2800" dirty="0">
              <a:solidFill>
                <a:srgbClr val="666666"/>
              </a:solidFill>
              <a:latin typeface="微软雅黑" panose="020B0503020204020204" pitchFamily="34" charset="-122"/>
              <a:ea typeface="微软雅黑" panose="020B0503020204020204" pitchFamily="34" charset="-122"/>
            </a:endParaRPr>
          </a:p>
          <a:p>
            <a:pPr algn="l"/>
            <a:endParaRPr lang="zh-CN" sz="1800" b="0" dirty="0">
              <a:solidFill>
                <a:srgbClr val="666666"/>
              </a:solidFill>
              <a:latin typeface="微软雅黑" panose="020B0503020204020204" pitchFamily="34" charset="-122"/>
              <a:ea typeface="微软雅黑" panose="020B0503020204020204" pitchFamily="34" charset="-122"/>
            </a:endParaRPr>
          </a:p>
          <a:p>
            <a:pPr algn="l"/>
            <a:r>
              <a:rPr lang="en-US" altLang="zh-CN" sz="1800" b="0" dirty="0">
                <a:solidFill>
                  <a:srgbClr val="666666"/>
                </a:solidFill>
                <a:latin typeface="微软雅黑" panose="020B0503020204020204" pitchFamily="34" charset="-122"/>
                <a:ea typeface="微软雅黑" panose="020B0503020204020204" pitchFamily="34" charset="-122"/>
              </a:rPr>
              <a:t>	</a:t>
            </a:r>
            <a:r>
              <a:rPr lang="zh-CN" sz="2400" b="0" dirty="0">
                <a:solidFill>
                  <a:srgbClr val="666666"/>
                </a:solidFill>
                <a:latin typeface="微软雅黑" panose="020B0503020204020204" pitchFamily="34" charset="-122"/>
                <a:ea typeface="微软雅黑" panose="020B0503020204020204" pitchFamily="34" charset="-122"/>
              </a:rPr>
              <a:t>处理器为Intel(R) Core(TM) i7-5500U CPU  @2.40GHz  ,安装内存为8.00GB的64位windows</a:t>
            </a:r>
            <a:r>
              <a:rPr lang="en-US" altLang="zh-CN" sz="2400" b="0" dirty="0">
                <a:solidFill>
                  <a:srgbClr val="666666"/>
                </a:solidFill>
                <a:latin typeface="微软雅黑" panose="020B0503020204020204" pitchFamily="34" charset="-122"/>
                <a:ea typeface="微软雅黑" panose="020B0503020204020204" pitchFamily="34" charset="-122"/>
              </a:rPr>
              <a:t>8.1</a:t>
            </a:r>
            <a:r>
              <a:rPr lang="zh-CN" sz="2400" b="0" dirty="0">
                <a:solidFill>
                  <a:srgbClr val="666666"/>
                </a:solidFill>
                <a:latin typeface="微软雅黑" panose="020B0503020204020204" pitchFamily="34" charset="-122"/>
                <a:ea typeface="微软雅黑" panose="020B0503020204020204" pitchFamily="34" charset="-122"/>
              </a:rPr>
              <a:t>系统</a:t>
            </a:r>
            <a:endParaRPr lang="zh-CN" sz="2400" b="0" dirty="0">
              <a:solidFill>
                <a:srgbClr val="666666"/>
              </a:solidFill>
              <a:latin typeface="微软雅黑" panose="020B0503020204020204" pitchFamily="34" charset="-122"/>
              <a:ea typeface="微软雅黑" panose="020B0503020204020204" pitchFamily="34" charset="-122"/>
            </a:endParaRPr>
          </a:p>
          <a:p>
            <a:pPr algn="l"/>
            <a:endParaRPr lang="zh-CN" sz="1800" b="0" dirty="0">
              <a:solidFill>
                <a:srgbClr val="666666"/>
              </a:solidFill>
              <a:latin typeface="微软雅黑" panose="020B0503020204020204" pitchFamily="34" charset="-122"/>
              <a:ea typeface="微软雅黑" panose="020B0503020204020204" pitchFamily="34" charset="-122"/>
            </a:endParaRPr>
          </a:p>
          <a:p>
            <a:pPr algn="l"/>
            <a:r>
              <a:rPr lang="zh-CN" sz="2800" b="0" dirty="0">
                <a:solidFill>
                  <a:srgbClr val="666666"/>
                </a:solidFill>
                <a:latin typeface="微软雅黑" panose="020B0503020204020204" pitchFamily="34" charset="-122"/>
                <a:ea typeface="微软雅黑" panose="020B0503020204020204" pitchFamily="34" charset="-122"/>
              </a:rPr>
              <a:t>实验环境</a:t>
            </a:r>
            <a:endParaRPr lang="zh-CN" sz="2800" b="0" dirty="0">
              <a:solidFill>
                <a:srgbClr val="666666"/>
              </a:solidFill>
              <a:latin typeface="微软雅黑" panose="020B0503020204020204" pitchFamily="34" charset="-122"/>
              <a:ea typeface="微软雅黑" panose="020B0503020204020204" pitchFamily="34" charset="-122"/>
            </a:endParaRPr>
          </a:p>
          <a:p>
            <a:pPr algn="l"/>
            <a:endParaRPr lang="zh-CN" sz="1800" b="0" dirty="0">
              <a:solidFill>
                <a:srgbClr val="666666"/>
              </a:solidFill>
              <a:latin typeface="微软雅黑" panose="020B0503020204020204" pitchFamily="34" charset="-122"/>
              <a:ea typeface="微软雅黑" panose="020B0503020204020204" pitchFamily="34" charset="-122"/>
            </a:endParaRPr>
          </a:p>
          <a:p>
            <a:pPr algn="l"/>
            <a:r>
              <a:rPr lang="en-US" altLang="zh-CN" sz="1800" b="0" dirty="0">
                <a:solidFill>
                  <a:srgbClr val="666666"/>
                </a:solidFill>
                <a:latin typeface="微软雅黑" panose="020B0503020204020204" pitchFamily="34" charset="-122"/>
                <a:ea typeface="微软雅黑" panose="020B0503020204020204" pitchFamily="34" charset="-122"/>
              </a:rPr>
              <a:t>	</a:t>
            </a:r>
            <a:r>
              <a:rPr lang="zh-CN" sz="2400" b="0" dirty="0">
                <a:solidFill>
                  <a:srgbClr val="666666"/>
                </a:solidFill>
                <a:latin typeface="微软雅黑" panose="020B0503020204020204" pitchFamily="34" charset="-122"/>
                <a:ea typeface="微软雅黑" panose="020B0503020204020204" pitchFamily="34" charset="-122"/>
              </a:rPr>
              <a:t>JetBrains PyCharm Community Edition </a:t>
            </a:r>
            <a:endParaRPr lang="zh-CN" sz="2400" b="0" dirty="0">
              <a:solidFill>
                <a:srgbClr val="666666"/>
              </a:solidFill>
              <a:latin typeface="微软雅黑" panose="020B0503020204020204" pitchFamily="34" charset="-122"/>
              <a:ea typeface="微软雅黑" panose="020B0503020204020204" pitchFamily="34" charset="-122"/>
            </a:endParaRPr>
          </a:p>
          <a:p>
            <a:pPr algn="l"/>
            <a:endParaRPr lang="zh-CN" sz="2400" b="0" dirty="0">
              <a:solidFill>
                <a:srgbClr val="666666"/>
              </a:solidFill>
              <a:latin typeface="微软雅黑" panose="020B0503020204020204" pitchFamily="34" charset="-122"/>
              <a:ea typeface="微软雅黑" panose="020B0503020204020204" pitchFamily="34" charset="-122"/>
            </a:endParaRPr>
          </a:p>
          <a:p>
            <a:pPr algn="l"/>
            <a:r>
              <a:rPr lang="zh-CN" sz="2800" b="0" dirty="0">
                <a:solidFill>
                  <a:srgbClr val="666666"/>
                </a:solidFill>
                <a:latin typeface="微软雅黑" panose="020B0503020204020204" pitchFamily="34" charset="-122"/>
                <a:ea typeface="微软雅黑" panose="020B0503020204020204" pitchFamily="34" charset="-122"/>
              </a:rPr>
              <a:t>实验数据</a:t>
            </a:r>
            <a:endParaRPr lang="zh-CN" sz="2800" b="0" dirty="0">
              <a:solidFill>
                <a:srgbClr val="666666"/>
              </a:solidFill>
              <a:latin typeface="微软雅黑" panose="020B0503020204020204" pitchFamily="34" charset="-122"/>
              <a:ea typeface="微软雅黑" panose="020B0503020204020204" pitchFamily="34" charset="-122"/>
            </a:endParaRPr>
          </a:p>
          <a:p>
            <a:pPr algn="l"/>
            <a:endParaRPr lang="zh-CN" sz="1800" b="0" dirty="0">
              <a:solidFill>
                <a:srgbClr val="666666"/>
              </a:solidFill>
              <a:latin typeface="微软雅黑" panose="020B0503020204020204" pitchFamily="34" charset="-122"/>
              <a:ea typeface="微软雅黑" panose="020B0503020204020204" pitchFamily="34" charset="-122"/>
            </a:endParaRPr>
          </a:p>
          <a:p>
            <a:pPr algn="l"/>
            <a:r>
              <a:rPr lang="en-US" altLang="zh-CN" sz="1800" b="0" dirty="0">
                <a:solidFill>
                  <a:srgbClr val="666666"/>
                </a:solidFill>
                <a:latin typeface="微软雅黑" panose="020B0503020204020204" pitchFamily="34" charset="-122"/>
                <a:ea typeface="微软雅黑" panose="020B0503020204020204" pitchFamily="34" charset="-122"/>
              </a:rPr>
              <a:t>	</a:t>
            </a:r>
            <a:r>
              <a:rPr lang="zh-CN" sz="2400" b="0" dirty="0">
                <a:solidFill>
                  <a:srgbClr val="666666"/>
                </a:solidFill>
                <a:latin typeface="微软雅黑" panose="020B0503020204020204" pitchFamily="34" charset="-122"/>
                <a:ea typeface="微软雅黑" panose="020B0503020204020204" pitchFamily="34" charset="-122"/>
              </a:rPr>
              <a:t>TSPLIB库数据。</a:t>
            </a:r>
            <a:r>
              <a:rPr lang="zh-CN" sz="1800" b="0" dirty="0">
                <a:solidFill>
                  <a:srgbClr val="666666"/>
                </a:solidFill>
                <a:latin typeface="微软雅黑" panose="020B0503020204020204" pitchFamily="34" charset="-122"/>
                <a:ea typeface="微软雅黑" panose="020B0503020204020204" pitchFamily="34" charset="-122"/>
              </a:rPr>
              <a:t> </a:t>
            </a:r>
            <a:endParaRPr lang="zh-CN" dirty="0">
              <a:solidFill>
                <a:srgbClr val="666666"/>
              </a:solidFill>
              <a:latin typeface="微软雅黑" panose="020B0503020204020204" pitchFamily="34" charset="-122"/>
              <a:ea typeface="微软雅黑" panose="020B0503020204020204" pitchFamily="34" charset="-122"/>
            </a:endParaRPr>
          </a:p>
        </p:txBody>
      </p:sp>
    </p:spTree>
  </p:cSld>
  <p:clrMapOvr>
    <a:masterClrMapping/>
  </p:clrMapOvr>
  <p:transition>
    <p:wip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HK" altLang="en-US"/>
          </a:p>
        </p:txBody>
      </p:sp>
      <p:sp>
        <p:nvSpPr>
          <p:cNvPr id="4" name="矩形 3"/>
          <p:cNvSpPr/>
          <p:nvPr/>
        </p:nvSpPr>
        <p:spPr>
          <a:xfrm>
            <a:off x="5426710" y="93980"/>
            <a:ext cx="1287145" cy="37973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13" name="文本框 12"/>
          <p:cNvSpPr txBox="1"/>
          <p:nvPr/>
        </p:nvSpPr>
        <p:spPr>
          <a:xfrm>
            <a:off x="25227" y="93911"/>
            <a:ext cx="1280392" cy="368300"/>
          </a:xfrm>
          <a:prstGeom prst="rect">
            <a:avLst/>
          </a:prstGeom>
          <a:noFill/>
        </p:spPr>
        <p:txBody>
          <a:bodyPr wrap="square" rtlCol="0">
            <a:spAutoFit/>
          </a:bodyPr>
          <a:p>
            <a:r>
              <a:rPr lang="zh-CN" spc="300" dirty="0" smtClean="0">
                <a:solidFill>
                  <a:schemeClr val="bg1"/>
                </a:solidFill>
                <a:latin typeface="微软雅黑" panose="020B0503020204020204" pitchFamily="34" charset="-122"/>
                <a:ea typeface="微软雅黑" panose="020B0503020204020204" pitchFamily="34" charset="-122"/>
              </a:rPr>
              <a:t>研究目的</a:t>
            </a:r>
            <a:endParaRPr lang="zh-CN" spc="300" dirty="0" smtClean="0">
              <a:solidFill>
                <a:schemeClr val="bg1"/>
              </a:solidFill>
              <a:latin typeface="微软雅黑" panose="020B0503020204020204" pitchFamily="34" charset="-122"/>
              <a:ea typeface="微软雅黑" panose="020B0503020204020204" pitchFamily="34" charset="-122"/>
            </a:endParaRPr>
          </a:p>
        </p:txBody>
      </p:sp>
      <p:cxnSp>
        <p:nvCxnSpPr>
          <p:cNvPr id="19" name="直接连接符 18"/>
          <p:cNvCxnSpPr/>
          <p:nvPr/>
        </p:nvCxnSpPr>
        <p:spPr>
          <a:xfrm>
            <a:off x="13047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4013230" y="88831"/>
            <a:ext cx="1295400" cy="368300"/>
          </a:xfrm>
          <a:prstGeom prst="rect">
            <a:avLst/>
          </a:prstGeom>
          <a:noFill/>
        </p:spPr>
        <p:txBody>
          <a:bodyPr wrap="square" rtlCol="0">
            <a:spAutoFit/>
          </a:bodyPr>
          <a:p>
            <a:r>
              <a:rPr lang="zh-CN" spc="300" dirty="0" smtClean="0">
                <a:solidFill>
                  <a:schemeClr val="bg1"/>
                </a:solidFill>
                <a:latin typeface="微软雅黑" panose="020B0503020204020204" pitchFamily="34" charset="-122"/>
                <a:ea typeface="微软雅黑" panose="020B0503020204020204" pitchFamily="34" charset="-122"/>
                <a:sym typeface="+mn-ea"/>
              </a:rPr>
              <a:t>解决方案</a:t>
            </a:r>
            <a:endParaRPr lang="zh-CN" spc="300" dirty="0" smtClean="0">
              <a:solidFill>
                <a:schemeClr val="bg1"/>
              </a:solidFill>
              <a:latin typeface="微软雅黑" panose="020B0503020204020204" pitchFamily="34" charset="-122"/>
              <a:ea typeface="微软雅黑" panose="020B0503020204020204" pitchFamily="34" charset="-122"/>
              <a:sym typeface="+mn-ea"/>
            </a:endParaRPr>
          </a:p>
        </p:txBody>
      </p:sp>
      <p:sp>
        <p:nvSpPr>
          <p:cNvPr id="5" name="文本框 4"/>
          <p:cNvSpPr txBox="1"/>
          <p:nvPr/>
        </p:nvSpPr>
        <p:spPr>
          <a:xfrm>
            <a:off x="5426812" y="88831"/>
            <a:ext cx="1295400" cy="368300"/>
          </a:xfrm>
          <a:prstGeom prst="rect">
            <a:avLst/>
          </a:prstGeom>
          <a:noFill/>
        </p:spPr>
        <p:txBody>
          <a:bodyPr wrap="square" rtlCol="0">
            <a:spAutoFit/>
          </a:bodyPr>
          <a:p>
            <a:r>
              <a:rPr lang="zh-CN" spc="300" dirty="0" smtClean="0">
                <a:latin typeface="微软雅黑" panose="020B0503020204020204" pitchFamily="34" charset="-122"/>
                <a:ea typeface="微软雅黑" panose="020B0503020204020204" pitchFamily="34" charset="-122"/>
                <a:sym typeface="+mn-ea"/>
              </a:rPr>
              <a:t>实验分析</a:t>
            </a:r>
            <a:endParaRPr lang="zh-CN" spc="300" dirty="0" smtClean="0">
              <a:latin typeface="微软雅黑" panose="020B0503020204020204" pitchFamily="34" charset="-122"/>
              <a:ea typeface="微软雅黑" panose="020B0503020204020204" pitchFamily="34" charset="-122"/>
              <a:sym typeface="+mn-ea"/>
            </a:endParaRPr>
          </a:p>
        </p:txBody>
      </p:sp>
      <p:cxnSp>
        <p:nvCxnSpPr>
          <p:cNvPr id="7" name="直接连接符 6"/>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324496" y="93911"/>
            <a:ext cx="1295400" cy="368300"/>
          </a:xfrm>
          <a:prstGeom prst="rect">
            <a:avLst/>
          </a:prstGeom>
          <a:noFill/>
        </p:spPr>
        <p:txBody>
          <a:bodyPr wrap="square" rtlCol="0">
            <a:spAutoFit/>
          </a:bodyPr>
          <a:p>
            <a:r>
              <a:rPr lang="zh-CN" spc="300" dirty="0" smtClean="0">
                <a:solidFill>
                  <a:schemeClr val="bg1"/>
                </a:solidFill>
                <a:latin typeface="微软雅黑" panose="020B0503020204020204" pitchFamily="34" charset="-122"/>
                <a:ea typeface="微软雅黑" panose="020B0503020204020204" pitchFamily="34" charset="-122"/>
              </a:rPr>
              <a:t>现状分析</a:t>
            </a:r>
            <a:endParaRPr lang="zh-CN" spc="300" dirty="0">
              <a:solidFill>
                <a:schemeClr val="bg1"/>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2684103" y="94546"/>
            <a:ext cx="1295400" cy="368300"/>
          </a:xfrm>
          <a:prstGeom prst="rect">
            <a:avLst/>
          </a:prstGeom>
          <a:noFill/>
        </p:spPr>
        <p:txBody>
          <a:bodyPr wrap="square" rtlCol="0">
            <a:spAutoFit/>
          </a:bodyPr>
          <a:p>
            <a:r>
              <a:rPr lang="zh-CN" spc="300" dirty="0" smtClean="0">
                <a:solidFill>
                  <a:schemeClr val="bg1"/>
                </a:solidFill>
                <a:latin typeface="微软雅黑" panose="020B0503020204020204" pitchFamily="34" charset="-122"/>
                <a:ea typeface="微软雅黑" panose="020B0503020204020204" pitchFamily="34" charset="-122"/>
              </a:rPr>
              <a:t>研究内容</a:t>
            </a:r>
            <a:endParaRPr lang="zh-CN" spc="300" dirty="0" smtClean="0">
              <a:solidFill>
                <a:schemeClr val="bg1"/>
              </a:solidFill>
              <a:latin typeface="微软雅黑" panose="020B0503020204020204" pitchFamily="34" charset="-122"/>
              <a:ea typeface="微软雅黑" panose="020B0503020204020204" pitchFamily="34" charset="-122"/>
            </a:endParaRPr>
          </a:p>
        </p:txBody>
      </p:sp>
      <p:pic>
        <p:nvPicPr>
          <p:cNvPr id="6" name="图片 -2147482464" descr="图片3_meitu_2"/>
          <p:cNvPicPr>
            <a:picLocks noChangeAspect="1"/>
          </p:cNvPicPr>
          <p:nvPr/>
        </p:nvPicPr>
        <p:blipFill>
          <a:blip r:embed="rId1"/>
          <a:stretch>
            <a:fillRect/>
          </a:stretch>
        </p:blipFill>
        <p:spPr>
          <a:xfrm>
            <a:off x="3854768" y="557530"/>
            <a:ext cx="5288915" cy="3078480"/>
          </a:xfrm>
          <a:prstGeom prst="rect">
            <a:avLst/>
          </a:prstGeom>
          <a:noFill/>
          <a:ln w="9525">
            <a:noFill/>
          </a:ln>
        </p:spPr>
      </p:pic>
      <p:pic>
        <p:nvPicPr>
          <p:cNvPr id="10" name="图表 3"/>
          <p:cNvPicPr>
            <a:picLocks noChangeAspect="1"/>
          </p:cNvPicPr>
          <p:nvPr/>
        </p:nvPicPr>
        <p:blipFill>
          <a:blip r:embed="rId2"/>
          <a:stretch>
            <a:fillRect/>
          </a:stretch>
        </p:blipFill>
        <p:spPr>
          <a:xfrm>
            <a:off x="-12700" y="3636010"/>
            <a:ext cx="5321300" cy="3225165"/>
          </a:xfrm>
          <a:prstGeom prst="rect">
            <a:avLst/>
          </a:prstGeom>
          <a:noFill/>
          <a:ln w="9525">
            <a:noFill/>
          </a:ln>
        </p:spPr>
      </p:pic>
      <p:sp>
        <p:nvSpPr>
          <p:cNvPr id="14" name="文本框 13"/>
          <p:cNvSpPr txBox="1"/>
          <p:nvPr/>
        </p:nvSpPr>
        <p:spPr>
          <a:xfrm>
            <a:off x="384175" y="803275"/>
            <a:ext cx="1840865" cy="460375"/>
          </a:xfrm>
          <a:prstGeom prst="rect">
            <a:avLst/>
          </a:prstGeom>
          <a:noFill/>
        </p:spPr>
        <p:txBody>
          <a:bodyPr wrap="square" rtlCol="0">
            <a:spAutoFit/>
          </a:bodyPr>
          <a:p>
            <a:r>
              <a:rPr lang="zh-CN" altLang="en-US" sz="2400">
                <a:latin typeface="微软雅黑" panose="020B0503020204020204" pitchFamily="34" charset="-122"/>
                <a:ea typeface="微软雅黑" panose="020B0503020204020204" pitchFamily="34" charset="-122"/>
              </a:rPr>
              <a:t>基数比实验</a:t>
            </a:r>
            <a:endParaRPr lang="zh-CN" altLang="en-US" sz="2400">
              <a:latin typeface="微软雅黑" panose="020B0503020204020204" pitchFamily="34" charset="-122"/>
              <a:ea typeface="微软雅黑" panose="020B0503020204020204" pitchFamily="34" charset="-122"/>
            </a:endParaRPr>
          </a:p>
        </p:txBody>
      </p:sp>
      <p:sp>
        <p:nvSpPr>
          <p:cNvPr id="100" name="文本框 99"/>
          <p:cNvSpPr txBox="1"/>
          <p:nvPr/>
        </p:nvSpPr>
        <p:spPr>
          <a:xfrm>
            <a:off x="5533390" y="4435475"/>
            <a:ext cx="3302635" cy="1322070"/>
          </a:xfrm>
          <a:prstGeom prst="rect">
            <a:avLst/>
          </a:prstGeom>
          <a:noFill/>
          <a:ln w="9525">
            <a:noFill/>
          </a:ln>
        </p:spPr>
        <p:txBody>
          <a:bodyPr wrap="square">
            <a:spAutoFit/>
          </a:bodyPr>
          <a:p>
            <a:pPr indent="266700"/>
            <a:r>
              <a:rPr lang="en-US" altLang="zh-CN" sz="2000" b="0">
                <a:latin typeface="微软雅黑" panose="020B0503020204020204" pitchFamily="34" charset="-122"/>
                <a:ea typeface="微软雅黑" panose="020B0503020204020204" pitchFamily="34" charset="-122"/>
                <a:cs typeface="微软雅黑" panose="020B0503020204020204" pitchFamily="34" charset="-122"/>
              </a:rPr>
              <a:t>    </a:t>
            </a:r>
            <a:r>
              <a:rPr lang="zh-CN" sz="2000" b="0">
                <a:latin typeface="微软雅黑" panose="020B0503020204020204" pitchFamily="34" charset="-122"/>
                <a:ea typeface="微软雅黑" panose="020B0503020204020204" pitchFamily="34" charset="-122"/>
                <a:cs typeface="微软雅黑" panose="020B0503020204020204" pitchFamily="34" charset="-122"/>
              </a:rPr>
              <a:t>程序运行时间成指数级快速增长，这也是蚁群算法的最大弊端，因此算法运用范围不宜超过</a:t>
            </a:r>
            <a:r>
              <a:rPr lang="en-US" sz="2000" b="0">
                <a:latin typeface="微软雅黑" panose="020B0503020204020204" pitchFamily="34" charset="-122"/>
                <a:ea typeface="微软雅黑" panose="020B0503020204020204" pitchFamily="34" charset="-122"/>
                <a:cs typeface="微软雅黑" panose="020B0503020204020204" pitchFamily="34" charset="-122"/>
              </a:rPr>
              <a:t>500</a:t>
            </a:r>
            <a:r>
              <a:rPr lang="zh-CN" sz="2000" b="0">
                <a:latin typeface="微软雅黑" panose="020B0503020204020204" pitchFamily="34" charset="-122"/>
                <a:ea typeface="微软雅黑" panose="020B0503020204020204" pitchFamily="34" charset="-122"/>
                <a:cs typeface="微软雅黑" panose="020B0503020204020204" pitchFamily="34" charset="-122"/>
              </a:rPr>
              <a:t>个点。</a:t>
            </a:r>
            <a:endParaRPr lang="zh-CN" altLang="en-US" sz="20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5" name="文本框 14"/>
          <p:cNvSpPr txBox="1"/>
          <p:nvPr/>
        </p:nvSpPr>
        <p:spPr>
          <a:xfrm>
            <a:off x="271145" y="1503045"/>
            <a:ext cx="3402330" cy="1938020"/>
          </a:xfrm>
          <a:prstGeom prst="rect">
            <a:avLst/>
          </a:prstGeom>
          <a:noFill/>
        </p:spPr>
        <p:txBody>
          <a:bodyPr wrap="square" rtlCol="0">
            <a:spAutoFit/>
          </a:bodyPr>
          <a:p>
            <a:r>
              <a:rPr lang="en-US" altLang="zh-CN" sz="2000">
                <a:latin typeface="微软雅黑" panose="020B0503020204020204" pitchFamily="34" charset="-122"/>
                <a:ea typeface="微软雅黑" panose="020B0503020204020204" pitchFamily="34" charset="-122"/>
              </a:rPr>
              <a:t>      </a:t>
            </a:r>
            <a:r>
              <a:rPr lang="zh-CN" altLang="en-US" sz="2000">
                <a:latin typeface="微软雅黑" panose="020B0503020204020204" pitchFamily="34" charset="-122"/>
                <a:ea typeface="微软雅黑" panose="020B0503020204020204" pitchFamily="34" charset="-122"/>
              </a:rPr>
              <a:t>由数据显示，当添加一架无人机时，每个量级派送时间明显缩短20%-23%。并随着快件点基数的增多，平均每增加</a:t>
            </a:r>
            <a:r>
              <a:rPr lang="en-US" altLang="zh-CN" sz="2000">
                <a:latin typeface="微软雅黑" panose="020B0503020204020204" pitchFamily="34" charset="-122"/>
                <a:ea typeface="微软雅黑" panose="020B0503020204020204" pitchFamily="34" charset="-122"/>
              </a:rPr>
              <a:t>50</a:t>
            </a:r>
            <a:r>
              <a:rPr lang="zh-CN" altLang="en-US" sz="2000">
                <a:latin typeface="微软雅黑" panose="020B0503020204020204" pitchFamily="34" charset="-122"/>
                <a:ea typeface="微软雅黑" panose="020B0503020204020204" pitchFamily="34" charset="-122"/>
              </a:rPr>
              <a:t>个点，时间增加</a:t>
            </a:r>
            <a:r>
              <a:rPr lang="en-US" altLang="zh-CN" sz="2000">
                <a:latin typeface="微软雅黑" panose="020B0503020204020204" pitchFamily="34" charset="-122"/>
                <a:ea typeface="微软雅黑" panose="020B0503020204020204" pitchFamily="34" charset="-122"/>
              </a:rPr>
              <a:t>20%</a:t>
            </a:r>
            <a:r>
              <a:rPr lang="zh-CN" altLang="en-US" sz="2000">
                <a:latin typeface="微软雅黑" panose="020B0503020204020204" pitchFamily="34" charset="-122"/>
                <a:ea typeface="微软雅黑" panose="020B0503020204020204" pitchFamily="34" charset="-122"/>
              </a:rPr>
              <a:t>左右</a:t>
            </a:r>
            <a:endParaRPr lang="zh-CN" altLang="en-US" sz="2000">
              <a:latin typeface="微软雅黑" panose="020B0503020204020204" pitchFamily="34" charset="-122"/>
              <a:ea typeface="微软雅黑" panose="020B0503020204020204" pitchFamily="34" charset="-122"/>
            </a:endParaRPr>
          </a:p>
        </p:txBody>
      </p:sp>
    </p:spTree>
  </p:cSld>
  <p:clrMapOvr>
    <a:masterClrMapping/>
  </p:clrMapOvr>
  <p:transition>
    <p:wip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HK" altLang="en-US"/>
          </a:p>
        </p:txBody>
      </p:sp>
      <p:sp>
        <p:nvSpPr>
          <p:cNvPr id="4" name="矩形 3"/>
          <p:cNvSpPr/>
          <p:nvPr/>
        </p:nvSpPr>
        <p:spPr>
          <a:xfrm>
            <a:off x="5426710" y="93980"/>
            <a:ext cx="1287145" cy="37973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13" name="文本框 12"/>
          <p:cNvSpPr txBox="1"/>
          <p:nvPr/>
        </p:nvSpPr>
        <p:spPr>
          <a:xfrm>
            <a:off x="25227" y="93911"/>
            <a:ext cx="1280392" cy="368300"/>
          </a:xfrm>
          <a:prstGeom prst="rect">
            <a:avLst/>
          </a:prstGeom>
          <a:noFill/>
        </p:spPr>
        <p:txBody>
          <a:bodyPr wrap="square" rtlCol="0">
            <a:spAutoFit/>
          </a:bodyPr>
          <a:p>
            <a:r>
              <a:rPr lang="zh-CN" spc="300" dirty="0" smtClean="0">
                <a:solidFill>
                  <a:schemeClr val="bg1"/>
                </a:solidFill>
                <a:latin typeface="微软雅黑" panose="020B0503020204020204" pitchFamily="34" charset="-122"/>
                <a:ea typeface="微软雅黑" panose="020B0503020204020204" pitchFamily="34" charset="-122"/>
              </a:rPr>
              <a:t>研究目的</a:t>
            </a:r>
            <a:endParaRPr lang="zh-CN" spc="300" dirty="0" smtClean="0">
              <a:solidFill>
                <a:schemeClr val="bg1"/>
              </a:solidFill>
              <a:latin typeface="微软雅黑" panose="020B0503020204020204" pitchFamily="34" charset="-122"/>
              <a:ea typeface="微软雅黑" panose="020B0503020204020204" pitchFamily="34" charset="-122"/>
            </a:endParaRPr>
          </a:p>
        </p:txBody>
      </p:sp>
      <p:cxnSp>
        <p:nvCxnSpPr>
          <p:cNvPr id="19" name="直接连接符 18"/>
          <p:cNvCxnSpPr/>
          <p:nvPr/>
        </p:nvCxnSpPr>
        <p:spPr>
          <a:xfrm>
            <a:off x="13047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4013230" y="88831"/>
            <a:ext cx="1295400" cy="368300"/>
          </a:xfrm>
          <a:prstGeom prst="rect">
            <a:avLst/>
          </a:prstGeom>
          <a:noFill/>
        </p:spPr>
        <p:txBody>
          <a:bodyPr wrap="square" rtlCol="0">
            <a:spAutoFit/>
          </a:bodyPr>
          <a:p>
            <a:r>
              <a:rPr lang="zh-CN" spc="300" dirty="0" smtClean="0">
                <a:solidFill>
                  <a:schemeClr val="bg1"/>
                </a:solidFill>
                <a:latin typeface="微软雅黑" panose="020B0503020204020204" pitchFamily="34" charset="-122"/>
                <a:ea typeface="微软雅黑" panose="020B0503020204020204" pitchFamily="34" charset="-122"/>
                <a:sym typeface="+mn-ea"/>
              </a:rPr>
              <a:t>解决方案</a:t>
            </a:r>
            <a:endParaRPr lang="zh-CN" spc="300" dirty="0" smtClean="0">
              <a:solidFill>
                <a:schemeClr val="bg1"/>
              </a:solidFill>
              <a:latin typeface="微软雅黑" panose="020B0503020204020204" pitchFamily="34" charset="-122"/>
              <a:ea typeface="微软雅黑" panose="020B0503020204020204" pitchFamily="34" charset="-122"/>
              <a:sym typeface="+mn-ea"/>
            </a:endParaRPr>
          </a:p>
        </p:txBody>
      </p:sp>
      <p:sp>
        <p:nvSpPr>
          <p:cNvPr id="5" name="文本框 4"/>
          <p:cNvSpPr txBox="1"/>
          <p:nvPr/>
        </p:nvSpPr>
        <p:spPr>
          <a:xfrm>
            <a:off x="5426812" y="88831"/>
            <a:ext cx="1295400" cy="368300"/>
          </a:xfrm>
          <a:prstGeom prst="rect">
            <a:avLst/>
          </a:prstGeom>
          <a:noFill/>
        </p:spPr>
        <p:txBody>
          <a:bodyPr wrap="square" rtlCol="0">
            <a:spAutoFit/>
          </a:bodyPr>
          <a:p>
            <a:r>
              <a:rPr lang="zh-CN" spc="300" dirty="0" smtClean="0">
                <a:latin typeface="微软雅黑" panose="020B0503020204020204" pitchFamily="34" charset="-122"/>
                <a:ea typeface="微软雅黑" panose="020B0503020204020204" pitchFamily="34" charset="-122"/>
                <a:sym typeface="+mn-ea"/>
              </a:rPr>
              <a:t>实验分析</a:t>
            </a:r>
            <a:endParaRPr lang="zh-CN" spc="300" dirty="0" smtClean="0">
              <a:latin typeface="微软雅黑" panose="020B0503020204020204" pitchFamily="34" charset="-122"/>
              <a:ea typeface="微软雅黑" panose="020B0503020204020204" pitchFamily="34" charset="-122"/>
              <a:sym typeface="+mn-ea"/>
            </a:endParaRPr>
          </a:p>
        </p:txBody>
      </p:sp>
      <p:cxnSp>
        <p:nvCxnSpPr>
          <p:cNvPr id="7" name="直接连接符 6"/>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324496" y="93911"/>
            <a:ext cx="1295400" cy="368300"/>
          </a:xfrm>
          <a:prstGeom prst="rect">
            <a:avLst/>
          </a:prstGeom>
          <a:noFill/>
        </p:spPr>
        <p:txBody>
          <a:bodyPr wrap="square" rtlCol="0">
            <a:spAutoFit/>
          </a:bodyPr>
          <a:p>
            <a:r>
              <a:rPr lang="zh-CN" spc="300" dirty="0" smtClean="0">
                <a:solidFill>
                  <a:schemeClr val="bg1"/>
                </a:solidFill>
                <a:latin typeface="微软雅黑" panose="020B0503020204020204" pitchFamily="34" charset="-122"/>
                <a:ea typeface="微软雅黑" panose="020B0503020204020204" pitchFamily="34" charset="-122"/>
              </a:rPr>
              <a:t>现状分析</a:t>
            </a:r>
            <a:endParaRPr lang="zh-CN" spc="300" dirty="0">
              <a:solidFill>
                <a:schemeClr val="bg1"/>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2684103" y="94546"/>
            <a:ext cx="1295400" cy="368300"/>
          </a:xfrm>
          <a:prstGeom prst="rect">
            <a:avLst/>
          </a:prstGeom>
          <a:noFill/>
        </p:spPr>
        <p:txBody>
          <a:bodyPr wrap="square" rtlCol="0">
            <a:spAutoFit/>
          </a:bodyPr>
          <a:p>
            <a:r>
              <a:rPr lang="zh-CN" spc="300" dirty="0" smtClean="0">
                <a:solidFill>
                  <a:schemeClr val="bg1"/>
                </a:solidFill>
                <a:latin typeface="微软雅黑" panose="020B0503020204020204" pitchFamily="34" charset="-122"/>
                <a:ea typeface="微软雅黑" panose="020B0503020204020204" pitchFamily="34" charset="-122"/>
              </a:rPr>
              <a:t>研究内容</a:t>
            </a:r>
            <a:endParaRPr lang="zh-CN" spc="300" dirty="0" smtClean="0">
              <a:solidFill>
                <a:schemeClr val="bg1"/>
              </a:solidFill>
              <a:latin typeface="微软雅黑" panose="020B0503020204020204" pitchFamily="34" charset="-122"/>
              <a:ea typeface="微软雅黑" panose="020B0503020204020204" pitchFamily="34" charset="-122"/>
            </a:endParaRPr>
          </a:p>
        </p:txBody>
      </p:sp>
      <p:pic>
        <p:nvPicPr>
          <p:cNvPr id="6" name="图片 -2147482465" descr="图片2_meitu_1"/>
          <p:cNvPicPr>
            <a:picLocks noChangeAspect="1"/>
          </p:cNvPicPr>
          <p:nvPr/>
        </p:nvPicPr>
        <p:blipFill>
          <a:blip r:embed="rId1"/>
          <a:stretch>
            <a:fillRect/>
          </a:stretch>
        </p:blipFill>
        <p:spPr>
          <a:xfrm>
            <a:off x="4169728" y="3353435"/>
            <a:ext cx="5045075" cy="3398520"/>
          </a:xfrm>
          <a:prstGeom prst="rect">
            <a:avLst/>
          </a:prstGeom>
          <a:noFill/>
          <a:ln w="9525">
            <a:noFill/>
          </a:ln>
        </p:spPr>
      </p:pic>
      <p:pic>
        <p:nvPicPr>
          <p:cNvPr id="10" name="图片 9"/>
          <p:cNvPicPr>
            <a:picLocks noChangeAspect="1"/>
          </p:cNvPicPr>
          <p:nvPr/>
        </p:nvPicPr>
        <p:blipFill>
          <a:blip r:embed="rId2"/>
          <a:stretch>
            <a:fillRect/>
          </a:stretch>
        </p:blipFill>
        <p:spPr>
          <a:xfrm>
            <a:off x="1736725" y="556895"/>
            <a:ext cx="7407275" cy="2796540"/>
          </a:xfrm>
          <a:prstGeom prst="rect">
            <a:avLst/>
          </a:prstGeom>
        </p:spPr>
      </p:pic>
      <p:sp>
        <p:nvSpPr>
          <p:cNvPr id="11" name="文本框 10"/>
          <p:cNvSpPr txBox="1"/>
          <p:nvPr/>
        </p:nvSpPr>
        <p:spPr>
          <a:xfrm>
            <a:off x="209550" y="3380105"/>
            <a:ext cx="3803650" cy="2984500"/>
          </a:xfrm>
          <a:prstGeom prst="rect">
            <a:avLst/>
          </a:prstGeom>
          <a:noFill/>
        </p:spPr>
        <p:txBody>
          <a:bodyPr wrap="square" rtlCol="0">
            <a:spAutoFit/>
          </a:bodyPr>
          <a:p>
            <a:r>
              <a:rPr lang="zh-CN" altLang="en-US" sz="2800">
                <a:latin typeface="微软雅黑" panose="020B0503020204020204" pitchFamily="34" charset="-122"/>
                <a:ea typeface="微软雅黑" panose="020B0503020204020204" pitchFamily="34" charset="-122"/>
                <a:cs typeface="微软雅黑" panose="020B0503020204020204" pitchFamily="34" charset="-122"/>
              </a:rPr>
              <a:t>轻重比实验</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000">
                <a:latin typeface="微软雅黑" panose="020B0503020204020204" pitchFamily="34" charset="-122"/>
                <a:ea typeface="微软雅黑" panose="020B0503020204020204" pitchFamily="34" charset="-122"/>
                <a:cs typeface="微软雅黑" panose="020B0503020204020204" pitchFamily="34" charset="-122"/>
              </a:rPr>
              <a:t>第一到第五组实验数据，分别使用传统蚁群算法和无人机无人车协同运输算法时，后者服务时间成本随着轻件比例增大，大幅度小于传统的蚁群算法所求得的结果，实验表明本算法在轻件点比重较大的情况对于传统的物流有着明显的优势。</a:t>
            </a:r>
            <a:endParaRPr lang="zh-CN" altLang="en-US" sz="200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ransition>
    <p:wip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HK" altLang="en-US"/>
          </a:p>
        </p:txBody>
      </p:sp>
      <p:sp>
        <p:nvSpPr>
          <p:cNvPr id="4" name="矩形 3"/>
          <p:cNvSpPr/>
          <p:nvPr/>
        </p:nvSpPr>
        <p:spPr>
          <a:xfrm>
            <a:off x="5426710" y="93980"/>
            <a:ext cx="1287145" cy="37973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13" name="文本框 12"/>
          <p:cNvSpPr txBox="1"/>
          <p:nvPr/>
        </p:nvSpPr>
        <p:spPr>
          <a:xfrm>
            <a:off x="25227" y="93911"/>
            <a:ext cx="1280392" cy="368300"/>
          </a:xfrm>
          <a:prstGeom prst="rect">
            <a:avLst/>
          </a:prstGeom>
          <a:noFill/>
        </p:spPr>
        <p:txBody>
          <a:bodyPr wrap="square" rtlCol="0">
            <a:spAutoFit/>
          </a:bodyPr>
          <a:p>
            <a:r>
              <a:rPr lang="zh-CN" spc="300" dirty="0" smtClean="0">
                <a:solidFill>
                  <a:schemeClr val="bg1"/>
                </a:solidFill>
                <a:latin typeface="微软雅黑" panose="020B0503020204020204" pitchFamily="34" charset="-122"/>
                <a:ea typeface="微软雅黑" panose="020B0503020204020204" pitchFamily="34" charset="-122"/>
              </a:rPr>
              <a:t>研究目的</a:t>
            </a:r>
            <a:endParaRPr lang="zh-CN" spc="300" dirty="0" smtClean="0">
              <a:solidFill>
                <a:schemeClr val="bg1"/>
              </a:solidFill>
              <a:latin typeface="微软雅黑" panose="020B0503020204020204" pitchFamily="34" charset="-122"/>
              <a:ea typeface="微软雅黑" panose="020B0503020204020204" pitchFamily="34" charset="-122"/>
            </a:endParaRPr>
          </a:p>
        </p:txBody>
      </p:sp>
      <p:cxnSp>
        <p:nvCxnSpPr>
          <p:cNvPr id="19" name="直接连接符 18"/>
          <p:cNvCxnSpPr/>
          <p:nvPr/>
        </p:nvCxnSpPr>
        <p:spPr>
          <a:xfrm>
            <a:off x="13047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4013230" y="88831"/>
            <a:ext cx="1295400" cy="368300"/>
          </a:xfrm>
          <a:prstGeom prst="rect">
            <a:avLst/>
          </a:prstGeom>
          <a:noFill/>
        </p:spPr>
        <p:txBody>
          <a:bodyPr wrap="square" rtlCol="0">
            <a:spAutoFit/>
          </a:bodyPr>
          <a:p>
            <a:r>
              <a:rPr lang="zh-CN" spc="300" dirty="0" smtClean="0">
                <a:solidFill>
                  <a:schemeClr val="bg1"/>
                </a:solidFill>
                <a:latin typeface="微软雅黑" panose="020B0503020204020204" pitchFamily="34" charset="-122"/>
                <a:ea typeface="微软雅黑" panose="020B0503020204020204" pitchFamily="34" charset="-122"/>
                <a:sym typeface="+mn-ea"/>
              </a:rPr>
              <a:t>解决方案</a:t>
            </a:r>
            <a:endParaRPr lang="zh-CN" spc="300" dirty="0" smtClean="0">
              <a:solidFill>
                <a:schemeClr val="bg1"/>
              </a:solidFill>
              <a:latin typeface="微软雅黑" panose="020B0503020204020204" pitchFamily="34" charset="-122"/>
              <a:ea typeface="微软雅黑" panose="020B0503020204020204" pitchFamily="34" charset="-122"/>
              <a:sym typeface="+mn-ea"/>
            </a:endParaRPr>
          </a:p>
        </p:txBody>
      </p:sp>
      <p:sp>
        <p:nvSpPr>
          <p:cNvPr id="5" name="文本框 4"/>
          <p:cNvSpPr txBox="1"/>
          <p:nvPr/>
        </p:nvSpPr>
        <p:spPr>
          <a:xfrm>
            <a:off x="5426812" y="88831"/>
            <a:ext cx="1295400" cy="368300"/>
          </a:xfrm>
          <a:prstGeom prst="rect">
            <a:avLst/>
          </a:prstGeom>
          <a:noFill/>
        </p:spPr>
        <p:txBody>
          <a:bodyPr wrap="square" rtlCol="0">
            <a:spAutoFit/>
          </a:bodyPr>
          <a:p>
            <a:r>
              <a:rPr lang="zh-CN" spc="300" dirty="0" smtClean="0">
                <a:latin typeface="微软雅黑" panose="020B0503020204020204" pitchFamily="34" charset="-122"/>
                <a:ea typeface="微软雅黑" panose="020B0503020204020204" pitchFamily="34" charset="-122"/>
                <a:sym typeface="+mn-ea"/>
              </a:rPr>
              <a:t>实验分析</a:t>
            </a:r>
            <a:endParaRPr lang="zh-CN" spc="300" dirty="0" smtClean="0">
              <a:latin typeface="微软雅黑" panose="020B0503020204020204" pitchFamily="34" charset="-122"/>
              <a:ea typeface="微软雅黑" panose="020B0503020204020204" pitchFamily="34" charset="-122"/>
              <a:sym typeface="+mn-ea"/>
            </a:endParaRPr>
          </a:p>
        </p:txBody>
      </p:sp>
      <p:cxnSp>
        <p:nvCxnSpPr>
          <p:cNvPr id="7" name="直接连接符 6"/>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324496" y="93911"/>
            <a:ext cx="1295400" cy="368300"/>
          </a:xfrm>
          <a:prstGeom prst="rect">
            <a:avLst/>
          </a:prstGeom>
          <a:noFill/>
        </p:spPr>
        <p:txBody>
          <a:bodyPr wrap="square" rtlCol="0">
            <a:spAutoFit/>
          </a:bodyPr>
          <a:p>
            <a:r>
              <a:rPr lang="zh-CN" spc="300" dirty="0" smtClean="0">
                <a:solidFill>
                  <a:schemeClr val="bg1"/>
                </a:solidFill>
                <a:latin typeface="微软雅黑" panose="020B0503020204020204" pitchFamily="34" charset="-122"/>
                <a:ea typeface="微软雅黑" panose="020B0503020204020204" pitchFamily="34" charset="-122"/>
              </a:rPr>
              <a:t>现状分析</a:t>
            </a:r>
            <a:endParaRPr lang="zh-CN" spc="300" dirty="0">
              <a:solidFill>
                <a:schemeClr val="bg1"/>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2684103" y="94546"/>
            <a:ext cx="1295400" cy="368300"/>
          </a:xfrm>
          <a:prstGeom prst="rect">
            <a:avLst/>
          </a:prstGeom>
          <a:noFill/>
        </p:spPr>
        <p:txBody>
          <a:bodyPr wrap="square" rtlCol="0">
            <a:spAutoFit/>
          </a:bodyPr>
          <a:p>
            <a:r>
              <a:rPr lang="zh-CN" spc="300" dirty="0" smtClean="0">
                <a:solidFill>
                  <a:schemeClr val="bg1"/>
                </a:solidFill>
                <a:latin typeface="微软雅黑" panose="020B0503020204020204" pitchFamily="34" charset="-122"/>
                <a:ea typeface="微软雅黑" panose="020B0503020204020204" pitchFamily="34" charset="-122"/>
              </a:rPr>
              <a:t>研究内容</a:t>
            </a:r>
            <a:endParaRPr lang="zh-CN" spc="300" dirty="0" smtClean="0">
              <a:solidFill>
                <a:schemeClr val="bg1"/>
              </a:solidFill>
              <a:latin typeface="微软雅黑" panose="020B0503020204020204" pitchFamily="34" charset="-122"/>
              <a:ea typeface="微软雅黑" panose="020B0503020204020204" pitchFamily="34" charset="-122"/>
            </a:endParaRPr>
          </a:p>
        </p:txBody>
      </p:sp>
      <p:pic>
        <p:nvPicPr>
          <p:cNvPr id="6" name="图表 1"/>
          <p:cNvPicPr>
            <a:picLocks noChangeAspect="1"/>
          </p:cNvPicPr>
          <p:nvPr/>
        </p:nvPicPr>
        <p:blipFill>
          <a:blip r:embed="rId1"/>
          <a:stretch>
            <a:fillRect/>
          </a:stretch>
        </p:blipFill>
        <p:spPr>
          <a:xfrm>
            <a:off x="856615" y="2373630"/>
            <a:ext cx="7019290" cy="3816350"/>
          </a:xfrm>
          <a:prstGeom prst="rect">
            <a:avLst/>
          </a:prstGeom>
          <a:noFill/>
          <a:ln w="9525">
            <a:noFill/>
          </a:ln>
        </p:spPr>
      </p:pic>
      <p:sp>
        <p:nvSpPr>
          <p:cNvPr id="10" name="文本框 9"/>
          <p:cNvSpPr txBox="1"/>
          <p:nvPr/>
        </p:nvSpPr>
        <p:spPr>
          <a:xfrm>
            <a:off x="856615" y="803275"/>
            <a:ext cx="7018655" cy="1383665"/>
          </a:xfrm>
          <a:prstGeom prst="rect">
            <a:avLst/>
          </a:prstGeom>
          <a:noFill/>
        </p:spPr>
        <p:txBody>
          <a:bodyPr wrap="square" rtlCol="0">
            <a:spAutoFit/>
          </a:bodyPr>
          <a:p>
            <a:r>
              <a:rPr lang="zh-CN" altLang="en-US" sz="2400">
                <a:latin typeface="微软雅黑" panose="020B0503020204020204" pitchFamily="34" charset="-122"/>
                <a:ea typeface="微软雅黑" panose="020B0503020204020204" pitchFamily="34" charset="-122"/>
              </a:rPr>
              <a:t>无人机数量对比实验</a:t>
            </a:r>
            <a:endParaRPr lang="zh-CN" altLang="en-US" sz="2000">
              <a:latin typeface="微软雅黑" panose="020B0503020204020204" pitchFamily="34" charset="-122"/>
              <a:ea typeface="微软雅黑" panose="020B0503020204020204" pitchFamily="34" charset="-122"/>
            </a:endParaRPr>
          </a:p>
          <a:p>
            <a:r>
              <a:rPr lang="en-US" altLang="zh-CN" sz="2000">
                <a:latin typeface="微软雅黑" panose="020B0503020204020204" pitchFamily="34" charset="-122"/>
                <a:ea typeface="微软雅黑" panose="020B0503020204020204" pitchFamily="34" charset="-122"/>
              </a:rPr>
              <a:t>	</a:t>
            </a:r>
            <a:r>
              <a:rPr lang="zh-CN" altLang="en-US" sz="2000">
                <a:latin typeface="微软雅黑" panose="020B0503020204020204" pitchFamily="34" charset="-122"/>
                <a:ea typeface="微软雅黑" panose="020B0503020204020204" pitchFamily="34" charset="-122"/>
              </a:rPr>
              <a:t>通过图表发现随着轻件比例的不断上升，无人机承担的运输任务越来越重，无人机发挥效果越大，本算法的优化效果越明显，并且系统需要的最佳无人机数量也逐渐增多。</a:t>
            </a:r>
            <a:endParaRPr lang="zh-CN" altLang="en-US" sz="2000">
              <a:latin typeface="微软雅黑" panose="020B0503020204020204" pitchFamily="34" charset="-122"/>
              <a:ea typeface="微软雅黑" panose="020B0503020204020204" pitchFamily="34" charset="-122"/>
            </a:endParaRPr>
          </a:p>
        </p:txBody>
      </p:sp>
    </p:spTree>
  </p:cSld>
  <p:clrMapOvr>
    <a:masterClrMapping/>
  </p:clrMapOvr>
  <p:transition>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1" cstate="print">
            <a:lum/>
          </a:blip>
          <a:srcRect/>
          <a:stretch>
            <a:fillRect/>
          </a:stretch>
        </a:blipFill>
        <a:effectLst/>
      </p:bgPr>
    </p:bg>
    <p:spTree>
      <p:nvGrpSpPr>
        <p:cNvPr id="1" name=""/>
        <p:cNvGrpSpPr/>
        <p:nvPr/>
      </p:nvGrpSpPr>
      <p:grpSpPr>
        <a:xfrm>
          <a:off x="0" y="0"/>
          <a:ext cx="0" cy="0"/>
          <a:chOff x="0" y="0"/>
          <a:chExt cx="0" cy="0"/>
        </a:xfrm>
      </p:grpSpPr>
      <p:grpSp>
        <p:nvGrpSpPr>
          <p:cNvPr id="3" name="组合 2"/>
          <p:cNvGrpSpPr/>
          <p:nvPr/>
        </p:nvGrpSpPr>
        <p:grpSpPr>
          <a:xfrm>
            <a:off x="1559719" y="2568507"/>
            <a:ext cx="6024563" cy="1720986"/>
            <a:chOff x="2408238" y="2568507"/>
            <a:chExt cx="6024563" cy="1720986"/>
          </a:xfrm>
        </p:grpSpPr>
        <p:grpSp>
          <p:nvGrpSpPr>
            <p:cNvPr id="14" name="组合 13"/>
            <p:cNvGrpSpPr/>
            <p:nvPr/>
          </p:nvGrpSpPr>
          <p:grpSpPr>
            <a:xfrm>
              <a:off x="2408238" y="2568507"/>
              <a:ext cx="6024563" cy="1720986"/>
              <a:chOff x="1184275" y="2717410"/>
              <a:chExt cx="6024563" cy="1720986"/>
            </a:xfrm>
          </p:grpSpPr>
          <p:grpSp>
            <p:nvGrpSpPr>
              <p:cNvPr id="10" name="Group 4"/>
              <p:cNvGrpSpPr>
                <a:grpSpLocks noChangeAspect="1"/>
              </p:cNvGrpSpPr>
              <p:nvPr/>
            </p:nvGrpSpPr>
            <p:grpSpPr bwMode="auto">
              <a:xfrm>
                <a:off x="1184275" y="2717410"/>
                <a:ext cx="1847850" cy="1720986"/>
                <a:chOff x="1164" y="687"/>
                <a:chExt cx="3219" cy="2998"/>
              </a:xfrm>
              <a:solidFill>
                <a:schemeClr val="bg1"/>
              </a:solidFill>
              <a:effectLst>
                <a:outerShdw blurRad="50800" dist="38100" dir="2700000" algn="tl" rotWithShape="0">
                  <a:prstClr val="black">
                    <a:alpha val="40000"/>
                  </a:prstClr>
                </a:outerShdw>
              </a:effectLst>
            </p:grpSpPr>
            <p:sp>
              <p:nvSpPr>
                <p:cNvPr id="11" name="Freeform 6"/>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12" name="Freeform 7"/>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grpSp>
          <p:sp>
            <p:nvSpPr>
              <p:cNvPr id="13" name="文本框 12"/>
              <p:cNvSpPr txBox="1"/>
              <p:nvPr/>
            </p:nvSpPr>
            <p:spPr>
              <a:xfrm>
                <a:off x="3187700" y="2847430"/>
                <a:ext cx="4021138" cy="1198880"/>
              </a:xfrm>
              <a:prstGeom prst="rect">
                <a:avLst/>
              </a:prstGeom>
              <a:noFill/>
            </p:spPr>
            <p:txBody>
              <a:bodyPr wrap="square" rtlCol="0">
                <a:spAutoFit/>
              </a:bodyPr>
              <a:lstStyle/>
              <a:p>
                <a:r>
                  <a:rPr lang="zh-CN" altLang="en-US" sz="7200" b="1" spc="300" dirty="0">
                    <a:solidFill>
                      <a:schemeClr val="bg1"/>
                    </a:solidFill>
                    <a:latin typeface="微软雅黑" panose="020B0503020204020204" pitchFamily="34" charset="-122"/>
                    <a:ea typeface="微软雅黑" panose="020B0503020204020204" pitchFamily="34" charset="-122"/>
                  </a:rPr>
                  <a:t>研究目的</a:t>
                </a:r>
                <a:endParaRPr lang="zh-CN" altLang="en-US" sz="7200" b="1" spc="300" dirty="0">
                  <a:solidFill>
                    <a:schemeClr val="bg1"/>
                  </a:solidFill>
                  <a:latin typeface="微软雅黑" panose="020B0503020204020204" pitchFamily="34" charset="-122"/>
                  <a:ea typeface="微软雅黑" panose="020B0503020204020204" pitchFamily="34" charset="-122"/>
                </a:endParaRPr>
              </a:p>
            </p:txBody>
          </p:sp>
        </p:grpSp>
        <p:sp>
          <p:nvSpPr>
            <p:cNvPr id="15" name="矩形 14"/>
            <p:cNvSpPr/>
            <p:nvPr/>
          </p:nvSpPr>
          <p:spPr>
            <a:xfrm>
              <a:off x="4475163" y="3816912"/>
              <a:ext cx="3856037" cy="369332"/>
            </a:xfrm>
            <a:prstGeom prst="rect">
              <a:avLst/>
            </a:prstGeom>
          </p:spPr>
          <p:txBody>
            <a:bodyPr wrap="square">
              <a:spAutoFit/>
            </a:bodyPr>
            <a:lstStyle/>
            <a:p>
              <a:r>
                <a:rPr lang="en-US" altLang="zh-HK" sz="900" dirty="0">
                  <a:solidFill>
                    <a:schemeClr val="bg1"/>
                  </a:solidFill>
                  <a:latin typeface="微软雅黑" panose="020B0503020204020204" pitchFamily="34" charset="-122"/>
                  <a:ea typeface="微软雅黑" panose="020B0503020204020204" pitchFamily="34" charset="-122"/>
                </a:rPr>
                <a:t>It was the best of times, it was the worst of times; it was the age of wisdom, it was the age of foolishness.</a:t>
              </a:r>
              <a:r>
                <a:rPr lang="zh-HK" altLang="zh-HK" sz="9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 </a:t>
              </a:r>
              <a:endParaRPr lang="zh-HK" altLang="en-US" sz="900" dirty="0">
                <a:solidFill>
                  <a:schemeClr val="bg1"/>
                </a:solidFill>
              </a:endParaRPr>
            </a:p>
          </p:txBody>
        </p:sp>
      </p:grpSp>
    </p:spTree>
  </p:cSld>
  <p:clrMapOvr>
    <a:masterClrMapping/>
  </p:clrMapOvr>
  <p:transition>
    <p:wip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HK" altLang="en-US"/>
          </a:p>
        </p:txBody>
      </p:sp>
      <p:sp>
        <p:nvSpPr>
          <p:cNvPr id="4" name="矩形 3"/>
          <p:cNvSpPr/>
          <p:nvPr/>
        </p:nvSpPr>
        <p:spPr>
          <a:xfrm>
            <a:off x="5426710" y="93980"/>
            <a:ext cx="1287145" cy="37973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13" name="文本框 12"/>
          <p:cNvSpPr txBox="1"/>
          <p:nvPr/>
        </p:nvSpPr>
        <p:spPr>
          <a:xfrm>
            <a:off x="25227" y="93911"/>
            <a:ext cx="1280392" cy="368300"/>
          </a:xfrm>
          <a:prstGeom prst="rect">
            <a:avLst/>
          </a:prstGeom>
          <a:noFill/>
        </p:spPr>
        <p:txBody>
          <a:bodyPr wrap="square" rtlCol="0">
            <a:spAutoFit/>
          </a:bodyPr>
          <a:p>
            <a:r>
              <a:rPr lang="zh-CN" spc="300" dirty="0" smtClean="0">
                <a:solidFill>
                  <a:schemeClr val="bg1"/>
                </a:solidFill>
                <a:latin typeface="微软雅黑" panose="020B0503020204020204" pitchFamily="34" charset="-122"/>
                <a:ea typeface="微软雅黑" panose="020B0503020204020204" pitchFamily="34" charset="-122"/>
              </a:rPr>
              <a:t>研究目的</a:t>
            </a:r>
            <a:endParaRPr lang="zh-CN" spc="300" dirty="0" smtClean="0">
              <a:solidFill>
                <a:schemeClr val="bg1"/>
              </a:solidFill>
              <a:latin typeface="微软雅黑" panose="020B0503020204020204" pitchFamily="34" charset="-122"/>
              <a:ea typeface="微软雅黑" panose="020B0503020204020204" pitchFamily="34" charset="-122"/>
            </a:endParaRPr>
          </a:p>
        </p:txBody>
      </p:sp>
      <p:cxnSp>
        <p:nvCxnSpPr>
          <p:cNvPr id="19" name="直接连接符 18"/>
          <p:cNvCxnSpPr/>
          <p:nvPr/>
        </p:nvCxnSpPr>
        <p:spPr>
          <a:xfrm>
            <a:off x="13047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4013230" y="88831"/>
            <a:ext cx="1295400" cy="368300"/>
          </a:xfrm>
          <a:prstGeom prst="rect">
            <a:avLst/>
          </a:prstGeom>
          <a:noFill/>
        </p:spPr>
        <p:txBody>
          <a:bodyPr wrap="square" rtlCol="0">
            <a:spAutoFit/>
          </a:bodyPr>
          <a:p>
            <a:r>
              <a:rPr lang="zh-CN" spc="300" dirty="0" smtClean="0">
                <a:solidFill>
                  <a:schemeClr val="bg1"/>
                </a:solidFill>
                <a:latin typeface="微软雅黑" panose="020B0503020204020204" pitchFamily="34" charset="-122"/>
                <a:ea typeface="微软雅黑" panose="020B0503020204020204" pitchFamily="34" charset="-122"/>
                <a:sym typeface="+mn-ea"/>
              </a:rPr>
              <a:t>解决方案</a:t>
            </a:r>
            <a:endParaRPr lang="zh-CN" spc="300" dirty="0" smtClean="0">
              <a:solidFill>
                <a:schemeClr val="bg1"/>
              </a:solidFill>
              <a:latin typeface="微软雅黑" panose="020B0503020204020204" pitchFamily="34" charset="-122"/>
              <a:ea typeface="微软雅黑" panose="020B0503020204020204" pitchFamily="34" charset="-122"/>
              <a:sym typeface="+mn-ea"/>
            </a:endParaRPr>
          </a:p>
        </p:txBody>
      </p:sp>
      <p:sp>
        <p:nvSpPr>
          <p:cNvPr id="5" name="文本框 4"/>
          <p:cNvSpPr txBox="1"/>
          <p:nvPr/>
        </p:nvSpPr>
        <p:spPr>
          <a:xfrm>
            <a:off x="5426812" y="88831"/>
            <a:ext cx="1295400" cy="368300"/>
          </a:xfrm>
          <a:prstGeom prst="rect">
            <a:avLst/>
          </a:prstGeom>
          <a:noFill/>
        </p:spPr>
        <p:txBody>
          <a:bodyPr wrap="square" rtlCol="0">
            <a:spAutoFit/>
          </a:bodyPr>
          <a:p>
            <a:r>
              <a:rPr lang="zh-CN" spc="300" dirty="0" smtClean="0">
                <a:latin typeface="微软雅黑" panose="020B0503020204020204" pitchFamily="34" charset="-122"/>
                <a:ea typeface="微软雅黑" panose="020B0503020204020204" pitchFamily="34" charset="-122"/>
                <a:sym typeface="+mn-ea"/>
              </a:rPr>
              <a:t>实验分析</a:t>
            </a:r>
            <a:endParaRPr lang="zh-CN" spc="300" dirty="0" smtClean="0">
              <a:latin typeface="微软雅黑" panose="020B0503020204020204" pitchFamily="34" charset="-122"/>
              <a:ea typeface="微软雅黑" panose="020B0503020204020204" pitchFamily="34" charset="-122"/>
              <a:sym typeface="+mn-ea"/>
            </a:endParaRPr>
          </a:p>
        </p:txBody>
      </p:sp>
      <p:cxnSp>
        <p:nvCxnSpPr>
          <p:cNvPr id="7" name="直接连接符 6"/>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324496" y="93911"/>
            <a:ext cx="1295400" cy="368300"/>
          </a:xfrm>
          <a:prstGeom prst="rect">
            <a:avLst/>
          </a:prstGeom>
          <a:noFill/>
        </p:spPr>
        <p:txBody>
          <a:bodyPr wrap="square" rtlCol="0">
            <a:spAutoFit/>
          </a:bodyPr>
          <a:p>
            <a:r>
              <a:rPr lang="zh-CN" spc="300" dirty="0" smtClean="0">
                <a:solidFill>
                  <a:schemeClr val="bg1"/>
                </a:solidFill>
                <a:latin typeface="微软雅黑" panose="020B0503020204020204" pitchFamily="34" charset="-122"/>
                <a:ea typeface="微软雅黑" panose="020B0503020204020204" pitchFamily="34" charset="-122"/>
              </a:rPr>
              <a:t>现状分析</a:t>
            </a:r>
            <a:endParaRPr lang="zh-CN" spc="300" dirty="0">
              <a:solidFill>
                <a:schemeClr val="bg1"/>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2684103" y="94546"/>
            <a:ext cx="1295400" cy="368300"/>
          </a:xfrm>
          <a:prstGeom prst="rect">
            <a:avLst/>
          </a:prstGeom>
          <a:noFill/>
        </p:spPr>
        <p:txBody>
          <a:bodyPr wrap="square" rtlCol="0">
            <a:spAutoFit/>
          </a:bodyPr>
          <a:p>
            <a:r>
              <a:rPr lang="zh-CN" spc="300" dirty="0" smtClean="0">
                <a:solidFill>
                  <a:schemeClr val="bg1"/>
                </a:solidFill>
                <a:latin typeface="微软雅黑" panose="020B0503020204020204" pitchFamily="34" charset="-122"/>
                <a:ea typeface="微软雅黑" panose="020B0503020204020204" pitchFamily="34" charset="-122"/>
              </a:rPr>
              <a:t>研究内容</a:t>
            </a:r>
            <a:endParaRPr lang="zh-CN" spc="300" dirty="0" smtClean="0">
              <a:solidFill>
                <a:schemeClr val="bg1"/>
              </a:solidFill>
              <a:latin typeface="微软雅黑" panose="020B0503020204020204" pitchFamily="34" charset="-122"/>
              <a:ea typeface="微软雅黑" panose="020B0503020204020204" pitchFamily="34" charset="-122"/>
            </a:endParaRPr>
          </a:p>
        </p:txBody>
      </p:sp>
      <p:pic>
        <p:nvPicPr>
          <p:cNvPr id="6" name="图表 1"/>
          <p:cNvPicPr>
            <a:picLocks noChangeAspect="1"/>
          </p:cNvPicPr>
          <p:nvPr/>
        </p:nvPicPr>
        <p:blipFill>
          <a:blip r:embed="rId1"/>
          <a:stretch>
            <a:fillRect/>
          </a:stretch>
        </p:blipFill>
        <p:spPr>
          <a:xfrm>
            <a:off x="1403350" y="610870"/>
            <a:ext cx="6337935" cy="3630295"/>
          </a:xfrm>
          <a:prstGeom prst="rect">
            <a:avLst/>
          </a:prstGeom>
          <a:noFill/>
          <a:ln w="9525">
            <a:noFill/>
          </a:ln>
        </p:spPr>
      </p:pic>
      <p:sp>
        <p:nvSpPr>
          <p:cNvPr id="100" name="文本框 99"/>
          <p:cNvSpPr txBox="1"/>
          <p:nvPr/>
        </p:nvSpPr>
        <p:spPr>
          <a:xfrm>
            <a:off x="730250" y="4866640"/>
            <a:ext cx="7683500" cy="1568450"/>
          </a:xfrm>
          <a:prstGeom prst="rect">
            <a:avLst/>
          </a:prstGeom>
          <a:noFill/>
          <a:ln w="9525">
            <a:noFill/>
          </a:ln>
        </p:spPr>
        <p:txBody>
          <a:bodyPr wrap="square">
            <a:spAutoFit/>
          </a:bodyPr>
          <a:p>
            <a:pPr indent="0"/>
            <a:r>
              <a:rPr lang="en-US" altLang="zh-CN" sz="2400" b="0">
                <a:latin typeface="微软雅黑" panose="020B0503020204020204" pitchFamily="34" charset="-122"/>
                <a:ea typeface="微软雅黑" panose="020B0503020204020204" pitchFamily="34" charset="-122"/>
                <a:cs typeface="微软雅黑" panose="020B0503020204020204" pitchFamily="34" charset="-122"/>
              </a:rPr>
              <a:t>	</a:t>
            </a:r>
            <a:r>
              <a:rPr lang="zh-CN" sz="2400" b="0">
                <a:latin typeface="微软雅黑" panose="020B0503020204020204" pitchFamily="34" charset="-122"/>
                <a:ea typeface="微软雅黑" panose="020B0503020204020204" pitchFamily="34" charset="-122"/>
                <a:cs typeface="微软雅黑" panose="020B0503020204020204" pitchFamily="34" charset="-122"/>
              </a:rPr>
              <a:t>随着动态需求点的增加，整个派送过程中的行驶代价也在缓慢增加。大约平均增加一个动态需求点，总的行驶代价约增加</a:t>
            </a:r>
            <a:r>
              <a:rPr lang="en-US" sz="2400" b="0">
                <a:latin typeface="微软雅黑" panose="020B0503020204020204" pitchFamily="34" charset="-122"/>
                <a:ea typeface="微软雅黑" panose="020B0503020204020204" pitchFamily="34" charset="-122"/>
                <a:cs typeface="微软雅黑" panose="020B0503020204020204" pitchFamily="34" charset="-122"/>
              </a:rPr>
              <a:t>3.5%</a:t>
            </a:r>
            <a:r>
              <a:rPr lang="zh-CN" sz="2400" b="0">
                <a:latin typeface="微软雅黑" panose="020B0503020204020204" pitchFamily="34" charset="-122"/>
                <a:ea typeface="微软雅黑" panose="020B0503020204020204" pitchFamily="34" charset="-122"/>
                <a:cs typeface="微软雅黑" panose="020B0503020204020204" pitchFamily="34" charset="-122"/>
              </a:rPr>
              <a:t>，由此可以看出本文算法对处理动态需求的揽收问题，处理的较为优化。</a:t>
            </a:r>
            <a:endParaRPr lang="zh-CN" altLang="en-US" sz="24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 name="文本框 9"/>
          <p:cNvSpPr txBox="1"/>
          <p:nvPr/>
        </p:nvSpPr>
        <p:spPr>
          <a:xfrm>
            <a:off x="238760" y="4241165"/>
            <a:ext cx="2445385" cy="521970"/>
          </a:xfrm>
          <a:prstGeom prst="rect">
            <a:avLst/>
          </a:prstGeom>
          <a:noFill/>
        </p:spPr>
        <p:txBody>
          <a:bodyPr wrap="square" rtlCol="0">
            <a:spAutoFit/>
          </a:bodyPr>
          <a:p>
            <a:r>
              <a:rPr lang="zh-CN" altLang="en-US" sz="2800">
                <a:latin typeface="微软雅黑" panose="020B0503020204020204" pitchFamily="34" charset="-122"/>
                <a:ea typeface="微软雅黑" panose="020B0503020204020204" pitchFamily="34" charset="-122"/>
              </a:rPr>
              <a:t>动态揽收实验</a:t>
            </a:r>
            <a:endParaRPr lang="zh-CN" altLang="en-US" sz="2800">
              <a:latin typeface="微软雅黑" panose="020B0503020204020204" pitchFamily="34" charset="-122"/>
              <a:ea typeface="微软雅黑" panose="020B0503020204020204" pitchFamily="34" charset="-122"/>
            </a:endParaRPr>
          </a:p>
        </p:txBody>
      </p:sp>
    </p:spTree>
  </p:cSld>
  <p:clrMapOvr>
    <a:masterClrMapping/>
  </p:clrMapOvr>
  <p:transition>
    <p:wip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24100" y="3744658"/>
            <a:ext cx="4495800" cy="938213"/>
          </a:xfrm>
          <a:prstGeom prst="rect">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600" b="1" spc="300" dirty="0" smtClean="0">
                <a:latin typeface="微软雅黑" panose="020B0503020204020204" pitchFamily="34" charset="-122"/>
                <a:ea typeface="微软雅黑" panose="020B0503020204020204" pitchFamily="34" charset="-122"/>
              </a:rPr>
              <a:t>THANKS</a:t>
            </a:r>
            <a:endParaRPr lang="zh-HK" altLang="en-US" sz="6600" b="1" spc="300" dirty="0">
              <a:latin typeface="微软雅黑" panose="020B0503020204020204" pitchFamily="34" charset="-122"/>
              <a:ea typeface="微软雅黑" panose="020B0503020204020204" pitchFamily="34" charset="-122"/>
            </a:endParaRPr>
          </a:p>
        </p:txBody>
      </p:sp>
      <p:grpSp>
        <p:nvGrpSpPr>
          <p:cNvPr id="7" name="Group 4"/>
          <p:cNvGrpSpPr>
            <a:grpSpLocks noChangeAspect="1"/>
          </p:cNvGrpSpPr>
          <p:nvPr/>
        </p:nvGrpSpPr>
        <p:grpSpPr bwMode="auto">
          <a:xfrm>
            <a:off x="3648075" y="1637910"/>
            <a:ext cx="1847850" cy="1720986"/>
            <a:chOff x="1164" y="687"/>
            <a:chExt cx="3219" cy="2998"/>
          </a:xfrm>
          <a:solidFill>
            <a:srgbClr val="0174AB"/>
          </a:solidFill>
        </p:grpSpPr>
        <p:sp>
          <p:nvSpPr>
            <p:cNvPr id="10" name="Freeform 6"/>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11" name="Freeform 7"/>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grpSp>
      <p:sp>
        <p:nvSpPr>
          <p:cNvPr id="23" name="矩形 22"/>
          <p:cNvSpPr/>
          <p:nvPr/>
        </p:nvSpPr>
        <p:spPr>
          <a:xfrm>
            <a:off x="3254376" y="4899480"/>
            <a:ext cx="1357313" cy="400052"/>
          </a:xfrm>
          <a:prstGeom prst="rect">
            <a:avLst/>
          </a:prstGeom>
          <a:solidFill>
            <a:srgbClr val="92D14F"/>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000" b="1" spc="300" dirty="0">
                <a:latin typeface="微软雅黑" panose="020B0503020204020204" pitchFamily="34" charset="-122"/>
                <a:ea typeface="微软雅黑" panose="020B0503020204020204" pitchFamily="34" charset="-122"/>
              </a:rPr>
              <a:t>答辩人</a:t>
            </a:r>
            <a:endParaRPr lang="zh-HK" altLang="en-US" sz="2000" b="1" spc="300" dirty="0">
              <a:latin typeface="微软雅黑" panose="020B0503020204020204" pitchFamily="34" charset="-122"/>
              <a:ea typeface="微软雅黑" panose="020B0503020204020204" pitchFamily="34" charset="-122"/>
            </a:endParaRPr>
          </a:p>
        </p:txBody>
      </p:sp>
      <p:sp>
        <p:nvSpPr>
          <p:cNvPr id="25" name="文本框 24"/>
          <p:cNvSpPr txBox="1"/>
          <p:nvPr/>
        </p:nvSpPr>
        <p:spPr>
          <a:xfrm>
            <a:off x="4640262" y="4914840"/>
            <a:ext cx="1614489" cy="398780"/>
          </a:xfrm>
          <a:prstGeom prst="rect">
            <a:avLst/>
          </a:prstGeom>
          <a:noFill/>
        </p:spPr>
        <p:txBody>
          <a:bodyPr wrap="square" rtlCol="0">
            <a:spAutoFit/>
          </a:bodyPr>
          <a:p>
            <a:r>
              <a:rPr lang="zh-CN" sz="2000" b="1" spc="300" dirty="0">
                <a:solidFill>
                  <a:schemeClr val="bg2">
                    <a:lumMod val="50000"/>
                  </a:schemeClr>
                </a:solidFill>
                <a:latin typeface="微软雅黑" panose="020B0503020204020204" pitchFamily="34" charset="-122"/>
                <a:ea typeface="微软雅黑" panose="020B0503020204020204" pitchFamily="34" charset="-122"/>
              </a:rPr>
              <a:t>潘韦</a:t>
            </a:r>
            <a:endParaRPr lang="zh-CN" sz="2000" b="1" spc="300" dirty="0">
              <a:solidFill>
                <a:schemeClr val="bg2">
                  <a:lumMod val="50000"/>
                </a:schemeClr>
              </a:solidFill>
              <a:latin typeface="微软雅黑" panose="020B0503020204020204" pitchFamily="34" charset="-122"/>
              <a:ea typeface="微软雅黑" panose="020B0503020204020204" pitchFamily="34" charset="-122"/>
            </a:endParaRPr>
          </a:p>
        </p:txBody>
      </p:sp>
    </p:spTree>
  </p:cSld>
  <p:clrMapOvr>
    <a:masterClrMapping/>
  </p:clrMapOvr>
  <p:transition>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2017012413271822564"/>
          <p:cNvPicPr>
            <a:picLocks noChangeAspect="1"/>
          </p:cNvPicPr>
          <p:nvPr/>
        </p:nvPicPr>
        <p:blipFill>
          <a:blip r:embed="rId1"/>
          <a:stretch>
            <a:fillRect/>
          </a:stretch>
        </p:blipFill>
        <p:spPr>
          <a:xfrm>
            <a:off x="6012815" y="647700"/>
            <a:ext cx="3048000" cy="1905000"/>
          </a:xfrm>
          <a:prstGeom prst="rect">
            <a:avLst/>
          </a:prstGeom>
        </p:spPr>
      </p:pic>
      <p:sp>
        <p:nvSpPr>
          <p:cNvPr id="35" name="矩形 34"/>
          <p:cNvSpPr/>
          <p:nvPr/>
        </p:nvSpPr>
        <p:spPr>
          <a:xfrm>
            <a:off x="370205" y="842645"/>
            <a:ext cx="5398770" cy="2676525"/>
          </a:xfrm>
          <a:prstGeom prst="rect">
            <a:avLst/>
          </a:prstGeom>
        </p:spPr>
        <p:txBody>
          <a:bodyPr wrap="square">
            <a:spAutoFit/>
          </a:bodyPr>
          <a:lstStyle/>
          <a:p>
            <a:pPr lvl="0" algn="just"/>
            <a:r>
              <a:rPr lang="en-US" sz="2400" dirty="0">
                <a:solidFill>
                  <a:srgbClr val="666666"/>
                </a:solidFill>
                <a:latin typeface="微软雅黑" panose="020B0503020204020204" pitchFamily="34" charset="-122"/>
                <a:ea typeface="微软雅黑" panose="020B0503020204020204" pitchFamily="34" charset="-122"/>
              </a:rPr>
              <a:t>	</a:t>
            </a:r>
            <a:r>
              <a:rPr altLang="zh-HK" sz="2400" dirty="0">
                <a:solidFill>
                  <a:srgbClr val="666666"/>
                </a:solidFill>
                <a:latin typeface="微软雅黑" panose="020B0503020204020204" pitchFamily="34" charset="-122"/>
                <a:ea typeface="微软雅黑" panose="020B0503020204020204" pitchFamily="34" charset="-122"/>
              </a:rPr>
              <a:t>目前网上购物已成为主流的购物趋势，传统的物流派送方法越来越难满足未来网络购物的巨大需求量，并且快件的人工投递也存在着较大的延误率、损毁率和丢失率，从而研究出高效的快递运输方法成了目前物流行业上极具代表性的问题。</a:t>
            </a:r>
            <a:endParaRPr altLang="zh-HK" sz="2400" dirty="0">
              <a:solidFill>
                <a:srgbClr val="666666"/>
              </a:solidFill>
              <a:latin typeface="微软雅黑" panose="020B0503020204020204" pitchFamily="34" charset="-122"/>
              <a:ea typeface="微软雅黑" panose="020B0503020204020204" pitchFamily="34" charset="-122"/>
            </a:endParaRPr>
          </a:p>
        </p:txBody>
      </p:sp>
      <p:sp>
        <p:nvSpPr>
          <p:cNvPr id="12" name="矩形 11"/>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HK" altLang="en-US"/>
          </a:p>
        </p:txBody>
      </p:sp>
      <p:sp>
        <p:nvSpPr>
          <p:cNvPr id="14" name="矩形 13"/>
          <p:cNvSpPr/>
          <p:nvPr/>
        </p:nvSpPr>
        <p:spPr>
          <a:xfrm>
            <a:off x="50800" y="97061"/>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HK" altLang="en-US"/>
          </a:p>
        </p:txBody>
      </p:sp>
      <p:sp>
        <p:nvSpPr>
          <p:cNvPr id="13" name="文本框 12"/>
          <p:cNvSpPr txBox="1"/>
          <p:nvPr/>
        </p:nvSpPr>
        <p:spPr>
          <a:xfrm>
            <a:off x="25227" y="93911"/>
            <a:ext cx="1280392" cy="368300"/>
          </a:xfrm>
          <a:prstGeom prst="rect">
            <a:avLst/>
          </a:prstGeom>
          <a:noFill/>
        </p:spPr>
        <p:txBody>
          <a:bodyPr wrap="square" rtlCol="0">
            <a:spAutoFit/>
          </a:bodyPr>
          <a:p>
            <a:r>
              <a:rPr lang="zh-CN" spc="300" dirty="0" smtClean="0">
                <a:solidFill>
                  <a:srgbClr val="666666"/>
                </a:solidFill>
                <a:latin typeface="微软雅黑" panose="020B0503020204020204" pitchFamily="34" charset="-122"/>
                <a:ea typeface="微软雅黑" panose="020B0503020204020204" pitchFamily="34" charset="-122"/>
              </a:rPr>
              <a:t>研究目的</a:t>
            </a:r>
            <a:endParaRPr lang="zh-CN" spc="300" dirty="0">
              <a:solidFill>
                <a:srgbClr val="666666"/>
              </a:solidFill>
              <a:latin typeface="微软雅黑" panose="020B0503020204020204" pitchFamily="34" charset="-122"/>
              <a:ea typeface="微软雅黑" panose="020B0503020204020204" pitchFamily="34" charset="-122"/>
            </a:endParaRPr>
          </a:p>
        </p:txBody>
      </p:sp>
      <p:cxnSp>
        <p:nvCxnSpPr>
          <p:cNvPr id="19" name="直接连接符 18"/>
          <p:cNvCxnSpPr/>
          <p:nvPr/>
        </p:nvCxnSpPr>
        <p:spPr>
          <a:xfrm>
            <a:off x="13047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1324496" y="93911"/>
            <a:ext cx="1295400" cy="368300"/>
          </a:xfrm>
          <a:prstGeom prst="rect">
            <a:avLst/>
          </a:prstGeom>
          <a:noFill/>
        </p:spPr>
        <p:txBody>
          <a:bodyPr wrap="square" rtlCol="0">
            <a:spAutoFit/>
          </a:bodyPr>
          <a:p>
            <a:r>
              <a:rPr lang="zh-CN" spc="300" dirty="0" smtClean="0">
                <a:solidFill>
                  <a:schemeClr val="bg1"/>
                </a:solidFill>
                <a:latin typeface="微软雅黑" panose="020B0503020204020204" pitchFamily="34" charset="-122"/>
                <a:ea typeface="微软雅黑" panose="020B0503020204020204" pitchFamily="34" charset="-122"/>
              </a:rPr>
              <a:t>现状分析</a:t>
            </a:r>
            <a:endParaRPr lang="zh-CN" spc="300" dirty="0">
              <a:solidFill>
                <a:schemeClr val="bg1"/>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2684103" y="93911"/>
            <a:ext cx="1295400" cy="368300"/>
          </a:xfrm>
          <a:prstGeom prst="rect">
            <a:avLst/>
          </a:prstGeom>
          <a:noFill/>
        </p:spPr>
        <p:txBody>
          <a:bodyPr wrap="square" rtlCol="0">
            <a:spAutoFit/>
          </a:bodyPr>
          <a:p>
            <a:r>
              <a:rPr lang="zh-CN" spc="300" dirty="0" smtClean="0">
                <a:solidFill>
                  <a:schemeClr val="bg1"/>
                </a:solidFill>
                <a:latin typeface="微软雅黑" panose="020B0503020204020204" pitchFamily="34" charset="-122"/>
                <a:ea typeface="微软雅黑" panose="020B0503020204020204" pitchFamily="34" charset="-122"/>
              </a:rPr>
              <a:t>研究内容</a:t>
            </a:r>
            <a:endParaRPr lang="zh-CN" spc="300" dirty="0">
              <a:solidFill>
                <a:schemeClr val="bg1"/>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4043710" y="93911"/>
            <a:ext cx="1295400" cy="368300"/>
          </a:xfrm>
          <a:prstGeom prst="rect">
            <a:avLst/>
          </a:prstGeom>
          <a:noFill/>
        </p:spPr>
        <p:txBody>
          <a:bodyPr wrap="square" rtlCol="0">
            <a:spAutoFit/>
          </a:bodyPr>
          <a:p>
            <a:r>
              <a:rPr lang="zh-CN" spc="300" dirty="0" smtClean="0">
                <a:solidFill>
                  <a:schemeClr val="bg1"/>
                </a:solidFill>
                <a:latin typeface="微软雅黑" panose="020B0503020204020204" pitchFamily="34" charset="-122"/>
                <a:ea typeface="微软雅黑" panose="020B0503020204020204" pitchFamily="34" charset="-122"/>
                <a:sym typeface="+mn-ea"/>
              </a:rPr>
              <a:t>解决方案</a:t>
            </a:r>
            <a:endParaRPr lang="zh-CN" spc="300" dirty="0">
              <a:solidFill>
                <a:schemeClr val="bg1"/>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5403317" y="93911"/>
            <a:ext cx="1295400" cy="368300"/>
          </a:xfrm>
          <a:prstGeom prst="rect">
            <a:avLst/>
          </a:prstGeom>
          <a:noFill/>
        </p:spPr>
        <p:txBody>
          <a:bodyPr wrap="square" rtlCol="0">
            <a:spAutoFit/>
          </a:bodyPr>
          <a:p>
            <a:r>
              <a:rPr lang="zh-CN" spc="300" dirty="0" smtClean="0">
                <a:solidFill>
                  <a:schemeClr val="bg1"/>
                </a:solidFill>
                <a:latin typeface="微软雅黑" panose="020B0503020204020204" pitchFamily="34" charset="-122"/>
                <a:ea typeface="微软雅黑" panose="020B0503020204020204" pitchFamily="34" charset="-122"/>
              </a:rPr>
              <a:t>实验分析</a:t>
            </a:r>
            <a:endParaRPr lang="zh-CN" spc="300" dirty="0">
              <a:solidFill>
                <a:schemeClr val="bg1"/>
              </a:solidFill>
              <a:latin typeface="微软雅黑" panose="020B0503020204020204" pitchFamily="34" charset="-122"/>
              <a:ea typeface="微软雅黑" panose="020B0503020204020204" pitchFamily="34" charset="-122"/>
            </a:endParaRPr>
          </a:p>
        </p:txBody>
      </p:sp>
      <p:cxnSp>
        <p:nvCxnSpPr>
          <p:cNvPr id="7" name="直接连接符 6"/>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pic>
        <p:nvPicPr>
          <p:cNvPr id="2" name="图片 1" descr="timg"/>
          <p:cNvPicPr>
            <a:picLocks noChangeAspect="1"/>
          </p:cNvPicPr>
          <p:nvPr/>
        </p:nvPicPr>
        <p:blipFill>
          <a:blip r:embed="rId2"/>
          <a:stretch>
            <a:fillRect/>
          </a:stretch>
        </p:blipFill>
        <p:spPr>
          <a:xfrm>
            <a:off x="2164080" y="3278505"/>
            <a:ext cx="6979920" cy="3592830"/>
          </a:xfrm>
          <a:prstGeom prst="rect">
            <a:avLst/>
          </a:prstGeom>
        </p:spPr>
      </p:pic>
    </p:spTree>
  </p:cSld>
  <p:clrMapOvr>
    <a:masterClrMapping/>
  </p:clrMapOvr>
  <p:transition>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矩形 34"/>
          <p:cNvSpPr/>
          <p:nvPr/>
        </p:nvSpPr>
        <p:spPr>
          <a:xfrm>
            <a:off x="708660" y="821055"/>
            <a:ext cx="7149465" cy="2676525"/>
          </a:xfrm>
          <a:prstGeom prst="rect">
            <a:avLst/>
          </a:prstGeom>
        </p:spPr>
        <p:txBody>
          <a:bodyPr wrap="square">
            <a:spAutoFit/>
          </a:bodyPr>
          <a:lstStyle/>
          <a:p>
            <a:pPr lvl="0" algn="just"/>
            <a:r>
              <a:rPr lang="en-US" sz="2400" dirty="0">
                <a:solidFill>
                  <a:srgbClr val="666666"/>
                </a:solidFill>
                <a:latin typeface="微软雅黑" panose="020B0503020204020204" pitchFamily="34" charset="-122"/>
                <a:ea typeface="微软雅黑" panose="020B0503020204020204" pitchFamily="34" charset="-122"/>
              </a:rPr>
              <a:t>	</a:t>
            </a:r>
            <a:r>
              <a:rPr lang="zh-CN" altLang="en-US" sz="2400" dirty="0">
                <a:solidFill>
                  <a:srgbClr val="666666"/>
                </a:solidFill>
                <a:latin typeface="微软雅黑" panose="020B0503020204020204" pitchFamily="34" charset="-122"/>
                <a:ea typeface="微软雅黑" panose="020B0503020204020204" pitchFamily="34" charset="-122"/>
              </a:rPr>
              <a:t>而</a:t>
            </a:r>
            <a:r>
              <a:rPr altLang="zh-HK" sz="2400" dirty="0">
                <a:solidFill>
                  <a:srgbClr val="666666"/>
                </a:solidFill>
                <a:latin typeface="微软雅黑" panose="020B0503020204020204" pitchFamily="34" charset="-122"/>
                <a:ea typeface="微软雅黑" panose="020B0503020204020204" pitchFamily="34" charset="-122"/>
              </a:rPr>
              <a:t>在</a:t>
            </a:r>
            <a:r>
              <a:rPr lang="zh-CN" sz="2400" dirty="0">
                <a:solidFill>
                  <a:srgbClr val="666666"/>
                </a:solidFill>
                <a:latin typeface="微软雅黑" panose="020B0503020204020204" pitchFamily="34" charset="-122"/>
                <a:ea typeface="微软雅黑" panose="020B0503020204020204" pitchFamily="34" charset="-122"/>
              </a:rPr>
              <a:t>当今</a:t>
            </a:r>
            <a:r>
              <a:rPr altLang="zh-HK" sz="2400" dirty="0">
                <a:solidFill>
                  <a:srgbClr val="666666"/>
                </a:solidFill>
                <a:latin typeface="微软雅黑" panose="020B0503020204020204" pitchFamily="34" charset="-122"/>
                <a:ea typeface="微软雅黑" panose="020B0503020204020204" pitchFamily="34" charset="-122"/>
              </a:rPr>
              <a:t>无人技术</a:t>
            </a:r>
            <a:r>
              <a:rPr lang="zh-CN" sz="2400" dirty="0">
                <a:solidFill>
                  <a:srgbClr val="666666"/>
                </a:solidFill>
                <a:latin typeface="微软雅黑" panose="020B0503020204020204" pitchFamily="34" charset="-122"/>
                <a:ea typeface="微软雅黑" panose="020B0503020204020204" pitchFamily="34" charset="-122"/>
              </a:rPr>
              <a:t>迅速</a:t>
            </a:r>
            <a:r>
              <a:rPr altLang="zh-HK" sz="2400" dirty="0">
                <a:solidFill>
                  <a:srgbClr val="666666"/>
                </a:solidFill>
                <a:latin typeface="微软雅黑" panose="020B0503020204020204" pitchFamily="34" charset="-122"/>
                <a:ea typeface="微软雅黑" panose="020B0503020204020204" pitchFamily="34" charset="-122"/>
              </a:rPr>
              <a:t>发展的时代，无人机的用途越来越广泛，对于其在物流配送的方面也将会越来越发挥作用。为提升快递行业的服务质量，降低运营成本、人力成本等，提升行业竞争力，</a:t>
            </a:r>
            <a:r>
              <a:rPr lang="zh-CN" sz="2400" dirty="0">
                <a:solidFill>
                  <a:srgbClr val="666666"/>
                </a:solidFill>
                <a:latin typeface="微软雅黑" panose="020B0503020204020204" pitchFamily="34" charset="-122"/>
                <a:ea typeface="微软雅黑" panose="020B0503020204020204" pitchFamily="34" charset="-122"/>
              </a:rPr>
              <a:t>本课题</a:t>
            </a:r>
            <a:r>
              <a:rPr altLang="zh-HK" sz="2400" dirty="0">
                <a:solidFill>
                  <a:srgbClr val="666666"/>
                </a:solidFill>
                <a:latin typeface="微软雅黑" panose="020B0503020204020204" pitchFamily="34" charset="-122"/>
                <a:ea typeface="微软雅黑" panose="020B0503020204020204" pitchFamily="34" charset="-122"/>
              </a:rPr>
              <a:t>采用无人机和</a:t>
            </a:r>
            <a:r>
              <a:rPr lang="zh-CN" sz="2400" dirty="0">
                <a:solidFill>
                  <a:srgbClr val="666666"/>
                </a:solidFill>
                <a:latin typeface="微软雅黑" panose="020B0503020204020204" pitchFamily="34" charset="-122"/>
                <a:ea typeface="微软雅黑" panose="020B0503020204020204" pitchFamily="34" charset="-122"/>
              </a:rPr>
              <a:t>无人车</a:t>
            </a:r>
            <a:r>
              <a:rPr altLang="zh-HK" sz="2400" dirty="0">
                <a:solidFill>
                  <a:srgbClr val="666666"/>
                </a:solidFill>
                <a:latin typeface="微软雅黑" panose="020B0503020204020204" pitchFamily="34" charset="-122"/>
                <a:ea typeface="微软雅黑" panose="020B0503020204020204" pitchFamily="34" charset="-122"/>
              </a:rPr>
              <a:t>车对指定区域内的快件进行分发，使得无人机和物流车能以最高的效率将快件分发到位。</a:t>
            </a:r>
            <a:endParaRPr altLang="zh-HK" sz="2400" dirty="0">
              <a:solidFill>
                <a:srgbClr val="666666"/>
              </a:solidFill>
              <a:latin typeface="微软雅黑" panose="020B0503020204020204" pitchFamily="34" charset="-122"/>
              <a:ea typeface="微软雅黑" panose="020B0503020204020204" pitchFamily="34" charset="-122"/>
            </a:endParaRPr>
          </a:p>
        </p:txBody>
      </p:sp>
      <p:sp>
        <p:nvSpPr>
          <p:cNvPr id="12" name="矩形 11"/>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HK" altLang="en-US"/>
          </a:p>
        </p:txBody>
      </p:sp>
      <p:sp>
        <p:nvSpPr>
          <p:cNvPr id="14" name="矩形 13"/>
          <p:cNvSpPr/>
          <p:nvPr/>
        </p:nvSpPr>
        <p:spPr>
          <a:xfrm>
            <a:off x="50800" y="97061"/>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HK" altLang="en-US"/>
          </a:p>
        </p:txBody>
      </p:sp>
      <p:sp>
        <p:nvSpPr>
          <p:cNvPr id="13" name="文本框 12"/>
          <p:cNvSpPr txBox="1"/>
          <p:nvPr/>
        </p:nvSpPr>
        <p:spPr>
          <a:xfrm>
            <a:off x="25227" y="93911"/>
            <a:ext cx="1280392" cy="368300"/>
          </a:xfrm>
          <a:prstGeom prst="rect">
            <a:avLst/>
          </a:prstGeom>
          <a:noFill/>
        </p:spPr>
        <p:txBody>
          <a:bodyPr wrap="square" rtlCol="0">
            <a:spAutoFit/>
          </a:bodyPr>
          <a:p>
            <a:r>
              <a:rPr lang="zh-CN" spc="300" dirty="0" smtClean="0">
                <a:solidFill>
                  <a:srgbClr val="666666"/>
                </a:solidFill>
                <a:latin typeface="微软雅黑" panose="020B0503020204020204" pitchFamily="34" charset="-122"/>
                <a:ea typeface="微软雅黑" panose="020B0503020204020204" pitchFamily="34" charset="-122"/>
              </a:rPr>
              <a:t>研究目的</a:t>
            </a:r>
            <a:endParaRPr lang="zh-CN" spc="300" dirty="0">
              <a:solidFill>
                <a:srgbClr val="666666"/>
              </a:solidFill>
              <a:latin typeface="微软雅黑" panose="020B0503020204020204" pitchFamily="34" charset="-122"/>
              <a:ea typeface="微软雅黑" panose="020B0503020204020204" pitchFamily="34" charset="-122"/>
            </a:endParaRPr>
          </a:p>
        </p:txBody>
      </p:sp>
      <p:cxnSp>
        <p:nvCxnSpPr>
          <p:cNvPr id="19" name="直接连接符 18"/>
          <p:cNvCxnSpPr/>
          <p:nvPr/>
        </p:nvCxnSpPr>
        <p:spPr>
          <a:xfrm>
            <a:off x="13047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1324496" y="93911"/>
            <a:ext cx="1295400" cy="368300"/>
          </a:xfrm>
          <a:prstGeom prst="rect">
            <a:avLst/>
          </a:prstGeom>
          <a:noFill/>
        </p:spPr>
        <p:txBody>
          <a:bodyPr wrap="square" rtlCol="0">
            <a:spAutoFit/>
          </a:bodyPr>
          <a:p>
            <a:r>
              <a:rPr lang="zh-CN" spc="300" dirty="0" smtClean="0">
                <a:solidFill>
                  <a:schemeClr val="bg1"/>
                </a:solidFill>
                <a:latin typeface="微软雅黑" panose="020B0503020204020204" pitchFamily="34" charset="-122"/>
                <a:ea typeface="微软雅黑" panose="020B0503020204020204" pitchFamily="34" charset="-122"/>
              </a:rPr>
              <a:t>现状分析</a:t>
            </a:r>
            <a:endParaRPr lang="zh-CN" spc="300" dirty="0">
              <a:solidFill>
                <a:schemeClr val="bg1"/>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2684103" y="93911"/>
            <a:ext cx="1295400" cy="368300"/>
          </a:xfrm>
          <a:prstGeom prst="rect">
            <a:avLst/>
          </a:prstGeom>
          <a:noFill/>
        </p:spPr>
        <p:txBody>
          <a:bodyPr wrap="square" rtlCol="0">
            <a:spAutoFit/>
          </a:bodyPr>
          <a:p>
            <a:r>
              <a:rPr lang="zh-CN" spc="300" dirty="0" smtClean="0">
                <a:solidFill>
                  <a:schemeClr val="bg1"/>
                </a:solidFill>
                <a:latin typeface="微软雅黑" panose="020B0503020204020204" pitchFamily="34" charset="-122"/>
                <a:ea typeface="微软雅黑" panose="020B0503020204020204" pitchFamily="34" charset="-122"/>
              </a:rPr>
              <a:t>研究内容</a:t>
            </a:r>
            <a:endParaRPr lang="zh-CN" spc="300" dirty="0">
              <a:solidFill>
                <a:schemeClr val="bg1"/>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4043710" y="93911"/>
            <a:ext cx="1295400" cy="368300"/>
          </a:xfrm>
          <a:prstGeom prst="rect">
            <a:avLst/>
          </a:prstGeom>
          <a:noFill/>
        </p:spPr>
        <p:txBody>
          <a:bodyPr wrap="square" rtlCol="0">
            <a:spAutoFit/>
          </a:bodyPr>
          <a:p>
            <a:r>
              <a:rPr lang="zh-CN" spc="300" dirty="0" smtClean="0">
                <a:solidFill>
                  <a:schemeClr val="bg1"/>
                </a:solidFill>
                <a:latin typeface="微软雅黑" panose="020B0503020204020204" pitchFamily="34" charset="-122"/>
                <a:ea typeface="微软雅黑" panose="020B0503020204020204" pitchFamily="34" charset="-122"/>
                <a:sym typeface="+mn-ea"/>
              </a:rPr>
              <a:t>解决方案</a:t>
            </a:r>
            <a:endParaRPr lang="zh-CN" spc="300" dirty="0">
              <a:solidFill>
                <a:schemeClr val="bg1"/>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5403317" y="93911"/>
            <a:ext cx="1295400" cy="368300"/>
          </a:xfrm>
          <a:prstGeom prst="rect">
            <a:avLst/>
          </a:prstGeom>
          <a:noFill/>
        </p:spPr>
        <p:txBody>
          <a:bodyPr wrap="square" rtlCol="0">
            <a:spAutoFit/>
          </a:bodyPr>
          <a:p>
            <a:r>
              <a:rPr lang="zh-CN" spc="300" dirty="0" smtClean="0">
                <a:solidFill>
                  <a:schemeClr val="bg1"/>
                </a:solidFill>
                <a:latin typeface="微软雅黑" panose="020B0503020204020204" pitchFamily="34" charset="-122"/>
                <a:ea typeface="微软雅黑" panose="020B0503020204020204" pitchFamily="34" charset="-122"/>
              </a:rPr>
              <a:t>实验分析</a:t>
            </a:r>
            <a:endParaRPr lang="zh-CN" spc="300" dirty="0">
              <a:solidFill>
                <a:schemeClr val="bg1"/>
              </a:solidFill>
              <a:latin typeface="微软雅黑" panose="020B0503020204020204" pitchFamily="34" charset="-122"/>
              <a:ea typeface="微软雅黑" panose="020B0503020204020204" pitchFamily="34" charset="-122"/>
            </a:endParaRPr>
          </a:p>
        </p:txBody>
      </p:sp>
      <p:cxnSp>
        <p:nvCxnSpPr>
          <p:cNvPr id="7" name="直接连接符 6"/>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pic>
        <p:nvPicPr>
          <p:cNvPr id="4" name="图片 3" descr="u=2179799202,3587943320&amp;fm=214&amp;gp=0"/>
          <p:cNvPicPr>
            <a:picLocks noChangeAspect="1"/>
          </p:cNvPicPr>
          <p:nvPr/>
        </p:nvPicPr>
        <p:blipFill>
          <a:blip r:embed="rId1"/>
          <a:stretch>
            <a:fillRect/>
          </a:stretch>
        </p:blipFill>
        <p:spPr>
          <a:xfrm>
            <a:off x="0" y="3553460"/>
            <a:ext cx="4672330" cy="3304540"/>
          </a:xfrm>
          <a:prstGeom prst="rect">
            <a:avLst/>
          </a:prstGeom>
        </p:spPr>
      </p:pic>
      <p:pic>
        <p:nvPicPr>
          <p:cNvPr id="6" name="图片 5" descr="636239834794044068217"/>
          <p:cNvPicPr>
            <a:picLocks noChangeAspect="1"/>
          </p:cNvPicPr>
          <p:nvPr/>
        </p:nvPicPr>
        <p:blipFill>
          <a:blip r:embed="rId2"/>
          <a:stretch>
            <a:fillRect/>
          </a:stretch>
        </p:blipFill>
        <p:spPr>
          <a:xfrm>
            <a:off x="4672330" y="3552825"/>
            <a:ext cx="4471670" cy="3305175"/>
          </a:xfrm>
          <a:prstGeom prst="rect">
            <a:avLst/>
          </a:prstGeom>
        </p:spPr>
      </p:pic>
    </p:spTree>
  </p:cSld>
  <p:clrMapOvr>
    <a:masterClrMapping/>
  </p:clrMapOvr>
  <p:transition>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1" cstate="print">
            <a:lum/>
          </a:blip>
          <a:srcRect/>
          <a:stretch>
            <a:fillRect/>
          </a:stretch>
        </a:blipFill>
        <a:effectLst/>
      </p:bgPr>
    </p:bg>
    <p:spTree>
      <p:nvGrpSpPr>
        <p:cNvPr id="1" name=""/>
        <p:cNvGrpSpPr/>
        <p:nvPr/>
      </p:nvGrpSpPr>
      <p:grpSpPr>
        <a:xfrm>
          <a:off x="0" y="0"/>
          <a:ext cx="0" cy="0"/>
          <a:chOff x="0" y="0"/>
          <a:chExt cx="0" cy="0"/>
        </a:xfrm>
      </p:grpSpPr>
      <p:grpSp>
        <p:nvGrpSpPr>
          <p:cNvPr id="3" name="组合 2"/>
          <p:cNvGrpSpPr/>
          <p:nvPr/>
        </p:nvGrpSpPr>
        <p:grpSpPr>
          <a:xfrm>
            <a:off x="1559719" y="2568507"/>
            <a:ext cx="6024563" cy="1720986"/>
            <a:chOff x="2408238" y="2568507"/>
            <a:chExt cx="6024563" cy="1720986"/>
          </a:xfrm>
        </p:grpSpPr>
        <p:grpSp>
          <p:nvGrpSpPr>
            <p:cNvPr id="14" name="组合 13"/>
            <p:cNvGrpSpPr/>
            <p:nvPr/>
          </p:nvGrpSpPr>
          <p:grpSpPr>
            <a:xfrm>
              <a:off x="2408238" y="2568507"/>
              <a:ext cx="6024563" cy="1720986"/>
              <a:chOff x="1184275" y="2717410"/>
              <a:chExt cx="6024563" cy="1720986"/>
            </a:xfrm>
          </p:grpSpPr>
          <p:grpSp>
            <p:nvGrpSpPr>
              <p:cNvPr id="10" name="Group 4"/>
              <p:cNvGrpSpPr>
                <a:grpSpLocks noChangeAspect="1"/>
              </p:cNvGrpSpPr>
              <p:nvPr/>
            </p:nvGrpSpPr>
            <p:grpSpPr bwMode="auto">
              <a:xfrm>
                <a:off x="1184275" y="2717410"/>
                <a:ext cx="1847850" cy="1720986"/>
                <a:chOff x="1164" y="687"/>
                <a:chExt cx="3219" cy="2998"/>
              </a:xfrm>
              <a:solidFill>
                <a:schemeClr val="bg1"/>
              </a:solidFill>
              <a:effectLst>
                <a:outerShdw blurRad="50800" dist="38100" dir="2700000" algn="tl" rotWithShape="0">
                  <a:prstClr val="black">
                    <a:alpha val="40000"/>
                  </a:prstClr>
                </a:outerShdw>
              </a:effectLst>
            </p:grpSpPr>
            <p:sp>
              <p:nvSpPr>
                <p:cNvPr id="11" name="Freeform 6"/>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12" name="Freeform 7"/>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grpSp>
          <p:sp>
            <p:nvSpPr>
              <p:cNvPr id="13" name="文本框 12"/>
              <p:cNvSpPr txBox="1"/>
              <p:nvPr/>
            </p:nvSpPr>
            <p:spPr>
              <a:xfrm>
                <a:off x="3187700" y="2847430"/>
                <a:ext cx="4021138" cy="1198880"/>
              </a:xfrm>
              <a:prstGeom prst="rect">
                <a:avLst/>
              </a:prstGeom>
              <a:noFill/>
            </p:spPr>
            <p:txBody>
              <a:bodyPr wrap="square" rtlCol="0">
                <a:spAutoFit/>
              </a:bodyPr>
              <a:lstStyle/>
              <a:p>
                <a:r>
                  <a:rPr lang="zh-CN" altLang="en-US" sz="7200" b="1" spc="300" dirty="0">
                    <a:solidFill>
                      <a:schemeClr val="bg1"/>
                    </a:solidFill>
                    <a:latin typeface="微软雅黑" panose="020B0503020204020204" pitchFamily="34" charset="-122"/>
                    <a:ea typeface="微软雅黑" panose="020B0503020204020204" pitchFamily="34" charset="-122"/>
                  </a:rPr>
                  <a:t>现状分析</a:t>
                </a:r>
                <a:endParaRPr lang="zh-CN" altLang="en-US" sz="7200" b="1" spc="300" dirty="0">
                  <a:solidFill>
                    <a:schemeClr val="bg1"/>
                  </a:solidFill>
                  <a:latin typeface="微软雅黑" panose="020B0503020204020204" pitchFamily="34" charset="-122"/>
                  <a:ea typeface="微软雅黑" panose="020B0503020204020204" pitchFamily="34" charset="-122"/>
                </a:endParaRPr>
              </a:p>
            </p:txBody>
          </p:sp>
        </p:grpSp>
        <p:sp>
          <p:nvSpPr>
            <p:cNvPr id="15" name="矩形 14"/>
            <p:cNvSpPr/>
            <p:nvPr/>
          </p:nvSpPr>
          <p:spPr>
            <a:xfrm>
              <a:off x="4475163" y="3816912"/>
              <a:ext cx="3856037" cy="369332"/>
            </a:xfrm>
            <a:prstGeom prst="rect">
              <a:avLst/>
            </a:prstGeom>
          </p:spPr>
          <p:txBody>
            <a:bodyPr wrap="square">
              <a:spAutoFit/>
            </a:bodyPr>
            <a:lstStyle/>
            <a:p>
              <a:r>
                <a:rPr lang="en-US" altLang="zh-HK" sz="900" dirty="0">
                  <a:solidFill>
                    <a:schemeClr val="bg1"/>
                  </a:solidFill>
                  <a:latin typeface="微软雅黑" panose="020B0503020204020204" pitchFamily="34" charset="-122"/>
                  <a:ea typeface="微软雅黑" panose="020B0503020204020204" pitchFamily="34" charset="-122"/>
                </a:rPr>
                <a:t>It was the best of times, it was the worst of times; it was the age of wisdom, it was the age of foolishness.</a:t>
              </a:r>
              <a:r>
                <a:rPr lang="zh-HK" altLang="zh-HK" sz="9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 </a:t>
              </a:r>
              <a:endParaRPr lang="zh-HK" altLang="en-US" sz="900" dirty="0">
                <a:solidFill>
                  <a:schemeClr val="bg1"/>
                </a:solidFill>
              </a:endParaRPr>
            </a:p>
          </p:txBody>
        </p:sp>
      </p:grpSp>
    </p:spTree>
  </p:cSld>
  <p:clrMapOvr>
    <a:masterClrMapping/>
  </p:clrMapOvr>
  <p:transition>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矩形 34"/>
          <p:cNvSpPr/>
          <p:nvPr/>
        </p:nvSpPr>
        <p:spPr>
          <a:xfrm>
            <a:off x="679450" y="749935"/>
            <a:ext cx="7149465" cy="3599815"/>
          </a:xfrm>
          <a:prstGeom prst="rect">
            <a:avLst/>
          </a:prstGeom>
        </p:spPr>
        <p:txBody>
          <a:bodyPr wrap="square">
            <a:spAutoFit/>
          </a:bodyPr>
          <a:lstStyle/>
          <a:p>
            <a:pPr lvl="0" algn="just"/>
            <a:r>
              <a:rPr lang="en-US" altLang="zh-CN" sz="2400" dirty="0">
                <a:solidFill>
                  <a:srgbClr val="666666"/>
                </a:solidFill>
                <a:latin typeface="微软雅黑" panose="020B0503020204020204" pitchFamily="34" charset="-122"/>
                <a:ea typeface="微软雅黑" panose="020B0503020204020204" pitchFamily="34" charset="-122"/>
                <a:sym typeface="+mn-ea"/>
              </a:rPr>
              <a:t>  </a:t>
            </a:r>
            <a:r>
              <a:rPr lang="zh-CN" sz="2400" dirty="0">
                <a:solidFill>
                  <a:srgbClr val="666666"/>
                </a:solidFill>
                <a:latin typeface="微软雅黑" panose="020B0503020204020204" pitchFamily="34" charset="-122"/>
                <a:ea typeface="微软雅黑" panose="020B0503020204020204" pitchFamily="34" charset="-122"/>
                <a:sym typeface="+mn-ea"/>
              </a:rPr>
              <a:t>无人车领域：</a:t>
            </a:r>
            <a:endParaRPr lang="zh-CN" sz="2400" dirty="0">
              <a:solidFill>
                <a:srgbClr val="666666"/>
              </a:solidFill>
              <a:latin typeface="微软雅黑" panose="020B0503020204020204" pitchFamily="34" charset="-122"/>
              <a:ea typeface="微软雅黑" panose="020B0503020204020204" pitchFamily="34" charset="-122"/>
            </a:endParaRPr>
          </a:p>
          <a:p>
            <a:pPr lvl="0" algn="just"/>
            <a:r>
              <a:rPr lang="en-US" sz="2400" dirty="0">
                <a:solidFill>
                  <a:srgbClr val="666666"/>
                </a:solidFill>
                <a:latin typeface="微软雅黑" panose="020B0503020204020204" pitchFamily="34" charset="-122"/>
                <a:ea typeface="微软雅黑" panose="020B0503020204020204" pitchFamily="34" charset="-122"/>
                <a:sym typeface="+mn-ea"/>
              </a:rPr>
              <a:t>	</a:t>
            </a:r>
            <a:r>
              <a:rPr lang="en-US" sz="2000" dirty="0">
                <a:solidFill>
                  <a:srgbClr val="666666"/>
                </a:solidFill>
                <a:latin typeface="微软雅黑" panose="020B0503020204020204" pitchFamily="34" charset="-122"/>
                <a:ea typeface="微软雅黑" panose="020B0503020204020204" pitchFamily="34" charset="-122"/>
                <a:sym typeface="+mn-ea"/>
              </a:rPr>
              <a:t>2016年，谷歌计划通过无人车提供送货服务。具体操作上，当载货车辆抵达指定地点时，收货者即可通过密码开启货柜门取货，随后直接在车辆感应设备上完成付款</a:t>
            </a:r>
            <a:r>
              <a:rPr lang="zh-CN" altLang="en-US" sz="2000" dirty="0">
                <a:solidFill>
                  <a:srgbClr val="666666"/>
                </a:solidFill>
                <a:latin typeface="微软雅黑" panose="020B0503020204020204" pitchFamily="34" charset="-122"/>
                <a:ea typeface="微软雅黑" panose="020B0503020204020204" pitchFamily="34" charset="-122"/>
                <a:sym typeface="+mn-ea"/>
              </a:rPr>
              <a:t>。</a:t>
            </a:r>
            <a:endParaRPr lang="zh-CN" altLang="en-US" sz="2000" dirty="0">
              <a:solidFill>
                <a:srgbClr val="666666"/>
              </a:solidFill>
              <a:latin typeface="微软雅黑" panose="020B0503020204020204" pitchFamily="34" charset="-122"/>
              <a:ea typeface="微软雅黑" panose="020B0503020204020204" pitchFamily="34" charset="-122"/>
              <a:sym typeface="+mn-ea"/>
            </a:endParaRPr>
          </a:p>
          <a:p>
            <a:pPr lvl="0" algn="just"/>
            <a:endParaRPr lang="zh-CN" altLang="en-US" sz="2000" dirty="0">
              <a:solidFill>
                <a:srgbClr val="666666"/>
              </a:solidFill>
              <a:latin typeface="微软雅黑" panose="020B0503020204020204" pitchFamily="34" charset="-122"/>
              <a:ea typeface="微软雅黑" panose="020B0503020204020204" pitchFamily="34" charset="-122"/>
              <a:sym typeface="+mn-ea"/>
            </a:endParaRPr>
          </a:p>
          <a:p>
            <a:pPr lvl="0" algn="just"/>
            <a:r>
              <a:rPr lang="en-US" sz="2000" dirty="0">
                <a:solidFill>
                  <a:srgbClr val="666666"/>
                </a:solidFill>
                <a:latin typeface="微软雅黑" panose="020B0503020204020204" pitchFamily="34" charset="-122"/>
                <a:ea typeface="微软雅黑" panose="020B0503020204020204" pitchFamily="34" charset="-122"/>
                <a:sym typeface="+mn-ea"/>
              </a:rPr>
              <a:t>	</a:t>
            </a:r>
            <a:r>
              <a:rPr lang="zh-CN" altLang="en-US" sz="2000" dirty="0">
                <a:solidFill>
                  <a:srgbClr val="666666"/>
                </a:solidFill>
                <a:latin typeface="微软雅黑" panose="020B0503020204020204" pitchFamily="34" charset="-122"/>
                <a:ea typeface="微软雅黑" panose="020B0503020204020204" pitchFamily="34" charset="-122"/>
                <a:sym typeface="+mn-ea"/>
              </a:rPr>
              <a:t>去</a:t>
            </a:r>
            <a:r>
              <a:rPr lang="en-US" sz="2000" dirty="0">
                <a:solidFill>
                  <a:srgbClr val="666666"/>
                </a:solidFill>
                <a:latin typeface="微软雅黑" panose="020B0503020204020204" pitchFamily="34" charset="-122"/>
                <a:ea typeface="微软雅黑" panose="020B0503020204020204" pitchFamily="34" charset="-122"/>
                <a:sym typeface="+mn-ea"/>
              </a:rPr>
              <a:t>年618期间，菜鸟“小G”在浙江一家铁路运输法院试运营上岗，进行包裹文件传输工作。菜鸟智能配送机器人“小G”会协同工作，自动进行包裹分配和运行路径规划。通过内建的导航系统，它能在</a:t>
            </a:r>
            <a:endParaRPr lang="en-US" sz="2000" dirty="0">
              <a:solidFill>
                <a:srgbClr val="666666"/>
              </a:solidFill>
              <a:latin typeface="微软雅黑" panose="020B0503020204020204" pitchFamily="34" charset="-122"/>
              <a:ea typeface="微软雅黑" panose="020B0503020204020204" pitchFamily="34" charset="-122"/>
              <a:sym typeface="+mn-ea"/>
            </a:endParaRPr>
          </a:p>
          <a:p>
            <a:pPr lvl="0" algn="just"/>
            <a:r>
              <a:rPr lang="en-US" sz="2000" dirty="0">
                <a:solidFill>
                  <a:srgbClr val="666666"/>
                </a:solidFill>
                <a:latin typeface="微软雅黑" panose="020B0503020204020204" pitchFamily="34" charset="-122"/>
                <a:ea typeface="微软雅黑" panose="020B0503020204020204" pitchFamily="34" charset="-122"/>
                <a:sym typeface="+mn-ea"/>
              </a:rPr>
              <a:t>无人干预情况下实现自主定</a:t>
            </a:r>
            <a:endParaRPr lang="en-US" sz="2000" dirty="0">
              <a:solidFill>
                <a:srgbClr val="666666"/>
              </a:solidFill>
              <a:latin typeface="微软雅黑" panose="020B0503020204020204" pitchFamily="34" charset="-122"/>
              <a:ea typeface="微软雅黑" panose="020B0503020204020204" pitchFamily="34" charset="-122"/>
              <a:sym typeface="+mn-ea"/>
            </a:endParaRPr>
          </a:p>
          <a:p>
            <a:pPr lvl="0" algn="just"/>
            <a:r>
              <a:rPr lang="en-US" sz="2000" dirty="0">
                <a:solidFill>
                  <a:srgbClr val="666666"/>
                </a:solidFill>
                <a:latin typeface="微软雅黑" panose="020B0503020204020204" pitchFamily="34" charset="-122"/>
                <a:ea typeface="微软雅黑" panose="020B0503020204020204" pitchFamily="34" charset="-122"/>
                <a:sym typeface="+mn-ea"/>
              </a:rPr>
              <a:t>位导航。</a:t>
            </a:r>
            <a:endParaRPr lang="en-US" sz="2000" dirty="0">
              <a:solidFill>
                <a:srgbClr val="666666"/>
              </a:solidFill>
              <a:latin typeface="微软雅黑" panose="020B0503020204020204" pitchFamily="34" charset="-122"/>
              <a:ea typeface="微软雅黑" panose="020B0503020204020204" pitchFamily="34" charset="-122"/>
              <a:sym typeface="+mn-ea"/>
            </a:endParaRPr>
          </a:p>
        </p:txBody>
      </p:sp>
      <p:sp>
        <p:nvSpPr>
          <p:cNvPr id="12" name="矩形 11"/>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HK" altLang="en-US"/>
          </a:p>
        </p:txBody>
      </p:sp>
      <p:sp>
        <p:nvSpPr>
          <p:cNvPr id="14" name="矩形 13"/>
          <p:cNvSpPr/>
          <p:nvPr/>
        </p:nvSpPr>
        <p:spPr>
          <a:xfrm>
            <a:off x="1333500" y="109761"/>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HK" altLang="en-US"/>
          </a:p>
        </p:txBody>
      </p:sp>
      <p:sp>
        <p:nvSpPr>
          <p:cNvPr id="13" name="文本框 12"/>
          <p:cNvSpPr txBox="1"/>
          <p:nvPr/>
        </p:nvSpPr>
        <p:spPr>
          <a:xfrm>
            <a:off x="25227" y="93911"/>
            <a:ext cx="1280392" cy="368300"/>
          </a:xfrm>
          <a:prstGeom prst="rect">
            <a:avLst/>
          </a:prstGeom>
          <a:noFill/>
        </p:spPr>
        <p:txBody>
          <a:bodyPr wrap="square" rtlCol="0">
            <a:spAutoFit/>
          </a:bodyPr>
          <a:p>
            <a:r>
              <a:rPr lang="zh-CN" spc="300" dirty="0" smtClean="0">
                <a:solidFill>
                  <a:schemeClr val="bg1"/>
                </a:solidFill>
                <a:latin typeface="微软雅黑" panose="020B0503020204020204" pitchFamily="34" charset="-122"/>
                <a:ea typeface="微软雅黑" panose="020B0503020204020204" pitchFamily="34" charset="-122"/>
              </a:rPr>
              <a:t>研究目的</a:t>
            </a:r>
            <a:endParaRPr lang="zh-CN" spc="300" dirty="0" smtClean="0">
              <a:solidFill>
                <a:schemeClr val="bg1"/>
              </a:solidFill>
              <a:latin typeface="微软雅黑" panose="020B0503020204020204" pitchFamily="34" charset="-122"/>
              <a:ea typeface="微软雅黑" panose="020B0503020204020204" pitchFamily="34" charset="-122"/>
            </a:endParaRPr>
          </a:p>
        </p:txBody>
      </p:sp>
      <p:cxnSp>
        <p:nvCxnSpPr>
          <p:cNvPr id="19" name="直接连接符 18"/>
          <p:cNvCxnSpPr/>
          <p:nvPr/>
        </p:nvCxnSpPr>
        <p:spPr>
          <a:xfrm>
            <a:off x="13047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1311796" y="116136"/>
            <a:ext cx="1295400" cy="368300"/>
          </a:xfrm>
          <a:prstGeom prst="rect">
            <a:avLst/>
          </a:prstGeom>
          <a:noFill/>
        </p:spPr>
        <p:txBody>
          <a:bodyPr wrap="square" rtlCol="0">
            <a:spAutoFit/>
          </a:bodyPr>
          <a:p>
            <a:r>
              <a:rPr lang="zh-CN" spc="300" dirty="0" smtClean="0">
                <a:solidFill>
                  <a:schemeClr val="tx1"/>
                </a:solidFill>
                <a:latin typeface="微软雅黑" panose="020B0503020204020204" pitchFamily="34" charset="-122"/>
                <a:ea typeface="微软雅黑" panose="020B0503020204020204" pitchFamily="34" charset="-122"/>
              </a:rPr>
              <a:t>现状分析</a:t>
            </a:r>
            <a:endParaRPr lang="zh-CN" spc="300" dirty="0" smtClean="0">
              <a:solidFill>
                <a:schemeClr val="tx1"/>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2684103" y="93911"/>
            <a:ext cx="1295400" cy="368300"/>
          </a:xfrm>
          <a:prstGeom prst="rect">
            <a:avLst/>
          </a:prstGeom>
          <a:noFill/>
        </p:spPr>
        <p:txBody>
          <a:bodyPr wrap="square" rtlCol="0">
            <a:spAutoFit/>
          </a:bodyPr>
          <a:p>
            <a:r>
              <a:rPr lang="zh-CN" spc="300" dirty="0" smtClean="0">
                <a:solidFill>
                  <a:schemeClr val="bg1"/>
                </a:solidFill>
                <a:latin typeface="微软雅黑" panose="020B0503020204020204" pitchFamily="34" charset="-122"/>
                <a:ea typeface="微软雅黑" panose="020B0503020204020204" pitchFamily="34" charset="-122"/>
              </a:rPr>
              <a:t>研究内容</a:t>
            </a:r>
            <a:endParaRPr lang="zh-CN" spc="300" dirty="0">
              <a:solidFill>
                <a:schemeClr val="bg1"/>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4043710" y="93911"/>
            <a:ext cx="1295400" cy="368300"/>
          </a:xfrm>
          <a:prstGeom prst="rect">
            <a:avLst/>
          </a:prstGeom>
          <a:noFill/>
        </p:spPr>
        <p:txBody>
          <a:bodyPr wrap="square" rtlCol="0">
            <a:spAutoFit/>
          </a:bodyPr>
          <a:p>
            <a:r>
              <a:rPr lang="zh-CN" spc="300" dirty="0" smtClean="0">
                <a:solidFill>
                  <a:schemeClr val="bg1"/>
                </a:solidFill>
                <a:latin typeface="微软雅黑" panose="020B0503020204020204" pitchFamily="34" charset="-122"/>
                <a:ea typeface="微软雅黑" panose="020B0503020204020204" pitchFamily="34" charset="-122"/>
                <a:sym typeface="+mn-ea"/>
              </a:rPr>
              <a:t>解决方案</a:t>
            </a:r>
            <a:endParaRPr lang="zh-CN" spc="300" dirty="0">
              <a:solidFill>
                <a:schemeClr val="bg1"/>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5403317" y="93911"/>
            <a:ext cx="1295400" cy="368300"/>
          </a:xfrm>
          <a:prstGeom prst="rect">
            <a:avLst/>
          </a:prstGeom>
          <a:noFill/>
        </p:spPr>
        <p:txBody>
          <a:bodyPr wrap="square" rtlCol="0">
            <a:spAutoFit/>
          </a:bodyPr>
          <a:p>
            <a:r>
              <a:rPr lang="zh-CN" spc="300" dirty="0" smtClean="0">
                <a:solidFill>
                  <a:schemeClr val="bg1"/>
                </a:solidFill>
                <a:latin typeface="微软雅黑" panose="020B0503020204020204" pitchFamily="34" charset="-122"/>
                <a:ea typeface="微软雅黑" panose="020B0503020204020204" pitchFamily="34" charset="-122"/>
                <a:sym typeface="+mn-ea"/>
              </a:rPr>
              <a:t>实验分析</a:t>
            </a:r>
            <a:endParaRPr lang="zh-CN" spc="300" dirty="0">
              <a:solidFill>
                <a:schemeClr val="bg1"/>
              </a:solidFill>
              <a:latin typeface="微软雅黑" panose="020B0503020204020204" pitchFamily="34" charset="-122"/>
              <a:ea typeface="微软雅黑" panose="020B0503020204020204" pitchFamily="34" charset="-122"/>
            </a:endParaRPr>
          </a:p>
        </p:txBody>
      </p:sp>
      <p:cxnSp>
        <p:nvCxnSpPr>
          <p:cNvPr id="7" name="直接连接符 6"/>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pic>
        <p:nvPicPr>
          <p:cNvPr id="4" name="图片 3" descr="u=4185013500,3400174343&amp;fm=214&amp;gp=0"/>
          <p:cNvPicPr>
            <a:picLocks noChangeAspect="1"/>
          </p:cNvPicPr>
          <p:nvPr/>
        </p:nvPicPr>
        <p:blipFill>
          <a:blip r:embed="rId1"/>
          <a:stretch>
            <a:fillRect/>
          </a:stretch>
        </p:blipFill>
        <p:spPr>
          <a:xfrm>
            <a:off x="3895725" y="3392170"/>
            <a:ext cx="5248275" cy="3463925"/>
          </a:xfrm>
          <a:prstGeom prst="rect">
            <a:avLst/>
          </a:prstGeom>
        </p:spPr>
      </p:pic>
    </p:spTree>
  </p:cSld>
  <p:clrMapOvr>
    <a:masterClrMapping/>
  </p:clrMapOvr>
  <p:transition>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73742898" name="图片 1073742897" descr="IMG_256"/>
          <p:cNvPicPr>
            <a:picLocks noChangeAspect="1"/>
          </p:cNvPicPr>
          <p:nvPr/>
        </p:nvPicPr>
        <p:blipFill>
          <a:blip r:embed="rId1"/>
          <a:stretch>
            <a:fillRect/>
          </a:stretch>
        </p:blipFill>
        <p:spPr>
          <a:xfrm>
            <a:off x="6092190" y="556895"/>
            <a:ext cx="3051810" cy="1809750"/>
          </a:xfrm>
          <a:prstGeom prst="rect">
            <a:avLst/>
          </a:prstGeom>
          <a:noFill/>
          <a:ln w="9525">
            <a:noFill/>
          </a:ln>
        </p:spPr>
      </p:pic>
      <p:sp>
        <p:nvSpPr>
          <p:cNvPr id="35" name="矩形 34"/>
          <p:cNvSpPr/>
          <p:nvPr/>
        </p:nvSpPr>
        <p:spPr>
          <a:xfrm>
            <a:off x="460375" y="2078355"/>
            <a:ext cx="7149465" cy="4154170"/>
          </a:xfrm>
          <a:prstGeom prst="rect">
            <a:avLst/>
          </a:prstGeom>
        </p:spPr>
        <p:txBody>
          <a:bodyPr wrap="square">
            <a:spAutoFit/>
          </a:bodyPr>
          <a:lstStyle/>
          <a:p>
            <a:pPr lvl="0" algn="just"/>
            <a:r>
              <a:rPr lang="en-US" altLang="zh-CN" sz="2400" dirty="0">
                <a:solidFill>
                  <a:srgbClr val="666666"/>
                </a:solidFill>
                <a:latin typeface="微软雅黑" panose="020B0503020204020204" pitchFamily="34" charset="-122"/>
                <a:ea typeface="微软雅黑" panose="020B0503020204020204" pitchFamily="34" charset="-122"/>
              </a:rPr>
              <a:t>  </a:t>
            </a:r>
            <a:endParaRPr lang="zh-CN" sz="2400" dirty="0">
              <a:solidFill>
                <a:srgbClr val="666666"/>
              </a:solidFill>
              <a:latin typeface="微软雅黑" panose="020B0503020204020204" pitchFamily="34" charset="-122"/>
              <a:ea typeface="微软雅黑" panose="020B0503020204020204" pitchFamily="34" charset="-122"/>
            </a:endParaRPr>
          </a:p>
          <a:p>
            <a:pPr lvl="0" algn="just"/>
            <a:r>
              <a:rPr lang="en-US" sz="2000" dirty="0">
                <a:solidFill>
                  <a:srgbClr val="666666"/>
                </a:solidFill>
                <a:latin typeface="微软雅黑" panose="020B0503020204020204" pitchFamily="34" charset="-122"/>
                <a:ea typeface="微软雅黑" panose="020B0503020204020204" pitchFamily="34" charset="-122"/>
              </a:rPr>
              <a:t>	2013年9月，顺丰自主研发的用于派送快件的无人机完成了内部测试，在局部地区试运行。</a:t>
            </a:r>
            <a:endParaRPr lang="en-US" sz="2000" dirty="0">
              <a:solidFill>
                <a:srgbClr val="666666"/>
              </a:solidFill>
              <a:latin typeface="微软雅黑" panose="020B0503020204020204" pitchFamily="34" charset="-122"/>
              <a:ea typeface="微软雅黑" panose="020B0503020204020204" pitchFamily="34" charset="-122"/>
            </a:endParaRPr>
          </a:p>
          <a:p>
            <a:pPr lvl="0" algn="just"/>
            <a:endParaRPr lang="en-US" sz="2000" dirty="0">
              <a:solidFill>
                <a:srgbClr val="666666"/>
              </a:solidFill>
              <a:latin typeface="微软雅黑" panose="020B0503020204020204" pitchFamily="34" charset="-122"/>
              <a:ea typeface="微软雅黑" panose="020B0503020204020204" pitchFamily="34" charset="-122"/>
            </a:endParaRPr>
          </a:p>
          <a:p>
            <a:pPr lvl="0" algn="just"/>
            <a:r>
              <a:rPr lang="en-US" sz="2000" dirty="0">
                <a:solidFill>
                  <a:srgbClr val="666666"/>
                </a:solidFill>
                <a:latin typeface="微软雅黑" panose="020B0503020204020204" pitchFamily="34" charset="-122"/>
                <a:ea typeface="微软雅黑" panose="020B0503020204020204" pitchFamily="34" charset="-122"/>
              </a:rPr>
              <a:t>	2013年12月，亚马逊表示在测试一个叫作”Prime Air“的无人机快递项目，通过使用8桨遥控无人机实现鞋盒包装以下大小货物的配送。</a:t>
            </a:r>
            <a:endParaRPr lang="en-US" sz="2000" dirty="0">
              <a:solidFill>
                <a:srgbClr val="666666"/>
              </a:solidFill>
              <a:latin typeface="微软雅黑" panose="020B0503020204020204" pitchFamily="34" charset="-122"/>
              <a:ea typeface="微软雅黑" panose="020B0503020204020204" pitchFamily="34" charset="-122"/>
            </a:endParaRPr>
          </a:p>
          <a:p>
            <a:pPr lvl="0" algn="just"/>
            <a:endParaRPr lang="en-US" sz="2000" dirty="0">
              <a:solidFill>
                <a:srgbClr val="666666"/>
              </a:solidFill>
              <a:latin typeface="微软雅黑" panose="020B0503020204020204" pitchFamily="34" charset="-122"/>
              <a:ea typeface="微软雅黑" panose="020B0503020204020204" pitchFamily="34" charset="-122"/>
            </a:endParaRPr>
          </a:p>
          <a:p>
            <a:pPr lvl="0" algn="just"/>
            <a:r>
              <a:rPr lang="en-US" sz="2000" dirty="0">
                <a:solidFill>
                  <a:srgbClr val="666666"/>
                </a:solidFill>
                <a:latin typeface="微软雅黑" panose="020B0503020204020204" pitchFamily="34" charset="-122"/>
                <a:ea typeface="微软雅黑" panose="020B0503020204020204" pitchFamily="34" charset="-122"/>
              </a:rPr>
              <a:t>	2016年5月京东成立X事业部，无人机研发渐入正轨。当年6月，京东在宿迁部分农村首次实现无人机送货，</a:t>
            </a:r>
            <a:endParaRPr lang="en-US" sz="2000" dirty="0">
              <a:solidFill>
                <a:srgbClr val="666666"/>
              </a:solidFill>
              <a:latin typeface="微软雅黑" panose="020B0503020204020204" pitchFamily="34" charset="-122"/>
              <a:ea typeface="微软雅黑" panose="020B0503020204020204" pitchFamily="34" charset="-122"/>
            </a:endParaRPr>
          </a:p>
          <a:p>
            <a:pPr lvl="0" algn="just"/>
            <a:endParaRPr lang="en-US" sz="2000" dirty="0">
              <a:solidFill>
                <a:srgbClr val="666666"/>
              </a:solidFill>
              <a:latin typeface="微软雅黑" panose="020B0503020204020204" pitchFamily="34" charset="-122"/>
              <a:ea typeface="微软雅黑" panose="020B0503020204020204" pitchFamily="34" charset="-122"/>
            </a:endParaRPr>
          </a:p>
          <a:p>
            <a:pPr lvl="0" algn="just"/>
            <a:r>
              <a:rPr lang="en-US" sz="2000" dirty="0">
                <a:solidFill>
                  <a:srgbClr val="666666"/>
                </a:solidFill>
                <a:latin typeface="微软雅黑" panose="020B0503020204020204" pitchFamily="34" charset="-122"/>
                <a:ea typeface="微软雅黑" panose="020B0503020204020204" pitchFamily="34" charset="-122"/>
              </a:rPr>
              <a:t>	今年7月，京东无人机飞行服务中心正式在宿迁运行。刘强东表示，未来5年内无人机将在全国实现送货。</a:t>
            </a:r>
            <a:endParaRPr lang="en-US" sz="2000" dirty="0">
              <a:solidFill>
                <a:srgbClr val="666666"/>
              </a:solidFill>
              <a:latin typeface="微软雅黑" panose="020B0503020204020204" pitchFamily="34" charset="-122"/>
              <a:ea typeface="微软雅黑" panose="020B0503020204020204" pitchFamily="34" charset="-122"/>
            </a:endParaRPr>
          </a:p>
        </p:txBody>
      </p:sp>
      <p:sp>
        <p:nvSpPr>
          <p:cNvPr id="12" name="矩形 11"/>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HK" altLang="en-US"/>
          </a:p>
        </p:txBody>
      </p:sp>
      <p:sp>
        <p:nvSpPr>
          <p:cNvPr id="14" name="矩形 13"/>
          <p:cNvSpPr/>
          <p:nvPr/>
        </p:nvSpPr>
        <p:spPr>
          <a:xfrm>
            <a:off x="1333500" y="109761"/>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HK" altLang="en-US"/>
          </a:p>
        </p:txBody>
      </p:sp>
      <p:sp>
        <p:nvSpPr>
          <p:cNvPr id="13" name="文本框 12"/>
          <p:cNvSpPr txBox="1"/>
          <p:nvPr/>
        </p:nvSpPr>
        <p:spPr>
          <a:xfrm>
            <a:off x="25227" y="93911"/>
            <a:ext cx="1280392" cy="368300"/>
          </a:xfrm>
          <a:prstGeom prst="rect">
            <a:avLst/>
          </a:prstGeom>
          <a:noFill/>
        </p:spPr>
        <p:txBody>
          <a:bodyPr wrap="square" rtlCol="0">
            <a:spAutoFit/>
          </a:bodyPr>
          <a:p>
            <a:r>
              <a:rPr lang="zh-CN" spc="300" dirty="0" smtClean="0">
                <a:solidFill>
                  <a:schemeClr val="bg1"/>
                </a:solidFill>
                <a:latin typeface="微软雅黑" panose="020B0503020204020204" pitchFamily="34" charset="-122"/>
                <a:ea typeface="微软雅黑" panose="020B0503020204020204" pitchFamily="34" charset="-122"/>
              </a:rPr>
              <a:t>研究目的</a:t>
            </a:r>
            <a:endParaRPr lang="zh-CN" spc="300" dirty="0" smtClean="0">
              <a:solidFill>
                <a:schemeClr val="bg1"/>
              </a:solidFill>
              <a:latin typeface="微软雅黑" panose="020B0503020204020204" pitchFamily="34" charset="-122"/>
              <a:ea typeface="微软雅黑" panose="020B0503020204020204" pitchFamily="34" charset="-122"/>
            </a:endParaRPr>
          </a:p>
        </p:txBody>
      </p:sp>
      <p:cxnSp>
        <p:nvCxnSpPr>
          <p:cNvPr id="19" name="直接连接符 18"/>
          <p:cNvCxnSpPr/>
          <p:nvPr/>
        </p:nvCxnSpPr>
        <p:spPr>
          <a:xfrm>
            <a:off x="13047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1311796" y="116136"/>
            <a:ext cx="1295400" cy="368300"/>
          </a:xfrm>
          <a:prstGeom prst="rect">
            <a:avLst/>
          </a:prstGeom>
          <a:noFill/>
        </p:spPr>
        <p:txBody>
          <a:bodyPr wrap="square" rtlCol="0">
            <a:spAutoFit/>
          </a:bodyPr>
          <a:p>
            <a:r>
              <a:rPr lang="zh-CN" spc="300" dirty="0" smtClean="0">
                <a:latin typeface="微软雅黑" panose="020B0503020204020204" pitchFamily="34" charset="-122"/>
                <a:ea typeface="微软雅黑" panose="020B0503020204020204" pitchFamily="34" charset="-122"/>
              </a:rPr>
              <a:t>现状分析</a:t>
            </a:r>
            <a:endParaRPr lang="zh-CN" spc="300" dirty="0" smtClean="0">
              <a:latin typeface="微软雅黑" panose="020B0503020204020204" pitchFamily="34" charset="-122"/>
              <a:ea typeface="微软雅黑" panose="020B0503020204020204" pitchFamily="34" charset="-122"/>
            </a:endParaRPr>
          </a:p>
        </p:txBody>
      </p:sp>
      <p:sp>
        <p:nvSpPr>
          <p:cNvPr id="25" name="文本框 24"/>
          <p:cNvSpPr txBox="1"/>
          <p:nvPr/>
        </p:nvSpPr>
        <p:spPr>
          <a:xfrm>
            <a:off x="2684103" y="93911"/>
            <a:ext cx="1295400" cy="368300"/>
          </a:xfrm>
          <a:prstGeom prst="rect">
            <a:avLst/>
          </a:prstGeom>
          <a:noFill/>
        </p:spPr>
        <p:txBody>
          <a:bodyPr wrap="square" rtlCol="0">
            <a:spAutoFit/>
          </a:bodyPr>
          <a:p>
            <a:r>
              <a:rPr lang="zh-CN" spc="300" dirty="0" smtClean="0">
                <a:solidFill>
                  <a:schemeClr val="bg1"/>
                </a:solidFill>
                <a:latin typeface="微软雅黑" panose="020B0503020204020204" pitchFamily="34" charset="-122"/>
                <a:ea typeface="微软雅黑" panose="020B0503020204020204" pitchFamily="34" charset="-122"/>
              </a:rPr>
              <a:t>研究内容</a:t>
            </a:r>
            <a:endParaRPr lang="zh-CN" spc="300" dirty="0">
              <a:solidFill>
                <a:schemeClr val="bg1"/>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4043710" y="93911"/>
            <a:ext cx="1295400" cy="368300"/>
          </a:xfrm>
          <a:prstGeom prst="rect">
            <a:avLst/>
          </a:prstGeom>
          <a:noFill/>
        </p:spPr>
        <p:txBody>
          <a:bodyPr wrap="square" rtlCol="0">
            <a:spAutoFit/>
          </a:bodyPr>
          <a:p>
            <a:r>
              <a:rPr lang="zh-CN" spc="300" dirty="0" smtClean="0">
                <a:solidFill>
                  <a:schemeClr val="bg1"/>
                </a:solidFill>
                <a:latin typeface="微软雅黑" panose="020B0503020204020204" pitchFamily="34" charset="-122"/>
                <a:ea typeface="微软雅黑" panose="020B0503020204020204" pitchFamily="34" charset="-122"/>
                <a:sym typeface="+mn-ea"/>
              </a:rPr>
              <a:t>解决方案</a:t>
            </a:r>
            <a:endParaRPr lang="zh-CN" spc="300" dirty="0">
              <a:solidFill>
                <a:schemeClr val="bg1"/>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5403317" y="93911"/>
            <a:ext cx="1295400" cy="368300"/>
          </a:xfrm>
          <a:prstGeom prst="rect">
            <a:avLst/>
          </a:prstGeom>
          <a:noFill/>
        </p:spPr>
        <p:txBody>
          <a:bodyPr wrap="square" rtlCol="0">
            <a:spAutoFit/>
          </a:bodyPr>
          <a:p>
            <a:r>
              <a:rPr lang="zh-CN" spc="300" dirty="0" smtClean="0">
                <a:solidFill>
                  <a:schemeClr val="bg1"/>
                </a:solidFill>
                <a:latin typeface="微软雅黑" panose="020B0503020204020204" pitchFamily="34" charset="-122"/>
                <a:ea typeface="微软雅黑" panose="020B0503020204020204" pitchFamily="34" charset="-122"/>
                <a:sym typeface="+mn-ea"/>
              </a:rPr>
              <a:t>实验分析</a:t>
            </a:r>
            <a:endParaRPr lang="zh-CN" spc="300" dirty="0">
              <a:solidFill>
                <a:schemeClr val="bg1"/>
              </a:solidFill>
              <a:latin typeface="微软雅黑" panose="020B0503020204020204" pitchFamily="34" charset="-122"/>
              <a:ea typeface="微软雅黑" panose="020B0503020204020204" pitchFamily="34" charset="-122"/>
            </a:endParaRPr>
          </a:p>
        </p:txBody>
      </p:sp>
      <p:cxnSp>
        <p:nvCxnSpPr>
          <p:cNvPr id="7" name="直接连接符 6"/>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640715" y="1216660"/>
            <a:ext cx="3402965" cy="460375"/>
          </a:xfrm>
          <a:prstGeom prst="rect">
            <a:avLst/>
          </a:prstGeom>
          <a:noFill/>
        </p:spPr>
        <p:txBody>
          <a:bodyPr wrap="square" rtlCol="0">
            <a:spAutoFit/>
          </a:bodyPr>
          <a:p>
            <a:r>
              <a:rPr lang="zh-CN" sz="2400" dirty="0">
                <a:solidFill>
                  <a:srgbClr val="666666"/>
                </a:solidFill>
                <a:latin typeface="微软雅黑" panose="020B0503020204020204" pitchFamily="34" charset="-122"/>
                <a:ea typeface="微软雅黑" panose="020B0503020204020204" pitchFamily="34" charset="-122"/>
                <a:sym typeface="+mn-ea"/>
              </a:rPr>
              <a:t>无人机领域：</a:t>
            </a:r>
            <a:endParaRPr lang="zh-CN" altLang="en-US" sz="2400"/>
          </a:p>
        </p:txBody>
      </p:sp>
    </p:spTree>
  </p:cSld>
  <p:clrMapOvr>
    <a:masterClrMapping/>
  </p:clrMapOvr>
  <p:transition>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1" cstate="print">
            <a:lum/>
          </a:blip>
          <a:srcRect/>
          <a:stretch>
            <a:fillRect/>
          </a:stretch>
        </a:blipFill>
        <a:effectLst/>
      </p:bgPr>
    </p:bg>
    <p:spTree>
      <p:nvGrpSpPr>
        <p:cNvPr id="1" name=""/>
        <p:cNvGrpSpPr/>
        <p:nvPr/>
      </p:nvGrpSpPr>
      <p:grpSpPr>
        <a:xfrm>
          <a:off x="0" y="0"/>
          <a:ext cx="0" cy="0"/>
          <a:chOff x="0" y="0"/>
          <a:chExt cx="0" cy="0"/>
        </a:xfrm>
      </p:grpSpPr>
      <p:grpSp>
        <p:nvGrpSpPr>
          <p:cNvPr id="3" name="组合 2"/>
          <p:cNvGrpSpPr/>
          <p:nvPr/>
        </p:nvGrpSpPr>
        <p:grpSpPr>
          <a:xfrm>
            <a:off x="1559719" y="2568507"/>
            <a:ext cx="6024563" cy="1720986"/>
            <a:chOff x="2408238" y="2568507"/>
            <a:chExt cx="6024563" cy="1720986"/>
          </a:xfrm>
        </p:grpSpPr>
        <p:grpSp>
          <p:nvGrpSpPr>
            <p:cNvPr id="14" name="组合 13"/>
            <p:cNvGrpSpPr/>
            <p:nvPr/>
          </p:nvGrpSpPr>
          <p:grpSpPr>
            <a:xfrm>
              <a:off x="2408238" y="2568507"/>
              <a:ext cx="6024563" cy="1720986"/>
              <a:chOff x="1184275" y="2717410"/>
              <a:chExt cx="6024563" cy="1720986"/>
            </a:xfrm>
          </p:grpSpPr>
          <p:grpSp>
            <p:nvGrpSpPr>
              <p:cNvPr id="10" name="Group 4"/>
              <p:cNvGrpSpPr>
                <a:grpSpLocks noChangeAspect="1"/>
              </p:cNvGrpSpPr>
              <p:nvPr/>
            </p:nvGrpSpPr>
            <p:grpSpPr bwMode="auto">
              <a:xfrm>
                <a:off x="1184275" y="2717410"/>
                <a:ext cx="1847850" cy="1720986"/>
                <a:chOff x="1164" y="687"/>
                <a:chExt cx="3219" cy="2998"/>
              </a:xfrm>
              <a:solidFill>
                <a:schemeClr val="bg1"/>
              </a:solidFill>
              <a:effectLst>
                <a:outerShdw blurRad="50800" dist="38100" dir="2700000" algn="tl" rotWithShape="0">
                  <a:prstClr val="black">
                    <a:alpha val="40000"/>
                  </a:prstClr>
                </a:outerShdw>
              </a:effectLst>
            </p:grpSpPr>
            <p:sp>
              <p:nvSpPr>
                <p:cNvPr id="11" name="Freeform 6"/>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12" name="Freeform 7"/>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grpSp>
          <p:sp>
            <p:nvSpPr>
              <p:cNvPr id="13" name="文本框 12"/>
              <p:cNvSpPr txBox="1"/>
              <p:nvPr/>
            </p:nvSpPr>
            <p:spPr>
              <a:xfrm>
                <a:off x="3187700" y="2847430"/>
                <a:ext cx="4021138" cy="1198880"/>
              </a:xfrm>
              <a:prstGeom prst="rect">
                <a:avLst/>
              </a:prstGeom>
              <a:noFill/>
            </p:spPr>
            <p:txBody>
              <a:bodyPr wrap="square" rtlCol="0">
                <a:spAutoFit/>
              </a:bodyPr>
              <a:lstStyle/>
              <a:p>
                <a:r>
                  <a:rPr lang="zh-CN" altLang="en-US" sz="7200" b="1" spc="300" dirty="0">
                    <a:solidFill>
                      <a:schemeClr val="bg1"/>
                    </a:solidFill>
                    <a:latin typeface="微软雅黑" panose="020B0503020204020204" pitchFamily="34" charset="-122"/>
                    <a:ea typeface="微软雅黑" panose="020B0503020204020204" pitchFamily="34" charset="-122"/>
                  </a:rPr>
                  <a:t>研究内容</a:t>
                </a:r>
                <a:endParaRPr lang="zh-CN" altLang="en-US" sz="7200" b="1" spc="300" dirty="0">
                  <a:solidFill>
                    <a:schemeClr val="bg1"/>
                  </a:solidFill>
                  <a:latin typeface="微软雅黑" panose="020B0503020204020204" pitchFamily="34" charset="-122"/>
                  <a:ea typeface="微软雅黑" panose="020B0503020204020204" pitchFamily="34" charset="-122"/>
                </a:endParaRPr>
              </a:p>
            </p:txBody>
          </p:sp>
        </p:grpSp>
        <p:sp>
          <p:nvSpPr>
            <p:cNvPr id="15" name="矩形 14"/>
            <p:cNvSpPr/>
            <p:nvPr/>
          </p:nvSpPr>
          <p:spPr>
            <a:xfrm>
              <a:off x="4475163" y="3816912"/>
              <a:ext cx="3856037" cy="369332"/>
            </a:xfrm>
            <a:prstGeom prst="rect">
              <a:avLst/>
            </a:prstGeom>
          </p:spPr>
          <p:txBody>
            <a:bodyPr wrap="square">
              <a:spAutoFit/>
            </a:bodyPr>
            <a:lstStyle/>
            <a:p>
              <a:r>
                <a:rPr lang="en-US" altLang="zh-HK" sz="900" dirty="0">
                  <a:solidFill>
                    <a:schemeClr val="bg1"/>
                  </a:solidFill>
                  <a:latin typeface="微软雅黑" panose="020B0503020204020204" pitchFamily="34" charset="-122"/>
                  <a:ea typeface="微软雅黑" panose="020B0503020204020204" pitchFamily="34" charset="-122"/>
                </a:rPr>
                <a:t>It was the best of times, it was the worst of times; it was the age of wisdom, it was the age of foolishness.</a:t>
              </a:r>
              <a:r>
                <a:rPr lang="zh-HK" altLang="zh-HK" sz="9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 </a:t>
              </a:r>
              <a:endParaRPr lang="zh-HK" altLang="en-US" sz="900" dirty="0">
                <a:solidFill>
                  <a:schemeClr val="bg1"/>
                </a:solidFill>
              </a:endParaRPr>
            </a:p>
          </p:txBody>
        </p:sp>
      </p:grpSp>
    </p:spTree>
  </p:cSld>
  <p:clrMapOvr>
    <a:masterClrMapping/>
  </p:clrMapOvr>
  <p:transition>
    <p:wipe/>
  </p:transition>
  <p:timing>
    <p:tnLst>
      <p:par>
        <p:cTn id="1" dur="indefinite" restart="never" nodeType="tmRoot"/>
      </p:par>
    </p:tnLst>
  </p:timing>
</p:sld>
</file>

<file path=ppt/tags/tag1.xml><?xml version="1.0" encoding="utf-8"?>
<p:tagLst xmlns:p="http://schemas.openxmlformats.org/presentationml/2006/main">
  <p:tag name="KSO_WM_TEMPLATE_TOPIC_ID" val="2869567"/>
  <p:tag name="KSO_WM_TEMPLATE_OUTLINE_ID" val="15"/>
  <p:tag name="KSO_WM_TEMPLATE_SCENE_ID" val="1"/>
  <p:tag name="KSO_WM_TEMPLATE_JOB_ID" val="2"/>
  <p:tag name="KSO_WM_TEMPLATE_TOPIC_DEFAULT" val="1"/>
</p:tagLst>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3457</Words>
  <Application>WPS 演示</Application>
  <PresentationFormat>全屏显示(4:3)</PresentationFormat>
  <Paragraphs>386</Paragraphs>
  <Slides>31</Slides>
  <Notes>0</Notes>
  <HiddenSlides>0</HiddenSlides>
  <MMClips>0</MMClips>
  <ScaleCrop>false</ScaleCrop>
  <HeadingPairs>
    <vt:vector size="8" baseType="variant">
      <vt:variant>
        <vt:lpstr>已用的字体</vt:lpstr>
      </vt:variant>
      <vt:variant>
        <vt:i4>8</vt:i4>
      </vt:variant>
      <vt:variant>
        <vt:lpstr>主题</vt:lpstr>
      </vt:variant>
      <vt:variant>
        <vt:i4>2</vt:i4>
      </vt:variant>
      <vt:variant>
        <vt:lpstr>嵌入 OLE 服务器</vt:lpstr>
      </vt:variant>
      <vt:variant>
        <vt:i4>1</vt:i4>
      </vt:variant>
      <vt:variant>
        <vt:lpstr>幻灯片标题</vt:lpstr>
      </vt:variant>
      <vt:variant>
        <vt:i4>31</vt:i4>
      </vt:variant>
    </vt:vector>
  </HeadingPairs>
  <TitlesOfParts>
    <vt:vector size="42" baseType="lpstr">
      <vt:lpstr>Arial</vt:lpstr>
      <vt:lpstr>宋体</vt:lpstr>
      <vt:lpstr>Wingdings</vt:lpstr>
      <vt:lpstr>微软雅黑</vt:lpstr>
      <vt:lpstr>Calibri</vt:lpstr>
      <vt:lpstr>Arial Unicode MS</vt:lpstr>
      <vt:lpstr>Calibri Light</vt:lpstr>
      <vt:lpstr>PMingLiU</vt:lpstr>
      <vt:lpstr>Office 主题</vt:lpstr>
      <vt:lpstr>3_Office 主题</vt:lpstr>
      <vt:lpstr>Paint.Picture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dc:creator>
  <cp:lastModifiedBy>彼得潘i</cp:lastModifiedBy>
  <cp:revision>352</cp:revision>
  <dcterms:created xsi:type="dcterms:W3CDTF">2015-02-19T23:46:00Z</dcterms:created>
  <dcterms:modified xsi:type="dcterms:W3CDTF">2018-06-16T09:49:36Z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2052-10.1.0.7400</vt:lpwstr>
  </property>
  <property fmtid="{D5CDD505-2E9C-101B-9397-08002B2CF9AE}" pid="3" name="KSORubyTemplateID">
    <vt:lpwstr>2</vt:lpwstr>
  </property>
</Properties>
</file>