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3" r:id="rId5"/>
    <p:sldId id="265" r:id="rId6"/>
    <p:sldId id="264" r:id="rId7"/>
    <p:sldId id="271" r:id="rId8"/>
    <p:sldId id="272" r:id="rId9"/>
    <p:sldId id="273" r:id="rId10"/>
    <p:sldId id="274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514599"/>
            <a:ext cx="11445240" cy="2477454"/>
          </a:xfrm>
        </p:spPr>
        <p:txBody>
          <a:bodyPr>
            <a:normAutofit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r>
              <a:rPr lang="ru-RU" dirty="0">
                <a:latin typeface="ISOCPEUR" panose="020B0604020202020204" pitchFamily="34" charset="0"/>
              </a:rPr>
              <a:t/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«Автотранспортного предприятия»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ИСП-20             </a:t>
            </a:r>
            <a:endParaRPr lang="en-US" sz="3800" i="1" dirty="0">
              <a:latin typeface="ISOCPEUR" panose="020B0604020202020204" pitchFamily="34" charset="0"/>
            </a:endParaRP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А. С. Погожев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2994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ISOCPEUR" panose="020B0604020202020204" pitchFamily="34" charset="0"/>
              </a:rPr>
              <a:t>Разработка базы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50" y="1547813"/>
            <a:ext cx="1130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ISOCPEUR" panose="020B0604020202020204" pitchFamily="34" charset="0"/>
              </a:rPr>
              <a:t>Шифрование базы данных</a:t>
            </a:r>
            <a:endParaRPr lang="ru-RU" sz="3200" dirty="0">
              <a:latin typeface="ISOCPEUR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251" y="2303989"/>
            <a:ext cx="5660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ISOCPEUR" panose="020B0604020202020204" pitchFamily="34" charset="0"/>
              </a:rPr>
              <a:t>Шифрование обеспечивает безопасность информации на уровне базы данных и операционной системы. Кроме того, оно снижает вероятность несанкционированного раскрытия конфиденциальных сведений, даже если поражены инфраструктура или база данных SQL </a:t>
            </a:r>
            <a:r>
              <a:rPr lang="ru-RU" sz="2800" dirty="0" err="1">
                <a:latin typeface="ISOCPEUR" panose="020B0604020202020204" pitchFamily="34" charset="0"/>
              </a:rPr>
              <a:t>Server</a:t>
            </a:r>
            <a:r>
              <a:rPr lang="ru-RU" sz="2800" dirty="0" smtClean="0">
                <a:latin typeface="ISOCPEUR" panose="020B0604020202020204" pitchFamily="34" charset="0"/>
              </a:rPr>
              <a:t>.</a:t>
            </a:r>
            <a:endParaRPr lang="ru-RU" sz="2800" dirty="0">
              <a:latin typeface="ISOCPEUR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39" y="2303989"/>
            <a:ext cx="5705550" cy="16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21024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latin typeface="ISOCPEUR" panose="020B0604020202020204" pitchFamily="34" charset="0"/>
              </a:rPr>
              <a:t>ЗАКЛЮЧЕНИЕ</a:t>
            </a:r>
            <a:endParaRPr lang="ru-RU" dirty="0">
              <a:latin typeface="ISOCPEUR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754" y="1407991"/>
            <a:ext cx="11268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ISOCPEUR" panose="020B0604020202020204" pitchFamily="34" charset="0"/>
              </a:rPr>
              <a:t>В </a:t>
            </a:r>
            <a:r>
              <a:rPr lang="ru-RU" sz="2400" dirty="0">
                <a:latin typeface="ISOCPEUR" panose="020B0604020202020204" pitchFamily="34" charset="0"/>
              </a:rPr>
              <a:t>настоящее время не все современные предприятия работают на базе различных автоматизированных систем, внедрение АИС в производственном цикле предприятий не распространено повсеместно. Большинство предприятий не применяют автоматизированные системы управления</a:t>
            </a:r>
            <a:endParaRPr lang="ru-RU" sz="2400" dirty="0">
              <a:latin typeface="ISOCPEUR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28" y="3241626"/>
            <a:ext cx="5038359" cy="186755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325876" y="5052806"/>
            <a:ext cx="6102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ISOCPEUR" panose="020B0604020202020204" pitchFamily="34" charset="0"/>
              </a:rPr>
              <a:t>https://github.com/Splashdd/DP4.git</a:t>
            </a:r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741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ISOCPEUR" panose="020B0604020202020204" pitchFamily="34" charset="0"/>
              </a:rPr>
              <a:t>СПАСИБО ЗА ВНИМАНИЕ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0949" y="2095500"/>
            <a:ext cx="3810000" cy="47625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836" y="2095500"/>
            <a:ext cx="37052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7" y="202305"/>
            <a:ext cx="10515600" cy="1325563"/>
          </a:xfrm>
        </p:spPr>
        <p:txBody>
          <a:bodyPr/>
          <a:lstStyle/>
          <a:p>
            <a:r>
              <a:rPr lang="ru-RU" b="1" dirty="0">
                <a:latin typeface="ISOCPEUR" panose="020B060402020202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055" y="1195359"/>
            <a:ext cx="6515793" cy="50146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500" dirty="0">
                <a:latin typeface="ISOCPEUR" panose="020B0604020202020204" pitchFamily="34" charset="0"/>
              </a:rPr>
              <a:t>Цель: Разработать базу данных информационной системы автотранспортного предприятия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500" dirty="0">
                <a:latin typeface="ISOCPEUR" panose="020B0604020202020204" pitchFamily="34" charset="0"/>
              </a:rPr>
              <a:t>Задачи: 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3500" dirty="0">
                <a:solidFill>
                  <a:srgbClr val="000000"/>
                </a:solidFill>
                <a:effectLst/>
                <a:latin typeface="ISOCPEUR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выбрать инструментарий;</a:t>
            </a:r>
            <a:endParaRPr lang="ru-RU" sz="3500" dirty="0">
              <a:effectLst/>
              <a:latin typeface="ISOCPEUR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3500" dirty="0">
                <a:solidFill>
                  <a:srgbClr val="000000"/>
                </a:solidFill>
                <a:effectLst/>
                <a:latin typeface="ISOCPEUR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базу данных;</a:t>
            </a:r>
            <a:endParaRPr lang="ru-RU" sz="3500" dirty="0">
              <a:effectLst/>
              <a:latin typeface="ISOCPEUR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3500" dirty="0">
                <a:solidFill>
                  <a:srgbClr val="000000"/>
                </a:solidFill>
                <a:effectLst/>
                <a:latin typeface="ISOCPEUR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информационную систему</a:t>
            </a:r>
            <a:r>
              <a:rPr lang="en-US" sz="3500" dirty="0">
                <a:solidFill>
                  <a:srgbClr val="000000"/>
                </a:solidFill>
                <a:effectLst/>
                <a:latin typeface="ISOCPEUR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500" dirty="0">
              <a:effectLst/>
              <a:latin typeface="ISOCPEUR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ISOCPEUR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ED50E0-C73A-4AFF-942E-404D2675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8" y="1510743"/>
            <a:ext cx="4218139" cy="43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210055"/>
            <a:ext cx="1088898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ISOCPEUR" panose="020B0604020202020204" pitchFamily="34" charset="0"/>
              </a:rPr>
              <a:t>Выбор инструментария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AB249-F61D-403E-B061-646814D5BBB0}"/>
              </a:ext>
            </a:extLst>
          </p:cNvPr>
          <p:cNvSpPr txBox="1"/>
          <p:nvPr/>
        </p:nvSpPr>
        <p:spPr>
          <a:xfrm>
            <a:off x="464820" y="1843950"/>
            <a:ext cx="51379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effectLst/>
                <a:latin typeface="ISOCPEUR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Management Studio (SSMS) — это интегрированная среда для управления любой инфраструктурой SQL.</a:t>
            </a:r>
            <a:endParaRPr lang="ru-RU" sz="4000" dirty="0">
              <a:latin typeface="ISOCPEUR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BAA1AC-A5BE-4DB2-AE91-1DC85F86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71" y="1310343"/>
            <a:ext cx="5956109" cy="48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52" y="19811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ISOCPEUR" panose="020B0604020202020204" pitchFamily="34" charset="0"/>
              </a:rPr>
              <a:t>Анализ диаграммы </a:t>
            </a:r>
            <a:r>
              <a:rPr lang="en-US" b="1" cap="all" dirty="0">
                <a:latin typeface="ISOCPEUR" panose="020B0604020202020204" pitchFamily="34" charset="0"/>
              </a:rPr>
              <a:t>ERD</a:t>
            </a:r>
            <a:endParaRPr lang="ru-RU" b="1" cap="all" dirty="0">
              <a:latin typeface="ISOCPEUR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5F7BC-4110-4EBA-92FE-ADB1ED9B02FE}"/>
              </a:ext>
            </a:extLst>
          </p:cNvPr>
          <p:cNvSpPr txBox="1"/>
          <p:nvPr/>
        </p:nvSpPr>
        <p:spPr>
          <a:xfrm>
            <a:off x="533400" y="1428750"/>
            <a:ext cx="5781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4D5156"/>
                </a:solidFill>
                <a:effectLst/>
                <a:latin typeface="ISOCPEUR" panose="020B0604020202020204" pitchFamily="34" charset="0"/>
              </a:rPr>
              <a:t>ER-модель — модель данных, позволяющая описывать концептуальные схемы предметной области.</a:t>
            </a:r>
            <a:endParaRPr lang="en-US" sz="2800" b="0" i="0" dirty="0">
              <a:solidFill>
                <a:srgbClr val="4D5156"/>
              </a:solidFill>
              <a:effectLst/>
              <a:latin typeface="ISOCPEUR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C1D8B-FB41-41AC-8E28-A35686040DBB}"/>
              </a:ext>
            </a:extLst>
          </p:cNvPr>
          <p:cNvSpPr txBox="1"/>
          <p:nvPr/>
        </p:nvSpPr>
        <p:spPr>
          <a:xfrm>
            <a:off x="533400" y="3213388"/>
            <a:ext cx="3868367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4D5156"/>
                </a:solidFill>
                <a:latin typeface="ISOCPEUR" panose="020B0604020202020204" pitchFamily="34" charset="0"/>
              </a:rPr>
              <a:t>Сущности</a:t>
            </a:r>
            <a:r>
              <a:rPr lang="en-US" sz="2800" dirty="0">
                <a:solidFill>
                  <a:srgbClr val="4D5156"/>
                </a:solidFill>
                <a:latin typeface="ISOCPEUR" panose="020B0604020202020204" pitchFamily="34" charset="0"/>
              </a:rPr>
              <a:t> ER</a:t>
            </a:r>
            <a:r>
              <a:rPr lang="ru-RU" sz="2800" dirty="0">
                <a:solidFill>
                  <a:srgbClr val="4D5156"/>
                </a:solidFill>
                <a:latin typeface="ISOCPEUR" panose="020B0604020202020204" pitchFamily="34" charset="0"/>
              </a:rPr>
              <a:t>-диаграммы: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D5156"/>
                </a:solidFill>
                <a:latin typeface="ISOCPEUR" panose="020B0604020202020204" pitchFamily="34" charset="0"/>
              </a:rPr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D5156"/>
                </a:solidFill>
                <a:latin typeface="ISOCPEUR" panose="020B0604020202020204" pitchFamily="34" charset="0"/>
              </a:rPr>
              <a:t>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D5156"/>
                </a:solidFill>
                <a:latin typeface="ISOCPEUR" panose="020B0604020202020204" pitchFamily="34" charset="0"/>
              </a:rPr>
              <a:t>Client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D5156"/>
                </a:solidFill>
                <a:latin typeface="ISOCPEUR" panose="020B0604020202020204" pitchFamily="34" charset="0"/>
              </a:rPr>
              <a:t>Car </a:t>
            </a:r>
            <a:r>
              <a:rPr lang="en-US" sz="2800" dirty="0" smtClean="0">
                <a:solidFill>
                  <a:srgbClr val="4D5156"/>
                </a:solidFill>
                <a:latin typeface="ISOCPEUR" panose="020B0604020202020204" pitchFamily="34" charset="0"/>
              </a:rPr>
              <a:t>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D5156"/>
                </a:solidFill>
                <a:latin typeface="ISOCPEUR" panose="020B0604020202020204" pitchFamily="34" charset="0"/>
              </a:rPr>
              <a:t>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D5156"/>
                </a:solidFill>
                <a:latin typeface="ISOCPEUR" panose="020B0604020202020204" pitchFamily="34" charset="0"/>
              </a:rPr>
              <a:t>Role</a:t>
            </a:r>
            <a:endParaRPr lang="ru-RU" sz="28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420577"/>
              </p:ext>
            </p:extLst>
          </p:nvPr>
        </p:nvGraphicFramePr>
        <p:xfrm>
          <a:off x="6770146" y="462579"/>
          <a:ext cx="5421854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7048596" imgH="9201218" progId="Visio.Drawing.15">
                  <p:embed/>
                </p:oleObj>
              </mc:Choice>
              <mc:Fallback>
                <p:oleObj name="Visio" r:id="rId3" imgW="7048596" imgH="920121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146" y="462579"/>
                        <a:ext cx="5421854" cy="594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2254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ISOCPEUR" panose="020B0604020202020204" pitchFamily="34" charset="0"/>
              </a:rPr>
              <a:t>Разработка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F1A27-EF8A-4080-A44F-21A659CFC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04627" y="114822"/>
            <a:ext cx="4520648" cy="6511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38127-A1CA-4E71-B33E-1C0ECA51F814}"/>
              </a:ext>
            </a:extLst>
          </p:cNvPr>
          <p:cNvSpPr txBox="1"/>
          <p:nvPr/>
        </p:nvSpPr>
        <p:spPr>
          <a:xfrm>
            <a:off x="584752" y="1443038"/>
            <a:ext cx="58769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0" dirty="0">
                <a:solidFill>
                  <a:srgbClr val="585858"/>
                </a:solidFill>
                <a:effectLst/>
                <a:latin typeface="ISOCPEUR" panose="020B0604020202020204" pitchFamily="34" charset="0"/>
              </a:rPr>
              <a:t>Разработка базы данных проверенный способ автоматизации рабочего процесса организации для достижения максимальной результативности и прибыльности деятельности.</a:t>
            </a:r>
            <a:endParaRPr lang="ru-RU" sz="2800" dirty="0">
              <a:latin typeface="ISOCPEUR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9E174-B949-4BC3-9A1B-9E3FA30C6018}"/>
              </a:ext>
            </a:extLst>
          </p:cNvPr>
          <p:cNvSpPr txBox="1"/>
          <p:nvPr/>
        </p:nvSpPr>
        <p:spPr>
          <a:xfrm>
            <a:off x="584752" y="4506307"/>
            <a:ext cx="6187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ISOCPEUR" panose="020B0604020202020204" pitchFamily="34" charset="0"/>
              </a:rPr>
              <a:t>Сущности Базы Данных</a:t>
            </a:r>
            <a:r>
              <a:rPr lang="en-US" sz="3200" dirty="0">
                <a:latin typeface="ISOCPEUR" panose="020B0604020202020204" pitchFamily="34" charset="0"/>
              </a:rPr>
              <a:t>: </a:t>
            </a:r>
            <a:r>
              <a:rPr lang="en-US" sz="3200" dirty="0" err="1">
                <a:latin typeface="ISOCPEUR" panose="020B0604020202020204" pitchFamily="34" charset="0"/>
              </a:rPr>
              <a:t>CarManager</a:t>
            </a:r>
            <a:r>
              <a:rPr lang="en-US" sz="3200" dirty="0">
                <a:latin typeface="ISOCPEUR" panose="020B0604020202020204" pitchFamily="34" charset="0"/>
              </a:rPr>
              <a:t>, </a:t>
            </a:r>
            <a:r>
              <a:rPr lang="en-US" sz="3200" dirty="0" err="1">
                <a:latin typeface="ISOCPEUR" panose="020B0604020202020204" pitchFamily="34" charset="0"/>
              </a:rPr>
              <a:t>ClientManager</a:t>
            </a:r>
            <a:r>
              <a:rPr lang="en-US" sz="3200" dirty="0">
                <a:latin typeface="ISOCPEUR" panose="020B0604020202020204" pitchFamily="34" charset="0"/>
              </a:rPr>
              <a:t>, Customer, Car, Order, Users, Role</a:t>
            </a:r>
            <a:endParaRPr lang="ru-RU" sz="3200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2225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ISOCPEUR" panose="020B0604020202020204" pitchFamily="34" charset="0"/>
              </a:rPr>
              <a:t>Разработка базы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50" y="1547813"/>
            <a:ext cx="11305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ISOCPEUR" panose="020B0604020202020204" pitchFamily="34" charset="0"/>
              </a:rPr>
              <a:t>Резервное копирование - копия </a:t>
            </a:r>
            <a:r>
              <a:rPr lang="ru-RU" sz="3200" dirty="0">
                <a:latin typeface="ISOCPEUR" panose="020B0604020202020204" pitchFamily="34" charset="0"/>
              </a:rPr>
              <a:t>данных SQL </a:t>
            </a:r>
            <a:r>
              <a:rPr lang="ru-RU" sz="3200" dirty="0" err="1">
                <a:latin typeface="ISOCPEUR" panose="020B0604020202020204" pitchFamily="34" charset="0"/>
              </a:rPr>
              <a:t>Server</a:t>
            </a:r>
            <a:r>
              <a:rPr lang="ru-RU" sz="3200" dirty="0">
                <a:latin typeface="ISOCPEUR" panose="020B0604020202020204" pitchFamily="34" charset="0"/>
              </a:rPr>
              <a:t>, которую можно использовать для восстановления и восстановления данных после сбоя.</a:t>
            </a:r>
            <a:endParaRPr lang="ru-RU" sz="3200" dirty="0">
              <a:latin typeface="ISOCPEUR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4"/>
          <a:stretch/>
        </p:blipFill>
        <p:spPr bwMode="auto">
          <a:xfrm>
            <a:off x="1936506" y="3660807"/>
            <a:ext cx="7595088" cy="1564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2225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ISOCPEUR" panose="020B0604020202020204" pitchFamily="34" charset="0"/>
              </a:rPr>
              <a:t>Разработка базы данных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382818"/>
            <a:ext cx="4908550" cy="20275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250" y="1547813"/>
            <a:ext cx="8489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ISOCPEUR" panose="020B0604020202020204" pitchFamily="34" charset="0"/>
              </a:rPr>
              <a:t>Создание пользователя </a:t>
            </a:r>
            <a:r>
              <a:rPr lang="ru-RU" sz="2800" dirty="0">
                <a:latin typeface="ISOCPEUR" panose="020B0604020202020204" pitchFamily="34" charset="0"/>
              </a:rPr>
              <a:t>б</a:t>
            </a:r>
            <a:r>
              <a:rPr lang="ru-RU" sz="2800" dirty="0" smtClean="0">
                <a:latin typeface="ISOCPEUR" panose="020B0604020202020204" pitchFamily="34" charset="0"/>
              </a:rPr>
              <a:t>азы данных на уровне сервера</a:t>
            </a:r>
            <a:endParaRPr lang="ru-RU" sz="2800" dirty="0">
              <a:latin typeface="ISOCPEUR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4722158"/>
            <a:ext cx="4908550" cy="1570599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93" y="2382817"/>
            <a:ext cx="4611387" cy="38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2225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ISOCPEUR" panose="020B0604020202020204" pitchFamily="34" charset="0"/>
              </a:rPr>
              <a:t>Разработка базы данных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250" y="1547813"/>
            <a:ext cx="561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ISOCPEUR" panose="020B0604020202020204" pitchFamily="34" charset="0"/>
              </a:rPr>
              <a:t>Создание пользователя </a:t>
            </a:r>
            <a:r>
              <a:rPr lang="ru-RU" sz="2800" dirty="0">
                <a:latin typeface="ISOCPEUR" panose="020B0604020202020204" pitchFamily="34" charset="0"/>
              </a:rPr>
              <a:t>б</a:t>
            </a:r>
            <a:r>
              <a:rPr lang="ru-RU" sz="2800" dirty="0" smtClean="0">
                <a:latin typeface="ISOCPEUR" panose="020B0604020202020204" pitchFamily="34" charset="0"/>
              </a:rPr>
              <a:t>азы данных</a:t>
            </a:r>
            <a:endParaRPr lang="ru-RU" sz="2800" dirty="0">
              <a:latin typeface="ISOCPEUR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237935"/>
            <a:ext cx="4157296" cy="224132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" y="4646162"/>
            <a:ext cx="5617243" cy="19129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01" y="2141219"/>
            <a:ext cx="4973102" cy="305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2225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ISOCPEUR" panose="020B0604020202020204" pitchFamily="34" charset="0"/>
              </a:rPr>
              <a:t>Разработка базы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50" y="1521803"/>
            <a:ext cx="1130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ISOCPEUR" panose="020B0604020202020204" pitchFamily="34" charset="0"/>
              </a:rPr>
              <a:t>Управление разрешениями пользователя</a:t>
            </a:r>
            <a:endParaRPr lang="ru-RU" sz="3200" dirty="0">
              <a:latin typeface="ISOCPEUR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6250" y="2132588"/>
            <a:ext cx="6856535" cy="42291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617068" y="2132588"/>
            <a:ext cx="44987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ISOCPEUR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Каждая защищаемая среда SQL </a:t>
            </a:r>
            <a:r>
              <a:rPr lang="ru-RU" sz="2400" dirty="0" err="1">
                <a:latin typeface="ISOCPEUR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latin typeface="ISOCPEUR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 связанные разрешения, которые можно предоставить субъекту. Разрешения в ядро СУБД управляются на уровне сервера, назначенном ролям входа и серверам, а также на уровне базы данных, назначенной пользователям базы данных и ролям базы данных</a:t>
            </a:r>
            <a:endParaRPr lang="ru-RU" sz="2400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299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ISOCPEUR</vt:lpstr>
      <vt:lpstr>Symbol</vt:lpstr>
      <vt:lpstr>Times New Roman</vt:lpstr>
      <vt:lpstr>Тема Office</vt:lpstr>
      <vt:lpstr>Документ Microsoft Visio</vt:lpstr>
      <vt:lpstr>КУРСОВОЙ ПРОЕКТ Разработка базы данных «Автотранспортного предприятия»</vt:lpstr>
      <vt:lpstr>ЦЕЛЬ И ЗАДАЧИ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Splash</cp:lastModifiedBy>
  <cp:revision>13</cp:revision>
  <dcterms:created xsi:type="dcterms:W3CDTF">2021-04-30T05:44:13Z</dcterms:created>
  <dcterms:modified xsi:type="dcterms:W3CDTF">2023-12-11T23:50:15Z</dcterms:modified>
</cp:coreProperties>
</file>