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j6FnIQEgst/Ou3QfjYpoKXidME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060986-FB1B-4CC3-8009-46FCAD723DDB}">
  <a:tblStyle styleId="{AA060986-FB1B-4CC3-8009-46FCAD723DD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c590353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2bc5903531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c5903531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bc59035316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c6e3b474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bc6e3b4743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c6e3b474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bc6e3b4743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c6e3b474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bc6e3b4743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c5903531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bc59035316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c6e3b474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bc6e3b4743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9"/>
          <p:cNvSpPr txBox="1"/>
          <p:nvPr>
            <p:ph type="ctrTitle"/>
          </p:nvPr>
        </p:nvSpPr>
        <p:spPr>
          <a:xfrm>
            <a:off x="818408" y="1324244"/>
            <a:ext cx="596240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B9813"/>
              </a:buClr>
              <a:buSzPts val="6000"/>
              <a:buFont typeface="Arial"/>
              <a:buNone/>
              <a:defRPr sz="6000">
                <a:solidFill>
                  <a:srgbClr val="CB981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" type="subTitle"/>
          </p:nvPr>
        </p:nvSpPr>
        <p:spPr>
          <a:xfrm>
            <a:off x="818408" y="3803919"/>
            <a:ext cx="5962402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/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8"/>
          <p:cNvSpPr txBox="1"/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818408" y="1324244"/>
            <a:ext cx="596240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B9813"/>
              </a:buClr>
              <a:buSzPts val="6000"/>
              <a:buFont typeface="Arial"/>
              <a:buNone/>
            </a:pPr>
            <a:r>
              <a:rPr b="1" lang="en-US"/>
              <a:t>Дипломная работа</a:t>
            </a:r>
            <a:endParaRPr b="1"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818408" y="3803919"/>
            <a:ext cx="5962402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Новиков Павел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praca.by</a:t>
            </a:r>
            <a:endParaRPr/>
          </a:p>
        </p:txBody>
      </p:sp>
      <p:sp>
        <p:nvSpPr>
          <p:cNvPr id="93" name="Google Shape;93;p2"/>
          <p:cNvSpPr txBox="1"/>
          <p:nvPr/>
        </p:nvSpPr>
        <p:spPr>
          <a:xfrm>
            <a:off x="5543925" y="1989900"/>
            <a:ext cx="52854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D1D1F"/>
                </a:solidFill>
              </a:rPr>
              <a:t>Основные возможности приложения:</a:t>
            </a:r>
            <a:endParaRPr b="1">
              <a:solidFill>
                <a:srgbClr val="1D1D1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D1D1F"/>
                </a:solidFill>
              </a:rPr>
              <a:t>· полная синхронизация с аккаунтом на Praca.by;</a:t>
            </a:r>
            <a:endParaRPr>
              <a:solidFill>
                <a:srgbClr val="1D1D1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D1D1F"/>
                </a:solidFill>
              </a:rPr>
              <a:t>· создание и редактирование резюме;</a:t>
            </a:r>
            <a:endParaRPr>
              <a:solidFill>
                <a:srgbClr val="1D1D1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D1D1F"/>
                </a:solidFill>
              </a:rPr>
              <a:t>· автоматический подбор вакансий для каждого резюме;</a:t>
            </a:r>
            <a:endParaRPr>
              <a:solidFill>
                <a:srgbClr val="1D1D1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D1D1F"/>
                </a:solidFill>
              </a:rPr>
              <a:t>· поиск предложений по всей базе вакансий;</a:t>
            </a:r>
            <a:endParaRPr>
              <a:solidFill>
                <a:srgbClr val="1D1D1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D1D1F"/>
                </a:solidFill>
              </a:rPr>
              <a:t>· моментальная отправка откликов на вакансии;</a:t>
            </a:r>
            <a:endParaRPr>
              <a:solidFill>
                <a:srgbClr val="1D1D1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D1D1F"/>
                </a:solidFill>
              </a:rPr>
              <a:t>· автоподнятие резюме;</a:t>
            </a:r>
            <a:endParaRPr>
              <a:solidFill>
                <a:srgbClr val="1D1D1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D1D1F"/>
                </a:solidFill>
              </a:rPr>
              <a:t>· поиск работы возле метро;</a:t>
            </a:r>
            <a:endParaRPr>
              <a:solidFill>
                <a:srgbClr val="1D1D1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D1D1F"/>
                </a:solidFill>
              </a:rPr>
              <a:t>· безопасный поиск новой работы (скрытие резюме от выбранных компаний);</a:t>
            </a:r>
            <a:endParaRPr>
              <a:solidFill>
                <a:srgbClr val="1D1D1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D1D1F"/>
                </a:solidFill>
              </a:rPr>
              <a:t>· ответ на предложения работодателей.</a:t>
            </a:r>
            <a:endParaRPr>
              <a:solidFill>
                <a:srgbClr val="1D1D1F"/>
              </a:solidFill>
            </a:endParaRPr>
          </a:p>
        </p:txBody>
      </p:sp>
      <p:pic>
        <p:nvPicPr>
          <p:cNvPr id="94" name="Google Shape;9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881" y="1238625"/>
            <a:ext cx="3532350" cy="52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c59035316_0_0"/>
          <p:cNvSpPr txBox="1"/>
          <p:nvPr>
            <p:ph type="title"/>
          </p:nvPr>
        </p:nvSpPr>
        <p:spPr>
          <a:xfrm>
            <a:off x="838200" y="365125"/>
            <a:ext cx="105156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Google play и </a:t>
            </a:r>
            <a:r>
              <a:rPr lang="en-US"/>
              <a:t>App store</a:t>
            </a:r>
            <a:endParaRPr/>
          </a:p>
        </p:txBody>
      </p:sp>
      <p:pic>
        <p:nvPicPr>
          <p:cNvPr id="100" name="Google Shape;100;g2bc5903531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925" y="1301425"/>
            <a:ext cx="5039774" cy="376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2bc5903531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6225" y="1975925"/>
            <a:ext cx="5617050" cy="2906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2bc59035316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6225" y="4882075"/>
            <a:ext cx="4767676" cy="70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2bc59035316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921" y="5064671"/>
            <a:ext cx="4343351" cy="167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c59035316_0_10"/>
          <p:cNvSpPr txBox="1"/>
          <p:nvPr>
            <p:ph type="title"/>
          </p:nvPr>
        </p:nvSpPr>
        <p:spPr>
          <a:xfrm>
            <a:off x="838200" y="365125"/>
            <a:ext cx="105156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Google play</a:t>
            </a:r>
            <a:endParaRPr/>
          </a:p>
        </p:txBody>
      </p:sp>
      <p:pic>
        <p:nvPicPr>
          <p:cNvPr id="109" name="Google Shape;109;g2bc59035316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825" y="2074514"/>
            <a:ext cx="5375075" cy="207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bc59035316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2175" y="2062500"/>
            <a:ext cx="5306351" cy="207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2bc59035316_0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2838" y="4510689"/>
            <a:ext cx="4404021" cy="2031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c6e3b4743_0_6"/>
          <p:cNvSpPr txBox="1"/>
          <p:nvPr>
            <p:ph type="title"/>
          </p:nvPr>
        </p:nvSpPr>
        <p:spPr>
          <a:xfrm>
            <a:off x="838200" y="365125"/>
            <a:ext cx="105156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Команда тестировщиков</a:t>
            </a:r>
            <a:endParaRPr/>
          </a:p>
        </p:txBody>
      </p:sp>
      <p:sp>
        <p:nvSpPr>
          <p:cNvPr id="117" name="Google Shape;117;g2bc6e3b4743_0_6"/>
          <p:cNvSpPr txBox="1"/>
          <p:nvPr/>
        </p:nvSpPr>
        <p:spPr>
          <a:xfrm>
            <a:off x="940825" y="1406725"/>
            <a:ext cx="8086500" cy="3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D1D1F"/>
                </a:solidFill>
              </a:rPr>
              <a:t>Новиков Павел</a:t>
            </a:r>
            <a:r>
              <a:rPr b="1" lang="en-US" sz="1800">
                <a:solidFill>
                  <a:srgbClr val="1D1D1F"/>
                </a:solidFill>
              </a:rPr>
              <a:t> </a:t>
            </a:r>
            <a:endParaRPr b="1" sz="1800">
              <a:solidFill>
                <a:srgbClr val="1D1D1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D1D1F"/>
                </a:solidFill>
              </a:rPr>
              <a:t>  Роль на проекте:</a:t>
            </a:r>
            <a:endParaRPr b="1">
              <a:solidFill>
                <a:srgbClr val="1D1D1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F"/>
              </a:buClr>
              <a:buSzPts val="1400"/>
              <a:buChar char="●"/>
            </a:pPr>
            <a:r>
              <a:rPr lang="en-US">
                <a:solidFill>
                  <a:srgbClr val="1D1D1F"/>
                </a:solidFill>
              </a:rPr>
              <a:t>разработка матрицы девайсов</a:t>
            </a:r>
            <a:endParaRPr>
              <a:solidFill>
                <a:srgbClr val="1D1D1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F"/>
              </a:buClr>
              <a:buSzPts val="1400"/>
              <a:buChar char="●"/>
            </a:pPr>
            <a:r>
              <a:rPr lang="en-US">
                <a:solidFill>
                  <a:srgbClr val="1D1D1F"/>
                </a:solidFill>
              </a:rPr>
              <a:t>разработка чек-листа проверок на страницу “Поиск”</a:t>
            </a:r>
            <a:endParaRPr>
              <a:solidFill>
                <a:srgbClr val="1D1D1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F"/>
              </a:buClr>
              <a:buSzPts val="1400"/>
              <a:buChar char="●"/>
            </a:pPr>
            <a:r>
              <a:rPr lang="en-US">
                <a:solidFill>
                  <a:srgbClr val="1D1D1F"/>
                </a:solidFill>
              </a:rPr>
              <a:t>разработка чек-листа для smoke-тестирования</a:t>
            </a:r>
            <a:endParaRPr>
              <a:solidFill>
                <a:srgbClr val="1D1D1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F"/>
              </a:buClr>
              <a:buSzPts val="1400"/>
              <a:buChar char="●"/>
            </a:pPr>
            <a:r>
              <a:rPr lang="en-US">
                <a:solidFill>
                  <a:srgbClr val="1D1D1F"/>
                </a:solidFill>
              </a:rPr>
              <a:t>разработка чек-листа юзабилити-тестирования (UI/UX)</a:t>
            </a:r>
            <a:endParaRPr>
              <a:solidFill>
                <a:srgbClr val="1D1D1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F"/>
              </a:buClr>
              <a:buSzPts val="1400"/>
              <a:buChar char="●"/>
            </a:pPr>
            <a:r>
              <a:rPr lang="en-US">
                <a:solidFill>
                  <a:srgbClr val="1D1D1F"/>
                </a:solidFill>
              </a:rPr>
              <a:t>разработка тест-кейсов (</a:t>
            </a:r>
            <a:r>
              <a:rPr lang="en-US">
                <a:solidFill>
                  <a:srgbClr val="1D1D1F"/>
                </a:solidFill>
              </a:rPr>
              <a:t>инсталляционное</a:t>
            </a:r>
            <a:r>
              <a:rPr lang="en-US">
                <a:solidFill>
                  <a:srgbClr val="1D1D1F"/>
                </a:solidFill>
              </a:rPr>
              <a:t>, тестирование прерываний и связи)</a:t>
            </a:r>
            <a:endParaRPr>
              <a:solidFill>
                <a:srgbClr val="1D1D1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F"/>
              </a:buClr>
              <a:buSzPts val="1400"/>
              <a:buChar char="●"/>
            </a:pPr>
            <a:r>
              <a:rPr lang="en-US">
                <a:solidFill>
                  <a:srgbClr val="1D1D1F"/>
                </a:solidFill>
              </a:rPr>
              <a:t>разработка таблицы принятия решений по модулю регистрация</a:t>
            </a:r>
            <a:endParaRPr>
              <a:solidFill>
                <a:srgbClr val="1D1D1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F"/>
              </a:buClr>
              <a:buSzPts val="1400"/>
              <a:buChar char="●"/>
            </a:pPr>
            <a:r>
              <a:rPr lang="en-US">
                <a:solidFill>
                  <a:srgbClr val="1D1D1F"/>
                </a:solidFill>
              </a:rPr>
              <a:t>тестирование мобильного приложения</a:t>
            </a:r>
            <a:endParaRPr>
              <a:solidFill>
                <a:srgbClr val="1D1D1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F"/>
              </a:buClr>
              <a:buSzPts val="1400"/>
              <a:buChar char="●"/>
            </a:pPr>
            <a:r>
              <a:rPr lang="en-US">
                <a:solidFill>
                  <a:srgbClr val="1D1D1F"/>
                </a:solidFill>
              </a:rPr>
              <a:t>написание баг-репортов</a:t>
            </a:r>
            <a:endParaRPr>
              <a:solidFill>
                <a:srgbClr val="1D1D1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F"/>
              </a:buClr>
              <a:buSzPts val="1400"/>
              <a:buChar char="●"/>
            </a:pPr>
            <a:r>
              <a:rPr lang="en-US">
                <a:solidFill>
                  <a:srgbClr val="1D1D1F"/>
                </a:solidFill>
              </a:rPr>
              <a:t>составление отчетности</a:t>
            </a:r>
            <a:endParaRPr>
              <a:solidFill>
                <a:srgbClr val="1D1D1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1D1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c6e3b4743_0_16"/>
          <p:cNvSpPr txBox="1"/>
          <p:nvPr>
            <p:ph type="title"/>
          </p:nvPr>
        </p:nvSpPr>
        <p:spPr>
          <a:xfrm>
            <a:off x="838200" y="365125"/>
            <a:ext cx="105156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З</a:t>
            </a:r>
            <a:r>
              <a:rPr lang="en-US"/>
              <a:t>атраченное время</a:t>
            </a:r>
            <a:endParaRPr/>
          </a:p>
        </p:txBody>
      </p:sp>
      <p:sp>
        <p:nvSpPr>
          <p:cNvPr id="123" name="Google Shape;123;g2bc6e3b4743_0_16"/>
          <p:cNvSpPr txBox="1"/>
          <p:nvPr/>
        </p:nvSpPr>
        <p:spPr>
          <a:xfrm>
            <a:off x="940825" y="1406725"/>
            <a:ext cx="88224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F"/>
              </a:buClr>
              <a:buSzPts val="1500"/>
              <a:buChar char="●"/>
            </a:pPr>
            <a:r>
              <a:rPr lang="en-US" sz="1500">
                <a:solidFill>
                  <a:srgbClr val="1D1D1F"/>
                </a:solidFill>
              </a:rPr>
              <a:t>разработка матрицы девайсов - 1 час</a:t>
            </a:r>
            <a:endParaRPr sz="1500">
              <a:solidFill>
                <a:srgbClr val="1D1D1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F"/>
              </a:buClr>
              <a:buSzPts val="1500"/>
              <a:buChar char="●"/>
            </a:pPr>
            <a:r>
              <a:rPr lang="en-US" sz="1500">
                <a:solidFill>
                  <a:srgbClr val="1D1D1F"/>
                </a:solidFill>
              </a:rPr>
              <a:t>разработка чек-листа проверок на страницу “Поиск” </a:t>
            </a:r>
            <a:r>
              <a:rPr lang="en-US" sz="1500">
                <a:solidFill>
                  <a:srgbClr val="1D1D1F"/>
                </a:solidFill>
              </a:rPr>
              <a:t>- 2 часа</a:t>
            </a:r>
            <a:endParaRPr sz="1500">
              <a:solidFill>
                <a:srgbClr val="1D1D1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F"/>
              </a:buClr>
              <a:buSzPts val="1500"/>
              <a:buChar char="●"/>
            </a:pPr>
            <a:r>
              <a:rPr lang="en-US" sz="1500">
                <a:solidFill>
                  <a:srgbClr val="1D1D1F"/>
                </a:solidFill>
              </a:rPr>
              <a:t>разработка чек-листа для smoke-тестирования - 1 час</a:t>
            </a:r>
            <a:endParaRPr sz="1500">
              <a:solidFill>
                <a:srgbClr val="1D1D1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F"/>
              </a:buClr>
              <a:buSzPts val="1500"/>
              <a:buChar char="●"/>
            </a:pPr>
            <a:r>
              <a:rPr lang="en-US" sz="1500">
                <a:solidFill>
                  <a:srgbClr val="1D1D1F"/>
                </a:solidFill>
              </a:rPr>
              <a:t>разработка чек-листа юзабилити-тестирования (UI/UX)</a:t>
            </a:r>
            <a:r>
              <a:rPr lang="en-US" sz="1500">
                <a:solidFill>
                  <a:srgbClr val="1D1D1F"/>
                </a:solidFill>
              </a:rPr>
              <a:t> - 1 час</a:t>
            </a:r>
            <a:endParaRPr sz="1500">
              <a:solidFill>
                <a:srgbClr val="1D1D1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F"/>
              </a:buClr>
              <a:buSzPts val="1500"/>
              <a:buChar char="●"/>
            </a:pPr>
            <a:r>
              <a:rPr lang="en-US" sz="1500">
                <a:solidFill>
                  <a:srgbClr val="1D1D1F"/>
                </a:solidFill>
              </a:rPr>
              <a:t>разработка тест-кейсов (инсталляционное, тестирование прерываний и связи) </a:t>
            </a:r>
            <a:r>
              <a:rPr lang="en-US" sz="1500">
                <a:solidFill>
                  <a:srgbClr val="1D1D1F"/>
                </a:solidFill>
              </a:rPr>
              <a:t>- 3 часа</a:t>
            </a:r>
            <a:endParaRPr sz="1500">
              <a:solidFill>
                <a:srgbClr val="1D1D1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F"/>
              </a:buClr>
              <a:buSzPts val="1500"/>
              <a:buChar char="●"/>
            </a:pPr>
            <a:r>
              <a:rPr lang="en-US" sz="1500">
                <a:solidFill>
                  <a:srgbClr val="1D1D1F"/>
                </a:solidFill>
              </a:rPr>
              <a:t>разработка таблицы принятия решений по модулю регистрация - 2 часа</a:t>
            </a:r>
            <a:endParaRPr sz="1500">
              <a:solidFill>
                <a:srgbClr val="1D1D1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F"/>
              </a:buClr>
              <a:buSzPts val="1500"/>
              <a:buChar char="●"/>
            </a:pPr>
            <a:r>
              <a:rPr lang="en-US" sz="1500">
                <a:solidFill>
                  <a:srgbClr val="1D1D1F"/>
                </a:solidFill>
              </a:rPr>
              <a:t>тестирование мобильного приложения - 4 часа</a:t>
            </a:r>
            <a:endParaRPr sz="1500">
              <a:solidFill>
                <a:srgbClr val="1D1D1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F"/>
              </a:buClr>
              <a:buSzPts val="1500"/>
              <a:buChar char="●"/>
            </a:pPr>
            <a:r>
              <a:rPr lang="en-US" sz="1500">
                <a:solidFill>
                  <a:srgbClr val="1D1D1F"/>
                </a:solidFill>
              </a:rPr>
              <a:t>написание баг-репортов - 2 часа</a:t>
            </a:r>
            <a:endParaRPr sz="1500">
              <a:solidFill>
                <a:srgbClr val="1D1D1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F"/>
              </a:buClr>
              <a:buSzPts val="1500"/>
              <a:buChar char="●"/>
            </a:pPr>
            <a:r>
              <a:rPr lang="en-US" sz="1500">
                <a:solidFill>
                  <a:srgbClr val="1D1D1F"/>
                </a:solidFill>
              </a:rPr>
              <a:t>составление отчета - 2 часа</a:t>
            </a:r>
            <a:endParaRPr sz="1500">
              <a:solidFill>
                <a:srgbClr val="1D1D1F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1D1D1F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1D1D1F"/>
                </a:solidFill>
              </a:rPr>
              <a:t>Итог:</a:t>
            </a:r>
            <a:r>
              <a:rPr lang="en-US" sz="1500">
                <a:solidFill>
                  <a:srgbClr val="1D1D1F"/>
                </a:solidFill>
              </a:rPr>
              <a:t> 18 часов</a:t>
            </a:r>
            <a:endParaRPr sz="1500">
              <a:solidFill>
                <a:srgbClr val="1D1D1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1D1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bc6e3b4743_0_24"/>
          <p:cNvSpPr txBox="1"/>
          <p:nvPr>
            <p:ph type="title"/>
          </p:nvPr>
        </p:nvSpPr>
        <p:spPr>
          <a:xfrm>
            <a:off x="838200" y="365125"/>
            <a:ext cx="105156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Обнаруженные дефекты</a:t>
            </a:r>
            <a:endParaRPr/>
          </a:p>
        </p:txBody>
      </p:sp>
      <p:graphicFrame>
        <p:nvGraphicFramePr>
          <p:cNvPr id="129" name="Google Shape;129;g2bc6e3b4743_0_24"/>
          <p:cNvGraphicFramePr/>
          <p:nvPr/>
        </p:nvGraphicFramePr>
        <p:xfrm>
          <a:off x="838200" y="163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{AA060986-FB1B-4CC3-8009-46FCAD723DDB}</a:tableStyleId>
              </a:tblPr>
              <a:tblGrid>
                <a:gridCol w="1073125"/>
                <a:gridCol w="5301225"/>
                <a:gridCol w="1073125"/>
                <a:gridCol w="1073125"/>
                <a:gridCol w="1073125"/>
              </a:tblGrid>
              <a:tr h="286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Issue #</a:t>
                      </a:r>
                      <a:endParaRPr b="1" sz="1000"/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1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Summary</a:t>
                      </a:r>
                      <a:endParaRPr b="1" sz="1000"/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1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Состояние</a:t>
                      </a:r>
                      <a:endParaRPr b="1" sz="1000"/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1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Severity</a:t>
                      </a:r>
                      <a:endParaRPr b="1" sz="1000"/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1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Priority</a:t>
                      </a:r>
                      <a:endParaRPr b="1" sz="1000"/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1CC"/>
                    </a:solidFill>
                  </a:tcPr>
                </a:tc>
              </a:tr>
              <a:tr h="286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При активной темной теме страницы с WebView - светлые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Обнаружена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Minor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Low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Некорректно отображается кнопка закрытия "крестик" на страницах с WebView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Обнаружена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Minor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Middle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Горизонтальная прокрутка на странице "Пользовательское соглашение"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Обнаружена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Minor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Low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При первом создании резюме нельзя ввести организацию не из списка предложенных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Обнаружена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Critical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High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При первом создании резюме не работает кнопка сохранить при выборе организации в опыте работы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Обнаружена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Critical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High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При потере сети и восстановлении приложение отображает главный экран, а не последнюю посещенную страницу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Обнаружена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Major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High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При клике на чек-бокс станций метро при создании резюме - не выставляется галочка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Обнаружена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Minor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High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c59035316_0_20"/>
          <p:cNvSpPr txBox="1"/>
          <p:nvPr>
            <p:ph type="title"/>
          </p:nvPr>
        </p:nvSpPr>
        <p:spPr>
          <a:xfrm>
            <a:off x="838200" y="365125"/>
            <a:ext cx="105156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Рекомендации</a:t>
            </a:r>
            <a:endParaRPr/>
          </a:p>
        </p:txBody>
      </p:sp>
      <p:pic>
        <p:nvPicPr>
          <p:cNvPr id="135" name="Google Shape;135;g2bc59035316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50" y="1312475"/>
            <a:ext cx="4171950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2bc59035316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36450"/>
            <a:ext cx="26479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2bc59035316_0_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950" y="3988775"/>
            <a:ext cx="5436350" cy="16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2bc59035316_0_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8875" y="869275"/>
            <a:ext cx="2497287" cy="540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2bc59035316_0_20"/>
          <p:cNvSpPr txBox="1"/>
          <p:nvPr/>
        </p:nvSpPr>
        <p:spPr>
          <a:xfrm>
            <a:off x="5845325" y="2846300"/>
            <a:ext cx="3110100" cy="1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2bc59035316_0_20"/>
          <p:cNvSpPr/>
          <p:nvPr/>
        </p:nvSpPr>
        <p:spPr>
          <a:xfrm>
            <a:off x="5736500" y="2798900"/>
            <a:ext cx="2729100" cy="1171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g2bc59035316_0_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69192" y="2517386"/>
            <a:ext cx="3311408" cy="21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c6e3b4743_0_31"/>
          <p:cNvSpPr txBox="1"/>
          <p:nvPr>
            <p:ph type="title"/>
          </p:nvPr>
        </p:nvSpPr>
        <p:spPr>
          <a:xfrm>
            <a:off x="838200" y="365125"/>
            <a:ext cx="105156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Спасибо за внимание!</a:t>
            </a:r>
            <a:endParaRPr/>
          </a:p>
        </p:txBody>
      </p:sp>
      <p:pic>
        <p:nvPicPr>
          <p:cNvPr id="147" name="Google Shape;147;g2bc6e3b4743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0913" y="1384575"/>
            <a:ext cx="5210175" cy="49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3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9B810"/>
      </a:accent1>
      <a:accent2>
        <a:srgbClr val="6C7074"/>
      </a:accent2>
      <a:accent3>
        <a:srgbClr val="BBA894"/>
      </a:accent3>
      <a:accent4>
        <a:srgbClr val="FFC000"/>
      </a:accent4>
      <a:accent5>
        <a:srgbClr val="8B6539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2023-02-11T11:38:42Z</dcterms:created>
  <dc:creator>Microsoft Office User</dc:creator>
</cp:coreProperties>
</file>