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9" r:id="rId3"/>
    <p:sldId id="269" r:id="rId4"/>
    <p:sldId id="272" r:id="rId5"/>
    <p:sldId id="268" r:id="rId6"/>
    <p:sldId id="276" r:id="rId7"/>
    <p:sldId id="274" r:id="rId8"/>
    <p:sldId id="277" r:id="rId9"/>
    <p:sldId id="278" r:id="rId10"/>
    <p:sldId id="279" r:id="rId11"/>
    <p:sldId id="282" r:id="rId12"/>
    <p:sldId id="280" r:id="rId13"/>
    <p:sldId id="281" r:id="rId14"/>
    <p:sldId id="271" r:id="rId15"/>
    <p:sldId id="283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9307" autoAdjust="0"/>
  </p:normalViewPr>
  <p:slideViewPr>
    <p:cSldViewPr snapToGrid="0">
      <p:cViewPr varScale="1">
        <p:scale>
          <a:sx n="99" d="100"/>
          <a:sy n="99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82F5-CF6C-4DE6-8004-B736E9B8751D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548B-D88F-4CDD-9B79-5E210622A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Bennen der </a:t>
            </a:r>
            <a:r>
              <a:rPr lang="de-DE" dirty="0" err="1"/>
              <a:t>Assoziazionen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6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41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3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52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9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Durchführung wurde klar, dass durch die Analyse keine neuen Erkenntnisse entstehen.</a:t>
            </a:r>
          </a:p>
          <a:p>
            <a:r>
              <a:rPr lang="de-DE" dirty="0"/>
              <a:t>Die Domäne an sich ist geschlossen und hat wenig externe Abhängigkeiten, sodass keine externen Risiken vorhanden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0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Stattdessen schriftliche Formulierung der aktuellen Risiken/Probleme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0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ashpixx/EPW2122ChouliarasBurgdorfWol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400" dirty="0"/>
              <a:t>Entwicklungsprojekt WS22</a:t>
            </a:r>
          </a:p>
          <a:p>
            <a:r>
              <a:rPr lang="de-DE" sz="1400" dirty="0"/>
              <a:t>Domenic Wolf</a:t>
            </a:r>
          </a:p>
          <a:p>
            <a:r>
              <a:rPr lang="de-DE" sz="1400" dirty="0"/>
              <a:t>Jens Burgdorf</a:t>
            </a:r>
          </a:p>
          <a:p>
            <a:r>
              <a:rPr lang="de-DE" sz="1400" dirty="0"/>
              <a:t>Anastasia Chouliaras</a:t>
            </a:r>
            <a:endParaRPr sz="1400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396443"/>
            <a:ext cx="6688337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Campus Karte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Risikoanalyse - SWOT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0168402-695F-6E6B-B340-068C5E6D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27" y="944419"/>
            <a:ext cx="7954540" cy="53656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A30C4D2-F46B-265D-AE05-9F83C1FE89E5}"/>
              </a:ext>
            </a:extLst>
          </p:cNvPr>
          <p:cNvSpPr/>
          <p:nvPr/>
        </p:nvSpPr>
        <p:spPr>
          <a:xfrm>
            <a:off x="9406856" y="5429774"/>
            <a:ext cx="2522287" cy="967614"/>
          </a:xfrm>
          <a:custGeom>
            <a:avLst/>
            <a:gdLst>
              <a:gd name="connsiteX0" fmla="*/ 0 w 2522287"/>
              <a:gd name="connsiteY0" fmla="*/ 0 h 967614"/>
              <a:gd name="connsiteX1" fmla="*/ 605349 w 2522287"/>
              <a:gd name="connsiteY1" fmla="*/ 0 h 967614"/>
              <a:gd name="connsiteX2" fmla="*/ 1235921 w 2522287"/>
              <a:gd name="connsiteY2" fmla="*/ 0 h 967614"/>
              <a:gd name="connsiteX3" fmla="*/ 1891715 w 2522287"/>
              <a:gd name="connsiteY3" fmla="*/ 0 h 967614"/>
              <a:gd name="connsiteX4" fmla="*/ 2522287 w 2522287"/>
              <a:gd name="connsiteY4" fmla="*/ 0 h 967614"/>
              <a:gd name="connsiteX5" fmla="*/ 2522287 w 2522287"/>
              <a:gd name="connsiteY5" fmla="*/ 493483 h 967614"/>
              <a:gd name="connsiteX6" fmla="*/ 2522287 w 2522287"/>
              <a:gd name="connsiteY6" fmla="*/ 967614 h 967614"/>
              <a:gd name="connsiteX7" fmla="*/ 1841270 w 2522287"/>
              <a:gd name="connsiteY7" fmla="*/ 967614 h 967614"/>
              <a:gd name="connsiteX8" fmla="*/ 1160252 w 2522287"/>
              <a:gd name="connsiteY8" fmla="*/ 967614 h 967614"/>
              <a:gd name="connsiteX9" fmla="*/ 0 w 2522287"/>
              <a:gd name="connsiteY9" fmla="*/ 967614 h 967614"/>
              <a:gd name="connsiteX10" fmla="*/ 0 w 2522287"/>
              <a:gd name="connsiteY10" fmla="*/ 493483 h 967614"/>
              <a:gd name="connsiteX11" fmla="*/ 0 w 2522287"/>
              <a:gd name="connsiteY11" fmla="*/ 0 h 9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2287" h="967614" fill="none" extrusionOk="0">
                <a:moveTo>
                  <a:pt x="0" y="0"/>
                </a:moveTo>
                <a:cubicBezTo>
                  <a:pt x="231590" y="-22902"/>
                  <a:pt x="401401" y="-26718"/>
                  <a:pt x="605349" y="0"/>
                </a:cubicBezTo>
                <a:cubicBezTo>
                  <a:pt x="809297" y="26718"/>
                  <a:pt x="1022502" y="-28535"/>
                  <a:pt x="1235921" y="0"/>
                </a:cubicBezTo>
                <a:cubicBezTo>
                  <a:pt x="1449340" y="28535"/>
                  <a:pt x="1575939" y="25198"/>
                  <a:pt x="1891715" y="0"/>
                </a:cubicBezTo>
                <a:cubicBezTo>
                  <a:pt x="2207491" y="-25198"/>
                  <a:pt x="2349648" y="-15053"/>
                  <a:pt x="2522287" y="0"/>
                </a:cubicBezTo>
                <a:cubicBezTo>
                  <a:pt x="2538574" y="123800"/>
                  <a:pt x="2540463" y="307050"/>
                  <a:pt x="2522287" y="493483"/>
                </a:cubicBezTo>
                <a:cubicBezTo>
                  <a:pt x="2504111" y="679916"/>
                  <a:pt x="2541581" y="854639"/>
                  <a:pt x="2522287" y="967614"/>
                </a:cubicBezTo>
                <a:cubicBezTo>
                  <a:pt x="2274877" y="984811"/>
                  <a:pt x="2145718" y="986573"/>
                  <a:pt x="1841270" y="967614"/>
                </a:cubicBezTo>
                <a:cubicBezTo>
                  <a:pt x="1536822" y="948655"/>
                  <a:pt x="1331274" y="945944"/>
                  <a:pt x="1160252" y="967614"/>
                </a:cubicBezTo>
                <a:cubicBezTo>
                  <a:pt x="989230" y="989284"/>
                  <a:pt x="510573" y="972641"/>
                  <a:pt x="0" y="967614"/>
                </a:cubicBezTo>
                <a:cubicBezTo>
                  <a:pt x="11893" y="858123"/>
                  <a:pt x="-22868" y="663601"/>
                  <a:pt x="0" y="493483"/>
                </a:cubicBezTo>
                <a:cubicBezTo>
                  <a:pt x="22868" y="323365"/>
                  <a:pt x="4978" y="183863"/>
                  <a:pt x="0" y="0"/>
                </a:cubicBezTo>
                <a:close/>
              </a:path>
              <a:path w="2522287" h="967614" stroke="0" extrusionOk="0">
                <a:moveTo>
                  <a:pt x="0" y="0"/>
                </a:moveTo>
                <a:cubicBezTo>
                  <a:pt x="238556" y="-28687"/>
                  <a:pt x="360294" y="-21780"/>
                  <a:pt x="605349" y="0"/>
                </a:cubicBezTo>
                <a:cubicBezTo>
                  <a:pt x="850404" y="21780"/>
                  <a:pt x="991122" y="10293"/>
                  <a:pt x="1160252" y="0"/>
                </a:cubicBezTo>
                <a:cubicBezTo>
                  <a:pt x="1329382" y="-10293"/>
                  <a:pt x="1552612" y="-16462"/>
                  <a:pt x="1841270" y="0"/>
                </a:cubicBezTo>
                <a:cubicBezTo>
                  <a:pt x="2129928" y="16462"/>
                  <a:pt x="2205815" y="31897"/>
                  <a:pt x="2522287" y="0"/>
                </a:cubicBezTo>
                <a:cubicBezTo>
                  <a:pt x="2531638" y="186992"/>
                  <a:pt x="2515265" y="327060"/>
                  <a:pt x="2522287" y="474131"/>
                </a:cubicBezTo>
                <a:cubicBezTo>
                  <a:pt x="2529309" y="621202"/>
                  <a:pt x="2517253" y="818316"/>
                  <a:pt x="2522287" y="967614"/>
                </a:cubicBezTo>
                <a:cubicBezTo>
                  <a:pt x="2314470" y="981656"/>
                  <a:pt x="2195772" y="942078"/>
                  <a:pt x="1891715" y="967614"/>
                </a:cubicBezTo>
                <a:cubicBezTo>
                  <a:pt x="1587658" y="993150"/>
                  <a:pt x="1382270" y="936229"/>
                  <a:pt x="1210698" y="967614"/>
                </a:cubicBezTo>
                <a:cubicBezTo>
                  <a:pt x="1039126" y="998999"/>
                  <a:pt x="813722" y="964040"/>
                  <a:pt x="655795" y="967614"/>
                </a:cubicBezTo>
                <a:cubicBezTo>
                  <a:pt x="497868" y="971188"/>
                  <a:pt x="255700" y="960765"/>
                  <a:pt x="0" y="967614"/>
                </a:cubicBezTo>
                <a:cubicBezTo>
                  <a:pt x="11881" y="780556"/>
                  <a:pt x="-13701" y="636372"/>
                  <a:pt x="0" y="483807"/>
                </a:cubicBezTo>
                <a:cubicBezTo>
                  <a:pt x="13701" y="331242"/>
                  <a:pt x="-22407" y="15437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Verworfen</a:t>
            </a:r>
          </a:p>
        </p:txBody>
      </p:sp>
    </p:spTree>
    <p:extLst>
      <p:ext uri="{BB962C8B-B14F-4D97-AF65-F5344CB8AC3E}">
        <p14:creationId xmlns:p14="http://schemas.microsoft.com/office/powerpoint/2010/main" val="4236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Risikoanalyse - Formlos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D99334-138C-085A-F0D6-5C7E0C862460}"/>
              </a:ext>
            </a:extLst>
          </p:cNvPr>
          <p:cNvSpPr txBox="1"/>
          <p:nvPr/>
        </p:nvSpPr>
        <p:spPr>
          <a:xfrm>
            <a:off x="1155561" y="1603699"/>
            <a:ext cx="9259410" cy="281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Für die Routenermittlung muss ein passender Algorithmus gefunden und Implementiert werden [F020]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Selektion der  einzelnen Räume im 3D-Modell [F030]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Verknüpfen von Informationen mit den einzelnen Räumen [F080]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Anbindung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einer Datenbank für Rauminformationen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Visuell gut erkennbare Darstellung der Geometrie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030" name="Picture 6" descr="Risiko-Symbol auf dem Tachometer. Messgerät für hohes Risiko. Vektorgrafik  Stock-Vektorgrafik - Alamy">
            <a:extLst>
              <a:ext uri="{FF2B5EF4-FFF2-40B4-BE49-F238E27FC236}">
                <a16:creationId xmlns:a16="http://schemas.microsoft.com/office/drawing/2014/main" id="{1AAD6694-FAC5-5B4E-64F3-65B8548CC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4" t="10720" r="7189" b="17222"/>
          <a:stretch/>
        </p:blipFill>
        <p:spPr bwMode="auto">
          <a:xfrm>
            <a:off x="7377410" y="3143250"/>
            <a:ext cx="4194928" cy="33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Anforderungen - muss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2239592"/>
            <a:ext cx="9259410" cy="331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[F010]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Start sowie einen Endpunkt einzugeben.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[F020]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den Weg zu einem Raum im Campus zu zeigen.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[F030]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Start sowie einen Endpunkt per Mausklick auf die Karte festzulegen.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[F040]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 Karte zu Drehen und zu bewegen.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Anforderungen – kann und soll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603699"/>
            <a:ext cx="9259410" cy="525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[F050]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zwischen einer perspektivischen und orthographischen Kamera zu wählen.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[F060]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diese auf jedem Gerät mit einem aktuellen Webbrowser und einer Internetverbindung aufrufen zu können.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[F070]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Ausgewählte Räume visuell hervorzuheben.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[F080]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Informationen zu den Räumen anzuzeigen.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[F090]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kann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Räume als Favoriten zu speichern und auszuwählen.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[F100]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kann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 Routengeneration durch URL-Parameter anzugeben.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1663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57254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 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EA2A7D-16D4-1D96-222E-10597E4A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4" y="1160859"/>
            <a:ext cx="9961429" cy="5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442589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PoCs zu den Kernfunktionalitäten 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4742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588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Ende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2F7CD0-7014-A557-A417-ABF2AD680C70}"/>
              </a:ext>
            </a:extLst>
          </p:cNvPr>
          <p:cNvSpPr txBox="1"/>
          <p:nvPr/>
        </p:nvSpPr>
        <p:spPr>
          <a:xfrm>
            <a:off x="2954193" y="5692676"/>
            <a:ext cx="64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EPW2122ChouliarasBurgdorfWolf/Audit 1.pptx at </a:t>
            </a:r>
            <a:r>
              <a:rPr lang="de-DE" dirty="0" err="1">
                <a:hlinkClick r:id="rId2"/>
              </a:rPr>
              <a:t>main</a:t>
            </a:r>
            <a:r>
              <a:rPr lang="de-DE" dirty="0">
                <a:hlinkClick r:id="rId2"/>
              </a:rPr>
              <a:t> · </a:t>
            </a:r>
            <a:r>
              <a:rPr lang="de-DE" dirty="0" err="1">
                <a:hlinkClick r:id="rId2"/>
              </a:rPr>
              <a:t>Splashpixx</a:t>
            </a:r>
            <a:r>
              <a:rPr lang="de-DE" dirty="0">
                <a:hlinkClick r:id="rId2"/>
              </a:rPr>
              <a:t>/EPW2122ChouliarasBurgdorfWolf (github.com)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D2EA-B928-0B1A-2FA5-E0039B4FC89A}"/>
              </a:ext>
            </a:extLst>
          </p:cNvPr>
          <p:cNvSpPr txBox="1"/>
          <p:nvPr/>
        </p:nvSpPr>
        <p:spPr>
          <a:xfrm>
            <a:off x="3208001" y="5201305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Ausführliche Informationen sind in unserem Repo:</a:t>
            </a:r>
          </a:p>
        </p:txBody>
      </p:sp>
    </p:spTree>
    <p:extLst>
      <p:ext uri="{BB962C8B-B14F-4D97-AF65-F5344CB8AC3E}">
        <p14:creationId xmlns:p14="http://schemas.microsoft.com/office/powerpoint/2010/main" val="38473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A15DF5-3FAF-97D9-A6C7-F8EAB57C4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7"/>
          <a:stretch/>
        </p:blipFill>
        <p:spPr>
          <a:xfrm>
            <a:off x="-34854" y="969292"/>
            <a:ext cx="12074184" cy="50154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9C362E-63CA-A5CF-1A33-F1392924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10130" r="3294" b="9707"/>
          <a:stretch/>
        </p:blipFill>
        <p:spPr>
          <a:xfrm>
            <a:off x="151804" y="1347751"/>
            <a:ext cx="11371597" cy="47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3557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of </a:t>
            </a:r>
            <a:r>
              <a:rPr lang="de-DE" b="1" dirty="0" err="1"/>
              <a:t>Concepts</a:t>
            </a:r>
            <a:endParaRPr lang="de-DE"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E8E0DD-CDB0-6A2A-F5E4-05533CF56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11119" r="3666" b="8806"/>
          <a:stretch/>
        </p:blipFill>
        <p:spPr>
          <a:xfrm>
            <a:off x="290200" y="1585958"/>
            <a:ext cx="11799124" cy="4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78" y="3483826"/>
            <a:ext cx="4653394" cy="27898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68CEF26-0D6D-5AC5-124D-46044D25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78" y="3483826"/>
            <a:ext cx="4490729" cy="270892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267646"/>
            <a:ext cx="925941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Bisherige Artefakte: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Plattformentscheidung mit Vor- und Nachteilen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Einzelne Kriterien für die verschiedenen Anwendungen/PoCs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r>
              <a:rPr lang="de-DE" sz="1700" dirty="0">
                <a:latin typeface="PT Sans" panose="020B0503020203020204" pitchFamily="34" charset="0"/>
              </a:rPr>
              <a:t>Probleme der Darstellung: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eindeutige Zuordnung von Plattform und PoCs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einheitlichen Vergleichskriterien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3ED37CC-4443-47B9-0DAA-1DEF4C79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54801"/>
              </p:ext>
            </p:extLst>
          </p:nvPr>
        </p:nvGraphicFramePr>
        <p:xfrm>
          <a:off x="6096000" y="1278777"/>
          <a:ext cx="5862221" cy="5074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2834096848"/>
                    </a:ext>
                  </a:extLst>
                </a:gridCol>
                <a:gridCol w="2015232">
                  <a:extLst>
                    <a:ext uri="{9D8B030D-6E8A-4147-A177-3AD203B41FA5}">
                      <a16:colId xmlns:a16="http://schemas.microsoft.com/office/drawing/2014/main" val="3998620420"/>
                    </a:ext>
                  </a:extLst>
                </a:gridCol>
                <a:gridCol w="1991556">
                  <a:extLst>
                    <a:ext uri="{9D8B030D-6E8A-4147-A177-3AD203B41FA5}">
                      <a16:colId xmlns:a16="http://schemas.microsoft.com/office/drawing/2014/main" val="1511787272"/>
                    </a:ext>
                  </a:extLst>
                </a:gridCol>
              </a:tblGrid>
              <a:tr h="166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Flutter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Three.JS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Unity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470627409"/>
                  </a:ext>
                </a:extLst>
              </a:tr>
              <a:tr h="500308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Einrichten der Entwicklungsumgebung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324066058"/>
                  </a:ext>
                </a:extLst>
              </a:tr>
              <a:tr h="58629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Anwendung im Web ausführbar (Chrome)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Anwendung im Web ausführbar (Chrome)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163604922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 3D Objekt lässt sich einfügen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405819125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Eine Kamera lässt sich bewegen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113622247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Flutter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Das Arbeiten mit Three.JS hatte ein angemessenes Tempo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Unity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655395461"/>
                  </a:ext>
                </a:extLst>
              </a:tr>
              <a:tr h="59411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IOS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879924811"/>
                  </a:ext>
                </a:extLst>
              </a:tr>
              <a:tr h="656655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3148187283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auf allen getesteten Devices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166384470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7331BAD-ABED-13E1-1C73-2FC5F5B19DB3}"/>
              </a:ext>
            </a:extLst>
          </p:cNvPr>
          <p:cNvSpPr txBox="1"/>
          <p:nvPr/>
        </p:nvSpPr>
        <p:spPr>
          <a:xfrm>
            <a:off x="1171359" y="2576215"/>
            <a:ext cx="4348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Neue Erfolgskriterien der PoCs: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Sind vereinheitlicht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Berücksichtigen die Plattform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Haben klare Fail und Exit- Kriterien bekommen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4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7042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- Flutter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034D6-83C6-F6F5-161E-802C4BFF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1" y="1042955"/>
            <a:ext cx="6246813" cy="55721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hat sehr lange gedauert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Nutzung und Programmierung der Kamera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IOS Geräte für uns nicht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Trotz Dokumentation sehr schwierige Programmierung mit Dart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Nur ein Kriterium wird klar erfüllt, der PoC/Rapid Prototype mit Flutter war NICHT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3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94311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Three.js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war problemlos und sehr kurz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JavaScript ist gut Dokumentiert und bereits etabliert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Alle Kriterien werden klar erfüllt, der PoC/Rapid Prototype mit Three.js war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156C4C-108A-E6C5-FC90-5F39DF91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0" y="1467149"/>
            <a:ext cx="6420602" cy="38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1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6337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Unity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Notwendigkeit für Unity als Fallback-Szenario entfällt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62B9E9-EC77-0B19-9906-12C0D44D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46" y="1435648"/>
            <a:ext cx="6029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Microsoft Office PowerPoint</Application>
  <PresentationFormat>Breitbild</PresentationFormat>
  <Paragraphs>566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Copperplate Gothic Bold</vt:lpstr>
      <vt:lpstr>Gill Sans</vt:lpstr>
      <vt:lpstr>PT Sans</vt:lpstr>
      <vt:lpstr>Roboto Slab Bold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Anastasia Chouliaras (achoulia)</cp:lastModifiedBy>
  <cp:revision>12</cp:revision>
  <dcterms:created xsi:type="dcterms:W3CDTF">2022-11-08T10:25:19Z</dcterms:created>
  <dcterms:modified xsi:type="dcterms:W3CDTF">2022-12-05T14:51:28Z</dcterms:modified>
</cp:coreProperties>
</file>