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259" r:id="rId3"/>
    <p:sldId id="269" r:id="rId4"/>
    <p:sldId id="272" r:id="rId5"/>
    <p:sldId id="268" r:id="rId6"/>
    <p:sldId id="276" r:id="rId7"/>
    <p:sldId id="274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71" r:id="rId16"/>
    <p:sldId id="27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89307" autoAdjust="0"/>
  </p:normalViewPr>
  <p:slideViewPr>
    <p:cSldViewPr snapToGrid="0">
      <p:cViewPr varScale="1">
        <p:scale>
          <a:sx n="102" d="100"/>
          <a:sy n="102" d="100"/>
        </p:scale>
        <p:origin x="990" y="-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C82F5-CF6C-4DE6-8004-B736E9B8751D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C548B-D88F-4CDD-9B79-5E210622A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8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Iteration: Bennen der </a:t>
            </a:r>
            <a:r>
              <a:rPr lang="de-DE" dirty="0" err="1"/>
              <a:t>Assoziazionen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548B-D88F-4CDD-9B79-5E210622A0E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463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Iteration: </a:t>
            </a:r>
            <a:r>
              <a:rPr lang="de-DE" dirty="0" err="1"/>
              <a:t>Kennzeichung</a:t>
            </a:r>
            <a:r>
              <a:rPr lang="de-DE" dirty="0"/>
              <a:t> der Tools die zu Three.js gehören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548B-D88F-4CDD-9B79-5E210622A0E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941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Iteration: </a:t>
            </a:r>
            <a:r>
              <a:rPr lang="de-DE" dirty="0" err="1"/>
              <a:t>Kennzeichung</a:t>
            </a:r>
            <a:r>
              <a:rPr lang="de-DE" dirty="0"/>
              <a:t> der Tools die zu Three.js gehören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548B-D88F-4CDD-9B79-5E210622A0E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412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Iteration: </a:t>
            </a:r>
            <a:r>
              <a:rPr lang="de-DE" dirty="0" err="1"/>
              <a:t>Kennzeichung</a:t>
            </a:r>
            <a:r>
              <a:rPr lang="de-DE" dirty="0"/>
              <a:t> der Tools die zu Three.js gehören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548B-D88F-4CDD-9B79-5E210622A0E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832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Iteration: </a:t>
            </a:r>
            <a:r>
              <a:rPr lang="de-DE" dirty="0" err="1"/>
              <a:t>Kennzeichung</a:t>
            </a:r>
            <a:r>
              <a:rPr lang="de-DE" dirty="0"/>
              <a:t> der Tools die zu Three.js gehören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548B-D88F-4CDD-9B79-5E210622A0E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529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Iteration: </a:t>
            </a:r>
            <a:r>
              <a:rPr lang="de-DE" dirty="0" err="1"/>
              <a:t>Kennzeichung</a:t>
            </a:r>
            <a:r>
              <a:rPr lang="de-DE" dirty="0"/>
              <a:t> der Tools die zu Three.js gehören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548B-D88F-4CDD-9B79-5E210622A0E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496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der Durchführung wurde klar, dass durch die Analyse keine neuen Erkenntnisse entstehen.</a:t>
            </a:r>
          </a:p>
          <a:p>
            <a:r>
              <a:rPr lang="de-DE" dirty="0"/>
              <a:t>Die Domäne an sich ist geschlossen und hat wenig externe Abhängigkeiten, sodass keine externen Risiken vorhanden sind.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548B-D88F-4CDD-9B79-5E210622A0E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904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Stattdessen schriftliche Formulierung der aktuellen Risiken/Probleme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548B-D88F-4CDD-9B79-5E210622A0E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0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E84E1-CF05-6138-3687-0870B9198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024D17-38DD-D3AC-7C28-07F149B9D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C56C4-7112-7D68-45FD-53FAF42D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B5D59E-DF98-FEF4-C22B-DCE4307D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19C6D6-EE18-4853-077B-B31824AD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31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C135D-7614-C855-E806-7C5A84D6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0F80D4-B003-8CA0-7DA9-0B03A6739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817915-7DE1-400D-C170-62D9775C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F54125-CCFB-7178-F464-7D1CAD7C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044489-E1D8-2C38-3788-471CA862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17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19FD125-8B73-3B6D-A126-5B8E497E1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D292BA-4BAC-C40A-BCAF-99BADEF18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DC51E9-A0AE-4C45-EAFC-E691BED1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2E38FB-4046-7B2D-780F-E27ED9C3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E72100-71D8-B1D8-90AE-8BC8A9B7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27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F7EA8-099C-E188-C06F-476CC566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7365F1-0C26-2724-63EB-0487B1FDC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1D5A8F-E0CC-6D23-759E-859EEE77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D8322-C393-B7F7-6A7E-D8EADB19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913C7-55B1-85F4-9316-BF4000C2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63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05E7A-73A3-2638-C752-89B7899D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6E9061-956C-C0A7-1A28-A290675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80D485-FC1B-E5C9-D10A-B1E3D58B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92EB4C-A7C3-43BB-3248-A3C65277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C1EF3B-EEE5-8A42-D9CC-F361232F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0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DEFCE-1936-B66E-BA53-EF077619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EC40E5-D6C6-3917-E99F-06777F209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7F8708-F7BA-BDE6-6750-EFB8D7EBA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A6C134-478C-9C2F-3A9F-60C7C70F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A454A6-1700-BD2C-088C-C6921B8D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330190-F41A-F8F7-86DB-22217053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37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A2340-888B-A4D1-8777-68F5E65C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AC2AAA-BCAD-EA05-4847-C0CFDA87C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405B5D-1CBF-068C-ADF9-14A87BCEA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CF950C-2A3C-821F-2BFE-84847334A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91FB3B-89FC-D9B0-E2AA-540887FF7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D9C9014-5210-C89F-E054-793048D4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E73188-3D23-54ED-9377-FFB95FB9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7EA3067-D413-49C7-97E7-774EF302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55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45904-8846-FA28-7264-B92B9D1F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616556-B573-AFAD-F2F0-E3F8D9AA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562230-D4D0-8286-DAC3-46CC0724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7980B8-AB82-CA9F-5265-20A12103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3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C351EE-EC60-32B1-AE34-C3E6D5FA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8DF79-AB50-14C5-AF9A-D56C0D70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27420F-5FAD-1211-6B0B-353C5D3A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90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91B3C-115F-42C4-2FD1-B6F23544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B14AB0-6A16-C024-2BC7-DED554F2D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2B60AF-8323-32E1-0CDB-AA9877447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6D54A2-A59E-D0EC-4893-DB0C9EE3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E9150E-B372-F917-23CB-3CE45B34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EB6207-C6C6-F7B5-EADC-A6E7C22B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7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FE665-1021-AA4E-E2AE-C930E94C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FBE6A92-BF5B-2832-F590-2BF4CF02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F61B4C-DA2F-201C-2404-BB62180E6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007BE2-F8DE-33CB-D2EF-55611649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E9F89B-4F34-84E7-F96F-4E483137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D1E6AF-4183-7D4A-AA60-6C3992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7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4BA97F-4F87-D4EE-053A-0380CD52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2BE141-21FE-B932-80A0-BEA55FA25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026177-F2A1-EA30-3BD7-7723FD132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53B46-49E9-49CA-9AB5-C5A747C8BE7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B32A67-7C12-6291-DB50-BC971A643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B27AF1-E19C-FE00-B0EA-55856145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79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lashpixx/EPW2122ChouliarasBurgdorfWolf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94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95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96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97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98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99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600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01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602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03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604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605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06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07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08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09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0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1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2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3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4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5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6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7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8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9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20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21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628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622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3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4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5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6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7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629" name="Linie"/>
          <p:cNvSpPr/>
          <p:nvPr/>
        </p:nvSpPr>
        <p:spPr>
          <a:xfrm>
            <a:off x="2059781" y="3040559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630" name="Vielleicht braucht man manchmal einen kleinen Untertitel oder eine Erläuterung oder, wie in meinem Fall, einfach ein bisschen Text."/>
          <p:cNvSpPr txBox="1"/>
          <p:nvPr/>
        </p:nvSpPr>
        <p:spPr>
          <a:xfrm>
            <a:off x="2063274" y="3237012"/>
            <a:ext cx="4032726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lang="de-DE" sz="1400" dirty="0"/>
              <a:t>Entwicklungsprojekt WS22</a:t>
            </a:r>
          </a:p>
          <a:p>
            <a:r>
              <a:rPr lang="de-DE" sz="1400" dirty="0"/>
              <a:t>Domenic Wolf</a:t>
            </a:r>
          </a:p>
          <a:p>
            <a:r>
              <a:rPr lang="de-DE" sz="1400" dirty="0"/>
              <a:t>Jens Burgdorf</a:t>
            </a:r>
          </a:p>
          <a:p>
            <a:r>
              <a:rPr lang="de-DE" sz="1400" dirty="0"/>
              <a:t>Anastasia Chouliaras</a:t>
            </a:r>
            <a:endParaRPr sz="1400" dirty="0"/>
          </a:p>
        </p:txBody>
      </p:sp>
      <p:sp>
        <p:nvSpPr>
          <p:cNvPr id="631" name="Titel der Präsentation"/>
          <p:cNvSpPr txBox="1"/>
          <p:nvPr/>
        </p:nvSpPr>
        <p:spPr>
          <a:xfrm>
            <a:off x="2064246" y="2396443"/>
            <a:ext cx="6688337" cy="44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3200" dirty="0">
                <a:solidFill>
                  <a:schemeClr val="tx1"/>
                </a:solidFill>
              </a:rPr>
              <a:t>Campus Karte</a:t>
            </a:r>
            <a:endParaRPr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687683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Risikoanalyse - SWOT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0168402-695F-6E6B-B340-068C5E6DE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27" y="944419"/>
            <a:ext cx="7954540" cy="5365639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7A30C4D2-F46B-265D-AE05-9F83C1FE89E5}"/>
              </a:ext>
            </a:extLst>
          </p:cNvPr>
          <p:cNvSpPr/>
          <p:nvPr/>
        </p:nvSpPr>
        <p:spPr>
          <a:xfrm>
            <a:off x="9406856" y="5429774"/>
            <a:ext cx="2522287" cy="967614"/>
          </a:xfrm>
          <a:custGeom>
            <a:avLst/>
            <a:gdLst>
              <a:gd name="connsiteX0" fmla="*/ 0 w 2522287"/>
              <a:gd name="connsiteY0" fmla="*/ 0 h 967614"/>
              <a:gd name="connsiteX1" fmla="*/ 605349 w 2522287"/>
              <a:gd name="connsiteY1" fmla="*/ 0 h 967614"/>
              <a:gd name="connsiteX2" fmla="*/ 1235921 w 2522287"/>
              <a:gd name="connsiteY2" fmla="*/ 0 h 967614"/>
              <a:gd name="connsiteX3" fmla="*/ 1891715 w 2522287"/>
              <a:gd name="connsiteY3" fmla="*/ 0 h 967614"/>
              <a:gd name="connsiteX4" fmla="*/ 2522287 w 2522287"/>
              <a:gd name="connsiteY4" fmla="*/ 0 h 967614"/>
              <a:gd name="connsiteX5" fmla="*/ 2522287 w 2522287"/>
              <a:gd name="connsiteY5" fmla="*/ 493483 h 967614"/>
              <a:gd name="connsiteX6" fmla="*/ 2522287 w 2522287"/>
              <a:gd name="connsiteY6" fmla="*/ 967614 h 967614"/>
              <a:gd name="connsiteX7" fmla="*/ 1841270 w 2522287"/>
              <a:gd name="connsiteY7" fmla="*/ 967614 h 967614"/>
              <a:gd name="connsiteX8" fmla="*/ 1160252 w 2522287"/>
              <a:gd name="connsiteY8" fmla="*/ 967614 h 967614"/>
              <a:gd name="connsiteX9" fmla="*/ 0 w 2522287"/>
              <a:gd name="connsiteY9" fmla="*/ 967614 h 967614"/>
              <a:gd name="connsiteX10" fmla="*/ 0 w 2522287"/>
              <a:gd name="connsiteY10" fmla="*/ 493483 h 967614"/>
              <a:gd name="connsiteX11" fmla="*/ 0 w 2522287"/>
              <a:gd name="connsiteY11" fmla="*/ 0 h 96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2287" h="967614" fill="none" extrusionOk="0">
                <a:moveTo>
                  <a:pt x="0" y="0"/>
                </a:moveTo>
                <a:cubicBezTo>
                  <a:pt x="231590" y="-22902"/>
                  <a:pt x="401401" y="-26718"/>
                  <a:pt x="605349" y="0"/>
                </a:cubicBezTo>
                <a:cubicBezTo>
                  <a:pt x="809297" y="26718"/>
                  <a:pt x="1022502" y="-28535"/>
                  <a:pt x="1235921" y="0"/>
                </a:cubicBezTo>
                <a:cubicBezTo>
                  <a:pt x="1449340" y="28535"/>
                  <a:pt x="1575939" y="25198"/>
                  <a:pt x="1891715" y="0"/>
                </a:cubicBezTo>
                <a:cubicBezTo>
                  <a:pt x="2207491" y="-25198"/>
                  <a:pt x="2349648" y="-15053"/>
                  <a:pt x="2522287" y="0"/>
                </a:cubicBezTo>
                <a:cubicBezTo>
                  <a:pt x="2538574" y="123800"/>
                  <a:pt x="2540463" y="307050"/>
                  <a:pt x="2522287" y="493483"/>
                </a:cubicBezTo>
                <a:cubicBezTo>
                  <a:pt x="2504111" y="679916"/>
                  <a:pt x="2541581" y="854639"/>
                  <a:pt x="2522287" y="967614"/>
                </a:cubicBezTo>
                <a:cubicBezTo>
                  <a:pt x="2274877" y="984811"/>
                  <a:pt x="2145718" y="986573"/>
                  <a:pt x="1841270" y="967614"/>
                </a:cubicBezTo>
                <a:cubicBezTo>
                  <a:pt x="1536822" y="948655"/>
                  <a:pt x="1331274" y="945944"/>
                  <a:pt x="1160252" y="967614"/>
                </a:cubicBezTo>
                <a:cubicBezTo>
                  <a:pt x="989230" y="989284"/>
                  <a:pt x="510573" y="972641"/>
                  <a:pt x="0" y="967614"/>
                </a:cubicBezTo>
                <a:cubicBezTo>
                  <a:pt x="11893" y="858123"/>
                  <a:pt x="-22868" y="663601"/>
                  <a:pt x="0" y="493483"/>
                </a:cubicBezTo>
                <a:cubicBezTo>
                  <a:pt x="22868" y="323365"/>
                  <a:pt x="4978" y="183863"/>
                  <a:pt x="0" y="0"/>
                </a:cubicBezTo>
                <a:close/>
              </a:path>
              <a:path w="2522287" h="967614" stroke="0" extrusionOk="0">
                <a:moveTo>
                  <a:pt x="0" y="0"/>
                </a:moveTo>
                <a:cubicBezTo>
                  <a:pt x="238556" y="-28687"/>
                  <a:pt x="360294" y="-21780"/>
                  <a:pt x="605349" y="0"/>
                </a:cubicBezTo>
                <a:cubicBezTo>
                  <a:pt x="850404" y="21780"/>
                  <a:pt x="991122" y="10293"/>
                  <a:pt x="1160252" y="0"/>
                </a:cubicBezTo>
                <a:cubicBezTo>
                  <a:pt x="1329382" y="-10293"/>
                  <a:pt x="1552612" y="-16462"/>
                  <a:pt x="1841270" y="0"/>
                </a:cubicBezTo>
                <a:cubicBezTo>
                  <a:pt x="2129928" y="16462"/>
                  <a:pt x="2205815" y="31897"/>
                  <a:pt x="2522287" y="0"/>
                </a:cubicBezTo>
                <a:cubicBezTo>
                  <a:pt x="2531638" y="186992"/>
                  <a:pt x="2515265" y="327060"/>
                  <a:pt x="2522287" y="474131"/>
                </a:cubicBezTo>
                <a:cubicBezTo>
                  <a:pt x="2529309" y="621202"/>
                  <a:pt x="2517253" y="818316"/>
                  <a:pt x="2522287" y="967614"/>
                </a:cubicBezTo>
                <a:cubicBezTo>
                  <a:pt x="2314470" y="981656"/>
                  <a:pt x="2195772" y="942078"/>
                  <a:pt x="1891715" y="967614"/>
                </a:cubicBezTo>
                <a:cubicBezTo>
                  <a:pt x="1587658" y="993150"/>
                  <a:pt x="1382270" y="936229"/>
                  <a:pt x="1210698" y="967614"/>
                </a:cubicBezTo>
                <a:cubicBezTo>
                  <a:pt x="1039126" y="998999"/>
                  <a:pt x="813722" y="964040"/>
                  <a:pt x="655795" y="967614"/>
                </a:cubicBezTo>
                <a:cubicBezTo>
                  <a:pt x="497868" y="971188"/>
                  <a:pt x="255700" y="960765"/>
                  <a:pt x="0" y="967614"/>
                </a:cubicBezTo>
                <a:cubicBezTo>
                  <a:pt x="11881" y="780556"/>
                  <a:pt x="-13701" y="636372"/>
                  <a:pt x="0" y="483807"/>
                </a:cubicBezTo>
                <a:cubicBezTo>
                  <a:pt x="13701" y="331242"/>
                  <a:pt x="-22407" y="15437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00000"/>
                </a:solidFill>
                <a:latin typeface="Copperplate Gothic Bold" panose="020E0705020206020404" pitchFamily="34" charset="0"/>
              </a:rPr>
              <a:t>Verworfen</a:t>
            </a:r>
          </a:p>
        </p:txBody>
      </p:sp>
    </p:spTree>
    <p:extLst>
      <p:ext uri="{BB962C8B-B14F-4D97-AF65-F5344CB8AC3E}">
        <p14:creationId xmlns:p14="http://schemas.microsoft.com/office/powerpoint/2010/main" val="42362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687683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Anforderungen - muss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271D799-D5E9-734D-5D0C-81634932EAF4}"/>
              </a:ext>
            </a:extLst>
          </p:cNvPr>
          <p:cNvSpPr txBox="1"/>
          <p:nvPr/>
        </p:nvSpPr>
        <p:spPr>
          <a:xfrm>
            <a:off x="1155561" y="2239592"/>
            <a:ext cx="9259410" cy="3317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[F010] Die Anwendung </a:t>
            </a:r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muss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dem Nutzer die Möglichkeit bieten Start sowie einen Endpunkt einzugeben.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[F020] Die Anwendung </a:t>
            </a:r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muss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dem Nutzer die Möglichkeit bieten den Weg 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zwischen zwei Räumen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im Campus zu zeigen.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[F030] Die Anwendung </a:t>
            </a:r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muss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dem Nutzer die Möglichkeit bieten Start sowie einen Endpunkt per Mausklick auf die Karte festzulegen.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[F040] Die Anwendung </a:t>
            </a:r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muss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dem Nutzer die Möglichkeit bieten die Karte zu Drehen und zu bewegen.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01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687683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Anforderungen – kann und soll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271D799-D5E9-734D-5D0C-81634932EAF4}"/>
              </a:ext>
            </a:extLst>
          </p:cNvPr>
          <p:cNvSpPr txBox="1"/>
          <p:nvPr/>
        </p:nvSpPr>
        <p:spPr>
          <a:xfrm>
            <a:off x="1155561" y="1603699"/>
            <a:ext cx="9259410" cy="5251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[F050] Die Anwendung </a:t>
            </a:r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soll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dem Nutzer die Möglichkeit bieten zwischen einer perspektivischen und orthographischen Kamera zu wählen.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[F060] Die Anwendung </a:t>
            </a:r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soll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dem Nutzer die Möglichkeit bieten diese auf jedem Gerät mit einem aktuellen Webbrowser und einer Internetverbindung aufrufen zu können.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[F070] Die Anwendung </a:t>
            </a:r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soll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dem Nutzer die Möglichkeit bieten Ausgewählte Räume visuell hervorzuheben.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[F080] Die Anwendung </a:t>
            </a:r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soll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dem Nutzer die Möglichkeit bieten Informationen zu den Räumen anzuzeigen.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[F090] Die Anwendung </a:t>
            </a:r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kann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dem Nutzer die Möglichkeit bieten Räume als Favoriten zu speichern und auszuwählen.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[F100] Die Anwendung </a:t>
            </a:r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kann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dem Nutzer die Möglichkeit bieten die Routengeneration durch URL-Parameter anzugeben.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16635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687683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Risikoanalyse - Formlos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8D99334-138C-085A-F0D6-5C7E0C862460}"/>
              </a:ext>
            </a:extLst>
          </p:cNvPr>
          <p:cNvSpPr txBox="1"/>
          <p:nvPr/>
        </p:nvSpPr>
        <p:spPr>
          <a:xfrm>
            <a:off x="1155561" y="1603699"/>
            <a:ext cx="9259410" cy="2395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Für die Routenermittlung muss ein passender Algorithmus gefunden und Implementiert werden [F020]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Selektion der  einzelnen Räume im 3D-Modell [F030]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Verknüpfen von Informationen mit den einzelnen Räumen [F080]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Visuell gut erkennbare Darstellung der Geometrie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Anbindung 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einer Datenbank für Rauminformationen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1030" name="Picture 6" descr="Risiko-Symbol auf dem Tachometer. Messgerät für hohes Risiko. Vektorgrafik  Stock-Vektorgrafik - Alamy">
            <a:extLst>
              <a:ext uri="{FF2B5EF4-FFF2-40B4-BE49-F238E27FC236}">
                <a16:creationId xmlns:a16="http://schemas.microsoft.com/office/drawing/2014/main" id="{1AAD6694-FAC5-5B4E-64F3-65B8548CCD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4" t="10720" r="7189" b="17222"/>
          <a:stretch/>
        </p:blipFill>
        <p:spPr bwMode="auto">
          <a:xfrm>
            <a:off x="7377410" y="3143250"/>
            <a:ext cx="4194928" cy="330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824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4812215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Weitere PoCs aus den Anforderungen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47429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157254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Projektplan 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AEA2A7D-16D4-1D96-222E-10597E4A9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24" y="1160859"/>
            <a:ext cx="9961429" cy="541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8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658835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Ende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2F7CD0-7014-A557-A417-ABF2AD680C70}"/>
              </a:ext>
            </a:extLst>
          </p:cNvPr>
          <p:cNvSpPr txBox="1"/>
          <p:nvPr/>
        </p:nvSpPr>
        <p:spPr>
          <a:xfrm>
            <a:off x="2954193" y="5692676"/>
            <a:ext cx="6471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EPW2122ChouliarasBurgdorfWolf/Audit 1.pptx at </a:t>
            </a:r>
            <a:r>
              <a:rPr lang="de-DE" dirty="0" err="1">
                <a:hlinkClick r:id="rId2"/>
              </a:rPr>
              <a:t>main</a:t>
            </a:r>
            <a:r>
              <a:rPr lang="de-DE" dirty="0">
                <a:hlinkClick r:id="rId2"/>
              </a:rPr>
              <a:t> · </a:t>
            </a:r>
            <a:r>
              <a:rPr lang="de-DE" dirty="0" err="1">
                <a:hlinkClick r:id="rId2"/>
              </a:rPr>
              <a:t>Splashpixx</a:t>
            </a:r>
            <a:r>
              <a:rPr lang="de-DE" dirty="0">
                <a:hlinkClick r:id="rId2"/>
              </a:rPr>
              <a:t>/EPW2122ChouliarasBurgdorfWolf (github.com)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D2EA-B928-0B1A-2FA5-E0039B4FC89A}"/>
              </a:ext>
            </a:extLst>
          </p:cNvPr>
          <p:cNvSpPr txBox="1"/>
          <p:nvPr/>
        </p:nvSpPr>
        <p:spPr>
          <a:xfrm>
            <a:off x="3208001" y="5201305"/>
            <a:ext cx="490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Ausführliche Informationen sind in unserem Repo:</a:t>
            </a:r>
          </a:p>
        </p:txBody>
      </p:sp>
    </p:spTree>
    <p:extLst>
      <p:ext uri="{BB962C8B-B14F-4D97-AF65-F5344CB8AC3E}">
        <p14:creationId xmlns:p14="http://schemas.microsoft.com/office/powerpoint/2010/main" val="384734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231341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Domänenmodell</a:t>
            </a:r>
            <a:endParaRPr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4A15DF5-3FAF-97D9-A6C7-F8EAB57C42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57"/>
          <a:stretch/>
        </p:blipFill>
        <p:spPr>
          <a:xfrm>
            <a:off x="-34854" y="969292"/>
            <a:ext cx="12074184" cy="50154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0D91D5A-60D2-E087-CE2D-316B064AC2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" t="87430" r="64781" b="3902"/>
          <a:stretch/>
        </p:blipFill>
        <p:spPr>
          <a:xfrm>
            <a:off x="423607" y="5765521"/>
            <a:ext cx="4103532" cy="6282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125354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Vorgehen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 dirty="0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 dirty="0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39C362E-63CA-A5CF-1A33-F1392924DA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" t="10130" r="3294" b="9707"/>
          <a:stretch/>
        </p:blipFill>
        <p:spPr>
          <a:xfrm>
            <a:off x="151804" y="1347751"/>
            <a:ext cx="11371597" cy="47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2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233557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Proof of </a:t>
            </a:r>
            <a:r>
              <a:rPr lang="de-DE" b="1" dirty="0" err="1"/>
              <a:t>Concepts</a:t>
            </a:r>
            <a:endParaRPr lang="de-DE"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9E8E0DD-CDB0-6A2A-F5E4-05533CF562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8" t="11119" r="3666" b="8806"/>
          <a:stretch/>
        </p:blipFill>
        <p:spPr>
          <a:xfrm>
            <a:off x="290200" y="1585958"/>
            <a:ext cx="11799124" cy="417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687683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Plattformabhängige Erfolgskriterien der PoCs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75A4B54-EFF0-256D-6B7A-7D21302AA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78" y="3483826"/>
            <a:ext cx="4653394" cy="278987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68CEF26-0D6D-5AC5-124D-46044D25F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978" y="3483826"/>
            <a:ext cx="4490729" cy="270892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271D799-D5E9-734D-5D0C-81634932EAF4}"/>
              </a:ext>
            </a:extLst>
          </p:cNvPr>
          <p:cNvSpPr txBox="1"/>
          <p:nvPr/>
        </p:nvSpPr>
        <p:spPr>
          <a:xfrm>
            <a:off x="1155561" y="1267646"/>
            <a:ext cx="925941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>
                <a:latin typeface="PT Sans" panose="020B0503020203020204" pitchFamily="34" charset="0"/>
              </a:rPr>
              <a:t>Bisherige Artefakte: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latin typeface="PT Sans" panose="020B0503020203020204" pitchFamily="34" charset="0"/>
              </a:rPr>
              <a:t>Plattformentscheidung mit Vor- und Nachteilen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latin typeface="PT Sans" panose="020B0503020203020204" pitchFamily="34" charset="0"/>
              </a:rPr>
              <a:t>Einzelne Kriterien für die verschiedenen Anwendungen/PoCs</a:t>
            </a:r>
          </a:p>
          <a:p>
            <a:endParaRPr lang="de-DE" sz="1700" dirty="0">
              <a:latin typeface="PT Sans" panose="020B0503020203020204" pitchFamily="34" charset="0"/>
            </a:endParaRPr>
          </a:p>
          <a:p>
            <a:r>
              <a:rPr lang="de-DE" sz="1700" dirty="0">
                <a:latin typeface="PT Sans" panose="020B0503020203020204" pitchFamily="34" charset="0"/>
              </a:rPr>
              <a:t>Probleme der Darstellung: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latin typeface="PT Sans" panose="020B0503020203020204" pitchFamily="34" charset="0"/>
              </a:rPr>
              <a:t>Keine eindeutige Zuordnung von Plattform und PoCs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latin typeface="PT Sans" panose="020B0503020203020204" pitchFamily="34" charset="0"/>
              </a:rPr>
              <a:t>Keine einheitlichen Vergleichskriterien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375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687683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Plattformabhängige Erfolgskriterien der PoCs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B3ED37CC-4443-47B9-0DAA-1DEF4C790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054801"/>
              </p:ext>
            </p:extLst>
          </p:nvPr>
        </p:nvGraphicFramePr>
        <p:xfrm>
          <a:off x="6096000" y="1278777"/>
          <a:ext cx="5862221" cy="5074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5433">
                  <a:extLst>
                    <a:ext uri="{9D8B030D-6E8A-4147-A177-3AD203B41FA5}">
                      <a16:colId xmlns:a16="http://schemas.microsoft.com/office/drawing/2014/main" val="2834096848"/>
                    </a:ext>
                  </a:extLst>
                </a:gridCol>
                <a:gridCol w="2015232">
                  <a:extLst>
                    <a:ext uri="{9D8B030D-6E8A-4147-A177-3AD203B41FA5}">
                      <a16:colId xmlns:a16="http://schemas.microsoft.com/office/drawing/2014/main" val="3998620420"/>
                    </a:ext>
                  </a:extLst>
                </a:gridCol>
                <a:gridCol w="1991556">
                  <a:extLst>
                    <a:ext uri="{9D8B030D-6E8A-4147-A177-3AD203B41FA5}">
                      <a16:colId xmlns:a16="http://schemas.microsoft.com/office/drawing/2014/main" val="1511787272"/>
                    </a:ext>
                  </a:extLst>
                </a:gridCol>
              </a:tblGrid>
              <a:tr h="166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Flutter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Three.JS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Unity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extLst>
                  <a:ext uri="{0D108BD9-81ED-4DB2-BD59-A6C34878D82A}">
                    <a16:rowId xmlns:a16="http://schemas.microsoft.com/office/drawing/2014/main" val="470627409"/>
                  </a:ext>
                </a:extLst>
              </a:tr>
              <a:tr h="500308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 dirty="0">
                          <a:effectLst/>
                        </a:rPr>
                        <a:t>Einrichten der Entwicklungsumgebung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 dirty="0">
                          <a:effectLst/>
                        </a:rPr>
                        <a:t>Einrichten der Entwicklungsumgebung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Einrichten der Entwicklungsumgebung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extLst>
                  <a:ext uri="{0D108BD9-81ED-4DB2-BD59-A6C34878D82A}">
                    <a16:rowId xmlns:a16="http://schemas.microsoft.com/office/drawing/2014/main" val="3324066058"/>
                  </a:ext>
                </a:extLst>
              </a:tr>
              <a:tr h="58629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 dirty="0">
                          <a:effectLst/>
                        </a:rPr>
                        <a:t>Anwendung im Web ausführbar (Chrome)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Anwendung im Web ausführbar (Chrome)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Die Anwendung ist auf einem Android Device ausführbar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extLst>
                  <a:ext uri="{0D108BD9-81ED-4DB2-BD59-A6C34878D82A}">
                    <a16:rowId xmlns:a16="http://schemas.microsoft.com/office/drawing/2014/main" val="3163604922"/>
                  </a:ext>
                </a:extLst>
              </a:tr>
              <a:tr h="625386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Ein 3D Objekt lässt sich einfügen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 dirty="0">
                          <a:effectLst/>
                        </a:rPr>
                        <a:t>Ein 3D Objekt lässt sich einfügen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Ein 3D Objekt lässt sich einfügen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extLst>
                  <a:ext uri="{0D108BD9-81ED-4DB2-BD59-A6C34878D82A}">
                    <a16:rowId xmlns:a16="http://schemas.microsoft.com/office/drawing/2014/main" val="2405819125"/>
                  </a:ext>
                </a:extLst>
              </a:tr>
              <a:tr h="625386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Eine Kamera lässt sich bewegen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 dirty="0">
                          <a:effectLst/>
                        </a:rPr>
                        <a:t>Eine Kamera lässt sich bewegen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Eine Kamera lässt sich bewegen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extLst>
                  <a:ext uri="{0D108BD9-81ED-4DB2-BD59-A6C34878D82A}">
                    <a16:rowId xmlns:a16="http://schemas.microsoft.com/office/drawing/2014/main" val="2113622247"/>
                  </a:ext>
                </a:extLst>
              </a:tr>
              <a:tr h="625386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Das Arbeiten mit Flutter hatte ein angemessenes Tempo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 dirty="0">
                          <a:effectLst/>
                        </a:rPr>
                        <a:t>Das Arbeiten mit Three.JS hatte ein angemessenes Tempo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Das Arbeiten mit Unity hatte ein angemessenes Tempo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extLst>
                  <a:ext uri="{0D108BD9-81ED-4DB2-BD59-A6C34878D82A}">
                    <a16:rowId xmlns:a16="http://schemas.microsoft.com/office/drawing/2014/main" val="655395461"/>
                  </a:ext>
                </a:extLst>
              </a:tr>
              <a:tr h="594117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Die Anwendung ist auf einem IOS Device ausführbar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extLst>
                  <a:ext uri="{0D108BD9-81ED-4DB2-BD59-A6C34878D82A}">
                    <a16:rowId xmlns:a16="http://schemas.microsoft.com/office/drawing/2014/main" val="879924811"/>
                  </a:ext>
                </a:extLst>
              </a:tr>
              <a:tr h="656655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Die Anwendung ist auf einem Android Device ausführbar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extLst>
                  <a:ext uri="{0D108BD9-81ED-4DB2-BD59-A6C34878D82A}">
                    <a16:rowId xmlns:a16="http://schemas.microsoft.com/office/drawing/2014/main" val="3148187283"/>
                  </a:ext>
                </a:extLst>
              </a:tr>
              <a:tr h="641020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Eine Kamera lässt sich auf allen getesteten Devices bewegen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extLst>
                  <a:ext uri="{0D108BD9-81ED-4DB2-BD59-A6C34878D82A}">
                    <a16:rowId xmlns:a16="http://schemas.microsoft.com/office/drawing/2014/main" val="1663844706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17331BAD-ABED-13E1-1C73-2FC5F5B19DB3}"/>
              </a:ext>
            </a:extLst>
          </p:cNvPr>
          <p:cNvSpPr txBox="1"/>
          <p:nvPr/>
        </p:nvSpPr>
        <p:spPr>
          <a:xfrm>
            <a:off x="1171359" y="2576215"/>
            <a:ext cx="43485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>
                <a:latin typeface="PT Sans" panose="020B0503020203020204" pitchFamily="34" charset="0"/>
              </a:rPr>
              <a:t>Neue Erfolgskriterien der PoCs:</a:t>
            </a:r>
          </a:p>
          <a:p>
            <a:endParaRPr lang="de-DE" sz="1700" dirty="0">
              <a:latin typeface="PT Sans" panose="020B0503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latin typeface="PT Sans" panose="020B0503020203020204" pitchFamily="34" charset="0"/>
              </a:rPr>
              <a:t>Sind vereinheitlicht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latin typeface="PT Sans" panose="020B0503020203020204" pitchFamily="34" charset="0"/>
              </a:rPr>
              <a:t>Berücksichtigen die Plattform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latin typeface="PT Sans" panose="020B0503020203020204" pitchFamily="34" charset="0"/>
              </a:rPr>
              <a:t>Haben klare Fail und Exit- Kriterien bekommen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47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270426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Auswertung - Flutter</a:t>
            </a:r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14034D6-83C6-F6F5-161E-802C4BFF9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931" y="1042955"/>
            <a:ext cx="6246813" cy="557215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E1D3AD7-493C-9203-39B4-CEDB7F92C71D}"/>
              </a:ext>
            </a:extLst>
          </p:cNvPr>
          <p:cNvSpPr txBox="1"/>
          <p:nvPr/>
        </p:nvSpPr>
        <p:spPr>
          <a:xfrm>
            <a:off x="860941" y="2212207"/>
            <a:ext cx="45474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Einrichtung hat sehr lange gedauert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Nutzung und Programmierung der Kamera unklar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IOS Geräte für uns nicht Testbar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Trotz Dokumentation sehr schwierige Programmierung mit Dart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Nur ein Kriterium wird klar erfüllt, der PoC/Rapid Prototype mit Flutter war NICHT erfolgreich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503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2943113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Auswertung – Three.js</a:t>
            </a:r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E1D3AD7-493C-9203-39B4-CEDB7F92C71D}"/>
              </a:ext>
            </a:extLst>
          </p:cNvPr>
          <p:cNvSpPr txBox="1"/>
          <p:nvPr/>
        </p:nvSpPr>
        <p:spPr>
          <a:xfrm>
            <a:off x="860941" y="2212207"/>
            <a:ext cx="4547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Einrichtung war problemlos und sehr kurz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JavaScript ist gut Dokumentiert und bereits etabliert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Alle Kriterien werden klar erfüllt, der PoC/Rapid Prototype mit Three.js war erfolgreich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C156C4C-108A-E6C5-FC90-5F39DF91F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500" y="1467149"/>
            <a:ext cx="6420602" cy="388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1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2633734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Auswertung – Unity</a:t>
            </a:r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E1D3AD7-493C-9203-39B4-CEDB7F92C71D}"/>
              </a:ext>
            </a:extLst>
          </p:cNvPr>
          <p:cNvSpPr txBox="1"/>
          <p:nvPr/>
        </p:nvSpPr>
        <p:spPr>
          <a:xfrm>
            <a:off x="860941" y="2212207"/>
            <a:ext cx="4547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Notwendigkeit für Unity als Fallback-Szenario entfällt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262B9E9-EC77-0B19-9906-12C0D44D8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346" y="1435648"/>
            <a:ext cx="60293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1140</Words>
  <Application>Microsoft Office PowerPoint</Application>
  <PresentationFormat>Breitbild</PresentationFormat>
  <Paragraphs>566</Paragraphs>
  <Slides>16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Copperplate Gothic Bold</vt:lpstr>
      <vt:lpstr>Gill Sans</vt:lpstr>
      <vt:lpstr>PT Sans</vt:lpstr>
      <vt:lpstr>Roboto Slab Bold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Anastasia Chouliaras (achoulia)</dc:creator>
  <cp:lastModifiedBy>Jens Burgdorf (jburgdor)</cp:lastModifiedBy>
  <cp:revision>14</cp:revision>
  <dcterms:created xsi:type="dcterms:W3CDTF">2022-11-08T10:25:19Z</dcterms:created>
  <dcterms:modified xsi:type="dcterms:W3CDTF">2022-12-05T17:08:02Z</dcterms:modified>
</cp:coreProperties>
</file>