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71" r:id="rId5"/>
    <p:sldId id="265" r:id="rId6"/>
    <p:sldId id="272" r:id="rId7"/>
    <p:sldId id="264" r:id="rId8"/>
    <p:sldId id="269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1" autoAdjust="0"/>
    <p:restoredTop sz="93002" autoAdjust="0"/>
  </p:normalViewPr>
  <p:slideViewPr>
    <p:cSldViewPr snapToGrid="0" snapToObjects="1"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62EB6-5CDD-447D-A64A-67546844B111}" type="doc">
      <dgm:prSet loTypeId="urn:microsoft.com/office/officeart/2005/8/layout/hList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6A70A136-1ECF-4343-8135-5C54B4FFA566}">
      <dgm:prSet phldrT="[Texte]"/>
      <dgm:spPr/>
      <dgm:t>
        <a:bodyPr/>
        <a:lstStyle/>
        <a:p>
          <a:r>
            <a:rPr lang="fr-FR" dirty="0" smtClean="0"/>
            <a:t>Matrix</a:t>
          </a:r>
          <a:endParaRPr lang="fr-FR" dirty="0"/>
        </a:p>
      </dgm:t>
    </dgm:pt>
    <dgm:pt modelId="{799418C8-05EB-4331-9EA0-375B852BCA16}" type="parTrans" cxnId="{0D47DF86-FA93-4936-8C8F-B442C2CDDF8A}">
      <dgm:prSet/>
      <dgm:spPr/>
      <dgm:t>
        <a:bodyPr/>
        <a:lstStyle/>
        <a:p>
          <a:endParaRPr lang="fr-FR"/>
        </a:p>
      </dgm:t>
    </dgm:pt>
    <dgm:pt modelId="{DACC4D5F-CB43-43B1-A0B7-2CEB181505C4}" type="sibTrans" cxnId="{0D47DF86-FA93-4936-8C8F-B442C2CDDF8A}">
      <dgm:prSet/>
      <dgm:spPr/>
      <dgm:t>
        <a:bodyPr/>
        <a:lstStyle/>
        <a:p>
          <a:endParaRPr lang="fr-FR"/>
        </a:p>
      </dgm:t>
    </dgm:pt>
    <dgm:pt modelId="{DD52F038-F116-427A-8713-23E8897355D1}">
      <dgm:prSet phldrT="[Texte]"/>
      <dgm:spPr/>
      <dgm:t>
        <a:bodyPr/>
        <a:lstStyle/>
        <a:p>
          <a:r>
            <a:rPr lang="fr-FR" dirty="0" smtClean="0"/>
            <a:t>Implémentation optimisée maison</a:t>
          </a:r>
          <a:endParaRPr lang="fr-FR" dirty="0"/>
        </a:p>
      </dgm:t>
    </dgm:pt>
    <dgm:pt modelId="{F93E8DB4-9171-45E6-A3E9-12031B7BBDA9}" type="parTrans" cxnId="{DA5ABCA9-95D8-4E8C-A1DF-17426D6E2DCC}">
      <dgm:prSet/>
      <dgm:spPr/>
      <dgm:t>
        <a:bodyPr/>
        <a:lstStyle/>
        <a:p>
          <a:endParaRPr lang="fr-FR"/>
        </a:p>
      </dgm:t>
    </dgm:pt>
    <dgm:pt modelId="{3185D230-FB8B-453B-89E4-2412539C131D}" type="sibTrans" cxnId="{DA5ABCA9-95D8-4E8C-A1DF-17426D6E2DCC}">
      <dgm:prSet/>
      <dgm:spPr/>
      <dgm:t>
        <a:bodyPr/>
        <a:lstStyle/>
        <a:p>
          <a:endParaRPr lang="fr-FR"/>
        </a:p>
      </dgm:t>
    </dgm:pt>
    <dgm:pt modelId="{D28D7CE8-F01E-4FE7-8936-6E4E79D8F759}">
      <dgm:prSet phldrT="[Texte]"/>
      <dgm:spPr/>
      <dgm:t>
        <a:bodyPr/>
        <a:lstStyle/>
        <a:p>
          <a:r>
            <a:rPr lang="fr-FR" dirty="0" smtClean="0"/>
            <a:t>Utilities</a:t>
          </a:r>
          <a:endParaRPr lang="fr-FR" dirty="0"/>
        </a:p>
      </dgm:t>
    </dgm:pt>
    <dgm:pt modelId="{E13BFD9F-477E-49A8-A838-9F4F7C4B0120}" type="parTrans" cxnId="{B287D07C-EBE9-454B-8A7B-D00551894D57}">
      <dgm:prSet/>
      <dgm:spPr/>
      <dgm:t>
        <a:bodyPr/>
        <a:lstStyle/>
        <a:p>
          <a:endParaRPr lang="fr-FR"/>
        </a:p>
      </dgm:t>
    </dgm:pt>
    <dgm:pt modelId="{1BEE7E6D-8C77-4C30-9687-64EFDAB26ED4}" type="sibTrans" cxnId="{B287D07C-EBE9-454B-8A7B-D00551894D57}">
      <dgm:prSet/>
      <dgm:spPr/>
      <dgm:t>
        <a:bodyPr/>
        <a:lstStyle/>
        <a:p>
          <a:endParaRPr lang="fr-FR"/>
        </a:p>
      </dgm:t>
    </dgm:pt>
    <dgm:pt modelId="{A0EE2A5F-FF93-4758-B818-6BE7E96EFCE0}">
      <dgm:prSet phldrT="[Texte]"/>
      <dgm:spPr/>
      <dgm:t>
        <a:bodyPr/>
        <a:lstStyle/>
        <a:p>
          <a:r>
            <a:rPr lang="fr-FR" dirty="0" smtClean="0"/>
            <a:t>Optimisations &amp; raccourcis généraux pour C++</a:t>
          </a:r>
          <a:endParaRPr lang="fr-FR" dirty="0"/>
        </a:p>
      </dgm:t>
    </dgm:pt>
    <dgm:pt modelId="{44ACCCCC-9EAD-46D6-840F-396D3AE628ED}" type="parTrans" cxnId="{01CA3B4B-72A9-4361-91A9-AC73A36B5D4D}">
      <dgm:prSet/>
      <dgm:spPr/>
      <dgm:t>
        <a:bodyPr/>
        <a:lstStyle/>
        <a:p>
          <a:endParaRPr lang="fr-FR"/>
        </a:p>
      </dgm:t>
    </dgm:pt>
    <dgm:pt modelId="{52AF0B8D-6E66-491C-B288-D6FF6FE304B6}" type="sibTrans" cxnId="{01CA3B4B-72A9-4361-91A9-AC73A36B5D4D}">
      <dgm:prSet/>
      <dgm:spPr/>
      <dgm:t>
        <a:bodyPr/>
        <a:lstStyle/>
        <a:p>
          <a:endParaRPr lang="fr-FR"/>
        </a:p>
      </dgm:t>
    </dgm:pt>
    <dgm:pt modelId="{39B15FA3-51AA-4AA7-ABC2-F351E5F1F4D7}">
      <dgm:prSet phldrT="[Texte]"/>
      <dgm:spPr/>
      <dgm:t>
        <a:bodyPr/>
        <a:lstStyle/>
        <a:p>
          <a:r>
            <a:rPr lang="fr-FR" dirty="0" err="1" smtClean="0"/>
            <a:t>Grid</a:t>
          </a:r>
          <a:endParaRPr lang="fr-FR" dirty="0"/>
        </a:p>
      </dgm:t>
    </dgm:pt>
    <dgm:pt modelId="{1DFF8D58-BEEE-4916-B121-99F31D09B2E7}" type="parTrans" cxnId="{CAC6D020-492F-434D-AC6E-F5C3C6E827CD}">
      <dgm:prSet/>
      <dgm:spPr/>
      <dgm:t>
        <a:bodyPr/>
        <a:lstStyle/>
        <a:p>
          <a:endParaRPr lang="fr-FR"/>
        </a:p>
      </dgm:t>
    </dgm:pt>
    <dgm:pt modelId="{400212AE-E8D9-4411-AB43-078B4A537A4E}" type="sibTrans" cxnId="{CAC6D020-492F-434D-AC6E-F5C3C6E827CD}">
      <dgm:prSet/>
      <dgm:spPr/>
      <dgm:t>
        <a:bodyPr/>
        <a:lstStyle/>
        <a:p>
          <a:endParaRPr lang="fr-FR"/>
        </a:p>
      </dgm:t>
    </dgm:pt>
    <dgm:pt modelId="{487B1B42-FB4C-442F-94AB-B9E6CD584086}">
      <dgm:prSet phldrT="[Texte]"/>
      <dgm:spPr/>
      <dgm:t>
        <a:bodyPr/>
        <a:lstStyle/>
        <a:p>
          <a:r>
            <a:rPr lang="fr-FR" dirty="0" smtClean="0"/>
            <a:t>Grille/Population servant de modèle </a:t>
          </a:r>
          <a:endParaRPr lang="fr-FR" dirty="0"/>
        </a:p>
      </dgm:t>
    </dgm:pt>
    <dgm:pt modelId="{B820C2B0-AD34-4012-BA93-36E32785945F}" type="parTrans" cxnId="{88758365-51C4-47EA-A402-65FED60F2E1B}">
      <dgm:prSet/>
      <dgm:spPr/>
      <dgm:t>
        <a:bodyPr/>
        <a:lstStyle/>
        <a:p>
          <a:endParaRPr lang="fr-FR"/>
        </a:p>
      </dgm:t>
    </dgm:pt>
    <dgm:pt modelId="{9931188E-2DF9-4B39-AC6E-445F2ECD759D}" type="sibTrans" cxnId="{88758365-51C4-47EA-A402-65FED60F2E1B}">
      <dgm:prSet/>
      <dgm:spPr/>
      <dgm:t>
        <a:bodyPr/>
        <a:lstStyle/>
        <a:p>
          <a:endParaRPr lang="fr-FR"/>
        </a:p>
      </dgm:t>
    </dgm:pt>
    <dgm:pt modelId="{BA02F3D6-2EEF-4B71-9C52-A73046B28D87}">
      <dgm:prSet phldrT="[Texte]"/>
      <dgm:spPr/>
      <dgm:t>
        <a:bodyPr/>
        <a:lstStyle/>
        <a:p>
          <a:r>
            <a:rPr lang="fr-FR" dirty="0" smtClean="0"/>
            <a:t>Rendu visuelle</a:t>
          </a:r>
          <a:endParaRPr lang="fr-FR" dirty="0"/>
        </a:p>
      </dgm:t>
    </dgm:pt>
    <dgm:pt modelId="{19AEB0C4-FA33-41C5-A8AE-3B799CC46040}" type="parTrans" cxnId="{8B75F2D6-7998-4584-99A1-8DBEC741D7D7}">
      <dgm:prSet/>
      <dgm:spPr/>
      <dgm:t>
        <a:bodyPr/>
        <a:lstStyle/>
        <a:p>
          <a:endParaRPr lang="fr-FR"/>
        </a:p>
      </dgm:t>
    </dgm:pt>
    <dgm:pt modelId="{1BB4C931-4962-4B06-BF8F-8968D1DE552B}" type="sibTrans" cxnId="{8B75F2D6-7998-4584-99A1-8DBEC741D7D7}">
      <dgm:prSet/>
      <dgm:spPr/>
      <dgm:t>
        <a:bodyPr/>
        <a:lstStyle/>
        <a:p>
          <a:endParaRPr lang="fr-FR"/>
        </a:p>
      </dgm:t>
    </dgm:pt>
    <dgm:pt modelId="{B82BA36D-F9E7-45FC-A047-88A3FD67D2E4}">
      <dgm:prSet phldrT="[Texte]"/>
      <dgm:spPr/>
      <dgm:t>
        <a:bodyPr/>
        <a:lstStyle/>
        <a:p>
          <a:r>
            <a:rPr lang="fr-FR" dirty="0" err="1" smtClean="0"/>
            <a:t>GOFScene</a:t>
          </a:r>
          <a:endParaRPr lang="fr-FR" dirty="0"/>
        </a:p>
      </dgm:t>
    </dgm:pt>
    <dgm:pt modelId="{0C70C4B2-2D08-4B41-B2C3-529CE69D4256}" type="parTrans" cxnId="{A94EACD5-1493-45B9-9FC1-30DA4382C7B9}">
      <dgm:prSet/>
      <dgm:spPr/>
      <dgm:t>
        <a:bodyPr/>
        <a:lstStyle/>
        <a:p>
          <a:endParaRPr lang="fr-FR"/>
        </a:p>
      </dgm:t>
    </dgm:pt>
    <dgm:pt modelId="{2D88E389-F4BA-4ACA-AB85-1EB6A9ABD7F8}" type="sibTrans" cxnId="{A94EACD5-1493-45B9-9FC1-30DA4382C7B9}">
      <dgm:prSet/>
      <dgm:spPr/>
      <dgm:t>
        <a:bodyPr/>
        <a:lstStyle/>
        <a:p>
          <a:endParaRPr lang="fr-FR"/>
        </a:p>
      </dgm:t>
    </dgm:pt>
    <dgm:pt modelId="{5FA77172-E9F4-494A-99BD-1A7C0C04C2A7}" type="pres">
      <dgm:prSet presAssocID="{3B262EB6-5CDD-447D-A64A-67546844B1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43DC13C-C202-433D-936B-790C89C4A86F}" type="pres">
      <dgm:prSet presAssocID="{6A70A136-1ECF-4343-8135-5C54B4FFA566}" presName="composite" presStyleCnt="0"/>
      <dgm:spPr/>
    </dgm:pt>
    <dgm:pt modelId="{94ABD712-F1E9-4BFA-96BE-0C4EAD67CF0F}" type="pres">
      <dgm:prSet presAssocID="{6A70A136-1ECF-4343-8135-5C54B4FFA56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E4F1FE-17DA-4F8B-A3CD-8DE3A4DB5234}" type="pres">
      <dgm:prSet presAssocID="{6A70A136-1ECF-4343-8135-5C54B4FFA566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320B7F-0428-45E6-98F1-737CB95CDD92}" type="pres">
      <dgm:prSet presAssocID="{DACC4D5F-CB43-43B1-A0B7-2CEB181505C4}" presName="space" presStyleCnt="0"/>
      <dgm:spPr/>
    </dgm:pt>
    <dgm:pt modelId="{4B41593D-DCA9-432D-9E52-5296BB5C1C60}" type="pres">
      <dgm:prSet presAssocID="{D28D7CE8-F01E-4FE7-8936-6E4E79D8F759}" presName="composite" presStyleCnt="0"/>
      <dgm:spPr/>
    </dgm:pt>
    <dgm:pt modelId="{9060F273-CF67-4DF5-96E3-D96B24424C2F}" type="pres">
      <dgm:prSet presAssocID="{D28D7CE8-F01E-4FE7-8936-6E4E79D8F75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EEAA71-3CAA-4568-BDA4-9F3ADF958D44}" type="pres">
      <dgm:prSet presAssocID="{D28D7CE8-F01E-4FE7-8936-6E4E79D8F759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5F9B3D-939A-4529-998B-ECAF60A37E42}" type="pres">
      <dgm:prSet presAssocID="{1BEE7E6D-8C77-4C30-9687-64EFDAB26ED4}" presName="space" presStyleCnt="0"/>
      <dgm:spPr/>
    </dgm:pt>
    <dgm:pt modelId="{C83E3D2C-3561-4A14-8B4E-6E6D8740B45E}" type="pres">
      <dgm:prSet presAssocID="{39B15FA3-51AA-4AA7-ABC2-F351E5F1F4D7}" presName="composite" presStyleCnt="0"/>
      <dgm:spPr/>
    </dgm:pt>
    <dgm:pt modelId="{34A28EA1-2820-48AE-AB03-814D1FAD0504}" type="pres">
      <dgm:prSet presAssocID="{39B15FA3-51AA-4AA7-ABC2-F351E5F1F4D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BFA84A-4664-424D-8974-E9DF4F3D381E}" type="pres">
      <dgm:prSet presAssocID="{39B15FA3-51AA-4AA7-ABC2-F351E5F1F4D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9DE2AE-00E3-47AB-B8EB-6AA9B5789BA9}" type="pres">
      <dgm:prSet presAssocID="{400212AE-E8D9-4411-AB43-078B4A537A4E}" presName="space" presStyleCnt="0"/>
      <dgm:spPr/>
    </dgm:pt>
    <dgm:pt modelId="{B2A62A8D-B648-49F1-82B8-782CCF62671D}" type="pres">
      <dgm:prSet presAssocID="{B82BA36D-F9E7-45FC-A047-88A3FD67D2E4}" presName="composite" presStyleCnt="0"/>
      <dgm:spPr/>
    </dgm:pt>
    <dgm:pt modelId="{5F3B3A4E-B694-47DC-A6CF-0DC6CBBECA2E}" type="pres">
      <dgm:prSet presAssocID="{B82BA36D-F9E7-45FC-A047-88A3FD67D2E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1F1F2F-1C30-41A5-AE0F-CE78FDEA4210}" type="pres">
      <dgm:prSet presAssocID="{B82BA36D-F9E7-45FC-A047-88A3FD67D2E4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A5ABCA9-95D8-4E8C-A1DF-17426D6E2DCC}" srcId="{6A70A136-1ECF-4343-8135-5C54B4FFA566}" destId="{DD52F038-F116-427A-8713-23E8897355D1}" srcOrd="0" destOrd="0" parTransId="{F93E8DB4-9171-45E6-A3E9-12031B7BBDA9}" sibTransId="{3185D230-FB8B-453B-89E4-2412539C131D}"/>
    <dgm:cxn modelId="{A5BEB9CC-1236-46A8-897F-A4E92AB08BF8}" type="presOf" srcId="{39B15FA3-51AA-4AA7-ABC2-F351E5F1F4D7}" destId="{34A28EA1-2820-48AE-AB03-814D1FAD0504}" srcOrd="0" destOrd="0" presId="urn:microsoft.com/office/officeart/2005/8/layout/hList1"/>
    <dgm:cxn modelId="{68B4862E-6D53-487C-B258-94936672F2D1}" type="presOf" srcId="{3B262EB6-5CDD-447D-A64A-67546844B111}" destId="{5FA77172-E9F4-494A-99BD-1A7C0C04C2A7}" srcOrd="0" destOrd="0" presId="urn:microsoft.com/office/officeart/2005/8/layout/hList1"/>
    <dgm:cxn modelId="{51488EBE-90CA-4F0A-A4BB-86CB13414A24}" type="presOf" srcId="{B82BA36D-F9E7-45FC-A047-88A3FD67D2E4}" destId="{5F3B3A4E-B694-47DC-A6CF-0DC6CBBECA2E}" srcOrd="0" destOrd="0" presId="urn:microsoft.com/office/officeart/2005/8/layout/hList1"/>
    <dgm:cxn modelId="{FE81B484-6A84-4079-B87A-EA0C54690BE1}" type="presOf" srcId="{A0EE2A5F-FF93-4758-B818-6BE7E96EFCE0}" destId="{B3EEAA71-3CAA-4568-BDA4-9F3ADF958D44}" srcOrd="0" destOrd="0" presId="urn:microsoft.com/office/officeart/2005/8/layout/hList1"/>
    <dgm:cxn modelId="{542884C4-EBE4-4F53-9F63-9C2EDE6919C7}" type="presOf" srcId="{DD52F038-F116-427A-8713-23E8897355D1}" destId="{78E4F1FE-17DA-4F8B-A3CD-8DE3A4DB5234}" srcOrd="0" destOrd="0" presId="urn:microsoft.com/office/officeart/2005/8/layout/hList1"/>
    <dgm:cxn modelId="{01CA3B4B-72A9-4361-91A9-AC73A36B5D4D}" srcId="{D28D7CE8-F01E-4FE7-8936-6E4E79D8F759}" destId="{A0EE2A5F-FF93-4758-B818-6BE7E96EFCE0}" srcOrd="0" destOrd="0" parTransId="{44ACCCCC-9EAD-46D6-840F-396D3AE628ED}" sibTransId="{52AF0B8D-6E66-491C-B288-D6FF6FE304B6}"/>
    <dgm:cxn modelId="{B287D07C-EBE9-454B-8A7B-D00551894D57}" srcId="{3B262EB6-5CDD-447D-A64A-67546844B111}" destId="{D28D7CE8-F01E-4FE7-8936-6E4E79D8F759}" srcOrd="1" destOrd="0" parTransId="{E13BFD9F-477E-49A8-A838-9F4F7C4B0120}" sibTransId="{1BEE7E6D-8C77-4C30-9687-64EFDAB26ED4}"/>
    <dgm:cxn modelId="{15068A95-085E-43E2-8FE1-7ABB01C786E2}" type="presOf" srcId="{D28D7CE8-F01E-4FE7-8936-6E4E79D8F759}" destId="{9060F273-CF67-4DF5-96E3-D96B24424C2F}" srcOrd="0" destOrd="0" presId="urn:microsoft.com/office/officeart/2005/8/layout/hList1"/>
    <dgm:cxn modelId="{DBD6C97D-FE57-43BF-B698-7C0DB87A4B5A}" type="presOf" srcId="{6A70A136-1ECF-4343-8135-5C54B4FFA566}" destId="{94ABD712-F1E9-4BFA-96BE-0C4EAD67CF0F}" srcOrd="0" destOrd="0" presId="urn:microsoft.com/office/officeart/2005/8/layout/hList1"/>
    <dgm:cxn modelId="{8B75F2D6-7998-4584-99A1-8DBEC741D7D7}" srcId="{B82BA36D-F9E7-45FC-A047-88A3FD67D2E4}" destId="{BA02F3D6-2EEF-4B71-9C52-A73046B28D87}" srcOrd="0" destOrd="0" parTransId="{19AEB0C4-FA33-41C5-A8AE-3B799CC46040}" sibTransId="{1BB4C931-4962-4B06-BF8F-8968D1DE552B}"/>
    <dgm:cxn modelId="{A94EACD5-1493-45B9-9FC1-30DA4382C7B9}" srcId="{3B262EB6-5CDD-447D-A64A-67546844B111}" destId="{B82BA36D-F9E7-45FC-A047-88A3FD67D2E4}" srcOrd="3" destOrd="0" parTransId="{0C70C4B2-2D08-4B41-B2C3-529CE69D4256}" sibTransId="{2D88E389-F4BA-4ACA-AB85-1EB6A9ABD7F8}"/>
    <dgm:cxn modelId="{88758365-51C4-47EA-A402-65FED60F2E1B}" srcId="{39B15FA3-51AA-4AA7-ABC2-F351E5F1F4D7}" destId="{487B1B42-FB4C-442F-94AB-B9E6CD584086}" srcOrd="0" destOrd="0" parTransId="{B820C2B0-AD34-4012-BA93-36E32785945F}" sibTransId="{9931188E-2DF9-4B39-AC6E-445F2ECD759D}"/>
    <dgm:cxn modelId="{20647DBB-F3AA-495A-A212-C672B208BC4B}" type="presOf" srcId="{BA02F3D6-2EEF-4B71-9C52-A73046B28D87}" destId="{B01F1F2F-1C30-41A5-AE0F-CE78FDEA4210}" srcOrd="0" destOrd="0" presId="urn:microsoft.com/office/officeart/2005/8/layout/hList1"/>
    <dgm:cxn modelId="{CAC6D020-492F-434D-AC6E-F5C3C6E827CD}" srcId="{3B262EB6-5CDD-447D-A64A-67546844B111}" destId="{39B15FA3-51AA-4AA7-ABC2-F351E5F1F4D7}" srcOrd="2" destOrd="0" parTransId="{1DFF8D58-BEEE-4916-B121-99F31D09B2E7}" sibTransId="{400212AE-E8D9-4411-AB43-078B4A537A4E}"/>
    <dgm:cxn modelId="{6317D1A8-C6A7-4AB7-983A-8C962447F2D5}" type="presOf" srcId="{487B1B42-FB4C-442F-94AB-B9E6CD584086}" destId="{04BFA84A-4664-424D-8974-E9DF4F3D381E}" srcOrd="0" destOrd="0" presId="urn:microsoft.com/office/officeart/2005/8/layout/hList1"/>
    <dgm:cxn modelId="{0D47DF86-FA93-4936-8C8F-B442C2CDDF8A}" srcId="{3B262EB6-5CDD-447D-A64A-67546844B111}" destId="{6A70A136-1ECF-4343-8135-5C54B4FFA566}" srcOrd="0" destOrd="0" parTransId="{799418C8-05EB-4331-9EA0-375B852BCA16}" sibTransId="{DACC4D5F-CB43-43B1-A0B7-2CEB181505C4}"/>
    <dgm:cxn modelId="{16A8DE52-982C-44E6-A93D-5FAB1D2AAEE6}" type="presParOf" srcId="{5FA77172-E9F4-494A-99BD-1A7C0C04C2A7}" destId="{243DC13C-C202-433D-936B-790C89C4A86F}" srcOrd="0" destOrd="0" presId="urn:microsoft.com/office/officeart/2005/8/layout/hList1"/>
    <dgm:cxn modelId="{748278EC-A47E-4857-AC32-90B0F565769D}" type="presParOf" srcId="{243DC13C-C202-433D-936B-790C89C4A86F}" destId="{94ABD712-F1E9-4BFA-96BE-0C4EAD67CF0F}" srcOrd="0" destOrd="0" presId="urn:microsoft.com/office/officeart/2005/8/layout/hList1"/>
    <dgm:cxn modelId="{8A7B72C9-DCC1-4875-887D-3F7CDCD19C89}" type="presParOf" srcId="{243DC13C-C202-433D-936B-790C89C4A86F}" destId="{78E4F1FE-17DA-4F8B-A3CD-8DE3A4DB5234}" srcOrd="1" destOrd="0" presId="urn:microsoft.com/office/officeart/2005/8/layout/hList1"/>
    <dgm:cxn modelId="{EE25FE63-5774-41A9-A323-1AF6FA3D9FE8}" type="presParOf" srcId="{5FA77172-E9F4-494A-99BD-1A7C0C04C2A7}" destId="{3A320B7F-0428-45E6-98F1-737CB95CDD92}" srcOrd="1" destOrd="0" presId="urn:microsoft.com/office/officeart/2005/8/layout/hList1"/>
    <dgm:cxn modelId="{95B70FFE-DBD3-4E8C-AC3B-8D748A80743B}" type="presParOf" srcId="{5FA77172-E9F4-494A-99BD-1A7C0C04C2A7}" destId="{4B41593D-DCA9-432D-9E52-5296BB5C1C60}" srcOrd="2" destOrd="0" presId="urn:microsoft.com/office/officeart/2005/8/layout/hList1"/>
    <dgm:cxn modelId="{938E6F0D-6075-4617-8D75-F95A03FC03B5}" type="presParOf" srcId="{4B41593D-DCA9-432D-9E52-5296BB5C1C60}" destId="{9060F273-CF67-4DF5-96E3-D96B24424C2F}" srcOrd="0" destOrd="0" presId="urn:microsoft.com/office/officeart/2005/8/layout/hList1"/>
    <dgm:cxn modelId="{262305E5-34A9-4554-A288-FB654C3E65A4}" type="presParOf" srcId="{4B41593D-DCA9-432D-9E52-5296BB5C1C60}" destId="{B3EEAA71-3CAA-4568-BDA4-9F3ADF958D44}" srcOrd="1" destOrd="0" presId="urn:microsoft.com/office/officeart/2005/8/layout/hList1"/>
    <dgm:cxn modelId="{39262A16-A976-4419-B72E-6B055A5017CA}" type="presParOf" srcId="{5FA77172-E9F4-494A-99BD-1A7C0C04C2A7}" destId="{465F9B3D-939A-4529-998B-ECAF60A37E42}" srcOrd="3" destOrd="0" presId="urn:microsoft.com/office/officeart/2005/8/layout/hList1"/>
    <dgm:cxn modelId="{7DA9F8DF-1C0B-4A27-A37E-D811E573B9CD}" type="presParOf" srcId="{5FA77172-E9F4-494A-99BD-1A7C0C04C2A7}" destId="{C83E3D2C-3561-4A14-8B4E-6E6D8740B45E}" srcOrd="4" destOrd="0" presId="urn:microsoft.com/office/officeart/2005/8/layout/hList1"/>
    <dgm:cxn modelId="{68DFB700-E51E-46E8-8D27-8BDA2E2E37D3}" type="presParOf" srcId="{C83E3D2C-3561-4A14-8B4E-6E6D8740B45E}" destId="{34A28EA1-2820-48AE-AB03-814D1FAD0504}" srcOrd="0" destOrd="0" presId="urn:microsoft.com/office/officeart/2005/8/layout/hList1"/>
    <dgm:cxn modelId="{E8D39E47-B86B-43F2-9ECB-9C68028EA8FD}" type="presParOf" srcId="{C83E3D2C-3561-4A14-8B4E-6E6D8740B45E}" destId="{04BFA84A-4664-424D-8974-E9DF4F3D381E}" srcOrd="1" destOrd="0" presId="urn:microsoft.com/office/officeart/2005/8/layout/hList1"/>
    <dgm:cxn modelId="{44ECE803-FC56-4D63-86B8-205B96D75F5A}" type="presParOf" srcId="{5FA77172-E9F4-494A-99BD-1A7C0C04C2A7}" destId="{449DE2AE-00E3-47AB-B8EB-6AA9B5789BA9}" srcOrd="5" destOrd="0" presId="urn:microsoft.com/office/officeart/2005/8/layout/hList1"/>
    <dgm:cxn modelId="{38682E06-FE16-4C22-A83B-5F6090765057}" type="presParOf" srcId="{5FA77172-E9F4-494A-99BD-1A7C0C04C2A7}" destId="{B2A62A8D-B648-49F1-82B8-782CCF62671D}" srcOrd="6" destOrd="0" presId="urn:microsoft.com/office/officeart/2005/8/layout/hList1"/>
    <dgm:cxn modelId="{B55CEC4A-EDB1-4C4E-AF0E-6269AB94066B}" type="presParOf" srcId="{B2A62A8D-B648-49F1-82B8-782CCF62671D}" destId="{5F3B3A4E-B694-47DC-A6CF-0DC6CBBECA2E}" srcOrd="0" destOrd="0" presId="urn:microsoft.com/office/officeart/2005/8/layout/hList1"/>
    <dgm:cxn modelId="{4AB5532D-0A12-44BB-8413-465378182425}" type="presParOf" srcId="{B2A62A8D-B648-49F1-82B8-782CCF62671D}" destId="{B01F1F2F-1C30-41A5-AE0F-CE78FDEA42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BD712-F1E9-4BFA-96BE-0C4EAD67CF0F}">
      <dsp:nvSpPr>
        <dsp:cNvPr id="0" name=""/>
        <dsp:cNvSpPr/>
      </dsp:nvSpPr>
      <dsp:spPr>
        <a:xfrm>
          <a:off x="2996" y="861333"/>
          <a:ext cx="1801579" cy="432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3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Matrix</a:t>
          </a:r>
          <a:endParaRPr lang="fr-FR" sz="1500" kern="1200" dirty="0"/>
        </a:p>
      </dsp:txBody>
      <dsp:txXfrm>
        <a:off x="2996" y="861333"/>
        <a:ext cx="1801579" cy="432000"/>
      </dsp:txXfrm>
    </dsp:sp>
    <dsp:sp modelId="{78E4F1FE-17DA-4F8B-A3CD-8DE3A4DB5234}">
      <dsp:nvSpPr>
        <dsp:cNvPr id="0" name=""/>
        <dsp:cNvSpPr/>
      </dsp:nvSpPr>
      <dsp:spPr>
        <a:xfrm>
          <a:off x="2996" y="1293333"/>
          <a:ext cx="1801579" cy="10087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Implémentation optimisée maison</a:t>
          </a:r>
          <a:endParaRPr lang="fr-FR" sz="1500" kern="1200" dirty="0"/>
        </a:p>
      </dsp:txBody>
      <dsp:txXfrm>
        <a:off x="2996" y="1293333"/>
        <a:ext cx="1801579" cy="1008787"/>
      </dsp:txXfrm>
    </dsp:sp>
    <dsp:sp modelId="{9060F273-CF67-4DF5-96E3-D96B24424C2F}">
      <dsp:nvSpPr>
        <dsp:cNvPr id="0" name=""/>
        <dsp:cNvSpPr/>
      </dsp:nvSpPr>
      <dsp:spPr>
        <a:xfrm>
          <a:off x="2056796" y="861333"/>
          <a:ext cx="1801579" cy="432000"/>
        </a:xfrm>
        <a:prstGeom prst="rect">
          <a:avLst/>
        </a:prstGeom>
        <a:gradFill rotWithShape="0">
          <a:gsLst>
            <a:gs pos="0">
              <a:schemeClr val="accent3">
                <a:hueOff val="-572036"/>
                <a:satOff val="-7939"/>
                <a:lumOff val="-2353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3">
                <a:hueOff val="-572036"/>
                <a:satOff val="-7939"/>
                <a:lumOff val="-2353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3">
                <a:hueOff val="-572036"/>
                <a:satOff val="-7939"/>
                <a:lumOff val="-2353"/>
                <a:alphaOff val="0"/>
                <a:shade val="90000"/>
                <a:satMod val="11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-572036"/>
              <a:satOff val="-7939"/>
              <a:lumOff val="-2353"/>
              <a:alphaOff val="0"/>
            </a:schemeClr>
          </a:solidFill>
          <a:prstDash val="solid"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Utilities</a:t>
          </a:r>
          <a:endParaRPr lang="fr-FR" sz="1500" kern="1200" dirty="0"/>
        </a:p>
      </dsp:txBody>
      <dsp:txXfrm>
        <a:off x="2056796" y="861333"/>
        <a:ext cx="1801579" cy="432000"/>
      </dsp:txXfrm>
    </dsp:sp>
    <dsp:sp modelId="{B3EEAA71-3CAA-4568-BDA4-9F3ADF958D44}">
      <dsp:nvSpPr>
        <dsp:cNvPr id="0" name=""/>
        <dsp:cNvSpPr/>
      </dsp:nvSpPr>
      <dsp:spPr>
        <a:xfrm>
          <a:off x="2056796" y="1293333"/>
          <a:ext cx="1801579" cy="1008787"/>
        </a:xfrm>
        <a:prstGeom prst="rect">
          <a:avLst/>
        </a:prstGeom>
        <a:solidFill>
          <a:schemeClr val="accent3">
            <a:tint val="40000"/>
            <a:alpha val="90000"/>
            <a:hueOff val="-848377"/>
            <a:satOff val="-12369"/>
            <a:lumOff val="-106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848377"/>
              <a:satOff val="-12369"/>
              <a:lumOff val="-10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Optimisations &amp; raccourcis généraux pour C++</a:t>
          </a:r>
          <a:endParaRPr lang="fr-FR" sz="1500" kern="1200" dirty="0"/>
        </a:p>
      </dsp:txBody>
      <dsp:txXfrm>
        <a:off x="2056796" y="1293333"/>
        <a:ext cx="1801579" cy="1008787"/>
      </dsp:txXfrm>
    </dsp:sp>
    <dsp:sp modelId="{34A28EA1-2820-48AE-AB03-814D1FAD0504}">
      <dsp:nvSpPr>
        <dsp:cNvPr id="0" name=""/>
        <dsp:cNvSpPr/>
      </dsp:nvSpPr>
      <dsp:spPr>
        <a:xfrm>
          <a:off x="4110597" y="861333"/>
          <a:ext cx="1801579" cy="432000"/>
        </a:xfrm>
        <a:prstGeom prst="rect">
          <a:avLst/>
        </a:prstGeom>
        <a:gradFill rotWithShape="0">
          <a:gsLst>
            <a:gs pos="0">
              <a:schemeClr val="accent3">
                <a:hueOff val="-1144073"/>
                <a:satOff val="-15878"/>
                <a:lumOff val="-4707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3">
                <a:hueOff val="-1144073"/>
                <a:satOff val="-15878"/>
                <a:lumOff val="-4707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3">
                <a:hueOff val="-1144073"/>
                <a:satOff val="-15878"/>
                <a:lumOff val="-4707"/>
                <a:alphaOff val="0"/>
                <a:shade val="90000"/>
                <a:satMod val="11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-1144073"/>
              <a:satOff val="-15878"/>
              <a:lumOff val="-4707"/>
              <a:alphaOff val="0"/>
            </a:schemeClr>
          </a:solidFill>
          <a:prstDash val="solid"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Grid</a:t>
          </a:r>
          <a:endParaRPr lang="fr-FR" sz="1500" kern="1200" dirty="0"/>
        </a:p>
      </dsp:txBody>
      <dsp:txXfrm>
        <a:off x="4110597" y="861333"/>
        <a:ext cx="1801579" cy="432000"/>
      </dsp:txXfrm>
    </dsp:sp>
    <dsp:sp modelId="{04BFA84A-4664-424D-8974-E9DF4F3D381E}">
      <dsp:nvSpPr>
        <dsp:cNvPr id="0" name=""/>
        <dsp:cNvSpPr/>
      </dsp:nvSpPr>
      <dsp:spPr>
        <a:xfrm>
          <a:off x="4110597" y="1293333"/>
          <a:ext cx="1801579" cy="1008787"/>
        </a:xfrm>
        <a:prstGeom prst="rect">
          <a:avLst/>
        </a:prstGeom>
        <a:solidFill>
          <a:schemeClr val="accent3">
            <a:tint val="40000"/>
            <a:alpha val="90000"/>
            <a:hueOff val="-1696755"/>
            <a:satOff val="-24739"/>
            <a:lumOff val="-212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696755"/>
              <a:satOff val="-24739"/>
              <a:lumOff val="-21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Grille/Population servant de modèle </a:t>
          </a:r>
          <a:endParaRPr lang="fr-FR" sz="1500" kern="1200" dirty="0"/>
        </a:p>
      </dsp:txBody>
      <dsp:txXfrm>
        <a:off x="4110597" y="1293333"/>
        <a:ext cx="1801579" cy="1008787"/>
      </dsp:txXfrm>
    </dsp:sp>
    <dsp:sp modelId="{5F3B3A4E-B694-47DC-A6CF-0DC6CBBECA2E}">
      <dsp:nvSpPr>
        <dsp:cNvPr id="0" name=""/>
        <dsp:cNvSpPr/>
      </dsp:nvSpPr>
      <dsp:spPr>
        <a:xfrm>
          <a:off x="6164398" y="861333"/>
          <a:ext cx="1801579" cy="432000"/>
        </a:xfrm>
        <a:prstGeom prst="rect">
          <a:avLst/>
        </a:prstGeom>
        <a:gradFill rotWithShape="0">
          <a:gsLst>
            <a:gs pos="0">
              <a:schemeClr val="accent3">
                <a:hueOff val="-1716109"/>
                <a:satOff val="-23817"/>
                <a:lumOff val="-706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3">
                <a:hueOff val="-1716109"/>
                <a:satOff val="-23817"/>
                <a:lumOff val="-706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3">
                <a:hueOff val="-1716109"/>
                <a:satOff val="-23817"/>
                <a:lumOff val="-7060"/>
                <a:alphaOff val="0"/>
                <a:shade val="90000"/>
                <a:satMod val="11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-1716109"/>
              <a:satOff val="-23817"/>
              <a:lumOff val="-7060"/>
              <a:alphaOff val="0"/>
            </a:schemeClr>
          </a:solidFill>
          <a:prstDash val="solid"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GOFScene</a:t>
          </a:r>
          <a:endParaRPr lang="fr-FR" sz="1500" kern="1200" dirty="0"/>
        </a:p>
      </dsp:txBody>
      <dsp:txXfrm>
        <a:off x="6164398" y="861333"/>
        <a:ext cx="1801579" cy="432000"/>
      </dsp:txXfrm>
    </dsp:sp>
    <dsp:sp modelId="{B01F1F2F-1C30-41A5-AE0F-CE78FDEA4210}">
      <dsp:nvSpPr>
        <dsp:cNvPr id="0" name=""/>
        <dsp:cNvSpPr/>
      </dsp:nvSpPr>
      <dsp:spPr>
        <a:xfrm>
          <a:off x="6164398" y="1293333"/>
          <a:ext cx="1801579" cy="1008787"/>
        </a:xfrm>
        <a:prstGeom prst="rect">
          <a:avLst/>
        </a:prstGeom>
        <a:solidFill>
          <a:schemeClr val="accent3">
            <a:tint val="40000"/>
            <a:alpha val="90000"/>
            <a:hueOff val="-2545132"/>
            <a:satOff val="-37108"/>
            <a:lumOff val="-318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2545132"/>
              <a:satOff val="-37108"/>
              <a:lumOff val="-31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Rendu visuelle</a:t>
          </a:r>
          <a:endParaRPr lang="fr-FR" sz="1500" kern="1200" dirty="0"/>
        </a:p>
      </dsp:txBody>
      <dsp:txXfrm>
        <a:off x="6164398" y="1293333"/>
        <a:ext cx="1801579" cy="1008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1970" TargetMode="External"/><Relationship Id="rId2" Type="http://schemas.openxmlformats.org/officeDocument/2006/relationships/hyperlink" Target="http://fr.wikipedia.org/wiki/John_Horton_Conwa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forwallpaper.com/files/thumbs/preview/72/727991__life-game-wallpaper-wallpapers_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" r="2533"/>
          <a:stretch/>
        </p:blipFill>
        <p:spPr bwMode="auto">
          <a:xfrm>
            <a:off x="0" y="0"/>
            <a:ext cx="9141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12445" y="6050652"/>
            <a:ext cx="4574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/>
            </a:r>
            <a:b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</a:b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Nicolas RICHARD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1172" y="6189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07961" y="184666"/>
            <a:ext cx="13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EPSI Lyon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 descr="\\vmware-host\Shared Folders\Spleen\Downloads\Screenshot 2014-06-30 à 14.11.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/>
          <a:stretch/>
        </p:blipFill>
        <p:spPr bwMode="auto">
          <a:xfrm>
            <a:off x="112445" y="81201"/>
            <a:ext cx="495516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047509" y="184666"/>
            <a:ext cx="2972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Projet Multithreading</a:t>
            </a:r>
          </a:p>
          <a:p>
            <a:pPr algn="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Simulation du jeu de la vie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2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 d’étude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8958" y="2770094"/>
            <a:ext cx="7662864" cy="3267169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Implémentation d’une version parallèle d’une simulation du jeu de la vie, un automate cellulaire</a:t>
            </a:r>
            <a:r>
              <a:rPr lang="fr-FR" dirty="0"/>
              <a:t> imaginé par </a:t>
            </a:r>
            <a:r>
              <a:rPr lang="fr-FR" dirty="0">
                <a:hlinkClick r:id="rId2" tooltip="John Horton Conway"/>
              </a:rPr>
              <a:t>John Horton </a:t>
            </a:r>
            <a:r>
              <a:rPr lang="fr-FR" dirty="0" err="1">
                <a:hlinkClick r:id="rId2" tooltip="John Horton Conway"/>
              </a:rPr>
              <a:t>Conway</a:t>
            </a:r>
            <a:r>
              <a:rPr lang="fr-FR" dirty="0"/>
              <a:t> en </a:t>
            </a:r>
            <a:r>
              <a:rPr lang="fr-FR" dirty="0" smtClean="0">
                <a:hlinkClick r:id="rId3" tooltip="1970"/>
              </a:rPr>
              <a:t>1970</a:t>
            </a:r>
            <a:endParaRPr lang="fr-FR" dirty="0" smtClean="0"/>
          </a:p>
          <a:p>
            <a:pPr lvl="1"/>
            <a:r>
              <a:rPr lang="fr-FR" dirty="0"/>
              <a:t>Une cellule morte possédant exactement trois voisines vivantes devient vivante (elle naît).</a:t>
            </a:r>
          </a:p>
          <a:p>
            <a:pPr lvl="1"/>
            <a:r>
              <a:rPr lang="fr-FR" dirty="0"/>
              <a:t>Une cellule vivante possédant deux ou trois voisines vivantes le reste, sinon elle meurt</a:t>
            </a:r>
            <a:r>
              <a:rPr lang="fr-FR" dirty="0" smtClean="0"/>
              <a:t>.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662864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1317269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20032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17217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2605742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547424483"/>
              </p:ext>
            </p:extLst>
          </p:nvPr>
        </p:nvGraphicFramePr>
        <p:xfrm>
          <a:off x="583078" y="3149599"/>
          <a:ext cx="7968974" cy="3163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200" y="2465296"/>
            <a:ext cx="7662864" cy="1073771"/>
          </a:xfrm>
        </p:spPr>
        <p:txBody>
          <a:bodyPr>
            <a:normAutofit/>
          </a:bodyPr>
          <a:lstStyle/>
          <a:p>
            <a:r>
              <a:rPr lang="fr-FR" dirty="0"/>
              <a:t>Développé en C++11 &amp; </a:t>
            </a:r>
            <a:r>
              <a:rPr lang="fr-FR" dirty="0" err="1"/>
              <a:t>Qt</a:t>
            </a:r>
            <a:r>
              <a:rPr lang="fr-FR" dirty="0"/>
              <a:t> </a:t>
            </a:r>
            <a:r>
              <a:rPr lang="fr-FR" dirty="0" smtClean="0"/>
              <a:t>4.3</a:t>
            </a:r>
          </a:p>
          <a:p>
            <a:r>
              <a:rPr lang="fr-FR" dirty="0" smtClean="0"/>
              <a:t>Répartie en 4 classes et une interface </a:t>
            </a:r>
            <a:r>
              <a:rPr lang="fr-FR" dirty="0" err="1" smtClean="0"/>
              <a:t>Qt</a:t>
            </a:r>
            <a:r>
              <a:rPr lang="fr-FR" dirty="0" smtClean="0"/>
              <a:t> Designer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6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OpenMP</a:t>
            </a:r>
            <a:r>
              <a:rPr lang="fr-FR" dirty="0" smtClean="0"/>
              <a:t> vs </a:t>
            </a:r>
            <a:r>
              <a:rPr lang="fr-FR" dirty="0" err="1" smtClean="0"/>
              <a:t>Pthreads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Place au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OpenMP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#pragma </a:t>
            </a:r>
            <a:r>
              <a:rPr lang="fr-FR" dirty="0" err="1" smtClean="0">
                <a:solidFill>
                  <a:schemeClr val="bg2">
                    <a:lumMod val="75000"/>
                  </a:schemeClr>
                </a:solidFill>
              </a:rPr>
              <a:t>omp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2">
                    <a:lumMod val="75000"/>
                  </a:schemeClr>
                </a:solidFill>
              </a:rPr>
              <a:t>parallel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 for </a:t>
            </a:r>
            <a:r>
              <a:rPr lang="fr-FR" dirty="0" smtClean="0"/>
              <a:t>lors de l’application des règles</a:t>
            </a:r>
          </a:p>
          <a:p>
            <a:pPr lvl="1"/>
            <a:r>
              <a:rPr lang="fr-FR" sz="2100" dirty="0" smtClean="0">
                <a:solidFill>
                  <a:schemeClr val="bg2">
                    <a:lumMod val="75000"/>
                  </a:schemeClr>
                </a:solidFill>
              </a:rPr>
              <a:t>#pragma </a:t>
            </a:r>
            <a:r>
              <a:rPr lang="fr-FR" sz="2100" dirty="0" err="1" smtClean="0">
                <a:solidFill>
                  <a:schemeClr val="bg2">
                    <a:lumMod val="75000"/>
                  </a:schemeClr>
                </a:solidFill>
              </a:rPr>
              <a:t>omp</a:t>
            </a:r>
            <a:r>
              <a:rPr lang="fr-FR" sz="21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2100" dirty="0" err="1" smtClean="0">
                <a:solidFill>
                  <a:schemeClr val="bg2">
                    <a:lumMod val="75000"/>
                  </a:schemeClr>
                </a:solidFill>
              </a:rPr>
              <a:t>critical</a:t>
            </a:r>
            <a:r>
              <a:rPr lang="fr-FR" sz="21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dirty="0" smtClean="0"/>
              <a:t>pour le nombre de cellules à compter</a:t>
            </a:r>
          </a:p>
          <a:p>
            <a:r>
              <a:rPr lang="fr-FR" dirty="0" err="1" smtClean="0"/>
              <a:t>Pthread</a:t>
            </a:r>
            <a:endParaRPr lang="fr-FR" dirty="0" smtClean="0"/>
          </a:p>
          <a:p>
            <a:pPr lvl="1"/>
            <a:r>
              <a:rPr lang="fr-FR" dirty="0" smtClean="0"/>
              <a:t>Chaque thread s’occupe d’une bande de la matrice</a:t>
            </a:r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r>
              <a:rPr lang="fr-FR" dirty="0" smtClean="0"/>
              <a:t>Lecture/écriture concurrente mais l’écriture se fait sur la population à venir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17217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7" y="6558484"/>
            <a:ext cx="3668077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26783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1623"/>
            <a:ext cx="8229600" cy="1421314"/>
          </a:xfrm>
        </p:spPr>
        <p:txBody>
          <a:bodyPr/>
          <a:lstStyle/>
          <a:p>
            <a:r>
              <a:rPr lang="fr-FR" dirty="0" smtClean="0"/>
              <a:t>Benchmarks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/>
              <a:t>Influence </a:t>
            </a:r>
            <a:r>
              <a:rPr lang="fr-FR" sz="2400" dirty="0" smtClean="0"/>
              <a:t>de la taille de la matrice sur le temps d’exécution (sur 8 cœurs, dont 4 « hyper-</a:t>
            </a:r>
            <a:r>
              <a:rPr lang="fr-FR" sz="2400" dirty="0" err="1" smtClean="0"/>
              <a:t>threadé</a:t>
            </a:r>
            <a:r>
              <a:rPr lang="fr-FR" sz="2400" dirty="0" smtClean="0"/>
              <a:t> »)</a:t>
            </a:r>
            <a:endParaRPr lang="fr-FR" sz="2400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70025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7" y="6558484"/>
            <a:ext cx="5006043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pic>
        <p:nvPicPr>
          <p:cNvPr id="1027" name="Picture 3" descr="C:\Users\Spleen\Downloads\image (2)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0" y="1947529"/>
            <a:ext cx="8502018" cy="461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42960" y="6117544"/>
            <a:ext cx="24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une génération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8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1623"/>
            <a:ext cx="8229600" cy="1421314"/>
          </a:xfrm>
        </p:spPr>
        <p:txBody>
          <a:bodyPr/>
          <a:lstStyle/>
          <a:p>
            <a:r>
              <a:rPr lang="fr-FR" dirty="0" smtClean="0"/>
              <a:t>Benchmarks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/>
              <a:t>Influence </a:t>
            </a:r>
            <a:r>
              <a:rPr lang="fr-FR" sz="2400" dirty="0" smtClean="0"/>
              <a:t>du nombre de cœurs sur le temps d’exécution</a:t>
            </a:r>
            <a:br>
              <a:rPr lang="fr-FR" sz="2400" dirty="0" smtClean="0"/>
            </a:br>
            <a:r>
              <a:rPr lang="fr-FR" sz="2400" dirty="0" smtClean="0"/>
              <a:t>(sur une matrice carrée de taille 15000)</a:t>
            </a:r>
            <a:endParaRPr lang="fr-FR" sz="2400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70025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6" y="6558484"/>
            <a:ext cx="5899661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pic>
        <p:nvPicPr>
          <p:cNvPr id="2050" name="Picture 2" descr="C:\Users\Spleen\Downloads\image (1)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6" y="1662068"/>
            <a:ext cx="888682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42960" y="6117544"/>
            <a:ext cx="24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une génération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5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Même moins bon, </a:t>
            </a:r>
            <a:r>
              <a:rPr lang="fr-FR" dirty="0" err="1" smtClean="0"/>
              <a:t>Pthreads</a:t>
            </a:r>
            <a:r>
              <a:rPr lang="fr-FR" dirty="0" smtClean="0"/>
              <a:t> reste assez efficace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Optimisations suffisantes pour l’affichage de façon fluide d’une matrice 1500*1500 (30 images par seconde, soit moins de 33 ms à chaque mise à jour de l’interface obligatoire)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Différents axes à explorer :</a:t>
            </a:r>
          </a:p>
          <a:p>
            <a:pPr lvl="1">
              <a:buClr>
                <a:schemeClr val="bg2"/>
              </a:buClr>
            </a:pPr>
            <a:r>
              <a:rPr lang="fr-FR" dirty="0" smtClean="0"/>
              <a:t>Une interface permettant de changer entre </a:t>
            </a:r>
            <a:r>
              <a:rPr lang="fr-FR" dirty="0" err="1" smtClean="0"/>
              <a:t>OpenMP</a:t>
            </a:r>
            <a:r>
              <a:rPr lang="fr-FR" dirty="0" smtClean="0"/>
              <a:t>/</a:t>
            </a:r>
            <a:r>
              <a:rPr lang="fr-FR" dirty="0" err="1" smtClean="0"/>
              <a:t>Pthreads</a:t>
            </a:r>
            <a:endParaRPr lang="fr-FR" dirty="0"/>
          </a:p>
          <a:p>
            <a:pPr lvl="1">
              <a:buClr>
                <a:schemeClr val="bg2"/>
              </a:buClr>
            </a:pPr>
            <a:r>
              <a:rPr lang="fr-FR" dirty="0" smtClean="0"/>
              <a:t>L’ajout par glisser/déposer de modèles </a:t>
            </a:r>
            <a:r>
              <a:rPr lang="fr-FR" dirty="0" err="1" smtClean="0"/>
              <a:t>pré-établis</a:t>
            </a:r>
            <a:endParaRPr lang="fr-FR" dirty="0" smtClean="0"/>
          </a:p>
          <a:p>
            <a:pPr lvl="1">
              <a:buClr>
                <a:schemeClr val="bg2"/>
              </a:buClr>
            </a:pPr>
            <a:r>
              <a:rPr lang="fr-FR" dirty="0" smtClean="0"/>
              <a:t>Détection des cycles stoppant alors la simulation (mais imprévisible </a:t>
            </a:r>
            <a:r>
              <a:rPr lang="fr-FR" smtClean="0"/>
              <a:t>a priori)</a:t>
            </a:r>
            <a:endParaRPr lang="fr-FR" dirty="0"/>
          </a:p>
          <a:p>
            <a:endParaRPr lang="fr-FR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708957" y="6558484"/>
            <a:ext cx="7508777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41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267169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bg2">
                  <a:lumMod val="90000"/>
                </a:schemeClr>
              </a:buClr>
              <a:buNone/>
            </a:pPr>
            <a:r>
              <a:rPr lang="fr-FR" sz="4000" dirty="0" smtClean="0"/>
              <a:t>Tous, à vos </a:t>
            </a:r>
            <a:r>
              <a:rPr lang="fr-FR" sz="4000" dirty="0" err="1" smtClean="0"/>
              <a:t>shells</a:t>
            </a:r>
            <a:r>
              <a:rPr lang="fr-FR" sz="4000" dirty="0" smtClean="0"/>
              <a:t> !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946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1060</TotalTime>
  <Words>201</Words>
  <Application>Microsoft Office PowerPoint</Application>
  <PresentationFormat>Affichage à l'écran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Genèse</vt:lpstr>
      <vt:lpstr>Présentation PowerPoint</vt:lpstr>
      <vt:lpstr>Sujet d’étude</vt:lpstr>
      <vt:lpstr>Conception</vt:lpstr>
      <vt:lpstr>OpenMP vs Pthreads Place au code</vt:lpstr>
      <vt:lpstr>Benchmarks Influence de la taille de la matrice sur le temps d’exécution (sur 8 cœurs, dont 4 « hyper-threadé »)</vt:lpstr>
      <vt:lpstr>Benchmarks Influence du nombre de cœurs sur le temps d’exécution (sur une matrice carrée de taille 15000)</vt:lpstr>
      <vt:lpstr>Conclusion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Unified Process (AUP)</dc:title>
  <dc:creator>Nicolas Richard</dc:creator>
  <cp:lastModifiedBy>Spleen</cp:lastModifiedBy>
  <cp:revision>81</cp:revision>
  <dcterms:created xsi:type="dcterms:W3CDTF">2014-02-09T16:46:16Z</dcterms:created>
  <dcterms:modified xsi:type="dcterms:W3CDTF">2014-07-06T09:12:37Z</dcterms:modified>
</cp:coreProperties>
</file>