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  <p:sldId id="265" r:id="rId6"/>
    <p:sldId id="259" r:id="rId7"/>
    <p:sldId id="264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02" autoAdjust="0"/>
  </p:normalViewPr>
  <p:slideViewPr>
    <p:cSldViewPr snapToGrid="0" snapToObjects="1">
      <p:cViewPr varScale="1">
        <p:scale>
          <a:sx n="112" d="100"/>
          <a:sy n="112" d="100"/>
        </p:scale>
        <p:origin x="-1544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rme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AC68C2-BA71-0143-8B78-FE74981DC06A}" type="datetimeFigureOut">
              <a:rPr lang="fr-FR" smtClean="0"/>
              <a:t>30/06/2014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73DD88-C704-8E4D-ACBF-616915A20F97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science-neuron_0038699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5411" y="0"/>
            <a:ext cx="11159448" cy="697465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199" y="1534390"/>
            <a:ext cx="8228013" cy="1927225"/>
          </a:xfrm>
          <a:prstGeom prst="foldedCorner">
            <a:avLst/>
          </a:prstGeom>
        </p:spPr>
        <p:txBody>
          <a:bodyPr/>
          <a:lstStyle/>
          <a:p>
            <a:r>
              <a:rPr lang="fr-FR" dirty="0" smtClean="0"/>
              <a:t>Reconnaissance de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-859382" y="5588987"/>
            <a:ext cx="4574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Guillaume 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DIOT</a:t>
            </a:r>
          </a:p>
          <a:p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Nicolas RICHARD</a:t>
            </a:r>
          </a:p>
          <a:p>
            <a:r>
              <a:rPr lang="fr-FR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Émiliana</a:t>
            </a: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AWORET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endParaRPr lang="fr-F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421172" y="61891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-8270" t="-11785" r="-8270" b="-12219"/>
          <a:stretch/>
        </p:blipFill>
        <p:spPr>
          <a:xfrm>
            <a:off x="3560478" y="342899"/>
            <a:ext cx="2027667" cy="1007918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bg1"/>
            </a:solidFill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1927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Origine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Implémentation partielle des méthodes RU (vu en cours)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Version allégée des IBM Rational </a:t>
            </a:r>
            <a:r>
              <a:rPr lang="fr-FR" dirty="0" err="1" smtClean="0"/>
              <a:t>Unified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(RUP)</a:t>
            </a:r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Moins théoriques, met l’accent sur l’optimisation</a:t>
            </a:r>
            <a:endParaRPr lang="fr-FR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8" y="6558484"/>
            <a:ext cx="7508776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1317269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-8270" t="-11785" r="-8270" b="-12219"/>
          <a:stretch/>
        </p:blipFill>
        <p:spPr>
          <a:xfrm>
            <a:off x="260601" y="345141"/>
            <a:ext cx="1454620" cy="723066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bg1"/>
            </a:solidFill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03243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527444"/>
            <a:ext cx="4249881" cy="3661708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bg2">
                  <a:lumMod val="90000"/>
                </a:schemeClr>
              </a:buClr>
            </a:pPr>
            <a:r>
              <a:rPr lang="fr-FR" sz="2800" dirty="0" smtClean="0"/>
              <a:t>7 étapes (disciplines) majeures : 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fr-FR" b="1" dirty="0" smtClean="0"/>
              <a:t>Modèle : </a:t>
            </a:r>
            <a:r>
              <a:rPr lang="fr-FR" dirty="0" smtClean="0"/>
              <a:t>comprendre l’activité de l’entreprise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fr-FR" b="1" dirty="0"/>
              <a:t>Mise en </a:t>
            </a:r>
            <a:r>
              <a:rPr lang="fr-FR" b="1" dirty="0" smtClean="0"/>
              <a:t>œuvre : </a:t>
            </a:r>
            <a:r>
              <a:rPr lang="fr-FR" dirty="0" smtClean="0"/>
              <a:t>développement de l’application et tests unitaires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fr-FR" b="1" dirty="0" smtClean="0"/>
              <a:t>Tests : </a:t>
            </a:r>
            <a:r>
              <a:rPr lang="fr-FR" dirty="0" smtClean="0"/>
              <a:t>assurer la qualité en effectuant tous les tests possibles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fr-FR" b="1" dirty="0" smtClean="0"/>
              <a:t>Déploiement : </a:t>
            </a:r>
            <a:r>
              <a:rPr lang="fr-FR" dirty="0" smtClean="0"/>
              <a:t>livraison et tests avec le client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fr-FR" b="1" dirty="0" smtClean="0"/>
              <a:t>Gestion de la configuration : </a:t>
            </a:r>
            <a:r>
              <a:rPr lang="fr-FR" dirty="0" smtClean="0"/>
              <a:t>suivi des versions des artefacts.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fr-FR" b="1" dirty="0" smtClean="0"/>
              <a:t>Gestion du projet : </a:t>
            </a:r>
            <a:r>
              <a:rPr lang="fr-FR" dirty="0" smtClean="0"/>
              <a:t>gestion des risques et de l’équipe de </a:t>
            </a:r>
            <a:r>
              <a:rPr lang="fr-FR" dirty="0" err="1" smtClean="0"/>
              <a:t>dev</a:t>
            </a:r>
            <a:r>
              <a:rPr lang="fr-FR" dirty="0" smtClean="0"/>
              <a:t>.</a:t>
            </a:r>
          </a:p>
          <a:p>
            <a:pPr lvl="1">
              <a:buClr>
                <a:schemeClr val="bg2">
                  <a:lumMod val="90000"/>
                </a:schemeClr>
              </a:buClr>
            </a:pPr>
            <a:r>
              <a:rPr lang="fr-FR" b="1" dirty="0" smtClean="0"/>
              <a:t>Environnement : </a:t>
            </a:r>
            <a:r>
              <a:rPr lang="fr-FR" dirty="0" smtClean="0"/>
              <a:t>soutien de l’équipe (répondre aux besoins)</a:t>
            </a:r>
            <a:endParaRPr lang="fr-FR" b="1" dirty="0" smtClean="0"/>
          </a:p>
          <a:p>
            <a:pPr lvl="1">
              <a:buClr>
                <a:schemeClr val="bg2">
                  <a:lumMod val="90000"/>
                </a:schemeClr>
              </a:buClr>
            </a:pPr>
            <a:endParaRPr lang="fr-FR" b="1" dirty="0" smtClean="0"/>
          </a:p>
          <a:p>
            <a:pPr lvl="1">
              <a:buClr>
                <a:schemeClr val="bg2">
                  <a:lumMod val="90000"/>
                </a:schemeClr>
              </a:buClr>
            </a:pPr>
            <a:endParaRPr lang="fr-FR" b="1" dirty="0" smtClean="0"/>
          </a:p>
          <a:p>
            <a:pPr lvl="1">
              <a:buClr>
                <a:schemeClr val="bg2">
                  <a:lumMod val="90000"/>
                </a:schemeClr>
              </a:buClr>
            </a:pPr>
            <a:endParaRPr lang="fr-FR" b="1" dirty="0" smtClean="0"/>
          </a:p>
          <a:p>
            <a:pPr lvl="1">
              <a:buClr>
                <a:schemeClr val="bg2">
                  <a:lumMod val="90000"/>
                </a:schemeClr>
              </a:buClr>
            </a:pPr>
            <a:endParaRPr lang="fr-FR" b="1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8" y="6558484"/>
            <a:ext cx="7508776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2605742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00" y="3079950"/>
            <a:ext cx="4051700" cy="20258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-8270" t="-11785" r="-8270" b="-12219"/>
          <a:stretch/>
        </p:blipFill>
        <p:spPr>
          <a:xfrm>
            <a:off x="260601" y="345141"/>
            <a:ext cx="1454620" cy="723066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bg1"/>
            </a:solidFill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ZoneTexte 10"/>
          <p:cNvSpPr txBox="1"/>
          <p:nvPr/>
        </p:nvSpPr>
        <p:spPr>
          <a:xfrm>
            <a:off x="6161809" y="4743888"/>
            <a:ext cx="2379518" cy="10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065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Philosophie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8957" y="2527444"/>
            <a:ext cx="7675225" cy="3661708"/>
          </a:xfrm>
        </p:spPr>
        <p:txBody>
          <a:bodyPr>
            <a:normAutofit lnSpcReduction="10000"/>
          </a:bodyPr>
          <a:lstStyle/>
          <a:p>
            <a:pPr lvl="1">
              <a:buClr>
                <a:schemeClr val="bg2">
                  <a:lumMod val="90000"/>
                </a:schemeClr>
              </a:buClr>
            </a:pPr>
            <a:r>
              <a:rPr lang="fr-FR" sz="2400" dirty="0"/>
              <a:t>Basée sur 6 points</a:t>
            </a:r>
            <a:r>
              <a:rPr lang="fr-FR" b="1" dirty="0"/>
              <a:t>:</a:t>
            </a:r>
          </a:p>
          <a:p>
            <a:pPr lvl="2">
              <a:buClr>
                <a:schemeClr val="bg2">
                  <a:lumMod val="90000"/>
                </a:schemeClr>
              </a:buClr>
            </a:pPr>
            <a:r>
              <a:rPr lang="fr-FR" b="1" dirty="0"/>
              <a:t>Simplicité : </a:t>
            </a:r>
            <a:r>
              <a:rPr lang="fr-FR" dirty="0"/>
              <a:t>On décrira chaque étape de manière concise, aller au plus essentielle sans avoir à lire/écrire des milliers de pages.</a:t>
            </a:r>
            <a:endParaRPr lang="fr-FR" b="1" dirty="0"/>
          </a:p>
          <a:p>
            <a:pPr lvl="2">
              <a:buClr>
                <a:schemeClr val="bg2">
                  <a:lumMod val="90000"/>
                </a:schemeClr>
              </a:buClr>
            </a:pPr>
            <a:r>
              <a:rPr lang="fr-FR" b="1" dirty="0"/>
              <a:t>Agilité : </a:t>
            </a:r>
            <a:r>
              <a:rPr lang="fr-FR" dirty="0"/>
              <a:t>On suit les valeurs et les principes de l’Agile Alliance.</a:t>
            </a:r>
            <a:endParaRPr lang="fr-FR" b="1" dirty="0"/>
          </a:p>
          <a:p>
            <a:pPr lvl="2">
              <a:buClr>
                <a:schemeClr val="bg2">
                  <a:lumMod val="90000"/>
                </a:schemeClr>
              </a:buClr>
            </a:pPr>
            <a:r>
              <a:rPr lang="fr-FR" b="1" dirty="0"/>
              <a:t>Indépendance des outils : </a:t>
            </a:r>
            <a:r>
              <a:rPr lang="fr-FR" dirty="0"/>
              <a:t>On est libre d’utiliser les outils de notre choix. </a:t>
            </a:r>
            <a:endParaRPr lang="fr-FR" b="1" dirty="0"/>
          </a:p>
          <a:p>
            <a:pPr lvl="2">
              <a:buClr>
                <a:schemeClr val="bg2">
                  <a:lumMod val="90000"/>
                </a:schemeClr>
              </a:buClr>
            </a:pPr>
            <a:r>
              <a:rPr lang="fr-FR" b="1" dirty="0"/>
              <a:t>L’équipe sait ce qu’elle a à faire : </a:t>
            </a:r>
            <a:r>
              <a:rPr lang="fr-FR" dirty="0"/>
              <a:t>Elle n’a pas à suivre une longue procédure normalisée.</a:t>
            </a:r>
            <a:endParaRPr lang="fr-FR" b="1" dirty="0"/>
          </a:p>
          <a:p>
            <a:pPr lvl="2">
              <a:buClr>
                <a:schemeClr val="bg2">
                  <a:lumMod val="90000"/>
                </a:schemeClr>
              </a:buClr>
            </a:pPr>
            <a:r>
              <a:rPr lang="fr-FR" b="1" dirty="0"/>
              <a:t>Se concentrer sur les activités à forte valeur ajoutée : </a:t>
            </a:r>
            <a:r>
              <a:rPr lang="fr-FR" dirty="0"/>
              <a:t>On se focalise sur les étapes importantes du projet.</a:t>
            </a:r>
            <a:endParaRPr lang="fr-FR" b="1" dirty="0"/>
          </a:p>
          <a:p>
            <a:pPr lvl="2">
              <a:buClr>
                <a:schemeClr val="bg2">
                  <a:lumMod val="90000"/>
                </a:schemeClr>
              </a:buClr>
            </a:pPr>
            <a:r>
              <a:rPr lang="fr-FR" b="1" dirty="0"/>
              <a:t>Adaptabilité : </a:t>
            </a:r>
            <a:r>
              <a:rPr lang="fr-FR" dirty="0"/>
              <a:t>Nos productions doivent être suffisamment </a:t>
            </a:r>
            <a:r>
              <a:rPr lang="fr-FR" dirty="0" smtClean="0"/>
              <a:t>souples </a:t>
            </a:r>
            <a:r>
              <a:rPr lang="fr-FR" dirty="0"/>
              <a:t>pour pouvoir être </a:t>
            </a:r>
            <a:r>
              <a:rPr lang="fr-FR" dirty="0" smtClean="0"/>
              <a:t>adapté </a:t>
            </a:r>
            <a:r>
              <a:rPr lang="fr-FR" dirty="0"/>
              <a:t>pour d’autres besoins.</a:t>
            </a:r>
            <a:endParaRPr lang="fr-FR" b="1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8" y="6558484"/>
            <a:ext cx="7508776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3754388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-8270" t="-11785" r="-8270" b="-12219"/>
          <a:stretch/>
        </p:blipFill>
        <p:spPr>
          <a:xfrm>
            <a:off x="260601" y="345141"/>
            <a:ext cx="1454620" cy="723066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bg1"/>
            </a:solidFill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3906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Livrables</a:t>
            </a:r>
            <a:endParaRPr lang="fr-FR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8" y="6558484"/>
            <a:ext cx="7508776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7" y="6558484"/>
            <a:ext cx="5057998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35" y="4364227"/>
            <a:ext cx="6024822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48523" y="2525236"/>
            <a:ext cx="8232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Il existe deux types de livrables en Agile </a:t>
            </a:r>
            <a:r>
              <a:rPr lang="fr-FR" dirty="0" err="1"/>
              <a:t>U</a:t>
            </a:r>
            <a:r>
              <a:rPr lang="fr-FR" dirty="0" err="1" smtClean="0"/>
              <a:t>nified</a:t>
            </a:r>
            <a:r>
              <a:rPr lang="fr-FR" dirty="0" smtClean="0"/>
              <a:t> </a:t>
            </a:r>
            <a:r>
              <a:rPr lang="fr-FR" dirty="0" err="1"/>
              <a:t>P</a:t>
            </a:r>
            <a:r>
              <a:rPr lang="fr-FR" dirty="0" err="1" smtClean="0"/>
              <a:t>rocess</a:t>
            </a:r>
            <a:r>
              <a:rPr lang="fr-FR" dirty="0"/>
              <a:t>.</a:t>
            </a:r>
            <a:r>
              <a:rPr lang="fr-FR" dirty="0" smtClean="0"/>
              <a:t> </a:t>
            </a:r>
          </a:p>
          <a:p>
            <a:pPr algn="just"/>
            <a:r>
              <a:rPr lang="fr-FR" dirty="0" smtClean="0"/>
              <a:t>D’une part, le </a:t>
            </a:r>
            <a:r>
              <a:rPr lang="fr-FR" b="1" dirty="0" smtClean="0"/>
              <a:t>livrable de développement </a:t>
            </a:r>
            <a:r>
              <a:rPr lang="fr-FR" dirty="0" smtClean="0"/>
              <a:t>dont le but est de permettre de valider les fonctionnalités produites, </a:t>
            </a:r>
            <a:r>
              <a:rPr lang="fr-FR" dirty="0"/>
              <a:t>i</a:t>
            </a:r>
            <a:r>
              <a:rPr lang="fr-FR" dirty="0" smtClean="0"/>
              <a:t>l s’agit donc d’un livrable à des fins de test. </a:t>
            </a:r>
          </a:p>
          <a:p>
            <a:pPr algn="just"/>
            <a:r>
              <a:rPr lang="fr-FR" dirty="0" smtClean="0"/>
              <a:t>D’autre part, le </a:t>
            </a:r>
            <a:r>
              <a:rPr lang="fr-FR" b="1" dirty="0" smtClean="0"/>
              <a:t>livrable de production </a:t>
            </a:r>
            <a:r>
              <a:rPr lang="fr-FR" dirty="0" smtClean="0"/>
              <a:t>lors de la mise en production. On peut résumer le cycle de livraison via le schéma suivant :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092156" y="5806532"/>
            <a:ext cx="2156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Source : </a:t>
            </a:r>
            <a:r>
              <a:rPr lang="fr-FR" sz="1100" i="1" dirty="0"/>
              <a:t>http://en.wikipedia.org/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-8270" t="-11785" r="-8270" b="-12219"/>
          <a:stretch/>
        </p:blipFill>
        <p:spPr>
          <a:xfrm>
            <a:off x="260601" y="345141"/>
            <a:ext cx="1454620" cy="723066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bg1"/>
            </a:solidFill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3586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Aujourd’hui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70094"/>
            <a:ext cx="8229599" cy="3267169"/>
          </a:xfrm>
        </p:spPr>
        <p:txBody>
          <a:bodyPr/>
          <a:lstStyle/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Remplacé en 2012 par la méthode </a:t>
            </a:r>
            <a:r>
              <a:rPr lang="fr-FR" dirty="0" err="1" smtClean="0"/>
              <a:t>Disciplined</a:t>
            </a:r>
            <a:r>
              <a:rPr lang="fr-FR" dirty="0" smtClean="0"/>
              <a:t> Agile </a:t>
            </a:r>
            <a:r>
              <a:rPr lang="fr-FR" dirty="0" err="1" smtClean="0"/>
              <a:t>Delivery</a:t>
            </a:r>
            <a:endParaRPr lang="fr-FR" dirty="0" smtClean="0"/>
          </a:p>
          <a:p>
            <a:pPr>
              <a:buClr>
                <a:schemeClr val="bg2">
                  <a:lumMod val="90000"/>
                </a:schemeClr>
              </a:buClr>
            </a:pPr>
            <a:r>
              <a:rPr lang="fr-FR" dirty="0" smtClean="0"/>
              <a:t>Plus d’évolution sur cette méthode</a:t>
            </a:r>
            <a:endParaRPr lang="fr-FR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708958" y="6558484"/>
            <a:ext cx="7508776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5" name="Arrondir un rectangle avec un coin diagonal 4"/>
          <p:cNvSpPr/>
          <p:nvPr/>
        </p:nvSpPr>
        <p:spPr>
          <a:xfrm>
            <a:off x="708956" y="6558484"/>
            <a:ext cx="6242561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-8270" t="-11785" r="-8270" b="-12219"/>
          <a:stretch/>
        </p:blipFill>
        <p:spPr>
          <a:xfrm>
            <a:off x="260601" y="345141"/>
            <a:ext cx="1454620" cy="723066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bg1"/>
            </a:solidFill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681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7 étapes</a:t>
            </a:r>
          </a:p>
          <a:p>
            <a:r>
              <a:rPr lang="fr-FR" dirty="0" smtClean="0"/>
              <a:t>Philosophie en 6 points</a:t>
            </a:r>
          </a:p>
          <a:p>
            <a:r>
              <a:rPr lang="fr-FR" dirty="0" smtClean="0"/>
              <a:t>Deux types de livrables</a:t>
            </a:r>
          </a:p>
          <a:p>
            <a:r>
              <a:rPr lang="fr-FR" dirty="0" smtClean="0"/>
              <a:t>Méthode déprécié aujourd’hui, remplacé par le DAD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-8270" t="-11785" r="-8270" b="-12219"/>
          <a:stretch/>
        </p:blipFill>
        <p:spPr>
          <a:xfrm>
            <a:off x="260601" y="345141"/>
            <a:ext cx="1454620" cy="723066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bg1"/>
            </a:solidFill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Arrondir un rectangle avec un coin diagonal 4"/>
          <p:cNvSpPr/>
          <p:nvPr/>
        </p:nvSpPr>
        <p:spPr>
          <a:xfrm>
            <a:off x="708958" y="6558484"/>
            <a:ext cx="7508776" cy="184397"/>
          </a:xfrm>
          <a:prstGeom prst="round2DiagRect">
            <a:avLst/>
          </a:prstGeom>
          <a:solidFill>
            <a:srgbClr val="0A336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6" name="Arrondir un rectangle avec un coin diagonal 5"/>
          <p:cNvSpPr/>
          <p:nvPr/>
        </p:nvSpPr>
        <p:spPr>
          <a:xfrm>
            <a:off x="708957" y="6558484"/>
            <a:ext cx="7508777" cy="18439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3661914" y="6481718"/>
            <a:ext cx="143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Avancement</a:t>
            </a:r>
          </a:p>
        </p:txBody>
      </p:sp>
    </p:spTree>
    <p:extLst>
      <p:ext uri="{BB962C8B-B14F-4D97-AF65-F5344CB8AC3E}">
        <p14:creationId xmlns:p14="http://schemas.microsoft.com/office/powerpoint/2010/main" val="415952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èse">
  <a:themeElements>
    <a:clrScheme name="Genèse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ès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ès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Genèse.thmx</Template>
  <TotalTime>414</TotalTime>
  <Words>341</Words>
  <Application>Microsoft Macintosh PowerPoint</Application>
  <PresentationFormat>Présentation à l'écran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Genèse</vt:lpstr>
      <vt:lpstr>Reconnaissance de </vt:lpstr>
      <vt:lpstr>Origine</vt:lpstr>
      <vt:lpstr>Principe</vt:lpstr>
      <vt:lpstr>Philosophie</vt:lpstr>
      <vt:lpstr>Livrables</vt:lpstr>
      <vt:lpstr>Aujourd’hui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Unified Process (AUP)</dc:title>
  <dc:creator>Nicolas Richard</dc:creator>
  <cp:lastModifiedBy>Nicolas Richard</cp:lastModifiedBy>
  <cp:revision>24</cp:revision>
  <dcterms:created xsi:type="dcterms:W3CDTF">2014-02-09T16:46:16Z</dcterms:created>
  <dcterms:modified xsi:type="dcterms:W3CDTF">2014-06-30T07:28:40Z</dcterms:modified>
</cp:coreProperties>
</file>