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7" r:id="rId5"/>
    <p:sldId id="268" r:id="rId6"/>
    <p:sldId id="265" r:id="rId7"/>
    <p:sldId id="266" r:id="rId8"/>
    <p:sldId id="264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 autoAdjust="0"/>
    <p:restoredTop sz="93002" autoAdjust="0"/>
  </p:normalViewPr>
  <p:slideViewPr>
    <p:cSldViewPr snapToGrid="0" snapToObjects="1">
      <p:cViewPr varScale="1">
        <p:scale>
          <a:sx n="115" d="100"/>
          <a:sy n="115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03/07/2014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cience-neuron_003869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381" y="0"/>
            <a:ext cx="10988114" cy="686757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1511650"/>
            <a:ext cx="8228013" cy="3535220"/>
          </a:xfrm>
          <a:prstGeom prst="foldedCorner">
            <a:avLst/>
          </a:prstGeom>
        </p:spPr>
        <p:txBody>
          <a:bodyPr/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Reconnaissance de </a:t>
            </a:r>
            <a:b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caractères via un perceptron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445" y="5500640"/>
            <a:ext cx="457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Guillaume DIOT</a:t>
            </a:r>
          </a:p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Nicolas RICHARD</a:t>
            </a:r>
          </a:p>
          <a:p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Émiliana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AWORET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  <a:p>
            <a:pPr algn="r"/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1172" y="6189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5516" y="288131"/>
            <a:ext cx="13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EPSI Lyon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 descr="\\vmware-host\Shared Folders\Spleen\Downloads\Screenshot 2014-06-30 à 14.11.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/>
          <a:stretch/>
        </p:blipFill>
        <p:spPr bwMode="auto">
          <a:xfrm>
            <a:off x="0" y="184666"/>
            <a:ext cx="495516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258142" y="184666"/>
            <a:ext cx="176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Projet Intelligence Artificielle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27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d’étude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8958" y="2770094"/>
            <a:ext cx="7662864" cy="3267169"/>
          </a:xfrm>
        </p:spPr>
        <p:txBody>
          <a:bodyPr/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Implémentation d’un moteur de reconnaissance de caractères (OCR) via un réseau de neurones.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Ce réseau doit reconnaître des chiffres 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smtClean="0"/>
              <a:t>Contraintes </a:t>
            </a:r>
            <a:r>
              <a:rPr lang="fr-FR" dirty="0" smtClean="0"/>
              <a:t>: rapidité d’apprentissage et fiabilité de </a:t>
            </a:r>
            <a:r>
              <a:rPr lang="fr-FR" smtClean="0"/>
              <a:t>la reconnaissance </a:t>
            </a:r>
            <a:r>
              <a:rPr lang="fr-FR" dirty="0" smtClean="0"/>
              <a:t>en quelques secondes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662864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1317269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200324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 perceptron ?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2605742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708958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Reprise d’un classifieur linéaire déjà implémenté pendant le semestre précédent à ajuster 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/>
              <a:t>G</a:t>
            </a:r>
            <a:r>
              <a:rPr lang="fr-FR" dirty="0" smtClean="0"/>
              <a:t>ain </a:t>
            </a:r>
            <a:r>
              <a:rPr lang="fr-FR" dirty="0"/>
              <a:t>de temps </a:t>
            </a:r>
            <a:r>
              <a:rPr lang="fr-FR" dirty="0" smtClean="0"/>
              <a:t>permettant de mieux calibrer notre réseau pendant </a:t>
            </a:r>
            <a:r>
              <a:rPr lang="fr-FR" dirty="0"/>
              <a:t>les </a:t>
            </a:r>
            <a:r>
              <a:rPr lang="fr-FR" dirty="0" smtClean="0"/>
              <a:t>phases de test</a:t>
            </a:r>
            <a:endParaRPr lang="fr-FR" dirty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Approche théorique et réalisation mieux maîtrisée qu’un réseau de </a:t>
            </a:r>
            <a:r>
              <a:rPr lang="fr-FR" dirty="0" err="1" smtClean="0"/>
              <a:t>Hopfield</a:t>
            </a: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65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oleil 46"/>
          <p:cNvSpPr/>
          <p:nvPr/>
        </p:nvSpPr>
        <p:spPr>
          <a:xfrm>
            <a:off x="4145783" y="2582131"/>
            <a:ext cx="560729" cy="560729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Soleil 47"/>
          <p:cNvSpPr/>
          <p:nvPr/>
        </p:nvSpPr>
        <p:spPr>
          <a:xfrm>
            <a:off x="3307990" y="2762453"/>
            <a:ext cx="1259575" cy="1259575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3748552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3" name="Soleil 2"/>
          <p:cNvSpPr/>
          <p:nvPr/>
        </p:nvSpPr>
        <p:spPr>
          <a:xfrm>
            <a:off x="3480955" y="3023351"/>
            <a:ext cx="2513840" cy="2513840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713231" y="4085803"/>
            <a:ext cx="20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Perceptrons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539018" y="41743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074" name="Picture 2" descr="\\vmware-host\Shared Folders\Spleen\Downloads\Screenshot 2014-06-30 à 11.12.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48" y="2929844"/>
            <a:ext cx="401270" cy="27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72736" y="3758896"/>
            <a:ext cx="1184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Entrées : </a:t>
            </a:r>
            <a:r>
              <a:rPr lang="fr-FR" sz="1200" dirty="0" smtClean="0"/>
              <a:t>Matrices (5x9) -modèles en représentation binaire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43808" y="5641873"/>
            <a:ext cx="3788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Chaque perceptron reconnaît un caractère mais il a aussi connaissance des caractères qui ne sont pas les siens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6067911" y="4280271"/>
            <a:ext cx="1382371" cy="5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450282" y="3808806"/>
            <a:ext cx="1543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Sortie : </a:t>
            </a:r>
            <a:r>
              <a:rPr lang="fr-FR" sz="1400" dirty="0" smtClean="0"/>
              <a:t>Pourcentage de certitude sur le caractère reconnu </a:t>
            </a:r>
            <a:r>
              <a:rPr lang="fr-FR" sz="1400" dirty="0"/>
              <a:t>[</a:t>
            </a:r>
            <a:r>
              <a:rPr lang="fr-FR" sz="1400" dirty="0" smtClean="0"/>
              <a:t>0-1]</a:t>
            </a:r>
          </a:p>
        </p:txBody>
      </p:sp>
      <p:sp>
        <p:nvSpPr>
          <p:cNvPr id="23" name="Accolade ouvrante 22"/>
          <p:cNvSpPr/>
          <p:nvPr/>
        </p:nvSpPr>
        <p:spPr>
          <a:xfrm flipH="1">
            <a:off x="1396365" y="2825937"/>
            <a:ext cx="285305" cy="2919846"/>
          </a:xfrm>
          <a:prstGeom prst="leftBrace">
            <a:avLst>
              <a:gd name="adj1" fmla="val 31639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1539018" y="3142860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1539018" y="3392241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1539018" y="3641622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1539018" y="3922176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1539018" y="44029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539018" y="4683549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539018" y="4953713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539018" y="5182313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1539018" y="54316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5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pratique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4517669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08957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Fonction d’activation optimale : sigmoïde (k=1) 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Nombre de neurones sur la couche caché : 5-45 (pas d’impacts sur une seule couche)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Le pas n’a pas non plus eu d’influence majeure (écart type de moins d’1 %.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Nécessité de lui faire « </a:t>
            </a:r>
            <a:r>
              <a:rPr lang="fr-FR" dirty="0" err="1" smtClean="0"/>
              <a:t>ré-apprendre</a:t>
            </a:r>
            <a:r>
              <a:rPr lang="fr-FR" dirty="0" smtClean="0"/>
              <a:t> » les caractères plusieurs fois (oubli de ce qui est juste)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16" y="2770093"/>
            <a:ext cx="1093597" cy="8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25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421314"/>
          </a:xfrm>
        </p:spPr>
        <p:txBody>
          <a:bodyPr/>
          <a:lstStyle/>
          <a:p>
            <a:r>
              <a:rPr lang="fr-FR" dirty="0" smtClean="0"/>
              <a:t>Benchmarks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Influence du bruit sur la reconnaissance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(</a:t>
            </a:r>
            <a:r>
              <a:rPr lang="fr-FR" sz="2800" dirty="0"/>
              <a:t>pas = 0.1, précision = 1e-4)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70025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5473634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pic>
        <p:nvPicPr>
          <p:cNvPr id="1028" name="Picture 4" descr="\\vmware-host\Shared Folders\Spleen\Downloads\Sans titr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7" y="2333626"/>
            <a:ext cx="8851981" cy="40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>
            <a:off x="4925292" y="3247160"/>
            <a:ext cx="893618" cy="571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818910" y="2621611"/>
            <a:ext cx="307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Valeur remarquable (38% de bruit et toujours 55% de caractères reconnus)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67976" y="5906270"/>
            <a:ext cx="340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Tests répétés </a:t>
            </a:r>
            <a:r>
              <a:rPr lang="fr-FR" sz="1200" dirty="0"/>
              <a:t>un million de </a:t>
            </a:r>
            <a:r>
              <a:rPr lang="fr-FR" sz="1200" dirty="0" smtClean="0"/>
              <a:t>fois : bruit par échange pseudo-aléatoire de valeurs d’entrées, respectant une loi de répartition uniforme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3586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70025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6" y="6558484"/>
            <a:ext cx="6377643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421314"/>
          </a:xfrm>
        </p:spPr>
        <p:txBody>
          <a:bodyPr/>
          <a:lstStyle/>
          <a:p>
            <a:r>
              <a:rPr lang="fr-FR" dirty="0"/>
              <a:t>Benchmarks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Influence de la précision sur la reconnaissance (pas = 0.1, bruit léger = 20</a:t>
            </a:r>
            <a:r>
              <a:rPr lang="fr-FR" sz="2800" dirty="0" smtClean="0"/>
              <a:t>%)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pic>
        <p:nvPicPr>
          <p:cNvPr id="2050" name="Picture 2" descr="\\vmware-host\Shared Folders\Spleen\Downloads\Sans titr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2435036"/>
            <a:ext cx="8840420" cy="40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9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Coût mémoire plus important qu’un </a:t>
            </a:r>
            <a:r>
              <a:rPr lang="fr-FR" dirty="0" err="1" smtClean="0"/>
              <a:t>Hopfield</a:t>
            </a: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Taux d’efficacité satisfaisant sur les chiffres même très bruités (env. 40%)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Différents axes à explorer :</a:t>
            </a:r>
          </a:p>
          <a:p>
            <a:pPr lvl="1">
              <a:buClr>
                <a:schemeClr val="bg2"/>
              </a:buClr>
            </a:pPr>
            <a:r>
              <a:rPr lang="fr-FR" dirty="0"/>
              <a:t>Plus de caractères reconnues, alphanumériques par exemple</a:t>
            </a:r>
          </a:p>
          <a:p>
            <a:pPr lvl="1">
              <a:buClr>
                <a:schemeClr val="bg2"/>
              </a:buClr>
            </a:pPr>
            <a:r>
              <a:rPr lang="fr-FR" dirty="0" smtClean="0"/>
              <a:t>Traitement </a:t>
            </a:r>
            <a:r>
              <a:rPr lang="fr-FR" dirty="0" smtClean="0"/>
              <a:t>d’une image en entrée (cadrage, normalisation)</a:t>
            </a:r>
          </a:p>
          <a:p>
            <a:pPr lvl="1">
              <a:buClr>
                <a:schemeClr val="bg2"/>
              </a:buClr>
            </a:pPr>
            <a:r>
              <a:rPr lang="fr-FR" dirty="0" smtClean="0"/>
              <a:t>Écriture </a:t>
            </a:r>
            <a:r>
              <a:rPr lang="fr-FR" dirty="0"/>
              <a:t>manuscrite prise en compte (beaucoup plus retord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708957" y="6558484"/>
            <a:ext cx="7508777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41595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bg2">
                  <a:lumMod val="90000"/>
                </a:schemeClr>
              </a:buClr>
              <a:buNone/>
            </a:pPr>
            <a:r>
              <a:rPr lang="fr-FR" sz="4000" dirty="0" smtClean="0"/>
              <a:t>Tous, à vos </a:t>
            </a:r>
            <a:r>
              <a:rPr lang="fr-FR" sz="4000" dirty="0" err="1" smtClean="0"/>
              <a:t>shells</a:t>
            </a:r>
            <a:r>
              <a:rPr lang="fr-FR" sz="4000" dirty="0" smtClean="0"/>
              <a:t> !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9460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854</TotalTime>
  <Words>298</Words>
  <Application>Microsoft Macintosh PowerPoint</Application>
  <PresentationFormat>Présentation à l'écran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Reconnaissance de  caractères via un perceptron</vt:lpstr>
      <vt:lpstr>Sujet d’étude</vt:lpstr>
      <vt:lpstr>Pourquoi un perceptron ?</vt:lpstr>
      <vt:lpstr>Principe</vt:lpstr>
      <vt:lpstr>En pratique</vt:lpstr>
      <vt:lpstr>Benchmarks Influence du bruit sur la reconnaissance  (pas = 0.1, précision = 1e-4) </vt:lpstr>
      <vt:lpstr>Benchmarks Influence de la précision sur la reconnaissance (pas = 0.1, bruit léger = 20%) </vt:lpstr>
      <vt:lpstr>Conclusion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Unified Process (AUP)</dc:title>
  <dc:creator>Nicolas Richard</dc:creator>
  <cp:lastModifiedBy>Nicolas Richard</cp:lastModifiedBy>
  <cp:revision>65</cp:revision>
  <dcterms:created xsi:type="dcterms:W3CDTF">2014-02-09T16:46:16Z</dcterms:created>
  <dcterms:modified xsi:type="dcterms:W3CDTF">2014-07-03T15:03:48Z</dcterms:modified>
</cp:coreProperties>
</file>