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318186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3433909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966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3203496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95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4291238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3715998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24079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239944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E0E038-AA9E-4AA3-B355-B75179EF4EC5}"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170361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E0E038-AA9E-4AA3-B355-B75179EF4EC5}"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318825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E0E038-AA9E-4AA3-B355-B75179EF4EC5}"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22365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E0E038-AA9E-4AA3-B355-B75179EF4EC5}"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259554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0E038-AA9E-4AA3-B355-B75179EF4EC5}"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2377982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E0E038-AA9E-4AA3-B355-B75179EF4EC5}"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59660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E0E038-AA9E-4AA3-B355-B75179EF4EC5}"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5C7477-C1D3-493D-979B-83EA31F81AE6}" type="slidenum">
              <a:rPr lang="en-US" smtClean="0"/>
              <a:t>‹Nº›</a:t>
            </a:fld>
            <a:endParaRPr lang="en-US"/>
          </a:p>
        </p:txBody>
      </p:sp>
    </p:spTree>
    <p:extLst>
      <p:ext uri="{BB962C8B-B14F-4D97-AF65-F5344CB8AC3E}">
        <p14:creationId xmlns:p14="http://schemas.microsoft.com/office/powerpoint/2010/main" val="3873067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E0E038-AA9E-4AA3-B355-B75179EF4EC5}" type="datetimeFigureOut">
              <a:rPr lang="en-US" smtClean="0"/>
              <a:t>5/31/2023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5C7477-C1D3-493D-979B-83EA31F81AE6}" type="slidenum">
              <a:rPr lang="en-US" smtClean="0"/>
              <a:t>‹Nº›</a:t>
            </a:fld>
            <a:endParaRPr lang="en-US"/>
          </a:p>
        </p:txBody>
      </p:sp>
    </p:spTree>
    <p:extLst>
      <p:ext uri="{BB962C8B-B14F-4D97-AF65-F5344CB8AC3E}">
        <p14:creationId xmlns:p14="http://schemas.microsoft.com/office/powerpoint/2010/main" val="3516570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8A8AC-38E5-3B15-F4FD-D1A850159804}"/>
              </a:ext>
            </a:extLst>
          </p:cNvPr>
          <p:cNvSpPr>
            <a:spLocks noGrp="1"/>
          </p:cNvSpPr>
          <p:nvPr>
            <p:ph type="ctrTitle"/>
          </p:nvPr>
        </p:nvSpPr>
        <p:spPr/>
        <p:txBody>
          <a:bodyPr/>
          <a:lstStyle/>
          <a:p>
            <a:r>
              <a:rPr lang="en-US" dirty="0"/>
              <a:t>Project 2:</a:t>
            </a:r>
            <a:br>
              <a:rPr lang="en-US" dirty="0"/>
            </a:br>
            <a:r>
              <a:rPr lang="en-US" dirty="0"/>
              <a:t>Travelling Salesperson Problem</a:t>
            </a:r>
          </a:p>
        </p:txBody>
      </p:sp>
      <p:sp>
        <p:nvSpPr>
          <p:cNvPr id="3" name="Subtítulo 2">
            <a:extLst>
              <a:ext uri="{FF2B5EF4-FFF2-40B4-BE49-F238E27FC236}">
                <a16:creationId xmlns:a16="http://schemas.microsoft.com/office/drawing/2014/main" id="{AD169C86-0FF3-A090-B043-BCB89BDF689B}"/>
              </a:ext>
            </a:extLst>
          </p:cNvPr>
          <p:cNvSpPr>
            <a:spLocks noGrp="1"/>
          </p:cNvSpPr>
          <p:nvPr>
            <p:ph type="subTitle" idx="1"/>
          </p:nvPr>
        </p:nvSpPr>
        <p:spPr/>
        <p:txBody>
          <a:bodyPr>
            <a:normAutofit lnSpcReduction="10000"/>
          </a:bodyPr>
          <a:lstStyle/>
          <a:p>
            <a:r>
              <a:rPr lang="en-US" dirty="0"/>
              <a:t>David </a:t>
            </a:r>
            <a:r>
              <a:rPr lang="en-US" dirty="0" err="1"/>
              <a:t>Burchakov</a:t>
            </a:r>
            <a:endParaRPr lang="en-US" dirty="0"/>
          </a:p>
          <a:p>
            <a:r>
              <a:rPr lang="en-US" dirty="0"/>
              <a:t>Andres Vega</a:t>
            </a:r>
          </a:p>
          <a:p>
            <a:r>
              <a:rPr lang="en-US" dirty="0"/>
              <a:t>Pedro</a:t>
            </a:r>
          </a:p>
        </p:txBody>
      </p:sp>
    </p:spTree>
    <p:extLst>
      <p:ext uri="{BB962C8B-B14F-4D97-AF65-F5344CB8AC3E}">
        <p14:creationId xmlns:p14="http://schemas.microsoft.com/office/powerpoint/2010/main" val="343334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76776" y="844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a:off x="4981576" y="1454150"/>
            <a:ext cx="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286376" y="1149350"/>
            <a:ext cx="162279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4780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Flecha: a la izquierda y arriba 23">
            <a:extLst>
              <a:ext uri="{FF2B5EF4-FFF2-40B4-BE49-F238E27FC236}">
                <a16:creationId xmlns:a16="http://schemas.microsoft.com/office/drawing/2014/main" id="{68AB40A7-5752-9396-639E-62111596C92A}"/>
              </a:ext>
            </a:extLst>
          </p:cNvPr>
          <p:cNvSpPr/>
          <p:nvPr/>
        </p:nvSpPr>
        <p:spPr>
          <a:xfrm flipH="1">
            <a:off x="2381251" y="771712"/>
            <a:ext cx="1762124" cy="1418851"/>
          </a:xfrm>
          <a:prstGeom prst="leftUpArrow">
            <a:avLst>
              <a:gd name="adj1" fmla="val 32"/>
              <a:gd name="adj2" fmla="val 2680"/>
              <a:gd name="adj3" fmla="val 1175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 </a:t>
            </a:r>
          </a:p>
        </p:txBody>
      </p:sp>
      <p:cxnSp>
        <p:nvCxnSpPr>
          <p:cNvPr id="29" name="Conector recto de flecha 28">
            <a:extLst>
              <a:ext uri="{FF2B5EF4-FFF2-40B4-BE49-F238E27FC236}">
                <a16:creationId xmlns:a16="http://schemas.microsoft.com/office/drawing/2014/main" id="{B5E389D2-7F76-B5D1-241B-376FD7EE2DB7}"/>
              </a:ext>
            </a:extLst>
          </p:cNvPr>
          <p:cNvCxnSpPr>
            <a:cxnSpLocks/>
          </p:cNvCxnSpPr>
          <p:nvPr/>
        </p:nvCxnSpPr>
        <p:spPr>
          <a:xfrm flipV="1">
            <a:off x="2449701" y="1454150"/>
            <a:ext cx="1465074" cy="6745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2264031" y="1933949"/>
            <a:ext cx="244662" cy="369332"/>
          </a:xfrm>
          <a:prstGeom prst="rect">
            <a:avLst/>
          </a:prstGeom>
          <a:noFill/>
        </p:spPr>
        <p:txBody>
          <a:bodyPr wrap="square" rtlCol="0">
            <a:spAutoFit/>
          </a:bodyPr>
          <a:lstStyle/>
          <a:p>
            <a:r>
              <a:rPr lang="en-US" b="1" dirty="0">
                <a:solidFill>
                  <a:schemeClr val="bg1"/>
                </a:solidFill>
              </a:rPr>
              <a:t>3</a:t>
            </a:r>
          </a:p>
        </p:txBody>
      </p:sp>
      <p:sp>
        <p:nvSpPr>
          <p:cNvPr id="32" name="Flecha: curvada hacia arriba 31">
            <a:extLst>
              <a:ext uri="{FF2B5EF4-FFF2-40B4-BE49-F238E27FC236}">
                <a16:creationId xmlns:a16="http://schemas.microsoft.com/office/drawing/2014/main" id="{96F7F11B-9381-F75A-349B-39D3E4CC1354}"/>
              </a:ext>
            </a:extLst>
          </p:cNvPr>
          <p:cNvSpPr/>
          <p:nvPr/>
        </p:nvSpPr>
        <p:spPr>
          <a:xfrm rot="16200000">
            <a:off x="4088468" y="1741988"/>
            <a:ext cx="555064" cy="285684"/>
          </a:xfrm>
          <a:prstGeom prst="curvedUpArrow">
            <a:avLst>
              <a:gd name="adj1" fmla="val 0"/>
              <a:gd name="adj2" fmla="val 50000"/>
              <a:gd name="adj3" fmla="val 283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0725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Flecha: a la izquierda y arriba 23">
            <a:extLst>
              <a:ext uri="{FF2B5EF4-FFF2-40B4-BE49-F238E27FC236}">
                <a16:creationId xmlns:a16="http://schemas.microsoft.com/office/drawing/2014/main" id="{68AB40A7-5752-9396-639E-62111596C92A}"/>
              </a:ext>
            </a:extLst>
          </p:cNvPr>
          <p:cNvSpPr/>
          <p:nvPr/>
        </p:nvSpPr>
        <p:spPr>
          <a:xfrm flipH="1">
            <a:off x="4962459" y="162341"/>
            <a:ext cx="1762124" cy="1057650"/>
          </a:xfrm>
          <a:prstGeom prst="leftUpArrow">
            <a:avLst>
              <a:gd name="adj1" fmla="val 32"/>
              <a:gd name="adj2" fmla="val 2680"/>
              <a:gd name="adj3" fmla="val 1175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 </a:t>
            </a:r>
          </a:p>
        </p:txBody>
      </p:sp>
      <p:cxnSp>
        <p:nvCxnSpPr>
          <p:cNvPr id="29" name="Conector recto de flecha 28">
            <a:extLst>
              <a:ext uri="{FF2B5EF4-FFF2-40B4-BE49-F238E27FC236}">
                <a16:creationId xmlns:a16="http://schemas.microsoft.com/office/drawing/2014/main" id="{B5E389D2-7F76-B5D1-241B-376FD7EE2DB7}"/>
              </a:ext>
            </a:extLst>
          </p:cNvPr>
          <p:cNvCxnSpPr>
            <a:cxnSpLocks/>
          </p:cNvCxnSpPr>
          <p:nvPr/>
        </p:nvCxnSpPr>
        <p:spPr>
          <a:xfrm>
            <a:off x="5030909" y="1158079"/>
            <a:ext cx="126866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4845239" y="963377"/>
            <a:ext cx="244662" cy="369332"/>
          </a:xfrm>
          <a:prstGeom prst="rect">
            <a:avLst/>
          </a:prstGeom>
          <a:noFill/>
        </p:spPr>
        <p:txBody>
          <a:bodyPr wrap="square" rtlCol="0">
            <a:spAutoFit/>
          </a:bodyPr>
          <a:lstStyle/>
          <a:p>
            <a:r>
              <a:rPr lang="en-US" b="1" dirty="0">
                <a:solidFill>
                  <a:schemeClr val="bg1"/>
                </a:solidFill>
              </a:rPr>
              <a:t>2</a:t>
            </a:r>
          </a:p>
        </p:txBody>
      </p:sp>
      <p:sp>
        <p:nvSpPr>
          <p:cNvPr id="32" name="Flecha: curvada hacia arriba 31">
            <a:extLst>
              <a:ext uri="{FF2B5EF4-FFF2-40B4-BE49-F238E27FC236}">
                <a16:creationId xmlns:a16="http://schemas.microsoft.com/office/drawing/2014/main" id="{96F7F11B-9381-F75A-349B-39D3E4CC1354}"/>
              </a:ext>
            </a:extLst>
          </p:cNvPr>
          <p:cNvSpPr/>
          <p:nvPr/>
        </p:nvSpPr>
        <p:spPr>
          <a:xfrm rot="16200000">
            <a:off x="6673174" y="774914"/>
            <a:ext cx="548067" cy="285684"/>
          </a:xfrm>
          <a:prstGeom prst="curvedUpArrow">
            <a:avLst>
              <a:gd name="adj1" fmla="val 0"/>
              <a:gd name="adj2" fmla="val 50000"/>
              <a:gd name="adj3" fmla="val 283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0763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Flecha: a la izquierda y arriba 23">
            <a:extLst>
              <a:ext uri="{FF2B5EF4-FFF2-40B4-BE49-F238E27FC236}">
                <a16:creationId xmlns:a16="http://schemas.microsoft.com/office/drawing/2014/main" id="{68AB40A7-5752-9396-639E-62111596C92A}"/>
              </a:ext>
            </a:extLst>
          </p:cNvPr>
          <p:cNvSpPr/>
          <p:nvPr/>
        </p:nvSpPr>
        <p:spPr>
          <a:xfrm flipH="1">
            <a:off x="4962459" y="162341"/>
            <a:ext cx="1762124" cy="1057650"/>
          </a:xfrm>
          <a:prstGeom prst="leftUpArrow">
            <a:avLst>
              <a:gd name="adj1" fmla="val 32"/>
              <a:gd name="adj2" fmla="val 2680"/>
              <a:gd name="adj3" fmla="val 1175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 </a:t>
            </a:r>
          </a:p>
        </p:txBody>
      </p:sp>
      <p:cxnSp>
        <p:nvCxnSpPr>
          <p:cNvPr id="29" name="Conector recto de flecha 28">
            <a:extLst>
              <a:ext uri="{FF2B5EF4-FFF2-40B4-BE49-F238E27FC236}">
                <a16:creationId xmlns:a16="http://schemas.microsoft.com/office/drawing/2014/main" id="{B5E389D2-7F76-B5D1-241B-376FD7EE2DB7}"/>
              </a:ext>
            </a:extLst>
          </p:cNvPr>
          <p:cNvCxnSpPr>
            <a:cxnSpLocks/>
          </p:cNvCxnSpPr>
          <p:nvPr/>
        </p:nvCxnSpPr>
        <p:spPr>
          <a:xfrm flipH="1">
            <a:off x="3771900" y="1158079"/>
            <a:ext cx="1259009" cy="2960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4845239" y="963377"/>
            <a:ext cx="244662" cy="369332"/>
          </a:xfrm>
          <a:prstGeom prst="rect">
            <a:avLst/>
          </a:prstGeom>
          <a:noFill/>
        </p:spPr>
        <p:txBody>
          <a:bodyPr wrap="square" rtlCol="0">
            <a:spAutoFit/>
          </a:bodyPr>
          <a:lstStyle/>
          <a:p>
            <a:r>
              <a:rPr lang="en-US" b="1" dirty="0">
                <a:solidFill>
                  <a:schemeClr val="bg1"/>
                </a:solidFill>
              </a:rPr>
              <a:t>2</a:t>
            </a:r>
          </a:p>
        </p:txBody>
      </p:sp>
      <p:sp>
        <p:nvSpPr>
          <p:cNvPr id="32" name="Flecha: curvada hacia arriba 31">
            <a:extLst>
              <a:ext uri="{FF2B5EF4-FFF2-40B4-BE49-F238E27FC236}">
                <a16:creationId xmlns:a16="http://schemas.microsoft.com/office/drawing/2014/main" id="{96F7F11B-9381-F75A-349B-39D3E4CC1354}"/>
              </a:ext>
            </a:extLst>
          </p:cNvPr>
          <p:cNvSpPr/>
          <p:nvPr/>
        </p:nvSpPr>
        <p:spPr>
          <a:xfrm rot="16200000">
            <a:off x="6673174" y="774914"/>
            <a:ext cx="548067" cy="285684"/>
          </a:xfrm>
          <a:prstGeom prst="curvedUpArrow">
            <a:avLst>
              <a:gd name="adj1" fmla="val 0"/>
              <a:gd name="adj2" fmla="val 50000"/>
              <a:gd name="adj3" fmla="val 283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ímbolo &quot;No permitido&quot; 2">
            <a:extLst>
              <a:ext uri="{FF2B5EF4-FFF2-40B4-BE49-F238E27FC236}">
                <a16:creationId xmlns:a16="http://schemas.microsoft.com/office/drawing/2014/main" id="{B8E403F2-6AE6-B612-B6F0-25841654E5EF}"/>
              </a:ext>
            </a:extLst>
          </p:cNvPr>
          <p:cNvSpPr/>
          <p:nvPr/>
        </p:nvSpPr>
        <p:spPr>
          <a:xfrm>
            <a:off x="3101017" y="1454743"/>
            <a:ext cx="444126" cy="450829"/>
          </a:xfrm>
          <a:prstGeom prst="noSmoking">
            <a:avLst>
              <a:gd name="adj" fmla="val 794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8331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Flecha: a la izquierda y arriba 23">
            <a:extLst>
              <a:ext uri="{FF2B5EF4-FFF2-40B4-BE49-F238E27FC236}">
                <a16:creationId xmlns:a16="http://schemas.microsoft.com/office/drawing/2014/main" id="{68AB40A7-5752-9396-639E-62111596C92A}"/>
              </a:ext>
            </a:extLst>
          </p:cNvPr>
          <p:cNvSpPr/>
          <p:nvPr/>
        </p:nvSpPr>
        <p:spPr>
          <a:xfrm flipH="1">
            <a:off x="4962459" y="162341"/>
            <a:ext cx="1762124" cy="1057650"/>
          </a:xfrm>
          <a:prstGeom prst="leftUpArrow">
            <a:avLst>
              <a:gd name="adj1" fmla="val 32"/>
              <a:gd name="adj2" fmla="val 2680"/>
              <a:gd name="adj3" fmla="val 1175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 </a:t>
            </a:r>
          </a:p>
        </p:txBody>
      </p:sp>
      <p:cxnSp>
        <p:nvCxnSpPr>
          <p:cNvPr id="29" name="Conector recto de flecha 28">
            <a:extLst>
              <a:ext uri="{FF2B5EF4-FFF2-40B4-BE49-F238E27FC236}">
                <a16:creationId xmlns:a16="http://schemas.microsoft.com/office/drawing/2014/main" id="{B5E389D2-7F76-B5D1-241B-376FD7EE2DB7}"/>
              </a:ext>
            </a:extLst>
          </p:cNvPr>
          <p:cNvCxnSpPr>
            <a:cxnSpLocks/>
          </p:cNvCxnSpPr>
          <p:nvPr/>
        </p:nvCxnSpPr>
        <p:spPr>
          <a:xfrm flipH="1">
            <a:off x="4981576" y="1158079"/>
            <a:ext cx="49333" cy="9596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4845239" y="963377"/>
            <a:ext cx="244662" cy="369332"/>
          </a:xfrm>
          <a:prstGeom prst="rect">
            <a:avLst/>
          </a:prstGeom>
          <a:noFill/>
        </p:spPr>
        <p:txBody>
          <a:bodyPr wrap="square" rtlCol="0">
            <a:spAutoFit/>
          </a:bodyPr>
          <a:lstStyle/>
          <a:p>
            <a:r>
              <a:rPr lang="en-US" b="1" dirty="0">
                <a:solidFill>
                  <a:schemeClr val="bg1"/>
                </a:solidFill>
              </a:rPr>
              <a:t>2</a:t>
            </a:r>
          </a:p>
        </p:txBody>
      </p:sp>
      <p:sp>
        <p:nvSpPr>
          <p:cNvPr id="32" name="Flecha: curvada hacia arriba 31">
            <a:extLst>
              <a:ext uri="{FF2B5EF4-FFF2-40B4-BE49-F238E27FC236}">
                <a16:creationId xmlns:a16="http://schemas.microsoft.com/office/drawing/2014/main" id="{96F7F11B-9381-F75A-349B-39D3E4CC1354}"/>
              </a:ext>
            </a:extLst>
          </p:cNvPr>
          <p:cNvSpPr/>
          <p:nvPr/>
        </p:nvSpPr>
        <p:spPr>
          <a:xfrm rot="16200000">
            <a:off x="6673174" y="774914"/>
            <a:ext cx="548067" cy="285684"/>
          </a:xfrm>
          <a:prstGeom prst="curvedUpArrow">
            <a:avLst>
              <a:gd name="adj1" fmla="val 0"/>
              <a:gd name="adj2" fmla="val 50000"/>
              <a:gd name="adj3" fmla="val 283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ímbolo &quot;No permitido&quot; 2">
            <a:extLst>
              <a:ext uri="{FF2B5EF4-FFF2-40B4-BE49-F238E27FC236}">
                <a16:creationId xmlns:a16="http://schemas.microsoft.com/office/drawing/2014/main" id="{B8E403F2-6AE6-B612-B6F0-25841654E5EF}"/>
              </a:ext>
            </a:extLst>
          </p:cNvPr>
          <p:cNvSpPr/>
          <p:nvPr/>
        </p:nvSpPr>
        <p:spPr>
          <a:xfrm>
            <a:off x="3101017" y="1454743"/>
            <a:ext cx="444126" cy="450829"/>
          </a:xfrm>
          <a:prstGeom prst="noSmoking">
            <a:avLst>
              <a:gd name="adj" fmla="val 794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546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3-&gt;2 </a:t>
            </a:r>
          </a:p>
        </p:txBody>
      </p:sp>
      <p:cxnSp>
        <p:nvCxnSpPr>
          <p:cNvPr id="29" name="Conector recto de flecha 28">
            <a:extLst>
              <a:ext uri="{FF2B5EF4-FFF2-40B4-BE49-F238E27FC236}">
                <a16:creationId xmlns:a16="http://schemas.microsoft.com/office/drawing/2014/main" id="{B5E389D2-7F76-B5D1-241B-376FD7EE2DB7}"/>
              </a:ext>
            </a:extLst>
          </p:cNvPr>
          <p:cNvCxnSpPr>
            <a:cxnSpLocks/>
            <a:endCxn id="8" idx="3"/>
          </p:cNvCxnSpPr>
          <p:nvPr/>
        </p:nvCxnSpPr>
        <p:spPr>
          <a:xfrm flipV="1">
            <a:off x="4981576" y="2638051"/>
            <a:ext cx="1927598" cy="31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4826189" y="2743051"/>
            <a:ext cx="244662" cy="369332"/>
          </a:xfrm>
          <a:prstGeom prst="rect">
            <a:avLst/>
          </a:prstGeom>
          <a:noFill/>
        </p:spPr>
        <p:txBody>
          <a:bodyPr wrap="square" rtlCol="0">
            <a:spAutoFit/>
          </a:bodyPr>
          <a:lstStyle/>
          <a:p>
            <a:r>
              <a:rPr lang="en-US" b="1" dirty="0">
                <a:solidFill>
                  <a:schemeClr val="bg1"/>
                </a:solidFill>
              </a:rPr>
              <a:t>0</a:t>
            </a:r>
          </a:p>
        </p:txBody>
      </p:sp>
    </p:spTree>
    <p:extLst>
      <p:ext uri="{BB962C8B-B14F-4D97-AF65-F5344CB8AC3E}">
        <p14:creationId xmlns:p14="http://schemas.microsoft.com/office/powerpoint/2010/main" val="3270023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3-&gt;2-&gt;0 </a:t>
            </a:r>
          </a:p>
        </p:txBody>
      </p:sp>
      <p:cxnSp>
        <p:nvCxnSpPr>
          <p:cNvPr id="29" name="Conector recto de flecha 28">
            <a:extLst>
              <a:ext uri="{FF2B5EF4-FFF2-40B4-BE49-F238E27FC236}">
                <a16:creationId xmlns:a16="http://schemas.microsoft.com/office/drawing/2014/main" id="{B5E389D2-7F76-B5D1-241B-376FD7EE2DB7}"/>
              </a:ext>
            </a:extLst>
          </p:cNvPr>
          <p:cNvCxnSpPr>
            <a:cxnSpLocks/>
            <a:endCxn id="8" idx="3"/>
          </p:cNvCxnSpPr>
          <p:nvPr/>
        </p:nvCxnSpPr>
        <p:spPr>
          <a:xfrm flipV="1">
            <a:off x="4981576" y="2638051"/>
            <a:ext cx="1927598" cy="311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4826189" y="2743051"/>
            <a:ext cx="244662" cy="369332"/>
          </a:xfrm>
          <a:prstGeom prst="rect">
            <a:avLst/>
          </a:prstGeom>
          <a:noFill/>
        </p:spPr>
        <p:txBody>
          <a:bodyPr wrap="square" rtlCol="0">
            <a:spAutoFit/>
          </a:bodyPr>
          <a:lstStyle/>
          <a:p>
            <a:r>
              <a:rPr lang="en-US" b="1" dirty="0">
                <a:solidFill>
                  <a:schemeClr val="bg1"/>
                </a:solidFill>
              </a:rPr>
              <a:t>0</a:t>
            </a:r>
          </a:p>
        </p:txBody>
      </p:sp>
    </p:spTree>
    <p:extLst>
      <p:ext uri="{BB962C8B-B14F-4D97-AF65-F5344CB8AC3E}">
        <p14:creationId xmlns:p14="http://schemas.microsoft.com/office/powerpoint/2010/main" val="202281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3-&gt;2-&gt;0 </a:t>
            </a:r>
          </a:p>
        </p:txBody>
      </p:sp>
      <p:cxnSp>
        <p:nvCxnSpPr>
          <p:cNvPr id="29" name="Conector recto de flecha 28">
            <a:extLst>
              <a:ext uri="{FF2B5EF4-FFF2-40B4-BE49-F238E27FC236}">
                <a16:creationId xmlns:a16="http://schemas.microsoft.com/office/drawing/2014/main" id="{B5E389D2-7F76-B5D1-241B-376FD7EE2DB7}"/>
              </a:ext>
            </a:extLst>
          </p:cNvPr>
          <p:cNvCxnSpPr>
            <a:cxnSpLocks/>
            <a:endCxn id="4" idx="7"/>
          </p:cNvCxnSpPr>
          <p:nvPr/>
        </p:nvCxnSpPr>
        <p:spPr>
          <a:xfrm flipH="1">
            <a:off x="6730626" y="2428851"/>
            <a:ext cx="407802" cy="14831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6963990" y="2235200"/>
            <a:ext cx="244662" cy="369332"/>
          </a:xfrm>
          <a:prstGeom prst="rect">
            <a:avLst/>
          </a:prstGeom>
          <a:noFill/>
        </p:spPr>
        <p:txBody>
          <a:bodyPr wrap="square" rtlCol="0">
            <a:spAutoFit/>
          </a:bodyPr>
          <a:lstStyle/>
          <a:p>
            <a:r>
              <a:rPr lang="en-US" b="1" dirty="0">
                <a:solidFill>
                  <a:schemeClr val="bg1"/>
                </a:solidFill>
              </a:rPr>
              <a:t>1</a:t>
            </a:r>
          </a:p>
        </p:txBody>
      </p:sp>
    </p:spTree>
    <p:extLst>
      <p:ext uri="{BB962C8B-B14F-4D97-AF65-F5344CB8AC3E}">
        <p14:creationId xmlns:p14="http://schemas.microsoft.com/office/powerpoint/2010/main" val="278323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3-&gt;2-&gt;0-&gt;1 </a:t>
            </a:r>
          </a:p>
        </p:txBody>
      </p:sp>
      <p:cxnSp>
        <p:nvCxnSpPr>
          <p:cNvPr id="29" name="Conector recto de flecha 28">
            <a:extLst>
              <a:ext uri="{FF2B5EF4-FFF2-40B4-BE49-F238E27FC236}">
                <a16:creationId xmlns:a16="http://schemas.microsoft.com/office/drawing/2014/main" id="{B5E389D2-7F76-B5D1-241B-376FD7EE2DB7}"/>
              </a:ext>
            </a:extLst>
          </p:cNvPr>
          <p:cNvCxnSpPr>
            <a:cxnSpLocks/>
            <a:endCxn id="4" idx="7"/>
          </p:cNvCxnSpPr>
          <p:nvPr/>
        </p:nvCxnSpPr>
        <p:spPr>
          <a:xfrm flipH="1">
            <a:off x="6730626" y="2428851"/>
            <a:ext cx="407802" cy="14831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6963990" y="2235200"/>
            <a:ext cx="244662" cy="369332"/>
          </a:xfrm>
          <a:prstGeom prst="rect">
            <a:avLst/>
          </a:prstGeom>
          <a:noFill/>
        </p:spPr>
        <p:txBody>
          <a:bodyPr wrap="square" rtlCol="0">
            <a:spAutoFit/>
          </a:bodyPr>
          <a:lstStyle/>
          <a:p>
            <a:r>
              <a:rPr lang="en-US" b="1" dirty="0">
                <a:solidFill>
                  <a:schemeClr val="bg1"/>
                </a:solidFill>
              </a:rPr>
              <a:t>1</a:t>
            </a:r>
          </a:p>
        </p:txBody>
      </p:sp>
    </p:spTree>
    <p:extLst>
      <p:ext uri="{BB962C8B-B14F-4D97-AF65-F5344CB8AC3E}">
        <p14:creationId xmlns:p14="http://schemas.microsoft.com/office/powerpoint/2010/main" val="4182660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3-&gt;2-&gt;0-&gt;1 </a:t>
            </a:r>
          </a:p>
        </p:txBody>
      </p:sp>
      <p:cxnSp>
        <p:nvCxnSpPr>
          <p:cNvPr id="29" name="Conector recto de flecha 28">
            <a:extLst>
              <a:ext uri="{FF2B5EF4-FFF2-40B4-BE49-F238E27FC236}">
                <a16:creationId xmlns:a16="http://schemas.microsoft.com/office/drawing/2014/main" id="{B5E389D2-7F76-B5D1-241B-376FD7EE2DB7}"/>
              </a:ext>
            </a:extLst>
          </p:cNvPr>
          <p:cNvCxnSpPr>
            <a:cxnSpLocks/>
            <a:endCxn id="5" idx="6"/>
          </p:cNvCxnSpPr>
          <p:nvPr/>
        </p:nvCxnSpPr>
        <p:spPr>
          <a:xfrm flipH="1">
            <a:off x="3609975" y="4127500"/>
            <a:ext cx="2905125" cy="609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6367182" y="3945680"/>
            <a:ext cx="244662" cy="369332"/>
          </a:xfrm>
          <a:prstGeom prst="rect">
            <a:avLst/>
          </a:prstGeom>
          <a:noFill/>
        </p:spPr>
        <p:txBody>
          <a:bodyPr wrap="square" rtlCol="0">
            <a:spAutoFit/>
          </a:bodyPr>
          <a:lstStyle/>
          <a:p>
            <a:r>
              <a:rPr lang="en-US" b="1" dirty="0">
                <a:solidFill>
                  <a:schemeClr val="bg1"/>
                </a:solidFill>
              </a:rPr>
              <a:t>5</a:t>
            </a:r>
          </a:p>
        </p:txBody>
      </p:sp>
    </p:spTree>
    <p:extLst>
      <p:ext uri="{BB962C8B-B14F-4D97-AF65-F5344CB8AC3E}">
        <p14:creationId xmlns:p14="http://schemas.microsoft.com/office/powerpoint/2010/main" val="356893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3-&gt;2-&gt;0-&gt;1-&gt;5 </a:t>
            </a:r>
          </a:p>
        </p:txBody>
      </p:sp>
      <p:cxnSp>
        <p:nvCxnSpPr>
          <p:cNvPr id="29" name="Conector recto de flecha 28">
            <a:extLst>
              <a:ext uri="{FF2B5EF4-FFF2-40B4-BE49-F238E27FC236}">
                <a16:creationId xmlns:a16="http://schemas.microsoft.com/office/drawing/2014/main" id="{B5E389D2-7F76-B5D1-241B-376FD7EE2DB7}"/>
              </a:ext>
            </a:extLst>
          </p:cNvPr>
          <p:cNvCxnSpPr>
            <a:cxnSpLocks/>
            <a:endCxn id="5" idx="6"/>
          </p:cNvCxnSpPr>
          <p:nvPr/>
        </p:nvCxnSpPr>
        <p:spPr>
          <a:xfrm flipH="1">
            <a:off x="3609975" y="4127500"/>
            <a:ext cx="2905125" cy="609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6367182" y="3945680"/>
            <a:ext cx="244662" cy="369332"/>
          </a:xfrm>
          <a:prstGeom prst="rect">
            <a:avLst/>
          </a:prstGeom>
          <a:noFill/>
        </p:spPr>
        <p:txBody>
          <a:bodyPr wrap="square" rtlCol="0">
            <a:spAutoFit/>
          </a:bodyPr>
          <a:lstStyle/>
          <a:p>
            <a:r>
              <a:rPr lang="en-US" b="1" dirty="0">
                <a:solidFill>
                  <a:schemeClr val="bg1"/>
                </a:solidFill>
              </a:rPr>
              <a:t>5</a:t>
            </a:r>
          </a:p>
        </p:txBody>
      </p:sp>
    </p:spTree>
    <p:extLst>
      <p:ext uri="{BB962C8B-B14F-4D97-AF65-F5344CB8AC3E}">
        <p14:creationId xmlns:p14="http://schemas.microsoft.com/office/powerpoint/2010/main" val="2662003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DEF30-4917-B5AD-3859-23A47AAA09DD}"/>
              </a:ext>
            </a:extLst>
          </p:cNvPr>
          <p:cNvSpPr>
            <a:spLocks noGrp="1"/>
          </p:cNvSpPr>
          <p:nvPr>
            <p:ph type="title"/>
          </p:nvPr>
        </p:nvSpPr>
        <p:spPr/>
        <p:txBody>
          <a:bodyPr/>
          <a:lstStyle/>
          <a:p>
            <a:r>
              <a:rPr lang="en-US" dirty="0"/>
              <a:t>Content</a:t>
            </a:r>
          </a:p>
        </p:txBody>
      </p:sp>
      <p:sp>
        <p:nvSpPr>
          <p:cNvPr id="3" name="Marcador de contenido 2">
            <a:extLst>
              <a:ext uri="{FF2B5EF4-FFF2-40B4-BE49-F238E27FC236}">
                <a16:creationId xmlns:a16="http://schemas.microsoft.com/office/drawing/2014/main" id="{6F44921A-06D7-3F2C-6492-4F01FCF5A169}"/>
              </a:ext>
            </a:extLst>
          </p:cNvPr>
          <p:cNvSpPr>
            <a:spLocks noGrp="1"/>
          </p:cNvSpPr>
          <p:nvPr>
            <p:ph idx="1"/>
          </p:nvPr>
        </p:nvSpPr>
        <p:spPr/>
        <p:txBody>
          <a:bodyPr/>
          <a:lstStyle/>
          <a:p>
            <a:r>
              <a:rPr lang="en-US" dirty="0"/>
              <a:t>Introduction</a:t>
            </a:r>
          </a:p>
          <a:p>
            <a:r>
              <a:rPr lang="en-US" dirty="0"/>
              <a:t>Backtracking algorithm</a:t>
            </a:r>
          </a:p>
          <a:p>
            <a:r>
              <a:rPr lang="en-US" dirty="0"/>
              <a:t>Triangular approximation</a:t>
            </a:r>
          </a:p>
          <a:p>
            <a:r>
              <a:rPr lang="en-US" dirty="0"/>
              <a:t>Other Heuristic: Sweep Method</a:t>
            </a:r>
          </a:p>
          <a:p>
            <a:r>
              <a:rPr lang="en-US" dirty="0"/>
              <a:t>Analysis </a:t>
            </a:r>
          </a:p>
        </p:txBody>
      </p:sp>
    </p:spTree>
    <p:extLst>
      <p:ext uri="{BB962C8B-B14F-4D97-AF65-F5344CB8AC3E}">
        <p14:creationId xmlns:p14="http://schemas.microsoft.com/office/powerpoint/2010/main" val="374707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95826" y="844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flipH="1">
            <a:off x="4981576" y="1454150"/>
            <a:ext cx="1905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305426" y="1149350"/>
            <a:ext cx="160374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6685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3-&gt;2-&gt;0-&gt;1-&gt;5-&gt;4 </a:t>
            </a:r>
          </a:p>
        </p:txBody>
      </p:sp>
      <p:cxnSp>
        <p:nvCxnSpPr>
          <p:cNvPr id="29" name="Conector recto de flecha 28">
            <a:extLst>
              <a:ext uri="{FF2B5EF4-FFF2-40B4-BE49-F238E27FC236}">
                <a16:creationId xmlns:a16="http://schemas.microsoft.com/office/drawing/2014/main" id="{B5E389D2-7F76-B5D1-241B-376FD7EE2DB7}"/>
              </a:ext>
            </a:extLst>
          </p:cNvPr>
          <p:cNvCxnSpPr>
            <a:cxnSpLocks/>
          </p:cNvCxnSpPr>
          <p:nvPr/>
        </p:nvCxnSpPr>
        <p:spPr>
          <a:xfrm flipV="1">
            <a:off x="3371850" y="4127500"/>
            <a:ext cx="1323976" cy="6096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6367182" y="3945680"/>
            <a:ext cx="244662" cy="369332"/>
          </a:xfrm>
          <a:prstGeom prst="rect">
            <a:avLst/>
          </a:prstGeom>
          <a:noFill/>
        </p:spPr>
        <p:txBody>
          <a:bodyPr wrap="square" rtlCol="0">
            <a:spAutoFit/>
          </a:bodyPr>
          <a:lstStyle/>
          <a:p>
            <a:r>
              <a:rPr lang="en-US" b="1" dirty="0">
                <a:solidFill>
                  <a:schemeClr val="bg1"/>
                </a:solidFill>
              </a:rPr>
              <a:t>5</a:t>
            </a:r>
          </a:p>
        </p:txBody>
      </p:sp>
    </p:spTree>
    <p:extLst>
      <p:ext uri="{BB962C8B-B14F-4D97-AF65-F5344CB8AC3E}">
        <p14:creationId xmlns:p14="http://schemas.microsoft.com/office/powerpoint/2010/main" val="13440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469C8-941A-01FE-61E8-E161D88860AE}"/>
              </a:ext>
            </a:extLst>
          </p:cNvPr>
          <p:cNvSpPr>
            <a:spLocks noGrp="1"/>
          </p:cNvSpPr>
          <p:nvPr>
            <p:ph type="title"/>
          </p:nvPr>
        </p:nvSpPr>
        <p:spPr/>
        <p:txBody>
          <a:bodyPr/>
          <a:lstStyle/>
          <a:p>
            <a:r>
              <a:rPr lang="en-US" dirty="0"/>
              <a:t>Problem and solution of this heuristic</a:t>
            </a:r>
          </a:p>
        </p:txBody>
      </p:sp>
      <p:sp>
        <p:nvSpPr>
          <p:cNvPr id="3" name="Marcador de contenido 2">
            <a:extLst>
              <a:ext uri="{FF2B5EF4-FFF2-40B4-BE49-F238E27FC236}">
                <a16:creationId xmlns:a16="http://schemas.microsoft.com/office/drawing/2014/main" id="{93200735-BCFD-5D67-1CD2-CD41A498D76B}"/>
              </a:ext>
            </a:extLst>
          </p:cNvPr>
          <p:cNvSpPr>
            <a:spLocks noGrp="1"/>
          </p:cNvSpPr>
          <p:nvPr>
            <p:ph idx="1"/>
          </p:nvPr>
        </p:nvSpPr>
        <p:spPr/>
        <p:txBody>
          <a:bodyPr/>
          <a:lstStyle/>
          <a:p>
            <a:r>
              <a:rPr lang="en-US" dirty="0"/>
              <a:t>After develop the heuristic we realized there are some cases where the algorithm didn’t find a path. This is because depending in the node it starts the algorithm finds a Hamiltonian cycle or not. To fix this we iterate through all the nodes and start the algorithm with all the nodes to find the ones that satisfies the desired requirements.</a:t>
            </a:r>
          </a:p>
          <a:p>
            <a:r>
              <a:rPr lang="en-US" dirty="0"/>
              <a:t>Since it iterates through all vertex and calls the previous heuristic, the fixed heuristic has a time complexity of O(EV).</a:t>
            </a:r>
          </a:p>
          <a:p>
            <a:r>
              <a:rPr lang="en-US" dirty="0"/>
              <a:t>There can be more than one vertex that gives a valid path, but this algorithm chooses the first one it finds to save time.</a:t>
            </a:r>
          </a:p>
        </p:txBody>
      </p:sp>
    </p:spTree>
    <p:extLst>
      <p:ext uri="{BB962C8B-B14F-4D97-AF65-F5344CB8AC3E}">
        <p14:creationId xmlns:p14="http://schemas.microsoft.com/office/powerpoint/2010/main" val="1710095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C3A6B-B608-2F0B-F679-1B04BBA79CB7}"/>
              </a:ext>
            </a:extLst>
          </p:cNvPr>
          <p:cNvSpPr>
            <a:spLocks noGrp="1"/>
          </p:cNvSpPr>
          <p:nvPr>
            <p:ph type="title"/>
          </p:nvPr>
        </p:nvSpPr>
        <p:spPr/>
        <p:txBody>
          <a:bodyPr/>
          <a:lstStyle/>
          <a:p>
            <a:r>
              <a:rPr lang="en-US" dirty="0"/>
              <a:t>Example</a:t>
            </a:r>
          </a:p>
        </p:txBody>
      </p:sp>
      <p:sp>
        <p:nvSpPr>
          <p:cNvPr id="4" name="Elipse 3">
            <a:extLst>
              <a:ext uri="{FF2B5EF4-FFF2-40B4-BE49-F238E27FC236}">
                <a16:creationId xmlns:a16="http://schemas.microsoft.com/office/drawing/2014/main" id="{F4A1DA6A-036C-A896-607E-FE43948AC76C}"/>
              </a:ext>
            </a:extLst>
          </p:cNvPr>
          <p:cNvSpPr/>
          <p:nvPr/>
        </p:nvSpPr>
        <p:spPr>
          <a:xfrm>
            <a:off x="4778991" y="438467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D3CAE179-F70E-88BE-59E2-FE97657A7D29}"/>
              </a:ext>
            </a:extLst>
          </p:cNvPr>
          <p:cNvSpPr/>
          <p:nvPr/>
        </p:nvSpPr>
        <p:spPr>
          <a:xfrm>
            <a:off x="1569066" y="499427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1907FA83-2CAD-8D6A-AA5F-15B100953205}"/>
              </a:ext>
            </a:extLst>
          </p:cNvPr>
          <p:cNvSpPr/>
          <p:nvPr/>
        </p:nvSpPr>
        <p:spPr>
          <a:xfrm>
            <a:off x="677334" y="23749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2CD47529-A370-0B1C-4FAC-78031B63489D}"/>
              </a:ext>
            </a:extLst>
          </p:cNvPr>
          <p:cNvSpPr/>
          <p:nvPr/>
        </p:nvSpPr>
        <p:spPr>
          <a:xfrm>
            <a:off x="3245467" y="14065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81F72F81-ACD1-1D7E-3161-4EEFE6BF0E20}"/>
              </a:ext>
            </a:extLst>
          </p:cNvPr>
          <p:cNvSpPr/>
          <p:nvPr/>
        </p:nvSpPr>
        <p:spPr>
          <a:xfrm>
            <a:off x="5388591" y="2679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5EF95EDA-12FC-4990-D42D-BCE72317E0B9}"/>
              </a:ext>
            </a:extLst>
          </p:cNvPr>
          <p:cNvSpPr/>
          <p:nvPr/>
        </p:nvSpPr>
        <p:spPr>
          <a:xfrm>
            <a:off x="3245467" y="31845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AFA291F5-FFF2-8787-FE20-05F021B6C777}"/>
              </a:ext>
            </a:extLst>
          </p:cNvPr>
          <p:cNvCxnSpPr>
            <a:stCxn id="7" idx="4"/>
            <a:endCxn id="9" idx="0"/>
          </p:cNvCxnSpPr>
          <p:nvPr/>
        </p:nvCxnSpPr>
        <p:spPr>
          <a:xfrm>
            <a:off x="3550267" y="2016125"/>
            <a:ext cx="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8D2B284-D9FD-D0C3-6482-6AD7EF522EAB}"/>
              </a:ext>
            </a:extLst>
          </p:cNvPr>
          <p:cNvCxnSpPr>
            <a:cxnSpLocks/>
            <a:stCxn id="8" idx="3"/>
            <a:endCxn id="9" idx="6"/>
          </p:cNvCxnSpPr>
          <p:nvPr/>
        </p:nvCxnSpPr>
        <p:spPr>
          <a:xfrm flipH="1">
            <a:off x="3855067" y="3200026"/>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E707F5B0-B381-6153-21AF-21C5434D555F}"/>
              </a:ext>
            </a:extLst>
          </p:cNvPr>
          <p:cNvCxnSpPr>
            <a:cxnSpLocks/>
            <a:stCxn id="6" idx="5"/>
            <a:endCxn id="4" idx="2"/>
          </p:cNvCxnSpPr>
          <p:nvPr/>
        </p:nvCxnSpPr>
        <p:spPr>
          <a:xfrm>
            <a:off x="1197660" y="2895226"/>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FE00D072-1159-9D53-DEF1-C3EE795A71FA}"/>
              </a:ext>
            </a:extLst>
          </p:cNvPr>
          <p:cNvCxnSpPr>
            <a:cxnSpLocks/>
            <a:stCxn id="5" idx="7"/>
            <a:endCxn id="9" idx="3"/>
          </p:cNvCxnSpPr>
          <p:nvPr/>
        </p:nvCxnSpPr>
        <p:spPr>
          <a:xfrm flipV="1">
            <a:off x="2089392" y="3704851"/>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CD2FC1C-9710-17D4-F023-76195509F011}"/>
              </a:ext>
            </a:extLst>
          </p:cNvPr>
          <p:cNvCxnSpPr>
            <a:cxnSpLocks/>
            <a:stCxn id="4" idx="3"/>
            <a:endCxn id="5" idx="6"/>
          </p:cNvCxnSpPr>
          <p:nvPr/>
        </p:nvCxnSpPr>
        <p:spPr>
          <a:xfrm flipH="1">
            <a:off x="2178666" y="4905001"/>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1E7F9D19-5BF3-8567-A1DC-9B84BF723716}"/>
              </a:ext>
            </a:extLst>
          </p:cNvPr>
          <p:cNvCxnSpPr>
            <a:cxnSpLocks/>
            <a:stCxn id="8" idx="4"/>
            <a:endCxn id="4" idx="7"/>
          </p:cNvCxnSpPr>
          <p:nvPr/>
        </p:nvCxnSpPr>
        <p:spPr>
          <a:xfrm flipH="1">
            <a:off x="5299317" y="3289300"/>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8F0AE967-A5B0-7A7B-8CCD-6226302508E3}"/>
              </a:ext>
            </a:extLst>
          </p:cNvPr>
          <p:cNvCxnSpPr>
            <a:cxnSpLocks/>
            <a:stCxn id="8" idx="1"/>
            <a:endCxn id="7" idx="6"/>
          </p:cNvCxnSpPr>
          <p:nvPr/>
        </p:nvCxnSpPr>
        <p:spPr>
          <a:xfrm flipH="1" flipV="1">
            <a:off x="3855067" y="1711325"/>
            <a:ext cx="162279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AEDCDA1B-CC34-042F-E8BB-55DD56834270}"/>
              </a:ext>
            </a:extLst>
          </p:cNvPr>
          <p:cNvCxnSpPr>
            <a:cxnSpLocks/>
            <a:stCxn id="7" idx="2"/>
            <a:endCxn id="6" idx="7"/>
          </p:cNvCxnSpPr>
          <p:nvPr/>
        </p:nvCxnSpPr>
        <p:spPr>
          <a:xfrm flipH="1">
            <a:off x="1197660" y="1711325"/>
            <a:ext cx="204780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8F748A74-F9A8-E6A3-2D99-6B34E18F46AA}"/>
              </a:ext>
            </a:extLst>
          </p:cNvPr>
          <p:cNvCxnSpPr>
            <a:cxnSpLocks/>
            <a:stCxn id="6" idx="4"/>
            <a:endCxn id="5" idx="1"/>
          </p:cNvCxnSpPr>
          <p:nvPr/>
        </p:nvCxnSpPr>
        <p:spPr>
          <a:xfrm>
            <a:off x="982134" y="2984500"/>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23" name="Tabla 23">
            <a:extLst>
              <a:ext uri="{FF2B5EF4-FFF2-40B4-BE49-F238E27FC236}">
                <a16:creationId xmlns:a16="http://schemas.microsoft.com/office/drawing/2014/main" id="{49DD0921-C16A-CD1D-A529-DC3106548B3C}"/>
              </a:ext>
            </a:extLst>
          </p:cNvPr>
          <p:cNvGraphicFramePr>
            <a:graphicFrameLocks noGrp="1"/>
          </p:cNvGraphicFramePr>
          <p:nvPr>
            <p:extLst>
              <p:ext uri="{D42A27DB-BD31-4B8C-83A1-F6EECF244321}">
                <p14:modId xmlns:p14="http://schemas.microsoft.com/office/powerpoint/2010/main" val="3124511856"/>
              </p:ext>
            </p:extLst>
          </p:nvPr>
        </p:nvGraphicFramePr>
        <p:xfrm>
          <a:off x="6455392" y="2433955"/>
          <a:ext cx="5568707" cy="2865120"/>
        </p:xfrm>
        <a:graphic>
          <a:graphicData uri="http://schemas.openxmlformats.org/drawingml/2006/table">
            <a:tbl>
              <a:tblPr firstRow="1" bandRow="1">
                <a:tableStyleId>{5C22544A-7EE6-4342-B048-85BDC9FD1C3A}</a:tableStyleId>
              </a:tblPr>
              <a:tblGrid>
                <a:gridCol w="1211876">
                  <a:extLst>
                    <a:ext uri="{9D8B030D-6E8A-4147-A177-3AD203B41FA5}">
                      <a16:colId xmlns:a16="http://schemas.microsoft.com/office/drawing/2014/main" val="2782976182"/>
                    </a:ext>
                  </a:extLst>
                </a:gridCol>
                <a:gridCol w="3145114">
                  <a:extLst>
                    <a:ext uri="{9D8B030D-6E8A-4147-A177-3AD203B41FA5}">
                      <a16:colId xmlns:a16="http://schemas.microsoft.com/office/drawing/2014/main" val="1588200627"/>
                    </a:ext>
                  </a:extLst>
                </a:gridCol>
                <a:gridCol w="1211717">
                  <a:extLst>
                    <a:ext uri="{9D8B030D-6E8A-4147-A177-3AD203B41FA5}">
                      <a16:colId xmlns:a16="http://schemas.microsoft.com/office/drawing/2014/main" val="888344385"/>
                    </a:ext>
                  </a:extLst>
                </a:gridCol>
              </a:tblGrid>
              <a:tr h="370840">
                <a:tc>
                  <a:txBody>
                    <a:bodyPr/>
                    <a:lstStyle/>
                    <a:p>
                      <a:pPr algn="ctr"/>
                      <a:r>
                        <a:rPr lang="en-US" dirty="0"/>
                        <a:t>Starting node</a:t>
                      </a:r>
                    </a:p>
                  </a:txBody>
                  <a:tcPr/>
                </a:tc>
                <a:tc>
                  <a:txBody>
                    <a:bodyPr/>
                    <a:lstStyle/>
                    <a:p>
                      <a:pPr algn="ctr"/>
                      <a:r>
                        <a:rPr lang="en-US" dirty="0"/>
                        <a:t>Path</a:t>
                      </a:r>
                    </a:p>
                  </a:txBody>
                  <a:tcPr/>
                </a:tc>
                <a:tc>
                  <a:txBody>
                    <a:bodyPr/>
                    <a:lstStyle/>
                    <a:p>
                      <a:pPr algn="ctr"/>
                      <a:r>
                        <a:rPr lang="en-US" dirty="0"/>
                        <a:t>Correct?</a:t>
                      </a:r>
                    </a:p>
                  </a:txBody>
                  <a:tcPr/>
                </a:tc>
                <a:extLst>
                  <a:ext uri="{0D108BD9-81ED-4DB2-BD59-A6C34878D82A}">
                    <a16:rowId xmlns:a16="http://schemas.microsoft.com/office/drawing/2014/main" val="2331830595"/>
                  </a:ext>
                </a:extLst>
              </a:tr>
              <a:tr h="370840">
                <a:tc>
                  <a:txBody>
                    <a:bodyPr/>
                    <a:lstStyle/>
                    <a:p>
                      <a:pPr algn="ctr"/>
                      <a:r>
                        <a:rPr lang="en-US" dirty="0"/>
                        <a:t>0</a:t>
                      </a:r>
                    </a:p>
                  </a:txBody>
                  <a:tcPr/>
                </a:tc>
                <a:tc>
                  <a:txBody>
                    <a:bodyPr/>
                    <a:lstStyle/>
                    <a:p>
                      <a:pPr algn="ctr"/>
                      <a:r>
                        <a:rPr lang="en-US" dirty="0"/>
                        <a:t>0-&gt;1-&gt;2-&gt;3-&gt;4-&gt;5</a:t>
                      </a:r>
                    </a:p>
                  </a:txBody>
                  <a:tcPr/>
                </a:tc>
                <a:tc>
                  <a:txBody>
                    <a:bodyPr/>
                    <a:lstStyle/>
                    <a:p>
                      <a:pPr algn="ctr"/>
                      <a:r>
                        <a:rPr lang="en-US" dirty="0"/>
                        <a:t>No</a:t>
                      </a:r>
                    </a:p>
                  </a:txBody>
                  <a:tcPr/>
                </a:tc>
                <a:extLst>
                  <a:ext uri="{0D108BD9-81ED-4DB2-BD59-A6C34878D82A}">
                    <a16:rowId xmlns:a16="http://schemas.microsoft.com/office/drawing/2014/main" val="2800273809"/>
                  </a:ext>
                </a:extLst>
              </a:tr>
              <a:tr h="370840">
                <a:tc>
                  <a:txBody>
                    <a:bodyPr/>
                    <a:lstStyle/>
                    <a:p>
                      <a:pPr algn="ctr"/>
                      <a:r>
                        <a:rPr lang="en-US" dirty="0"/>
                        <a:t>1</a:t>
                      </a:r>
                    </a:p>
                  </a:txBody>
                  <a:tcPr/>
                </a:tc>
                <a:tc>
                  <a:txBody>
                    <a:bodyPr/>
                    <a:lstStyle/>
                    <a:p>
                      <a:pPr algn="ctr"/>
                      <a:r>
                        <a:rPr lang="en-US" dirty="0"/>
                        <a:t>1-&gt;2-&gt;3-&gt;4-&gt;5</a:t>
                      </a:r>
                    </a:p>
                  </a:txBody>
                  <a:tcPr/>
                </a:tc>
                <a:tc>
                  <a:txBody>
                    <a:bodyPr/>
                    <a:lstStyle/>
                    <a:p>
                      <a:pPr algn="ctr"/>
                      <a:r>
                        <a:rPr lang="en-US" dirty="0"/>
                        <a:t>No</a:t>
                      </a:r>
                    </a:p>
                  </a:txBody>
                  <a:tcPr/>
                </a:tc>
                <a:extLst>
                  <a:ext uri="{0D108BD9-81ED-4DB2-BD59-A6C34878D82A}">
                    <a16:rowId xmlns:a16="http://schemas.microsoft.com/office/drawing/2014/main" val="2938803495"/>
                  </a:ext>
                </a:extLst>
              </a:tr>
              <a:tr h="370840">
                <a:tc>
                  <a:txBody>
                    <a:bodyPr/>
                    <a:lstStyle/>
                    <a:p>
                      <a:pPr algn="ctr"/>
                      <a:r>
                        <a:rPr lang="en-US" dirty="0"/>
                        <a:t>2</a:t>
                      </a:r>
                    </a:p>
                  </a:txBody>
                  <a:tcPr/>
                </a:tc>
                <a:tc>
                  <a:txBody>
                    <a:bodyPr/>
                    <a:lstStyle/>
                    <a:p>
                      <a:pPr algn="ctr"/>
                      <a:r>
                        <a:rPr lang="en-US" dirty="0"/>
                        <a:t>2-&gt;3-&gt;4-&gt;5-&gt;1-&gt;0-&gt;2</a:t>
                      </a:r>
                    </a:p>
                  </a:txBody>
                  <a:tcPr/>
                </a:tc>
                <a:tc>
                  <a:txBody>
                    <a:bodyPr/>
                    <a:lstStyle/>
                    <a:p>
                      <a:pPr algn="ctr"/>
                      <a:r>
                        <a:rPr lang="en-US" dirty="0"/>
                        <a:t>Yes</a:t>
                      </a:r>
                    </a:p>
                  </a:txBody>
                  <a:tcPr/>
                </a:tc>
                <a:extLst>
                  <a:ext uri="{0D108BD9-81ED-4DB2-BD59-A6C34878D82A}">
                    <a16:rowId xmlns:a16="http://schemas.microsoft.com/office/drawing/2014/main" val="1577555902"/>
                  </a:ext>
                </a:extLst>
              </a:tr>
              <a:tr h="370840">
                <a:tc>
                  <a:txBody>
                    <a:bodyPr/>
                    <a:lstStyle/>
                    <a:p>
                      <a:pPr algn="ctr"/>
                      <a:r>
                        <a:rPr lang="en-US" dirty="0"/>
                        <a:t>3</a:t>
                      </a:r>
                    </a:p>
                  </a:txBody>
                  <a:tcPr/>
                </a:tc>
                <a:tc>
                  <a:txBody>
                    <a:bodyPr/>
                    <a:lstStyle/>
                    <a:p>
                      <a:pPr algn="ctr"/>
                      <a:r>
                        <a:rPr lang="en-US" dirty="0"/>
                        <a:t>3-&gt;2-&gt;0-&gt;1-&gt;5-&gt;4-&gt;3</a:t>
                      </a:r>
                    </a:p>
                  </a:txBody>
                  <a:tcPr/>
                </a:tc>
                <a:tc>
                  <a:txBody>
                    <a:bodyPr/>
                    <a:lstStyle/>
                    <a:p>
                      <a:pPr algn="ctr"/>
                      <a:r>
                        <a:rPr lang="en-US" dirty="0"/>
                        <a:t>Yes</a:t>
                      </a:r>
                    </a:p>
                  </a:txBody>
                  <a:tcPr/>
                </a:tc>
                <a:extLst>
                  <a:ext uri="{0D108BD9-81ED-4DB2-BD59-A6C34878D82A}">
                    <a16:rowId xmlns:a16="http://schemas.microsoft.com/office/drawing/2014/main" val="2355102332"/>
                  </a:ext>
                </a:extLst>
              </a:tr>
              <a:tr h="370840">
                <a:tc>
                  <a:txBody>
                    <a:bodyPr/>
                    <a:lstStyle/>
                    <a:p>
                      <a:pPr algn="ctr"/>
                      <a:r>
                        <a:rPr lang="en-US" dirty="0"/>
                        <a:t>4</a:t>
                      </a:r>
                    </a:p>
                  </a:txBody>
                  <a:tcPr/>
                </a:tc>
                <a:tc>
                  <a:txBody>
                    <a:bodyPr/>
                    <a:lstStyle/>
                    <a:p>
                      <a:pPr algn="ctr"/>
                      <a:r>
                        <a:rPr lang="en-US" dirty="0"/>
                        <a:t>4-&gt;5-&gt;1-&gt;2-&gt;3</a:t>
                      </a:r>
                    </a:p>
                  </a:txBody>
                  <a:tcPr/>
                </a:tc>
                <a:tc>
                  <a:txBody>
                    <a:bodyPr/>
                    <a:lstStyle/>
                    <a:p>
                      <a:pPr algn="ctr"/>
                      <a:r>
                        <a:rPr lang="en-US" dirty="0"/>
                        <a:t>No</a:t>
                      </a:r>
                    </a:p>
                  </a:txBody>
                  <a:tcPr/>
                </a:tc>
                <a:extLst>
                  <a:ext uri="{0D108BD9-81ED-4DB2-BD59-A6C34878D82A}">
                    <a16:rowId xmlns:a16="http://schemas.microsoft.com/office/drawing/2014/main" val="206728630"/>
                  </a:ext>
                </a:extLst>
              </a:tr>
              <a:tr h="370840">
                <a:tc>
                  <a:txBody>
                    <a:bodyPr/>
                    <a:lstStyle/>
                    <a:p>
                      <a:pPr algn="ctr"/>
                      <a:r>
                        <a:rPr lang="en-US" dirty="0"/>
                        <a:t>5</a:t>
                      </a:r>
                    </a:p>
                  </a:txBody>
                  <a:tcPr/>
                </a:tc>
                <a:tc>
                  <a:txBody>
                    <a:bodyPr/>
                    <a:lstStyle/>
                    <a:p>
                      <a:pPr algn="ctr"/>
                      <a:r>
                        <a:rPr lang="en-US" dirty="0"/>
                        <a:t>5-&gt;1-&gt;2-&gt;3-&gt;4-&gt;0</a:t>
                      </a:r>
                    </a:p>
                  </a:txBody>
                  <a:tcPr/>
                </a:tc>
                <a:tc>
                  <a:txBody>
                    <a:bodyPr/>
                    <a:lstStyle/>
                    <a:p>
                      <a:pPr algn="ctr"/>
                      <a:r>
                        <a:rPr lang="en-US" dirty="0"/>
                        <a:t>No</a:t>
                      </a:r>
                    </a:p>
                  </a:txBody>
                  <a:tcPr/>
                </a:tc>
                <a:extLst>
                  <a:ext uri="{0D108BD9-81ED-4DB2-BD59-A6C34878D82A}">
                    <a16:rowId xmlns:a16="http://schemas.microsoft.com/office/drawing/2014/main" val="2286099044"/>
                  </a:ext>
                </a:extLst>
              </a:tr>
            </a:tbl>
          </a:graphicData>
        </a:graphic>
      </p:graphicFrame>
    </p:spTree>
    <p:extLst>
      <p:ext uri="{BB962C8B-B14F-4D97-AF65-F5344CB8AC3E}">
        <p14:creationId xmlns:p14="http://schemas.microsoft.com/office/powerpoint/2010/main" val="93223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3D19C-82C0-199D-345D-9F0327B2A587}"/>
              </a:ext>
            </a:extLst>
          </p:cNvPr>
          <p:cNvSpPr>
            <a:spLocks noGrp="1"/>
          </p:cNvSpPr>
          <p:nvPr>
            <p:ph type="title"/>
          </p:nvPr>
        </p:nvSpPr>
        <p:spPr/>
        <p:txBody>
          <a:bodyPr/>
          <a:lstStyle/>
          <a:p>
            <a:r>
              <a:rPr lang="en-US" dirty="0"/>
              <a:t>Analysis</a:t>
            </a:r>
          </a:p>
        </p:txBody>
      </p:sp>
      <p:sp>
        <p:nvSpPr>
          <p:cNvPr id="3" name="Marcador de contenido 2">
            <a:extLst>
              <a:ext uri="{FF2B5EF4-FFF2-40B4-BE49-F238E27FC236}">
                <a16:creationId xmlns:a16="http://schemas.microsoft.com/office/drawing/2014/main" id="{40FA464F-D6B8-CB74-951B-560AD2CAE2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3010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6EC6E-C237-ED49-4640-33166A872E25}"/>
              </a:ext>
            </a:extLst>
          </p:cNvPr>
          <p:cNvSpPr>
            <a:spLocks noGrp="1"/>
          </p:cNvSpPr>
          <p:nvPr>
            <p:ph type="title"/>
          </p:nvPr>
        </p:nvSpPr>
        <p:spPr/>
        <p:txBody>
          <a:bodyPr/>
          <a:lstStyle/>
          <a:p>
            <a:endParaRPr lang="en-US"/>
          </a:p>
        </p:txBody>
      </p:sp>
      <p:graphicFrame>
        <p:nvGraphicFramePr>
          <p:cNvPr id="4" name="Tabla 4">
            <a:extLst>
              <a:ext uri="{FF2B5EF4-FFF2-40B4-BE49-F238E27FC236}">
                <a16:creationId xmlns:a16="http://schemas.microsoft.com/office/drawing/2014/main" id="{30B72DE5-799B-7626-4591-B6EEC1734881}"/>
              </a:ext>
            </a:extLst>
          </p:cNvPr>
          <p:cNvGraphicFramePr>
            <a:graphicFrameLocks noGrp="1"/>
          </p:cNvGraphicFramePr>
          <p:nvPr>
            <p:ph idx="1"/>
            <p:extLst>
              <p:ext uri="{D42A27DB-BD31-4B8C-83A1-F6EECF244321}">
                <p14:modId xmlns:p14="http://schemas.microsoft.com/office/powerpoint/2010/main" val="1608893397"/>
              </p:ext>
            </p:extLst>
          </p:nvPr>
        </p:nvGraphicFramePr>
        <p:xfrm>
          <a:off x="677863" y="2160588"/>
          <a:ext cx="8596311" cy="1483360"/>
        </p:xfrm>
        <a:graphic>
          <a:graphicData uri="http://schemas.openxmlformats.org/drawingml/2006/table">
            <a:tbl>
              <a:tblPr firstRow="1" bandRow="1">
                <a:tableStyleId>{5C22544A-7EE6-4342-B048-85BDC9FD1C3A}</a:tableStyleId>
              </a:tblPr>
              <a:tblGrid>
                <a:gridCol w="2865437">
                  <a:extLst>
                    <a:ext uri="{9D8B030D-6E8A-4147-A177-3AD203B41FA5}">
                      <a16:colId xmlns:a16="http://schemas.microsoft.com/office/drawing/2014/main" val="4021449688"/>
                    </a:ext>
                  </a:extLst>
                </a:gridCol>
                <a:gridCol w="2865437">
                  <a:extLst>
                    <a:ext uri="{9D8B030D-6E8A-4147-A177-3AD203B41FA5}">
                      <a16:colId xmlns:a16="http://schemas.microsoft.com/office/drawing/2014/main" val="142704430"/>
                    </a:ext>
                  </a:extLst>
                </a:gridCol>
                <a:gridCol w="2865437">
                  <a:extLst>
                    <a:ext uri="{9D8B030D-6E8A-4147-A177-3AD203B41FA5}">
                      <a16:colId xmlns:a16="http://schemas.microsoft.com/office/drawing/2014/main" val="4262909473"/>
                    </a:ext>
                  </a:extLst>
                </a:gridCol>
              </a:tblGrid>
              <a:tr h="370840">
                <a:tc>
                  <a:txBody>
                    <a:bodyPr/>
                    <a:lstStyle/>
                    <a:p>
                      <a:r>
                        <a:rPr lang="en-US" dirty="0"/>
                        <a:t>Method</a:t>
                      </a:r>
                    </a:p>
                  </a:txBody>
                  <a:tcPr/>
                </a:tc>
                <a:tc>
                  <a:txBody>
                    <a:bodyPr/>
                    <a:lstStyle/>
                    <a:p>
                      <a:r>
                        <a:rPr lang="en-US" dirty="0"/>
                        <a:t>Time</a:t>
                      </a:r>
                    </a:p>
                  </a:txBody>
                  <a:tcPr/>
                </a:tc>
                <a:tc>
                  <a:txBody>
                    <a:bodyPr/>
                    <a:lstStyle/>
                    <a:p>
                      <a:r>
                        <a:rPr lang="en-US" dirty="0"/>
                        <a:t>Value</a:t>
                      </a:r>
                    </a:p>
                  </a:txBody>
                  <a:tcPr/>
                </a:tc>
                <a:extLst>
                  <a:ext uri="{0D108BD9-81ED-4DB2-BD59-A6C34878D82A}">
                    <a16:rowId xmlns:a16="http://schemas.microsoft.com/office/drawing/2014/main" val="38040344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Backtracking algorithm</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73024341"/>
                  </a:ext>
                </a:extLst>
              </a:tr>
              <a:tr h="370840">
                <a:tc>
                  <a:txBody>
                    <a:bodyPr/>
                    <a:lstStyle/>
                    <a:p>
                      <a:r>
                        <a:rPr lang="en-US" dirty="0"/>
                        <a:t>Triangular approximation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84632566"/>
                  </a:ext>
                </a:extLst>
              </a:tr>
              <a:tr h="370840">
                <a:tc>
                  <a:txBody>
                    <a:bodyPr/>
                    <a:lstStyle/>
                    <a:p>
                      <a:r>
                        <a:rPr lang="en-US" dirty="0"/>
                        <a:t>Backtracking</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05678026"/>
                  </a:ext>
                </a:extLst>
              </a:tr>
            </a:tbl>
          </a:graphicData>
        </a:graphic>
      </p:graphicFrame>
    </p:spTree>
    <p:extLst>
      <p:ext uri="{BB962C8B-B14F-4D97-AF65-F5344CB8AC3E}">
        <p14:creationId xmlns:p14="http://schemas.microsoft.com/office/powerpoint/2010/main" val="59079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912D8-5609-A9B7-5046-CBB48C4AAFBA}"/>
              </a:ext>
            </a:extLst>
          </p:cNvPr>
          <p:cNvSpPr>
            <a:spLocks noGrp="1"/>
          </p:cNvSpPr>
          <p:nvPr>
            <p:ph type="title"/>
          </p:nvPr>
        </p:nvSpPr>
        <p:spPr/>
        <p:txBody>
          <a:bodyPr/>
          <a:lstStyle/>
          <a:p>
            <a:r>
              <a:rPr lang="en-US" dirty="0"/>
              <a:t>Introduction</a:t>
            </a:r>
          </a:p>
        </p:txBody>
      </p:sp>
      <p:sp>
        <p:nvSpPr>
          <p:cNvPr id="3" name="Marcador de contenido 2">
            <a:extLst>
              <a:ext uri="{FF2B5EF4-FFF2-40B4-BE49-F238E27FC236}">
                <a16:creationId xmlns:a16="http://schemas.microsoft.com/office/drawing/2014/main" id="{D6E1046D-6024-1404-4218-391BC8646D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135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901D69-FAFF-B147-0E90-522CCEF2DC2E}"/>
              </a:ext>
            </a:extLst>
          </p:cNvPr>
          <p:cNvSpPr>
            <a:spLocks noGrp="1"/>
          </p:cNvSpPr>
          <p:nvPr>
            <p:ph type="title"/>
          </p:nvPr>
        </p:nvSpPr>
        <p:spPr/>
        <p:txBody>
          <a:bodyPr/>
          <a:lstStyle/>
          <a:p>
            <a:r>
              <a:rPr lang="en-US" dirty="0"/>
              <a:t>Backtracking algorithm</a:t>
            </a:r>
          </a:p>
        </p:txBody>
      </p:sp>
      <p:sp>
        <p:nvSpPr>
          <p:cNvPr id="3" name="Marcador de contenido 2">
            <a:extLst>
              <a:ext uri="{FF2B5EF4-FFF2-40B4-BE49-F238E27FC236}">
                <a16:creationId xmlns:a16="http://schemas.microsoft.com/office/drawing/2014/main" id="{0A72219D-3C56-A49E-8D80-D7A3E652417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064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E729E-BEB1-D8B5-2160-F3A6CD442F27}"/>
              </a:ext>
            </a:extLst>
          </p:cNvPr>
          <p:cNvSpPr>
            <a:spLocks noGrp="1"/>
          </p:cNvSpPr>
          <p:nvPr>
            <p:ph type="title"/>
          </p:nvPr>
        </p:nvSpPr>
        <p:spPr/>
        <p:txBody>
          <a:bodyPr/>
          <a:lstStyle/>
          <a:p>
            <a:r>
              <a:rPr lang="en-US" dirty="0"/>
              <a:t>Triangular approximation</a:t>
            </a:r>
          </a:p>
        </p:txBody>
      </p:sp>
      <p:sp>
        <p:nvSpPr>
          <p:cNvPr id="3" name="Marcador de contenido 2">
            <a:extLst>
              <a:ext uri="{FF2B5EF4-FFF2-40B4-BE49-F238E27FC236}">
                <a16:creationId xmlns:a16="http://schemas.microsoft.com/office/drawing/2014/main" id="{04B183E1-9E81-25BE-14C3-EDD514CB08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921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4C219-8BF4-74E4-A200-B8E4B3D94BFC}"/>
              </a:ext>
            </a:extLst>
          </p:cNvPr>
          <p:cNvSpPr>
            <a:spLocks noGrp="1"/>
          </p:cNvSpPr>
          <p:nvPr>
            <p:ph type="title"/>
          </p:nvPr>
        </p:nvSpPr>
        <p:spPr/>
        <p:txBody>
          <a:bodyPr/>
          <a:lstStyle/>
          <a:p>
            <a:r>
              <a:rPr lang="en-US" dirty="0"/>
              <a:t>New heuristic: Sweep method</a:t>
            </a:r>
          </a:p>
        </p:txBody>
      </p:sp>
      <p:sp>
        <p:nvSpPr>
          <p:cNvPr id="4" name="Elipse 3">
            <a:extLst>
              <a:ext uri="{FF2B5EF4-FFF2-40B4-BE49-F238E27FC236}">
                <a16:creationId xmlns:a16="http://schemas.microsoft.com/office/drawing/2014/main" id="{78B30817-9F1B-06BF-8053-BCF97D173BA4}"/>
              </a:ext>
            </a:extLst>
          </p:cNvPr>
          <p:cNvSpPr/>
          <p:nvPr/>
        </p:nvSpPr>
        <p:spPr>
          <a:xfrm>
            <a:off x="9944100" y="4457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2139BDEC-9F7F-651D-33D9-4F2D6AC61C99}"/>
              </a:ext>
            </a:extLst>
          </p:cNvPr>
          <p:cNvSpPr/>
          <p:nvPr/>
        </p:nvSpPr>
        <p:spPr>
          <a:xfrm>
            <a:off x="6734175" y="5067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D281BEEA-689C-95AE-2A23-E35382F73E0F}"/>
              </a:ext>
            </a:extLst>
          </p:cNvPr>
          <p:cNvSpPr/>
          <p:nvPr/>
        </p:nvSpPr>
        <p:spPr>
          <a:xfrm>
            <a:off x="5842443" y="24479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00E608C6-491F-B8C4-ADFB-5F70D8AD83AD}"/>
              </a:ext>
            </a:extLst>
          </p:cNvPr>
          <p:cNvSpPr/>
          <p:nvPr/>
        </p:nvSpPr>
        <p:spPr>
          <a:xfrm>
            <a:off x="8410576" y="1479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9DC1D096-2FAD-53C5-A8B6-B22A86969D99}"/>
              </a:ext>
            </a:extLst>
          </p:cNvPr>
          <p:cNvSpPr/>
          <p:nvPr/>
        </p:nvSpPr>
        <p:spPr>
          <a:xfrm>
            <a:off x="10553700" y="2752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0AF63E67-00FE-94A1-0694-D8D20F0C1240}"/>
              </a:ext>
            </a:extLst>
          </p:cNvPr>
          <p:cNvSpPr/>
          <p:nvPr/>
        </p:nvSpPr>
        <p:spPr>
          <a:xfrm>
            <a:off x="8410576" y="3257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1" name="Conector recto 10">
            <a:extLst>
              <a:ext uri="{FF2B5EF4-FFF2-40B4-BE49-F238E27FC236}">
                <a16:creationId xmlns:a16="http://schemas.microsoft.com/office/drawing/2014/main" id="{EBE7F837-0630-2B75-B6B4-D9213EEADEF3}"/>
              </a:ext>
            </a:extLst>
          </p:cNvPr>
          <p:cNvCxnSpPr>
            <a:stCxn id="7" idx="4"/>
            <a:endCxn id="9" idx="0"/>
          </p:cNvCxnSpPr>
          <p:nvPr/>
        </p:nvCxnSpPr>
        <p:spPr>
          <a:xfrm>
            <a:off x="8715376" y="2089150"/>
            <a:ext cx="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EA4A35CC-0003-069E-9F93-B033E0E8C6DE}"/>
              </a:ext>
            </a:extLst>
          </p:cNvPr>
          <p:cNvCxnSpPr>
            <a:cxnSpLocks/>
            <a:stCxn id="8" idx="3"/>
            <a:endCxn id="9" idx="6"/>
          </p:cNvCxnSpPr>
          <p:nvPr/>
        </p:nvCxnSpPr>
        <p:spPr>
          <a:xfrm flipH="1">
            <a:off x="9020176" y="3273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7B266A72-9903-832D-E0FD-7F71A361A1A5}"/>
              </a:ext>
            </a:extLst>
          </p:cNvPr>
          <p:cNvCxnSpPr>
            <a:cxnSpLocks/>
            <a:stCxn id="6" idx="5"/>
            <a:endCxn id="4" idx="2"/>
          </p:cNvCxnSpPr>
          <p:nvPr/>
        </p:nvCxnSpPr>
        <p:spPr>
          <a:xfrm>
            <a:off x="6362769" y="2968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B17E297A-D45B-3180-E34A-193742C050BE}"/>
              </a:ext>
            </a:extLst>
          </p:cNvPr>
          <p:cNvCxnSpPr>
            <a:cxnSpLocks/>
            <a:stCxn id="5" idx="7"/>
            <a:endCxn id="9" idx="3"/>
          </p:cNvCxnSpPr>
          <p:nvPr/>
        </p:nvCxnSpPr>
        <p:spPr>
          <a:xfrm flipV="1">
            <a:off x="7254501" y="3777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A41555F5-BDCA-AE4C-DA9C-02CAA9778A02}"/>
              </a:ext>
            </a:extLst>
          </p:cNvPr>
          <p:cNvCxnSpPr>
            <a:cxnSpLocks/>
            <a:stCxn id="4" idx="3"/>
            <a:endCxn id="5" idx="6"/>
          </p:cNvCxnSpPr>
          <p:nvPr/>
        </p:nvCxnSpPr>
        <p:spPr>
          <a:xfrm flipH="1">
            <a:off x="7343775" y="4978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F026103-33F5-5649-0B82-3F4914AEE85C}"/>
              </a:ext>
            </a:extLst>
          </p:cNvPr>
          <p:cNvCxnSpPr>
            <a:cxnSpLocks/>
            <a:stCxn id="8" idx="4"/>
            <a:endCxn id="4" idx="7"/>
          </p:cNvCxnSpPr>
          <p:nvPr/>
        </p:nvCxnSpPr>
        <p:spPr>
          <a:xfrm flipH="1">
            <a:off x="10464426" y="3362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0C700ABA-905A-74A1-8F4F-5D31ADD69191}"/>
              </a:ext>
            </a:extLst>
          </p:cNvPr>
          <p:cNvCxnSpPr>
            <a:cxnSpLocks/>
            <a:stCxn id="8" idx="1"/>
            <a:endCxn id="7" idx="6"/>
          </p:cNvCxnSpPr>
          <p:nvPr/>
        </p:nvCxnSpPr>
        <p:spPr>
          <a:xfrm flipH="1" flipV="1">
            <a:off x="9020176" y="1784350"/>
            <a:ext cx="162279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342C8D4F-0B4E-B94A-19D6-A902632D2580}"/>
              </a:ext>
            </a:extLst>
          </p:cNvPr>
          <p:cNvCxnSpPr>
            <a:cxnSpLocks/>
            <a:stCxn id="7" idx="2"/>
            <a:endCxn id="6" idx="7"/>
          </p:cNvCxnSpPr>
          <p:nvPr/>
        </p:nvCxnSpPr>
        <p:spPr>
          <a:xfrm flipH="1">
            <a:off x="6362769" y="1784350"/>
            <a:ext cx="204780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11C87A19-BCB2-4140-7056-48420E66182B}"/>
              </a:ext>
            </a:extLst>
          </p:cNvPr>
          <p:cNvCxnSpPr>
            <a:cxnSpLocks/>
            <a:stCxn id="6" idx="4"/>
            <a:endCxn id="5" idx="1"/>
          </p:cNvCxnSpPr>
          <p:nvPr/>
        </p:nvCxnSpPr>
        <p:spPr>
          <a:xfrm>
            <a:off x="6147243" y="3057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F6155CB2-837D-473E-B5B5-49301615964D}"/>
              </a:ext>
            </a:extLst>
          </p:cNvPr>
          <p:cNvSpPr txBox="1"/>
          <p:nvPr/>
        </p:nvSpPr>
        <p:spPr>
          <a:xfrm>
            <a:off x="800100" y="1619250"/>
            <a:ext cx="4737543" cy="2031325"/>
          </a:xfrm>
          <a:prstGeom prst="rect">
            <a:avLst/>
          </a:prstGeom>
          <a:noFill/>
        </p:spPr>
        <p:txBody>
          <a:bodyPr wrap="square" rtlCol="0">
            <a:spAutoFit/>
          </a:bodyPr>
          <a:lstStyle/>
          <a:p>
            <a:r>
              <a:rPr lang="en-US" dirty="0"/>
              <a:t>This algorithm starts at any vertex and starts looking for the closest vertex to it. The closest vertex is determine using the angle between the two vertex. Once it finds the closest one, it marks itself as visited and repeats the same steps with the closest vertex until all the vertex are visited. </a:t>
            </a:r>
          </a:p>
        </p:txBody>
      </p:sp>
      <p:sp>
        <p:nvSpPr>
          <p:cNvPr id="40" name="CuadroTexto 39">
            <a:extLst>
              <a:ext uri="{FF2B5EF4-FFF2-40B4-BE49-F238E27FC236}">
                <a16:creationId xmlns:a16="http://schemas.microsoft.com/office/drawing/2014/main" id="{29A2EC03-CF84-597C-E669-96FA43BBC009}"/>
              </a:ext>
            </a:extLst>
          </p:cNvPr>
          <p:cNvSpPr txBox="1"/>
          <p:nvPr/>
        </p:nvSpPr>
        <p:spPr>
          <a:xfrm>
            <a:off x="800100" y="3852301"/>
            <a:ext cx="4737543" cy="1477328"/>
          </a:xfrm>
          <a:prstGeom prst="rect">
            <a:avLst/>
          </a:prstGeom>
          <a:noFill/>
        </p:spPr>
        <p:txBody>
          <a:bodyPr wrap="square" rtlCol="0">
            <a:spAutoFit/>
          </a:bodyPr>
          <a:lstStyle/>
          <a:p>
            <a:r>
              <a:rPr lang="en-US" dirty="0"/>
              <a:t>Since the algorithm has to iterate through all possible edges, the time complexity of it is O(E). It uses recursion because it calls the function to use it in the closest vertex until all vertex are visited. </a:t>
            </a:r>
          </a:p>
        </p:txBody>
      </p:sp>
    </p:spTree>
    <p:extLst>
      <p:ext uri="{BB962C8B-B14F-4D97-AF65-F5344CB8AC3E}">
        <p14:creationId xmlns:p14="http://schemas.microsoft.com/office/powerpoint/2010/main" val="417349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76776" y="844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a:off x="4981576" y="1454150"/>
            <a:ext cx="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286376" y="1149350"/>
            <a:ext cx="162279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4780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Flecha: a la izquierda y arriba 23">
            <a:extLst>
              <a:ext uri="{FF2B5EF4-FFF2-40B4-BE49-F238E27FC236}">
                <a16:creationId xmlns:a16="http://schemas.microsoft.com/office/drawing/2014/main" id="{68AB40A7-5752-9396-639E-62111596C92A}"/>
              </a:ext>
            </a:extLst>
          </p:cNvPr>
          <p:cNvSpPr/>
          <p:nvPr/>
        </p:nvSpPr>
        <p:spPr>
          <a:xfrm flipH="1">
            <a:off x="2381251" y="771712"/>
            <a:ext cx="1762124" cy="1418851"/>
          </a:xfrm>
          <a:prstGeom prst="leftUpArrow">
            <a:avLst>
              <a:gd name="adj1" fmla="val 32"/>
              <a:gd name="adj2" fmla="val 2680"/>
              <a:gd name="adj3" fmla="val 1175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a:t>
            </a:r>
          </a:p>
        </p:txBody>
      </p:sp>
      <p:cxnSp>
        <p:nvCxnSpPr>
          <p:cNvPr id="29" name="Conector recto de flecha 28">
            <a:extLst>
              <a:ext uri="{FF2B5EF4-FFF2-40B4-BE49-F238E27FC236}">
                <a16:creationId xmlns:a16="http://schemas.microsoft.com/office/drawing/2014/main" id="{B5E389D2-7F76-B5D1-241B-376FD7EE2DB7}"/>
              </a:ext>
            </a:extLst>
          </p:cNvPr>
          <p:cNvCxnSpPr>
            <a:cxnSpLocks/>
            <a:endCxn id="24" idx="2"/>
          </p:cNvCxnSpPr>
          <p:nvPr/>
        </p:nvCxnSpPr>
        <p:spPr>
          <a:xfrm flipV="1">
            <a:off x="2449701" y="2114513"/>
            <a:ext cx="1526831" cy="141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2264031" y="1933949"/>
            <a:ext cx="244662" cy="369332"/>
          </a:xfrm>
          <a:prstGeom prst="rect">
            <a:avLst/>
          </a:prstGeom>
          <a:noFill/>
        </p:spPr>
        <p:txBody>
          <a:bodyPr wrap="square" rtlCol="0">
            <a:spAutoFit/>
          </a:bodyPr>
          <a:lstStyle/>
          <a:p>
            <a:r>
              <a:rPr lang="en-US" b="1" dirty="0">
                <a:solidFill>
                  <a:schemeClr val="bg1"/>
                </a:solidFill>
              </a:rPr>
              <a:t>3</a:t>
            </a:r>
          </a:p>
        </p:txBody>
      </p:sp>
      <p:sp>
        <p:nvSpPr>
          <p:cNvPr id="32" name="Flecha: curvada hacia arriba 31">
            <a:extLst>
              <a:ext uri="{FF2B5EF4-FFF2-40B4-BE49-F238E27FC236}">
                <a16:creationId xmlns:a16="http://schemas.microsoft.com/office/drawing/2014/main" id="{96F7F11B-9381-F75A-349B-39D3E4CC1354}"/>
              </a:ext>
            </a:extLst>
          </p:cNvPr>
          <p:cNvSpPr/>
          <p:nvPr/>
        </p:nvSpPr>
        <p:spPr>
          <a:xfrm rot="16200000">
            <a:off x="4088468" y="1741988"/>
            <a:ext cx="555064" cy="285684"/>
          </a:xfrm>
          <a:prstGeom prst="curvedUpArrow">
            <a:avLst>
              <a:gd name="adj1" fmla="val 0"/>
              <a:gd name="adj2" fmla="val 50000"/>
              <a:gd name="adj3" fmla="val 283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268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76776" y="844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a:off x="4981576" y="1454150"/>
            <a:ext cx="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286376" y="1149350"/>
            <a:ext cx="162279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4780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Flecha: a la izquierda y arriba 23">
            <a:extLst>
              <a:ext uri="{FF2B5EF4-FFF2-40B4-BE49-F238E27FC236}">
                <a16:creationId xmlns:a16="http://schemas.microsoft.com/office/drawing/2014/main" id="{68AB40A7-5752-9396-639E-62111596C92A}"/>
              </a:ext>
            </a:extLst>
          </p:cNvPr>
          <p:cNvSpPr/>
          <p:nvPr/>
        </p:nvSpPr>
        <p:spPr>
          <a:xfrm flipH="1">
            <a:off x="2381251" y="771712"/>
            <a:ext cx="1762124" cy="1418851"/>
          </a:xfrm>
          <a:prstGeom prst="leftUpArrow">
            <a:avLst>
              <a:gd name="adj1" fmla="val 32"/>
              <a:gd name="adj2" fmla="val 2680"/>
              <a:gd name="adj3" fmla="val 1175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a:t>
            </a:r>
          </a:p>
        </p:txBody>
      </p:sp>
      <p:cxnSp>
        <p:nvCxnSpPr>
          <p:cNvPr id="29" name="Conector recto de flecha 28">
            <a:extLst>
              <a:ext uri="{FF2B5EF4-FFF2-40B4-BE49-F238E27FC236}">
                <a16:creationId xmlns:a16="http://schemas.microsoft.com/office/drawing/2014/main" id="{B5E389D2-7F76-B5D1-241B-376FD7EE2DB7}"/>
              </a:ext>
            </a:extLst>
          </p:cNvPr>
          <p:cNvCxnSpPr>
            <a:cxnSpLocks/>
          </p:cNvCxnSpPr>
          <p:nvPr/>
        </p:nvCxnSpPr>
        <p:spPr>
          <a:xfrm flipV="1">
            <a:off x="2449701" y="1670237"/>
            <a:ext cx="1497264" cy="4584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2264031" y="1933949"/>
            <a:ext cx="244662" cy="369332"/>
          </a:xfrm>
          <a:prstGeom prst="rect">
            <a:avLst/>
          </a:prstGeom>
          <a:noFill/>
        </p:spPr>
        <p:txBody>
          <a:bodyPr wrap="square" rtlCol="0">
            <a:spAutoFit/>
          </a:bodyPr>
          <a:lstStyle/>
          <a:p>
            <a:r>
              <a:rPr lang="en-US" b="1" dirty="0">
                <a:solidFill>
                  <a:schemeClr val="bg1"/>
                </a:solidFill>
              </a:rPr>
              <a:t>3</a:t>
            </a:r>
          </a:p>
        </p:txBody>
      </p:sp>
      <p:sp>
        <p:nvSpPr>
          <p:cNvPr id="32" name="Flecha: curvada hacia arriba 31">
            <a:extLst>
              <a:ext uri="{FF2B5EF4-FFF2-40B4-BE49-F238E27FC236}">
                <a16:creationId xmlns:a16="http://schemas.microsoft.com/office/drawing/2014/main" id="{96F7F11B-9381-F75A-349B-39D3E4CC1354}"/>
              </a:ext>
            </a:extLst>
          </p:cNvPr>
          <p:cNvSpPr/>
          <p:nvPr/>
        </p:nvSpPr>
        <p:spPr>
          <a:xfrm rot="16200000">
            <a:off x="4088468" y="1741988"/>
            <a:ext cx="555064" cy="285684"/>
          </a:xfrm>
          <a:prstGeom prst="curvedUpArrow">
            <a:avLst>
              <a:gd name="adj1" fmla="val 0"/>
              <a:gd name="adj2" fmla="val 50000"/>
              <a:gd name="adj3" fmla="val 283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9811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850F1872-0E74-9926-7FFE-0485A1DA45F7}"/>
              </a:ext>
            </a:extLst>
          </p:cNvPr>
          <p:cNvSpPr/>
          <p:nvPr/>
        </p:nvSpPr>
        <p:spPr>
          <a:xfrm>
            <a:off x="6210300" y="38227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5" name="Elipse 4">
            <a:extLst>
              <a:ext uri="{FF2B5EF4-FFF2-40B4-BE49-F238E27FC236}">
                <a16:creationId xmlns:a16="http://schemas.microsoft.com/office/drawing/2014/main" id="{A41026D4-0D53-DDC9-9CD9-147A719ADE68}"/>
              </a:ext>
            </a:extLst>
          </p:cNvPr>
          <p:cNvSpPr/>
          <p:nvPr/>
        </p:nvSpPr>
        <p:spPr>
          <a:xfrm>
            <a:off x="3000375" y="44323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6" name="Elipse 5">
            <a:extLst>
              <a:ext uri="{FF2B5EF4-FFF2-40B4-BE49-F238E27FC236}">
                <a16:creationId xmlns:a16="http://schemas.microsoft.com/office/drawing/2014/main" id="{5886D9BB-B6B6-7E5C-0BA2-BE9604898389}"/>
              </a:ext>
            </a:extLst>
          </p:cNvPr>
          <p:cNvSpPr/>
          <p:nvPr/>
        </p:nvSpPr>
        <p:spPr>
          <a:xfrm>
            <a:off x="2108643" y="18129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90E36909-235C-EB1D-7E71-64F0E5DC1214}"/>
              </a:ext>
            </a:extLst>
          </p:cNvPr>
          <p:cNvSpPr/>
          <p:nvPr/>
        </p:nvSpPr>
        <p:spPr>
          <a:xfrm>
            <a:off x="4676776" y="844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Elipse 7">
            <a:extLst>
              <a:ext uri="{FF2B5EF4-FFF2-40B4-BE49-F238E27FC236}">
                <a16:creationId xmlns:a16="http://schemas.microsoft.com/office/drawing/2014/main" id="{553616EE-AA48-8E56-2C9C-596AB8F2FBA2}"/>
              </a:ext>
            </a:extLst>
          </p:cNvPr>
          <p:cNvSpPr/>
          <p:nvPr/>
        </p:nvSpPr>
        <p:spPr>
          <a:xfrm>
            <a:off x="6819900" y="2117725"/>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Elipse 8">
            <a:extLst>
              <a:ext uri="{FF2B5EF4-FFF2-40B4-BE49-F238E27FC236}">
                <a16:creationId xmlns:a16="http://schemas.microsoft.com/office/drawing/2014/main" id="{306B830D-B993-A765-960A-95E43107DF36}"/>
              </a:ext>
            </a:extLst>
          </p:cNvPr>
          <p:cNvSpPr/>
          <p:nvPr/>
        </p:nvSpPr>
        <p:spPr>
          <a:xfrm>
            <a:off x="4676776" y="262255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10" name="Conector recto 9">
            <a:extLst>
              <a:ext uri="{FF2B5EF4-FFF2-40B4-BE49-F238E27FC236}">
                <a16:creationId xmlns:a16="http://schemas.microsoft.com/office/drawing/2014/main" id="{9456F65A-7C9B-23F6-4F4B-C895DC22ED84}"/>
              </a:ext>
            </a:extLst>
          </p:cNvPr>
          <p:cNvCxnSpPr>
            <a:stCxn id="7" idx="4"/>
            <a:endCxn id="9" idx="0"/>
          </p:cNvCxnSpPr>
          <p:nvPr/>
        </p:nvCxnSpPr>
        <p:spPr>
          <a:xfrm>
            <a:off x="4981576" y="1454150"/>
            <a:ext cx="0" cy="11684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3729FF3-5EFE-B814-ADF0-85478B9F87D0}"/>
              </a:ext>
            </a:extLst>
          </p:cNvPr>
          <p:cNvCxnSpPr>
            <a:cxnSpLocks/>
            <a:stCxn id="8" idx="3"/>
            <a:endCxn id="9" idx="6"/>
          </p:cNvCxnSpPr>
          <p:nvPr/>
        </p:nvCxnSpPr>
        <p:spPr>
          <a:xfrm flipH="1">
            <a:off x="5286376" y="2638051"/>
            <a:ext cx="1622798" cy="28929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97AFD8F-0372-DBC7-628D-F075F74DE26A}"/>
              </a:ext>
            </a:extLst>
          </p:cNvPr>
          <p:cNvCxnSpPr>
            <a:cxnSpLocks/>
            <a:stCxn id="6" idx="5"/>
            <a:endCxn id="4" idx="2"/>
          </p:cNvCxnSpPr>
          <p:nvPr/>
        </p:nvCxnSpPr>
        <p:spPr>
          <a:xfrm>
            <a:off x="2628969" y="2333251"/>
            <a:ext cx="3581331" cy="17942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AD774FBA-D03C-0D5F-466A-1453DC97148A}"/>
              </a:ext>
            </a:extLst>
          </p:cNvPr>
          <p:cNvCxnSpPr>
            <a:cxnSpLocks/>
            <a:stCxn id="5" idx="7"/>
            <a:endCxn id="9" idx="3"/>
          </p:cNvCxnSpPr>
          <p:nvPr/>
        </p:nvCxnSpPr>
        <p:spPr>
          <a:xfrm flipV="1">
            <a:off x="3520701" y="3142876"/>
            <a:ext cx="1245349" cy="1378698"/>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B415DCC3-9B9B-1178-7E64-D25B76831149}"/>
              </a:ext>
            </a:extLst>
          </p:cNvPr>
          <p:cNvCxnSpPr>
            <a:cxnSpLocks/>
            <a:stCxn id="4" idx="3"/>
            <a:endCxn id="5" idx="6"/>
          </p:cNvCxnSpPr>
          <p:nvPr/>
        </p:nvCxnSpPr>
        <p:spPr>
          <a:xfrm flipH="1">
            <a:off x="3609975" y="4343026"/>
            <a:ext cx="2689599" cy="39407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DB95BC8-C194-4814-16BD-4E40BC437C2C}"/>
              </a:ext>
            </a:extLst>
          </p:cNvPr>
          <p:cNvCxnSpPr>
            <a:cxnSpLocks/>
            <a:stCxn id="8" idx="4"/>
            <a:endCxn id="4" idx="7"/>
          </p:cNvCxnSpPr>
          <p:nvPr/>
        </p:nvCxnSpPr>
        <p:spPr>
          <a:xfrm flipH="1">
            <a:off x="6730626" y="2727325"/>
            <a:ext cx="394074" cy="1184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C07F98-F6B5-0715-56FF-E058130841A6}"/>
              </a:ext>
            </a:extLst>
          </p:cNvPr>
          <p:cNvCxnSpPr>
            <a:cxnSpLocks/>
            <a:stCxn id="8" idx="1"/>
            <a:endCxn id="7" idx="6"/>
          </p:cNvCxnSpPr>
          <p:nvPr/>
        </p:nvCxnSpPr>
        <p:spPr>
          <a:xfrm flipH="1" flipV="1">
            <a:off x="5286376" y="1149350"/>
            <a:ext cx="1622798" cy="10576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EAE8E64A-8A44-9E41-CA4E-FE6E1A8D1BEE}"/>
              </a:ext>
            </a:extLst>
          </p:cNvPr>
          <p:cNvCxnSpPr>
            <a:cxnSpLocks/>
            <a:stCxn id="7" idx="2"/>
            <a:endCxn id="6" idx="7"/>
          </p:cNvCxnSpPr>
          <p:nvPr/>
        </p:nvCxnSpPr>
        <p:spPr>
          <a:xfrm flipH="1">
            <a:off x="2628969" y="1149350"/>
            <a:ext cx="2047807" cy="7528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B2D61587-4705-1E9D-6DFC-CE035A622C2F}"/>
              </a:ext>
            </a:extLst>
          </p:cNvPr>
          <p:cNvCxnSpPr>
            <a:cxnSpLocks/>
            <a:stCxn id="6" idx="4"/>
            <a:endCxn id="5" idx="1"/>
          </p:cNvCxnSpPr>
          <p:nvPr/>
        </p:nvCxnSpPr>
        <p:spPr>
          <a:xfrm>
            <a:off x="2413443" y="2422525"/>
            <a:ext cx="676206" cy="209904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Flecha: a la izquierda y arriba 23">
            <a:extLst>
              <a:ext uri="{FF2B5EF4-FFF2-40B4-BE49-F238E27FC236}">
                <a16:creationId xmlns:a16="http://schemas.microsoft.com/office/drawing/2014/main" id="{68AB40A7-5752-9396-639E-62111596C92A}"/>
              </a:ext>
            </a:extLst>
          </p:cNvPr>
          <p:cNvSpPr/>
          <p:nvPr/>
        </p:nvSpPr>
        <p:spPr>
          <a:xfrm flipH="1">
            <a:off x="2381251" y="771712"/>
            <a:ext cx="1762124" cy="1418851"/>
          </a:xfrm>
          <a:prstGeom prst="leftUpArrow">
            <a:avLst>
              <a:gd name="adj1" fmla="val 32"/>
              <a:gd name="adj2" fmla="val 2680"/>
              <a:gd name="adj3" fmla="val 1175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adroTexto 24">
            <a:extLst>
              <a:ext uri="{FF2B5EF4-FFF2-40B4-BE49-F238E27FC236}">
                <a16:creationId xmlns:a16="http://schemas.microsoft.com/office/drawing/2014/main" id="{8201E53B-C318-412E-5A5E-8B9E9323F4FD}"/>
              </a:ext>
            </a:extLst>
          </p:cNvPr>
          <p:cNvSpPr txBox="1"/>
          <p:nvPr/>
        </p:nvSpPr>
        <p:spPr>
          <a:xfrm>
            <a:off x="571500" y="5686425"/>
            <a:ext cx="4819650" cy="369332"/>
          </a:xfrm>
          <a:prstGeom prst="rect">
            <a:avLst/>
          </a:prstGeom>
          <a:noFill/>
        </p:spPr>
        <p:txBody>
          <a:bodyPr wrap="square" rtlCol="0">
            <a:spAutoFit/>
          </a:bodyPr>
          <a:lstStyle/>
          <a:p>
            <a:r>
              <a:rPr lang="en-US" dirty="0"/>
              <a:t>Actual Path: </a:t>
            </a:r>
          </a:p>
        </p:txBody>
      </p:sp>
      <p:cxnSp>
        <p:nvCxnSpPr>
          <p:cNvPr id="29" name="Conector recto de flecha 28">
            <a:extLst>
              <a:ext uri="{FF2B5EF4-FFF2-40B4-BE49-F238E27FC236}">
                <a16:creationId xmlns:a16="http://schemas.microsoft.com/office/drawing/2014/main" id="{B5E389D2-7F76-B5D1-241B-376FD7EE2DB7}"/>
              </a:ext>
            </a:extLst>
          </p:cNvPr>
          <p:cNvCxnSpPr>
            <a:cxnSpLocks/>
          </p:cNvCxnSpPr>
          <p:nvPr/>
        </p:nvCxnSpPr>
        <p:spPr>
          <a:xfrm flipV="1">
            <a:off x="2449701" y="1454150"/>
            <a:ext cx="1465074" cy="6745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E027F0A2-9E5D-25DC-2CEB-BDF18ED60147}"/>
              </a:ext>
            </a:extLst>
          </p:cNvPr>
          <p:cNvSpPr txBox="1"/>
          <p:nvPr/>
        </p:nvSpPr>
        <p:spPr>
          <a:xfrm>
            <a:off x="2264031" y="1933949"/>
            <a:ext cx="244662" cy="369332"/>
          </a:xfrm>
          <a:prstGeom prst="rect">
            <a:avLst/>
          </a:prstGeom>
          <a:noFill/>
        </p:spPr>
        <p:txBody>
          <a:bodyPr wrap="square" rtlCol="0">
            <a:spAutoFit/>
          </a:bodyPr>
          <a:lstStyle/>
          <a:p>
            <a:r>
              <a:rPr lang="en-US" b="1" dirty="0">
                <a:solidFill>
                  <a:schemeClr val="bg1"/>
                </a:solidFill>
              </a:rPr>
              <a:t>3</a:t>
            </a:r>
          </a:p>
        </p:txBody>
      </p:sp>
      <p:sp>
        <p:nvSpPr>
          <p:cNvPr id="32" name="Flecha: curvada hacia arriba 31">
            <a:extLst>
              <a:ext uri="{FF2B5EF4-FFF2-40B4-BE49-F238E27FC236}">
                <a16:creationId xmlns:a16="http://schemas.microsoft.com/office/drawing/2014/main" id="{96F7F11B-9381-F75A-349B-39D3E4CC1354}"/>
              </a:ext>
            </a:extLst>
          </p:cNvPr>
          <p:cNvSpPr/>
          <p:nvPr/>
        </p:nvSpPr>
        <p:spPr>
          <a:xfrm rot="16200000">
            <a:off x="4088468" y="1741988"/>
            <a:ext cx="555064" cy="285684"/>
          </a:xfrm>
          <a:prstGeom prst="curvedUpArrow">
            <a:avLst>
              <a:gd name="adj1" fmla="val 0"/>
              <a:gd name="adj2" fmla="val 50000"/>
              <a:gd name="adj3" fmla="val 283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5580719"/>
      </p:ext>
    </p:extLst>
  </p:cSld>
  <p:clrMapOvr>
    <a:masterClrMapping/>
  </p:clrMapOvr>
</p:sld>
</file>

<file path=ppt/theme/theme1.xml><?xml version="1.0" encoding="utf-8"?>
<a:theme xmlns:a="http://schemas.openxmlformats.org/drawingml/2006/main" name="Faceta">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548</Words>
  <Application>Microsoft Office PowerPoint</Application>
  <PresentationFormat>Panorámica</PresentationFormat>
  <Paragraphs>173</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Trebuchet MS</vt:lpstr>
      <vt:lpstr>Wingdings 3</vt:lpstr>
      <vt:lpstr>Faceta</vt:lpstr>
      <vt:lpstr>Project 2: Travelling Salesperson Problem</vt:lpstr>
      <vt:lpstr>Content</vt:lpstr>
      <vt:lpstr>Introduction</vt:lpstr>
      <vt:lpstr>Backtracking algorithm</vt:lpstr>
      <vt:lpstr>Triangular approximation</vt:lpstr>
      <vt:lpstr>New heuristic: Sweep method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Problem and solution of this heuristic</vt:lpstr>
      <vt:lpstr>Example</vt:lpstr>
      <vt:lpstr>Analysis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Travelling Salesperson Problem</dc:title>
  <dc:creator>Andres Eduardo Villota Vega</dc:creator>
  <cp:lastModifiedBy>Andres Eduardo Villota Vega</cp:lastModifiedBy>
  <cp:revision>1</cp:revision>
  <dcterms:created xsi:type="dcterms:W3CDTF">2023-05-31T21:22:16Z</dcterms:created>
  <dcterms:modified xsi:type="dcterms:W3CDTF">2023-05-31T22:34:58Z</dcterms:modified>
</cp:coreProperties>
</file>