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28.png" ContentType="image/png"/>
  <Override PartName="/ppt/media/image5.png" ContentType="image/png"/>
  <Override PartName="/ppt/media/image30.png" ContentType="image/png"/>
  <Override PartName="/ppt/media/image9.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86D571F-EC5B-4CC5-8DCC-C9B0E1D79CF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40A3BD8-260B-45A0-8989-FA45B2456BE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FAF2A815-9B98-4C96-8D92-F1EFB99682AF}"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7043FD97-62B4-4909-AA9B-D767D609F456}"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F5421B87-7E1A-4C23-AC8A-7C292DC7E7EB}"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392E21EE-5267-496E-B918-1A2DA85B0880}"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84301321-F525-4AF6-B7E0-1B8E99A2AAD6}"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8EF319AE-23AA-48B7-8AFA-B16B9728E157}"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F52B39A8-CDF1-48A9-AF4D-F28EF34F2913}"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B3F58774-EFF6-47A6-9776-639DB0D7EEA6}"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0537A0C0-BEEB-4958-A252-F284ECD0B562}"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6E88C144-BB6E-4142-9334-82A04282EEF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8F060CB-BA1F-4EE5-B9E8-35300CF63A6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E706B6AA-77AA-4AED-8539-FECC9AF4BB25}"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62F56A2-C1AE-4D8C-B173-644D9827706E}"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B688C0B9-697C-4645-B67E-B8667D5A4F7F}"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58F768F5-FEB7-40FF-8DDB-378516104F60}"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5641D21D-8D13-4DAE-B57D-9E2A8DCF2D81}"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C9B76F4D-2AC1-4626-8440-91998DF2C833}"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2DCCE26F-E74E-46F5-8692-AF8CB3EC8880}"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80728EE3-0E71-40A8-A11E-247D28B12A0B}"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021A2B21-0D0F-4513-B86D-BCDF8EF6018A}"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3AACC989-DBB1-4F57-BE16-413AED77C6A8}"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ED88760-9C5A-4608-87F6-BF68E1479CB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6D7AABF8-6A9E-4088-ACC2-109A61D689FE}"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5C33C39-D7CF-41D9-9FAE-C057A90564C7}"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4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BA5D2650-4EC8-4121-92FE-220B51982A7D}"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12D09A17-14BF-4D7F-92E1-E89C8EDC5D00}"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7B4E3D38-DFF1-41A2-8AB6-469073867AFF}"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D9B6335F-2CC6-43E7-9588-48B7072A4D26}"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6A8D2C4E-F7B6-42FF-9444-99ADBFEE509D}"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15459C23-CDD4-4BF1-8D24-DAC7D2888E74}"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6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5ECEA49C-D297-49C0-A066-33DD159EE85C}"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6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EDA74F92-E492-4552-BB35-AB3F6CD573C0}"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37EA8C0-5CDF-40E0-82B4-1BA870EE216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6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7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F37D16D9-671A-407C-8977-103EE9055959}"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F16DF180-8DC4-4C1C-8B09-3B813A0893BE}"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57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7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7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8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8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8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A328102C-B2DB-4F54-8874-088561156535}"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94E4914-5102-485D-826B-310B4A6D229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2079CD3-FBAF-4A35-B978-294CA04031B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7920B94-ADE1-4498-977E-4A1608C76EF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AC479B7-8E2A-4612-9EC8-58D5A140D93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D262D42-475C-4FBA-825D-125C1462BB3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E324844-73D1-4A3F-AE4A-91F05A1BA4A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1C3ED1F-2CE3-4855-A0D5-485A9536AD2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2A6FE2-0095-49CF-812D-910136104A2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2EF2F55-3B46-43F2-A127-201FE4E6609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333A603-7A1B-4FA9-B764-C8992891709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C082E3A-3EEE-46A6-BF08-F4AC7A8D32DE}"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2BF2FB3-79A6-4624-A574-3E0A9A00A46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0849413-6183-4FBA-82E2-6DE674B40B1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3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5ED5E3E-23D6-4B69-8079-7A96049500D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3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3499EE4-54BC-4876-B3B8-0491C737FB5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B31DF08-B1F1-4069-B315-0BEAF558C1EA}"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C240B79-C4ED-4135-A0B8-A4A15BAD475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9D23E2B-C6D6-4149-BDA9-0C25DC8CE8F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415DB30-734C-4758-BC86-50DEF2122DF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2AFEA4A-320D-46F9-83BF-7953A0AC184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4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2C96975-C367-4620-A23B-7C5EFE1F6DA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5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9CA7704-693E-45AC-A177-2D729565E9F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5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5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9635D1B-9408-440F-9795-8B95A1141B8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5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27DF202-4E09-4F16-966A-46F073A1051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6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6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6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6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6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6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5DBB1C8-67C1-476D-96EA-3B5F9C8842F1}"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CC806B83-7607-4DF8-8A72-7C7FAB0FB451}"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8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907A5EE-EB06-4328-A17F-A1F3219157C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8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C8ECB0D-5C5D-4400-B2C4-6939E13297D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2B88967-1CBB-444B-B2B6-0467D92F898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FB9B5EB-84C2-4B6F-9FC1-FD64429A217D}"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6F1FBA2-3ACA-4624-B769-1FD45D94641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F3CF700-0102-4BD0-9FA5-0C0B2BF380C5}"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788334F-CBE5-4774-BC9E-4E9C1D4D0F4C}"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1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19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AE8AF01-75E3-44CC-9FCF-28FD21FC11E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0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BBD995D-D6A6-4F28-A9A1-83545F118AB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0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0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9E497D9-F94A-4B7C-9E24-A2DAA52A80F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EBA0CA0-AA69-458D-BB2F-162BB817BDAB}"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1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1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F5B6E93-0B5C-41FF-B635-3D00DBBF3E82}"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BDCB64B-2A71-4D67-93E3-B7977A2ED3BE}"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8E9A58E-935B-4333-9CA0-6E713C7BED9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3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98C6400-4DC4-461C-9B43-7F22CAE77A57}"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529E031-0C63-4625-9FEA-007B96F571DF}"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4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99D7CBF-3DCF-45C3-AA5D-EE83DBE38C9D}"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5A77208-50D1-4BDA-AABF-79C80893A492}"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8FB17BF-8ED0-453C-A78D-A17749DBC8F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EC343A4-C48B-47FB-BBBD-7C8ED21C838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4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5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54D3D44-6961-4253-A5C9-CF5CBA167FA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5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6433FE6-8E3F-40D0-873F-DBEA7B9E338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5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5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F3561389-1E8A-4543-B6DF-5C861EEF8D9B}"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410F19BC-FE28-4079-9B6A-3B86B4BE0651}"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1E22BCD-04E0-4342-8C8C-159DF3092AC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6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6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7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DB78758C-FA1F-47D2-9F7E-3051580664FC}"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23FFD97A-F689-4DE7-AB0C-2020541B45BA}"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5726AF0E-3B41-446D-ACB0-8DD16DE395B9}"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16135731-0824-480E-8E34-319FB892DB71}"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E161C2C-85B7-4742-87BF-4EE5D965C76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7FEE7DB3-D365-4072-B092-93B567D0C14F}"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B4D78397-0EED-48D6-86D5-E7EE19693D1A}"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2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BFCC372-8D48-4420-8B2B-BEF7207778F9}"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C09B7175-6D4A-4D32-8935-FA76CD91437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F3C7400-31B0-4F9E-9132-47BA3CF3456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06D6F1-AABC-4E2A-AC78-E26D24C9498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31F9C92-7102-42D8-BFED-2490A1EB56C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BA9B1A54-E42A-430B-91E1-B0888F14A55A}"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84C2FC4E-C384-43F9-876E-569C18106722}"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D16E47C-155C-4712-AF0E-FC64AB66F14F}"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4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D9B6934A-1C7E-4024-A12B-5BF8194C0425}"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FF48DEE-B397-48AA-8B02-76695CD7FF04}"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4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4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E8C4A82E-0197-4880-8D77-1A62E459DF82}"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6AC66A77-2595-454B-91CA-AFE3B38F484D}"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0882407A-CC2C-4EA2-89BB-ACF2954A55A8}"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FEF98160-DFF2-4AAA-A3E7-BFA3F8115355}"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0638FB9-EACC-45AC-A110-8332723B9F1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5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61D4998-CFC4-4C4F-812E-BA33D6BD96D0}"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5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7944A479-F628-48FE-B6CB-C61E6601F75A}"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6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6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8DAFA304-A58E-46FC-A62B-0DA361D3CBB6}"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6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5CC4401F-5371-4692-954E-E918FEBF3B64}"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6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7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7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7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7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7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49D062DE-1DED-4D47-8297-94DF6726A2CA}"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B1BD3536-BAE8-4948-8DFA-999EE05BD611}"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312D2B52-D139-4774-B979-D770652DFBA4}"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0D1D0E6D-E990-4051-8F61-3CF07B4B1F8D}"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3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D8454AA2-33BF-479C-B7D1-1C1A276D5C07}"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9D2C0C9-3555-48F5-B169-75DCE6D45DBD}"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78D679-200D-4086-9FCC-BBCA4F2BFE3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B5A2517-D2DE-4E41-B060-C8FC31B6262A}"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C3D5F85E-C204-431F-9FFC-3B074CAED4B2}"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71345E45-71C6-4C51-BF99-703E94E12488}"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5F56EF47-5C5F-4F74-8FED-478EA27E37D4}"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37C703A5-2DBC-4564-8EC7-11C3CFD6C9E0}"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DD9EBBB9-893C-4D0C-8C1A-24DC1DD28C7D}"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AD30CEFC-0CF0-4135-BA1B-1E75FF51A66D}"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386D5C2-A49A-4804-94CA-68682A3821FD}"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BCA7007B-8717-4120-9A0C-419A6269FB43}"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4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9C4B35D3-BD05-48D3-AF9C-0E29344AE79D}"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400" cy="6866640"/>
            <a:chOff x="0" y="-8640"/>
            <a:chExt cx="12191400" cy="6866640"/>
          </a:xfrm>
        </p:grpSpPr>
        <p:sp>
          <p:nvSpPr>
            <p:cNvPr id="1"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720" y="-8640"/>
            <a:ext cx="12190680" cy="6866640"/>
            <a:chOff x="720" y="-8640"/>
            <a:chExt cx="12190680" cy="6866640"/>
          </a:xfrm>
        </p:grpSpPr>
        <p:sp>
          <p:nvSpPr>
            <p:cNvPr id="12" name="Straight Connector 31"/>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677160" y="609480"/>
            <a:ext cx="8596080" cy="1320120"/>
          </a:xfrm>
          <a:prstGeom prst="rect">
            <a:avLst/>
          </a:prstGeom>
          <a:noFill/>
          <a:ln w="0">
            <a:noFill/>
          </a:ln>
        </p:spPr>
        <p:txBody>
          <a:bodyPr lIns="0" rIns="0" tIns="0" bIns="0" anchor="ctr">
            <a:noAutofit/>
          </a:bodyPr>
          <a:p>
            <a:r>
              <a:rPr b="0" lang="es-CO" sz="4400" spc="-1" strike="noStrike">
                <a:solidFill>
                  <a:srgbClr val="000000"/>
                </a:solidFill>
                <a:latin typeface="Arial"/>
              </a:rPr>
              <a:t>Click to edit the title text format</a:t>
            </a:r>
            <a:endParaRPr b="0" lang="es-CO" sz="4400" spc="-1" strike="noStrike">
              <a:solidFill>
                <a:srgbClr val="000000"/>
              </a:solidFill>
              <a:latin typeface="Arial"/>
            </a:endParaRPr>
          </a:p>
        </p:txBody>
      </p:sp>
      <p:sp>
        <p:nvSpPr>
          <p:cNvPr id="23" name="PlaceHolder 2"/>
          <p:cNvSpPr>
            <a:spLocks noGrp="1"/>
          </p:cNvSpPr>
          <p:nvPr>
            <p:ph type="ftr" idx="1"/>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4" name="PlaceHolder 3"/>
          <p:cNvSpPr>
            <a:spLocks noGrp="1"/>
          </p:cNvSpPr>
          <p:nvPr>
            <p:ph type="sldNum" idx="2"/>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A64C4F57-5AC1-4F39-8DB8-1CFE4A2CEAF8}"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25" name="PlaceHolder 4"/>
          <p:cNvSpPr>
            <a:spLocks noGrp="1"/>
          </p:cNvSpPr>
          <p:nvPr>
            <p:ph type="dt" idx="3"/>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79" name="Group 6"/>
          <p:cNvGrpSpPr/>
          <p:nvPr/>
        </p:nvGrpSpPr>
        <p:grpSpPr>
          <a:xfrm>
            <a:off x="0" y="-8640"/>
            <a:ext cx="12191400" cy="6866640"/>
            <a:chOff x="0" y="-8640"/>
            <a:chExt cx="12191400" cy="6866640"/>
          </a:xfrm>
        </p:grpSpPr>
        <p:sp>
          <p:nvSpPr>
            <p:cNvPr id="480"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481"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482"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3"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4"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5"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6"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7"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8"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9"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490" name="PlaceHolder 1"/>
          <p:cNvSpPr>
            <a:spLocks noGrp="1"/>
          </p:cNvSpPr>
          <p:nvPr>
            <p:ph type="ftr" idx="28"/>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91" name="PlaceHolder 2"/>
          <p:cNvSpPr>
            <a:spLocks noGrp="1"/>
          </p:cNvSpPr>
          <p:nvPr>
            <p:ph type="sldNum" idx="29"/>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B7FE168B-F431-417A-9B29-102187B70E37}"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492" name="PlaceHolder 3"/>
          <p:cNvSpPr>
            <a:spLocks noGrp="1"/>
          </p:cNvSpPr>
          <p:nvPr>
            <p:ph type="dt" idx="30"/>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49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31" name="Group 6"/>
          <p:cNvGrpSpPr/>
          <p:nvPr/>
        </p:nvGrpSpPr>
        <p:grpSpPr>
          <a:xfrm>
            <a:off x="0" y="-8640"/>
            <a:ext cx="12191400" cy="6866640"/>
            <a:chOff x="0" y="-8640"/>
            <a:chExt cx="12191400" cy="6866640"/>
          </a:xfrm>
        </p:grpSpPr>
        <p:sp>
          <p:nvSpPr>
            <p:cNvPr id="532"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533"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534"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5"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6"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7"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8"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9"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0"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1"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542" name="PlaceHolder 1"/>
          <p:cNvSpPr>
            <a:spLocks noGrp="1"/>
          </p:cNvSpPr>
          <p:nvPr>
            <p:ph type="ftr" idx="31"/>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543" name="PlaceHolder 2"/>
          <p:cNvSpPr>
            <a:spLocks noGrp="1"/>
          </p:cNvSpPr>
          <p:nvPr>
            <p:ph type="sldNum" idx="32"/>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C9810D02-3D56-415E-B477-851E2C7D9173}"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544" name="PlaceHolder 3"/>
          <p:cNvSpPr>
            <a:spLocks noGrp="1"/>
          </p:cNvSpPr>
          <p:nvPr>
            <p:ph type="dt" idx="33"/>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54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6"/>
          <p:cNvGrpSpPr/>
          <p:nvPr/>
        </p:nvGrpSpPr>
        <p:grpSpPr>
          <a:xfrm>
            <a:off x="0" y="-8640"/>
            <a:ext cx="12191400" cy="6866640"/>
            <a:chOff x="0" y="-8640"/>
            <a:chExt cx="12191400" cy="6866640"/>
          </a:xfrm>
        </p:grpSpPr>
        <p:sp>
          <p:nvSpPr>
            <p:cNvPr id="64"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ftr" idx="4"/>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75" name="PlaceHolder 2"/>
          <p:cNvSpPr>
            <a:spLocks noGrp="1"/>
          </p:cNvSpPr>
          <p:nvPr>
            <p:ph type="sldNum" idx="5"/>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C5868458-F996-4BCE-87FC-CC672D22DBFE}"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76" name="PlaceHolder 3"/>
          <p:cNvSpPr>
            <a:spLocks noGrp="1"/>
          </p:cNvSpPr>
          <p:nvPr>
            <p:ph type="dt" idx="6"/>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7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7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6"/>
          <p:cNvGrpSpPr/>
          <p:nvPr/>
        </p:nvGrpSpPr>
        <p:grpSpPr>
          <a:xfrm>
            <a:off x="0" y="-8640"/>
            <a:ext cx="12191400" cy="6866640"/>
            <a:chOff x="0" y="-8640"/>
            <a:chExt cx="12191400" cy="6866640"/>
          </a:xfrm>
        </p:grpSpPr>
        <p:sp>
          <p:nvSpPr>
            <p:cNvPr id="116"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ftr" idx="7"/>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27" name="PlaceHolder 2"/>
          <p:cNvSpPr>
            <a:spLocks noGrp="1"/>
          </p:cNvSpPr>
          <p:nvPr>
            <p:ph type="sldNum" idx="8"/>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9A56EE48-E0E5-4781-91BF-C80B82412655}"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128" name="PlaceHolder 3"/>
          <p:cNvSpPr>
            <a:spLocks noGrp="1"/>
          </p:cNvSpPr>
          <p:nvPr>
            <p:ph type="dt" idx="9"/>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13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7" name="Group 6"/>
          <p:cNvGrpSpPr/>
          <p:nvPr/>
        </p:nvGrpSpPr>
        <p:grpSpPr>
          <a:xfrm>
            <a:off x="0" y="-8640"/>
            <a:ext cx="12191400" cy="6866640"/>
            <a:chOff x="0" y="-8640"/>
            <a:chExt cx="12191400" cy="6866640"/>
          </a:xfrm>
        </p:grpSpPr>
        <p:sp>
          <p:nvSpPr>
            <p:cNvPr id="168"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ftr" idx="10"/>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79" name="PlaceHolder 2"/>
          <p:cNvSpPr>
            <a:spLocks noGrp="1"/>
          </p:cNvSpPr>
          <p:nvPr>
            <p:ph type="sldNum" idx="11"/>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BEBE5945-E680-4757-A8F7-75A6C35EF114}"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180" name="PlaceHolder 3"/>
          <p:cNvSpPr>
            <a:spLocks noGrp="1"/>
          </p:cNvSpPr>
          <p:nvPr>
            <p:ph type="dt" idx="12"/>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8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18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9" name="Group 6"/>
          <p:cNvGrpSpPr/>
          <p:nvPr/>
        </p:nvGrpSpPr>
        <p:grpSpPr>
          <a:xfrm>
            <a:off x="0" y="-8640"/>
            <a:ext cx="12191400" cy="6866640"/>
            <a:chOff x="0" y="-8640"/>
            <a:chExt cx="12191400" cy="6866640"/>
          </a:xfrm>
        </p:grpSpPr>
        <p:sp>
          <p:nvSpPr>
            <p:cNvPr id="220"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ftr" idx="13"/>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31" name="PlaceHolder 2"/>
          <p:cNvSpPr>
            <a:spLocks noGrp="1"/>
          </p:cNvSpPr>
          <p:nvPr>
            <p:ph type="sldNum" idx="14"/>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267F9D37-5D7E-4D82-9AEF-4F7819388F18}"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232" name="PlaceHolder 3"/>
          <p:cNvSpPr>
            <a:spLocks noGrp="1"/>
          </p:cNvSpPr>
          <p:nvPr>
            <p:ph type="dt" idx="15"/>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3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23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1" name="Group 6"/>
          <p:cNvGrpSpPr/>
          <p:nvPr/>
        </p:nvGrpSpPr>
        <p:grpSpPr>
          <a:xfrm>
            <a:off x="0" y="-8640"/>
            <a:ext cx="12191400" cy="6866640"/>
            <a:chOff x="0" y="-8640"/>
            <a:chExt cx="12191400" cy="6866640"/>
          </a:xfrm>
        </p:grpSpPr>
        <p:sp>
          <p:nvSpPr>
            <p:cNvPr id="272"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ftr" idx="16"/>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83" name="PlaceHolder 2"/>
          <p:cNvSpPr>
            <a:spLocks noGrp="1"/>
          </p:cNvSpPr>
          <p:nvPr>
            <p:ph type="sldNum" idx="17"/>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B6FCB99C-83D7-4861-89CF-D109BD84AFE2}"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284" name="PlaceHolder 3"/>
          <p:cNvSpPr>
            <a:spLocks noGrp="1"/>
          </p:cNvSpPr>
          <p:nvPr>
            <p:ph type="dt" idx="18"/>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2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3" name="Group 6"/>
          <p:cNvGrpSpPr/>
          <p:nvPr/>
        </p:nvGrpSpPr>
        <p:grpSpPr>
          <a:xfrm>
            <a:off x="0" y="-8640"/>
            <a:ext cx="12191400" cy="6866640"/>
            <a:chOff x="0" y="-8640"/>
            <a:chExt cx="12191400" cy="6866640"/>
          </a:xfrm>
        </p:grpSpPr>
        <p:sp>
          <p:nvSpPr>
            <p:cNvPr id="324"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ftr" idx="19"/>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335" name="PlaceHolder 2"/>
          <p:cNvSpPr>
            <a:spLocks noGrp="1"/>
          </p:cNvSpPr>
          <p:nvPr>
            <p:ph type="sldNum" idx="20"/>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8C2880E8-5F92-454A-8112-DA8985C08FAC}"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336" name="PlaceHolder 3"/>
          <p:cNvSpPr>
            <a:spLocks noGrp="1"/>
          </p:cNvSpPr>
          <p:nvPr>
            <p:ph type="dt" idx="21"/>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33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75" name="Group 6"/>
          <p:cNvGrpSpPr/>
          <p:nvPr/>
        </p:nvGrpSpPr>
        <p:grpSpPr>
          <a:xfrm>
            <a:off x="0" y="-8640"/>
            <a:ext cx="12191400" cy="6866640"/>
            <a:chOff x="0" y="-8640"/>
            <a:chExt cx="12191400" cy="6866640"/>
          </a:xfrm>
        </p:grpSpPr>
        <p:sp>
          <p:nvSpPr>
            <p:cNvPr id="376"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377"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378"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9"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0"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1"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3"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4"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5"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86" name="PlaceHolder 1"/>
          <p:cNvSpPr>
            <a:spLocks noGrp="1"/>
          </p:cNvSpPr>
          <p:nvPr>
            <p:ph type="title"/>
          </p:nvPr>
        </p:nvSpPr>
        <p:spPr>
          <a:xfrm>
            <a:off x="677160" y="609480"/>
            <a:ext cx="8596080" cy="1320120"/>
          </a:xfrm>
          <a:prstGeom prst="rect">
            <a:avLst/>
          </a:prstGeom>
          <a:noFill/>
          <a:ln w="0">
            <a:noFill/>
          </a:ln>
        </p:spPr>
        <p:txBody>
          <a:bodyPr lIns="0" rIns="0" tIns="0" bIns="0" anchor="ctr">
            <a:noAutofit/>
          </a:bodyPr>
          <a:p>
            <a:r>
              <a:rPr b="0" lang="es-CO" sz="4400" spc="-1" strike="noStrike">
                <a:solidFill>
                  <a:srgbClr val="000000"/>
                </a:solidFill>
                <a:latin typeface="Arial"/>
              </a:rPr>
              <a:t>Click to edit the title text format</a:t>
            </a:r>
            <a:endParaRPr b="0" lang="es-CO" sz="4400" spc="-1" strike="noStrike">
              <a:solidFill>
                <a:srgbClr val="000000"/>
              </a:solidFill>
              <a:latin typeface="Arial"/>
            </a:endParaRPr>
          </a:p>
        </p:txBody>
      </p:sp>
      <p:sp>
        <p:nvSpPr>
          <p:cNvPr id="387" name="PlaceHolder 2"/>
          <p:cNvSpPr>
            <a:spLocks noGrp="1"/>
          </p:cNvSpPr>
          <p:nvPr>
            <p:ph type="ftr" idx="22"/>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388" name="PlaceHolder 3"/>
          <p:cNvSpPr>
            <a:spLocks noGrp="1"/>
          </p:cNvSpPr>
          <p:nvPr>
            <p:ph type="sldNum" idx="23"/>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2872488C-EFD6-4D5E-A067-A64074C379B1}"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389" name="PlaceHolder 4"/>
          <p:cNvSpPr>
            <a:spLocks noGrp="1"/>
          </p:cNvSpPr>
          <p:nvPr>
            <p:ph type="dt" idx="24"/>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9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7" name="Group 6"/>
          <p:cNvGrpSpPr/>
          <p:nvPr/>
        </p:nvGrpSpPr>
        <p:grpSpPr>
          <a:xfrm>
            <a:off x="0" y="-8640"/>
            <a:ext cx="12191400" cy="6866640"/>
            <a:chOff x="0" y="-8640"/>
            <a:chExt cx="12191400" cy="6866640"/>
          </a:xfrm>
        </p:grpSpPr>
        <p:sp>
          <p:nvSpPr>
            <p:cNvPr id="428" name="Straight Connector 19"/>
            <p:cNvSpPr/>
            <p:nvPr/>
          </p:nvSpPr>
          <p:spPr>
            <a:xfrm>
              <a:off x="9370800" y="0"/>
              <a:ext cx="1219320" cy="6858000"/>
            </a:xfrm>
            <a:prstGeom prst="line">
              <a:avLst/>
            </a:prstGeom>
            <a:ln cap="rnd" w="9525">
              <a:solidFill>
                <a:srgbClr val="bfbfbf"/>
              </a:solidFill>
              <a:round/>
            </a:ln>
          </p:spPr>
          <p:style>
            <a:lnRef idx="2">
              <a:schemeClr val="accent1"/>
            </a:lnRef>
            <a:fillRef idx="0">
              <a:schemeClr val="accent1"/>
            </a:fillRef>
            <a:effectRef idx="1">
              <a:schemeClr val="accent1"/>
            </a:effectRef>
            <a:fontRef idx="minor"/>
          </p:style>
        </p:sp>
        <p:sp>
          <p:nvSpPr>
            <p:cNvPr id="429" name="Straight Connector 20"/>
            <p:cNvSpPr/>
            <p:nvPr/>
          </p:nvSpPr>
          <p:spPr>
            <a:xfrm flipH="1">
              <a:off x="7425000" y="3681360"/>
              <a:ext cx="4763520" cy="3176640"/>
            </a:xfrm>
            <a:prstGeom prst="line">
              <a:avLst/>
            </a:prstGeom>
            <a:ln cap="rnd" w="9525">
              <a:solidFill>
                <a:srgbClr val="d9d9d9"/>
              </a:solidFill>
              <a:round/>
            </a:ln>
          </p:spPr>
          <p:style>
            <a:lnRef idx="2">
              <a:schemeClr val="accent1"/>
            </a:lnRef>
            <a:fillRef idx="0">
              <a:schemeClr val="accent1"/>
            </a:fillRef>
            <a:effectRef idx="1">
              <a:schemeClr val="accent1"/>
            </a:effectRef>
            <a:fontRef idx="minor"/>
          </p:style>
        </p:sp>
        <p:sp>
          <p:nvSpPr>
            <p:cNvPr id="430" name="Rectangle 2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1" name="Rectangle 2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2"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3" name="Rectangle 2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4" name="Rectangle 2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5" name="Rectangle 2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6"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7"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438" name="PlaceHolder 1"/>
          <p:cNvSpPr>
            <a:spLocks noGrp="1"/>
          </p:cNvSpPr>
          <p:nvPr>
            <p:ph type="ftr" idx="25"/>
          </p:nvPr>
        </p:nvSpPr>
        <p:spPr>
          <a:xfrm>
            <a:off x="677160" y="6041520"/>
            <a:ext cx="62967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39" name="PlaceHolder 2"/>
          <p:cNvSpPr>
            <a:spLocks noGrp="1"/>
          </p:cNvSpPr>
          <p:nvPr>
            <p:ph type="sldNum" idx="26"/>
          </p:nvPr>
        </p:nvSpPr>
        <p:spPr>
          <a:xfrm>
            <a:off x="8590680" y="6041520"/>
            <a:ext cx="68256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0f6fc6"/>
                </a:solidFill>
                <a:latin typeface="Trebuchet MS"/>
                <a:ea typeface="DejaVu Sans"/>
              </a:defRPr>
            </a:lvl1pPr>
          </a:lstStyle>
          <a:p>
            <a:pPr algn="r">
              <a:lnSpc>
                <a:spcPct val="100000"/>
              </a:lnSpc>
              <a:buNone/>
            </a:pPr>
            <a:fld id="{2BA8CA0B-D118-448C-BBF7-4A314AC715AC}" type="slidenum">
              <a:rPr b="0" lang="en-US" sz="900" spc="-1" strike="noStrike">
                <a:solidFill>
                  <a:srgbClr val="0f6fc6"/>
                </a:solidFill>
                <a:latin typeface="Trebuchet MS"/>
                <a:ea typeface="DejaVu Sans"/>
              </a:rPr>
              <a:t>&lt;number&gt;</a:t>
            </a:fld>
            <a:endParaRPr b="0" lang="en-US" sz="900" spc="-1" strike="noStrike">
              <a:latin typeface="Times New Roman"/>
            </a:endParaRPr>
          </a:p>
        </p:txBody>
      </p:sp>
      <p:sp>
        <p:nvSpPr>
          <p:cNvPr id="440" name="PlaceHolder 3"/>
          <p:cNvSpPr>
            <a:spLocks noGrp="1"/>
          </p:cNvSpPr>
          <p:nvPr>
            <p:ph type="dt" idx="27"/>
          </p:nvPr>
        </p:nvSpPr>
        <p:spPr>
          <a:xfrm>
            <a:off x="7205040" y="6041520"/>
            <a:ext cx="91116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s-CO" sz="1800" spc="-1" strike="noStrike">
                <a:solidFill>
                  <a:srgbClr val="000000"/>
                </a:solidFill>
                <a:latin typeface="Arial"/>
              </a:rPr>
              <a:t>Click to edit the title text format</a:t>
            </a:r>
            <a:endParaRPr b="0" lang="es-CO" sz="1800" spc="-1" strike="noStrike">
              <a:solidFill>
                <a:srgbClr val="000000"/>
              </a:solidFill>
              <a:latin typeface="Arial"/>
            </a:endParaRPr>
          </a:p>
        </p:txBody>
      </p:sp>
      <p:sp>
        <p:nvSpPr>
          <p:cNvPr id="4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Arial"/>
              </a:rPr>
              <a:t>Click to edit the outline text format</a:t>
            </a:r>
            <a:endParaRPr b="0" lang="es-CO"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Arial"/>
              </a:rPr>
              <a:t>Second Outline Level</a:t>
            </a:r>
            <a:endParaRPr b="0" lang="es-CO"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Arial"/>
              </a:rPr>
              <a:t>Third Outline Level</a:t>
            </a:r>
            <a:endParaRPr b="0" lang="es-CO"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Arial"/>
              </a:rPr>
              <a:t>Fourth Outline Level</a:t>
            </a:r>
            <a:endParaRPr b="0" lang="es-CO"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Fifth Outline Level</a:t>
            </a:r>
            <a:endParaRPr b="0" lang="es-CO"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Sixth Outline Level</a:t>
            </a:r>
            <a:endParaRPr b="0" lang="es-CO"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Arial"/>
              </a:rPr>
              <a:t>Seventh Outline Level</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0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87.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87.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87.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87.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87.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8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2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1506960" y="2404440"/>
            <a:ext cx="7766280" cy="1645560"/>
          </a:xfrm>
          <a:prstGeom prst="rect">
            <a:avLst/>
          </a:prstGeom>
          <a:noFill/>
          <a:ln w="0">
            <a:noFill/>
          </a:ln>
        </p:spPr>
        <p:txBody>
          <a:bodyPr lIns="0" rIns="0" tIns="0" bIns="0" anchor="b">
            <a:noAutofit/>
          </a:bodyPr>
          <a:p>
            <a:pPr algn="r">
              <a:lnSpc>
                <a:spcPct val="100000"/>
              </a:lnSpc>
              <a:buNone/>
            </a:pPr>
            <a:r>
              <a:rPr b="0" lang="en-US" sz="5400" spc="-1" strike="noStrike">
                <a:solidFill>
                  <a:srgbClr val="0f6fc6"/>
                </a:solidFill>
                <a:latin typeface="Trebuchet MS"/>
                <a:ea typeface="DejaVu Sans"/>
              </a:rPr>
              <a:t>Project 2:</a:t>
            </a:r>
            <a:br>
              <a:rPr sz="5400"/>
            </a:br>
            <a:r>
              <a:rPr b="0" lang="en-US" sz="5400" spc="-1" strike="noStrike">
                <a:solidFill>
                  <a:srgbClr val="0f6fc6"/>
                </a:solidFill>
                <a:latin typeface="Trebuchet MS"/>
                <a:ea typeface="DejaVu Sans"/>
              </a:rPr>
              <a:t>Travelling Salesperson Problem</a:t>
            </a:r>
            <a:endParaRPr b="0" lang="es-CO" sz="5400" spc="-1" strike="noStrike">
              <a:solidFill>
                <a:srgbClr val="000000"/>
              </a:solidFill>
              <a:latin typeface="Arial"/>
            </a:endParaRPr>
          </a:p>
        </p:txBody>
      </p:sp>
      <p:sp>
        <p:nvSpPr>
          <p:cNvPr id="584" name="PlaceHolder 2"/>
          <p:cNvSpPr>
            <a:spLocks noGrp="1"/>
          </p:cNvSpPr>
          <p:nvPr>
            <p:ph type="subTitle"/>
          </p:nvPr>
        </p:nvSpPr>
        <p:spPr>
          <a:xfrm>
            <a:off x="1506960" y="4050720"/>
            <a:ext cx="7766280" cy="1096200"/>
          </a:xfrm>
          <a:prstGeom prst="rect">
            <a:avLst/>
          </a:prstGeom>
          <a:noFill/>
          <a:ln w="0">
            <a:noFill/>
          </a:ln>
        </p:spPr>
        <p:txBody>
          <a:bodyPr lIns="0" rIns="0" tIns="0" bIns="0" anchor="t">
            <a:normAutofit/>
          </a:bodyPr>
          <a:p>
            <a:pPr marL="228600" indent="-228600" algn="r">
              <a:lnSpc>
                <a:spcPct val="100000"/>
              </a:lnSpc>
              <a:spcBef>
                <a:spcPts val="1001"/>
              </a:spcBef>
              <a:buNone/>
              <a:tabLst>
                <a:tab algn="l" pos="0"/>
              </a:tabLst>
            </a:pPr>
            <a:r>
              <a:rPr b="0" lang="en-US" sz="1800" spc="-1" strike="noStrike">
                <a:solidFill>
                  <a:srgbClr val="808080"/>
                </a:solidFill>
                <a:latin typeface="Trebuchet MS"/>
                <a:ea typeface="DejaVu Sans"/>
              </a:rPr>
              <a:t>David Burchakov</a:t>
            </a:r>
            <a:endParaRPr b="0" lang="en-US" sz="1800" spc="-1" strike="noStrike">
              <a:latin typeface="Arial"/>
            </a:endParaRPr>
          </a:p>
          <a:p>
            <a:pPr marL="228600" indent="-228600" algn="r">
              <a:lnSpc>
                <a:spcPct val="100000"/>
              </a:lnSpc>
              <a:spcBef>
                <a:spcPts val="1001"/>
              </a:spcBef>
              <a:buNone/>
              <a:tabLst>
                <a:tab algn="l" pos="0"/>
              </a:tabLst>
            </a:pPr>
            <a:r>
              <a:rPr b="0" lang="en-US" sz="1800" spc="-1" strike="noStrike">
                <a:solidFill>
                  <a:srgbClr val="808080"/>
                </a:solidFill>
                <a:latin typeface="Trebuchet MS"/>
                <a:ea typeface="DejaVu Sans"/>
              </a:rPr>
              <a:t>Andres Vega</a:t>
            </a:r>
            <a:endParaRPr b="0" lang="en-US" sz="1800" spc="-1" strike="noStrike">
              <a:latin typeface="Arial"/>
            </a:endParaRPr>
          </a:p>
          <a:p>
            <a:pPr marL="228600" indent="-228600" algn="r">
              <a:lnSpc>
                <a:spcPct val="100000"/>
              </a:lnSpc>
              <a:spcBef>
                <a:spcPts val="1001"/>
              </a:spcBef>
              <a:buNone/>
              <a:tabLst>
                <a:tab algn="l" pos="0"/>
              </a:tabLst>
            </a:pPr>
            <a:r>
              <a:rPr b="0" lang="en-US" sz="1800" spc="-1" strike="noStrike">
                <a:solidFill>
                  <a:srgbClr val="808080"/>
                </a:solidFill>
                <a:latin typeface="Trebuchet MS"/>
                <a:ea typeface="DejaVu Sans"/>
              </a:rPr>
              <a:t>Pedro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617" name="PlaceHolder 2"/>
          <p:cNvSpPr>
            <a:spLocks noGrp="1"/>
          </p:cNvSpPr>
          <p:nvPr>
            <p:ph/>
          </p:nvPr>
        </p:nvSpPr>
        <p:spPr>
          <a:xfrm>
            <a:off x="457200" y="2057400"/>
            <a:ext cx="6400440" cy="3880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Use Branching and Bounding optimization greatly speeds up the program’s execution.</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However, this approach is still not feasible for Large graphs.</a:t>
            </a:r>
            <a:endParaRPr b="0" lang="es-CO" sz="1800" spc="-1" strike="noStrike">
              <a:solidFill>
                <a:srgbClr val="000000"/>
              </a:solidFill>
              <a:latin typeface="Arial"/>
            </a:endParaRPr>
          </a:p>
        </p:txBody>
      </p:sp>
      <p:sp>
        <p:nvSpPr>
          <p:cNvPr id="618" name="CuadroTexto 2"/>
          <p:cNvSpPr/>
          <p:nvPr/>
        </p:nvSpPr>
        <p:spPr>
          <a:xfrm>
            <a:off x="685800" y="1371600"/>
            <a:ext cx="3519360" cy="79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Branch and Bound</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620" name="CuadroTexto 7"/>
          <p:cNvSpPr/>
          <p:nvPr/>
        </p:nvSpPr>
        <p:spPr>
          <a:xfrm>
            <a:off x="8139240" y="1371600"/>
            <a:ext cx="3519360" cy="79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Branch and Bound</a:t>
            </a:r>
            <a:endParaRPr b="0" lang="en-US" sz="2500" spc="-1" strike="noStrike">
              <a:latin typeface="Arial"/>
            </a:endParaRPr>
          </a:p>
        </p:txBody>
      </p:sp>
      <p:sp>
        <p:nvSpPr>
          <p:cNvPr id="621" name=""/>
          <p:cNvSpPr txBox="1"/>
          <p:nvPr/>
        </p:nvSpPr>
        <p:spPr>
          <a:xfrm>
            <a:off x="457200" y="2286000"/>
            <a:ext cx="1131840" cy="275040"/>
          </a:xfrm>
          <a:prstGeom prst="rect">
            <a:avLst/>
          </a:prstGeom>
          <a:noFill/>
          <a:ln w="0">
            <a:noFill/>
          </a:ln>
        </p:spPr>
        <p:txBody>
          <a:bodyPr lIns="90000" rIns="90000" tIns="45000" bIns="45000" anchor="t">
            <a:noAutofit/>
          </a:bodyPr>
          <a:p>
            <a:r>
              <a:rPr b="0" lang="en-US" sz="1300" spc="-1" strike="noStrike">
                <a:solidFill>
                  <a:srgbClr val="000000"/>
                </a:solidFill>
                <a:latin typeface="Arial"/>
                <a:ea typeface="DejaVu Sans"/>
              </a:rPr>
              <a:t>stadiums.csv</a:t>
            </a:r>
            <a:endParaRPr b="0" lang="en-US" sz="1300" spc="-1" strike="noStrike">
              <a:latin typeface="Arial"/>
            </a:endParaRPr>
          </a:p>
        </p:txBody>
      </p:sp>
      <p:sp>
        <p:nvSpPr>
          <p:cNvPr id="622" name=""/>
          <p:cNvSpPr txBox="1"/>
          <p:nvPr/>
        </p:nvSpPr>
        <p:spPr>
          <a:xfrm>
            <a:off x="457200" y="4114800"/>
            <a:ext cx="1012680" cy="275040"/>
          </a:xfrm>
          <a:prstGeom prst="rect">
            <a:avLst/>
          </a:prstGeom>
          <a:noFill/>
          <a:ln w="0">
            <a:noFill/>
          </a:ln>
        </p:spPr>
        <p:txBody>
          <a:bodyPr lIns="90000" rIns="90000" tIns="45000" bIns="45000" anchor="t">
            <a:noAutofit/>
          </a:bodyPr>
          <a:p>
            <a:r>
              <a:rPr b="0" lang="en-US" sz="1300" spc="-1" strike="noStrike">
                <a:solidFill>
                  <a:srgbClr val="000000"/>
                </a:solidFill>
                <a:latin typeface="Arial"/>
                <a:ea typeface="DejaVu Sans"/>
              </a:rPr>
              <a:t>tourism.csv</a:t>
            </a:r>
            <a:endParaRPr b="0" lang="en-US" sz="1300" spc="-1" strike="noStrike">
              <a:latin typeface="Arial"/>
            </a:endParaRPr>
          </a:p>
        </p:txBody>
      </p:sp>
      <p:sp>
        <p:nvSpPr>
          <p:cNvPr id="623" name=""/>
          <p:cNvSpPr txBox="1"/>
          <p:nvPr/>
        </p:nvSpPr>
        <p:spPr>
          <a:xfrm>
            <a:off x="457200" y="5486400"/>
            <a:ext cx="1086120" cy="275040"/>
          </a:xfrm>
          <a:prstGeom prst="rect">
            <a:avLst/>
          </a:prstGeom>
          <a:noFill/>
          <a:ln w="0">
            <a:noFill/>
          </a:ln>
        </p:spPr>
        <p:txBody>
          <a:bodyPr lIns="90000" rIns="90000" tIns="45000" bIns="45000" anchor="t">
            <a:noAutofit/>
          </a:bodyPr>
          <a:p>
            <a:r>
              <a:rPr b="0" lang="en-US" sz="1300" spc="-1" strike="noStrike">
                <a:solidFill>
                  <a:srgbClr val="000000"/>
                </a:solidFill>
                <a:latin typeface="Arial"/>
                <a:ea typeface="DejaVu Sans"/>
              </a:rPr>
              <a:t>shipping.csv</a:t>
            </a:r>
            <a:endParaRPr b="0" lang="en-US" sz="1300" spc="-1" strike="noStrike">
              <a:latin typeface="Arial"/>
            </a:endParaRPr>
          </a:p>
        </p:txBody>
      </p:sp>
      <p:pic>
        <p:nvPicPr>
          <p:cNvPr id="624" name="Imagen 3" descr=""/>
          <p:cNvPicPr/>
          <p:nvPr/>
        </p:nvPicPr>
        <p:blipFill>
          <a:blip r:embed="rId1"/>
          <a:stretch/>
        </p:blipFill>
        <p:spPr>
          <a:xfrm>
            <a:off x="2057400" y="2171520"/>
            <a:ext cx="3657600" cy="648000"/>
          </a:xfrm>
          <a:prstGeom prst="rect">
            <a:avLst/>
          </a:prstGeom>
          <a:ln w="0">
            <a:noFill/>
          </a:ln>
        </p:spPr>
      </p:pic>
      <p:sp>
        <p:nvSpPr>
          <p:cNvPr id="625" name="CuadroTexto 1"/>
          <p:cNvSpPr/>
          <p:nvPr/>
        </p:nvSpPr>
        <p:spPr>
          <a:xfrm>
            <a:off x="2195640" y="1371600"/>
            <a:ext cx="3519360" cy="79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Plain Backtracking</a:t>
            </a:r>
            <a:endParaRPr b="0" lang="en-US" sz="2500" spc="-1" strike="noStrike">
              <a:latin typeface="Arial"/>
            </a:endParaRPr>
          </a:p>
        </p:txBody>
      </p:sp>
      <p:pic>
        <p:nvPicPr>
          <p:cNvPr id="626" name="Imagen 4" descr=""/>
          <p:cNvPicPr/>
          <p:nvPr/>
        </p:nvPicPr>
        <p:blipFill>
          <a:blip r:embed="rId2"/>
          <a:stretch/>
        </p:blipFill>
        <p:spPr>
          <a:xfrm>
            <a:off x="2115360" y="3886200"/>
            <a:ext cx="3142440" cy="675720"/>
          </a:xfrm>
          <a:prstGeom prst="rect">
            <a:avLst/>
          </a:prstGeom>
          <a:ln w="0">
            <a:noFill/>
          </a:ln>
        </p:spPr>
      </p:pic>
      <p:pic>
        <p:nvPicPr>
          <p:cNvPr id="627" name="Imagen 6" descr=""/>
          <p:cNvPicPr/>
          <p:nvPr/>
        </p:nvPicPr>
        <p:blipFill>
          <a:blip r:embed="rId3"/>
          <a:stretch/>
        </p:blipFill>
        <p:spPr>
          <a:xfrm>
            <a:off x="2057400" y="5257800"/>
            <a:ext cx="4343400" cy="673560"/>
          </a:xfrm>
          <a:prstGeom prst="rect">
            <a:avLst/>
          </a:prstGeom>
          <a:ln w="0">
            <a:noFill/>
          </a:ln>
        </p:spPr>
      </p:pic>
      <p:pic>
        <p:nvPicPr>
          <p:cNvPr id="628" name="" descr=""/>
          <p:cNvPicPr/>
          <p:nvPr/>
        </p:nvPicPr>
        <p:blipFill>
          <a:blip r:embed="rId4"/>
          <a:stretch/>
        </p:blipFill>
        <p:spPr>
          <a:xfrm>
            <a:off x="7543800" y="5132880"/>
            <a:ext cx="4219200" cy="810720"/>
          </a:xfrm>
          <a:prstGeom prst="rect">
            <a:avLst/>
          </a:prstGeom>
          <a:ln w="0">
            <a:noFill/>
          </a:ln>
        </p:spPr>
      </p:pic>
      <p:pic>
        <p:nvPicPr>
          <p:cNvPr id="629" name="" descr=""/>
          <p:cNvPicPr/>
          <p:nvPr/>
        </p:nvPicPr>
        <p:blipFill>
          <a:blip r:embed="rId5"/>
          <a:stretch/>
        </p:blipFill>
        <p:spPr>
          <a:xfrm>
            <a:off x="7673040" y="3657600"/>
            <a:ext cx="3128040" cy="914400"/>
          </a:xfrm>
          <a:prstGeom prst="rect">
            <a:avLst/>
          </a:prstGeom>
          <a:ln w="0">
            <a:noFill/>
          </a:ln>
        </p:spPr>
      </p:pic>
      <p:pic>
        <p:nvPicPr>
          <p:cNvPr id="630" name="" descr=""/>
          <p:cNvPicPr/>
          <p:nvPr/>
        </p:nvPicPr>
        <p:blipFill>
          <a:blip r:embed="rId6"/>
          <a:stretch/>
        </p:blipFill>
        <p:spPr>
          <a:xfrm>
            <a:off x="7772400" y="2057400"/>
            <a:ext cx="3657600" cy="770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Triangular approximation</a:t>
            </a:r>
            <a:endParaRPr b="0" lang="es-CO" sz="3600" spc="-1" strike="noStrike">
              <a:solidFill>
                <a:srgbClr val="000000"/>
              </a:solidFill>
              <a:latin typeface="Arial"/>
            </a:endParaRPr>
          </a:p>
        </p:txBody>
      </p:sp>
      <p:sp>
        <p:nvSpPr>
          <p:cNvPr id="632"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228600" indent="-228600">
              <a:lnSpc>
                <a:spcPct val="90000"/>
              </a:lnSpc>
              <a:spcBef>
                <a:spcPts val="1001"/>
              </a:spcBef>
              <a:buClr>
                <a:srgbClr val="404040"/>
              </a:buClr>
              <a:buFont typeface="Arial"/>
              <a:buChar char="•"/>
            </a:pPr>
            <a:r>
              <a:rPr b="0" lang="en-US" sz="1800" spc="-1" strike="noStrike">
                <a:solidFill>
                  <a:srgbClr val="404040"/>
                </a:solidFill>
                <a:latin typeface="Trebuchet MS"/>
                <a:ea typeface="DejaVu Sans"/>
              </a:rPr>
              <a:t>This algorithm works by: </a:t>
            </a:r>
            <a:endParaRPr b="0" lang="es-CO" sz="1800" spc="-1" strike="noStrike">
              <a:solidFill>
                <a:srgbClr val="000000"/>
              </a:solidFill>
              <a:latin typeface="Arial"/>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rebuchet MS"/>
                <a:ea typeface="DejaVu Sans"/>
              </a:rPr>
              <a:t>Firstly, creating a MST of the entire graph using Prim’s algorithm, considering the root the node with id=0.</a:t>
            </a:r>
            <a:endParaRPr b="0" lang="es-CO" sz="1800" spc="-1" strike="noStrike">
              <a:solidFill>
                <a:srgbClr val="000000"/>
              </a:solidFill>
              <a:latin typeface="Arial"/>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rebuchet MS"/>
                <a:ea typeface="DejaVu Sans"/>
              </a:rPr>
              <a:t>Secondly, running a DFS search to give us a vector with the nodes in pre-order of the MST.</a:t>
            </a:r>
            <a:endParaRPr b="0" lang="es-CO" sz="1800" spc="-1" strike="noStrike">
              <a:solidFill>
                <a:srgbClr val="000000"/>
              </a:solidFill>
              <a:latin typeface="Arial"/>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rebuchet MS"/>
                <a:ea typeface="DejaVu Sans"/>
              </a:rPr>
              <a:t>Lastly, calculating the distances between the consecutive nodes in the vector, using and adding to the final result.</a:t>
            </a:r>
            <a:endParaRPr b="0" lang="es-CO" sz="1800" spc="-1" strike="noStrike">
              <a:solidFill>
                <a:srgbClr val="000000"/>
              </a:solidFill>
              <a:latin typeface="Arial"/>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Trebuchet MS"/>
                <a:ea typeface="DejaVu Sans"/>
              </a:rPr>
              <a:t>NOTE: this algorithm should only be used in graphs that respect the triangular inequality, this is, </a:t>
            </a:r>
            <a:r>
              <a:rPr b="0" lang="de-DE" sz="1800" spc="-1" strike="noStrike">
                <a:solidFill>
                  <a:srgbClr val="404040"/>
                </a:solidFill>
                <a:latin typeface="Trebuchet MS"/>
                <a:ea typeface="DejaVu Sans"/>
              </a:rPr>
              <a:t>c(t,v) £ c(t,u) + c(u,v) for every edge (t,v), (t,u) and (u,v) in E.</a:t>
            </a:r>
            <a:endParaRPr b="0" lang="es-CO" sz="1800" spc="-1" strike="noStrike">
              <a:solidFill>
                <a:srgbClr val="000000"/>
              </a:solidFill>
              <a:latin typeface="Arial"/>
            </a:endParaRPr>
          </a:p>
          <a:p>
            <a:pPr>
              <a:lnSpc>
                <a:spcPct val="90000"/>
              </a:lnSpc>
              <a:spcBef>
                <a:spcPts val="1001"/>
              </a:spcBef>
              <a:buNone/>
            </a:pPr>
            <a:endParaRPr b="0" lang="es-CO" sz="1800" spc="-1" strike="noStrike">
              <a:solidFill>
                <a:srgbClr val="000000"/>
              </a:solidFill>
              <a:latin typeface="Arial"/>
            </a:endParaRPr>
          </a:p>
          <a:p>
            <a:pPr>
              <a:lnSpc>
                <a:spcPct val="90000"/>
              </a:lnSpc>
              <a:spcBef>
                <a:spcPts val="1001"/>
              </a:spcBef>
              <a:buNone/>
            </a:pP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Prim’s Algorithm and the DFS</a:t>
            </a:r>
            <a:endParaRPr b="0" lang="es-CO" sz="3600" spc="-1" strike="noStrike">
              <a:solidFill>
                <a:srgbClr val="000000"/>
              </a:solidFill>
              <a:latin typeface="Arial"/>
            </a:endParaRPr>
          </a:p>
        </p:txBody>
      </p:sp>
      <p:sp>
        <p:nvSpPr>
          <p:cNvPr id="634"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228600" indent="-228600">
              <a:lnSpc>
                <a:spcPct val="90000"/>
              </a:lnSpc>
              <a:spcBef>
                <a:spcPts val="1001"/>
              </a:spcBef>
              <a:buClr>
                <a:srgbClr val="404040"/>
              </a:buClr>
              <a:buFont typeface="Arial"/>
              <a:buChar char="•"/>
            </a:pPr>
            <a:r>
              <a:rPr b="0" lang="pt-PT" sz="1800" spc="-1" strike="noStrike">
                <a:solidFill>
                  <a:srgbClr val="404040"/>
                </a:solidFill>
                <a:latin typeface="Trebuchet MS"/>
                <a:ea typeface="DejaVu Sans"/>
              </a:rPr>
              <a:t>Even if Prim’s algorithm doesn’t need na explanation, it is important to note that during it’s execution, the children nodes will be stored in a vector “children” in the parent node, so that we can later run a recursive algoritm (DFS) to get the pre-order path.</a:t>
            </a:r>
            <a:endParaRPr b="0" lang="es-CO" sz="1800" spc="-1" strike="noStrike">
              <a:solidFill>
                <a:srgbClr val="000000"/>
              </a:solidFill>
              <a:latin typeface="Arial"/>
            </a:endParaRPr>
          </a:p>
          <a:p>
            <a:pPr marL="228600" indent="-228600">
              <a:lnSpc>
                <a:spcPct val="90000"/>
              </a:lnSpc>
              <a:spcBef>
                <a:spcPts val="1001"/>
              </a:spcBef>
              <a:buClr>
                <a:srgbClr val="404040"/>
              </a:buClr>
              <a:buFont typeface="Arial"/>
              <a:buChar char="•"/>
            </a:pPr>
            <a:r>
              <a:rPr b="0" lang="pt-PT" sz="1800" spc="-1" strike="noStrike">
                <a:solidFill>
                  <a:srgbClr val="404040"/>
                </a:solidFill>
                <a:latin typeface="Trebuchet MS"/>
                <a:ea typeface="DejaVu Sans"/>
              </a:rPr>
              <a:t>The DFS goes like this:</a:t>
            </a:r>
            <a:endParaRPr b="0" lang="es-CO" sz="1800" spc="-1" strike="noStrike">
              <a:solidFill>
                <a:srgbClr val="000000"/>
              </a:solidFill>
              <a:latin typeface="Arial"/>
            </a:endParaRPr>
          </a:p>
          <a:p>
            <a:pPr>
              <a:lnSpc>
                <a:spcPct val="90000"/>
              </a:lnSpc>
              <a:spcBef>
                <a:spcPts val="1001"/>
              </a:spcBef>
              <a:buNone/>
            </a:pPr>
            <a:endParaRPr b="0" lang="es-CO" sz="1800" spc="-1" strike="noStrike">
              <a:solidFill>
                <a:srgbClr val="000000"/>
              </a:solidFill>
              <a:latin typeface="Arial"/>
            </a:endParaRPr>
          </a:p>
          <a:p>
            <a:pPr>
              <a:lnSpc>
                <a:spcPct val="90000"/>
              </a:lnSpc>
              <a:spcBef>
                <a:spcPts val="1001"/>
              </a:spcBef>
              <a:buNone/>
            </a:pP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677160" y="609480"/>
            <a:ext cx="8596080" cy="1320120"/>
          </a:xfrm>
          <a:prstGeom prst="rect">
            <a:avLst/>
          </a:prstGeom>
          <a:noFill/>
          <a:ln w="0">
            <a:noFill/>
          </a:ln>
        </p:spPr>
        <p:txBody>
          <a:bodyPr lIns="0" rIns="0" tIns="0" bIns="0" anchor="ctr">
            <a:noAutofit/>
          </a:bodyPr>
          <a:p>
            <a:endParaRPr b="0" lang="es-CO" sz="1800" spc="-1" strike="noStrike">
              <a:solidFill>
                <a:srgbClr val="000000"/>
              </a:solidFill>
              <a:latin typeface="Arial"/>
            </a:endParaRPr>
          </a:p>
        </p:txBody>
      </p:sp>
      <p:sp>
        <p:nvSpPr>
          <p:cNvPr id="636" name="PlaceHolder 2"/>
          <p:cNvSpPr>
            <a:spLocks noGrp="1"/>
          </p:cNvSpPr>
          <p:nvPr>
            <p:ph type="subTitle"/>
          </p:nvPr>
        </p:nvSpPr>
        <p:spPr>
          <a:xfrm>
            <a:off x="1090080" y="2368080"/>
            <a:ext cx="8596080" cy="3880080"/>
          </a:xfrm>
          <a:prstGeom prst="rect">
            <a:avLst/>
          </a:prstGeom>
          <a:noFill/>
          <a:ln w="0">
            <a:noFill/>
          </a:ln>
        </p:spPr>
        <p:txBody>
          <a:bodyPr lIns="0" rIns="0" tIns="0" bIns="0" anchor="ctr">
            <a:noAutofit/>
          </a:bodyPr>
          <a:p>
            <a:pPr algn="ctr">
              <a:buNone/>
            </a:pPr>
            <a:endParaRPr b="0" lang="en-US" sz="3200" spc="-1" strike="noStrike">
              <a:latin typeface="Arial"/>
            </a:endParaRPr>
          </a:p>
        </p:txBody>
      </p:sp>
      <p:pic>
        <p:nvPicPr>
          <p:cNvPr id="637" name="Imagem 4" descr=""/>
          <p:cNvPicPr/>
          <p:nvPr/>
        </p:nvPicPr>
        <p:blipFill>
          <a:blip r:embed="rId1"/>
          <a:stretch/>
        </p:blipFill>
        <p:spPr>
          <a:xfrm>
            <a:off x="6095880" y="0"/>
            <a:ext cx="0" cy="6857640"/>
          </a:xfrm>
          <a:prstGeom prst="rect">
            <a:avLst/>
          </a:prstGeom>
          <a:ln w="0">
            <a:noFill/>
          </a:ln>
        </p:spPr>
      </p:pic>
      <p:pic>
        <p:nvPicPr>
          <p:cNvPr id="638" name="Imagem 6" descr=""/>
          <p:cNvPicPr/>
          <p:nvPr/>
        </p:nvPicPr>
        <p:blipFill>
          <a:blip r:embed="rId2"/>
          <a:stretch/>
        </p:blipFill>
        <p:spPr>
          <a:xfrm>
            <a:off x="592560" y="66240"/>
            <a:ext cx="8611920" cy="6518520"/>
          </a:xfrm>
          <a:prstGeom prst="rect">
            <a:avLst/>
          </a:prstGeom>
          <a:ln w="0">
            <a:noFill/>
          </a:ln>
        </p:spPr>
      </p:pic>
      <p:sp>
        <p:nvSpPr>
          <p:cNvPr id="639" name="CaixaDeTexto 7"/>
          <p:cNvSpPr/>
          <p:nvPr/>
        </p:nvSpPr>
        <p:spPr>
          <a:xfrm>
            <a:off x="523800" y="424800"/>
            <a:ext cx="3507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2400" spc="-1" strike="noStrike">
                <a:solidFill>
                  <a:srgbClr val="000000"/>
                </a:solidFill>
                <a:latin typeface="Arial"/>
                <a:ea typeface="DejaVu Sans"/>
              </a:rPr>
              <a:t>Path=[]</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0" name="Imagem 6" descr=""/>
          <p:cNvPicPr/>
          <p:nvPr/>
        </p:nvPicPr>
        <p:blipFill>
          <a:blip r:embed="rId1"/>
          <a:stretch/>
        </p:blipFill>
        <p:spPr>
          <a:xfrm>
            <a:off x="972000" y="319680"/>
            <a:ext cx="7070400" cy="5817600"/>
          </a:xfrm>
          <a:prstGeom prst="rect">
            <a:avLst/>
          </a:prstGeom>
          <a:ln w="0">
            <a:noFill/>
          </a:ln>
        </p:spPr>
      </p:pic>
      <p:sp>
        <p:nvSpPr>
          <p:cNvPr id="641" name="CaixaDeTexto 7"/>
          <p:cNvSpPr/>
          <p:nvPr/>
        </p:nvSpPr>
        <p:spPr>
          <a:xfrm>
            <a:off x="523800" y="424800"/>
            <a:ext cx="3507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2400" spc="-1" strike="noStrike">
                <a:solidFill>
                  <a:srgbClr val="000000"/>
                </a:solidFill>
                <a:latin typeface="Arial"/>
                <a:ea typeface="DejaVu Sans"/>
              </a:rPr>
              <a:t>Path=[0]</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2" name="Imagem 6" descr=""/>
          <p:cNvPicPr/>
          <p:nvPr/>
        </p:nvPicPr>
        <p:blipFill>
          <a:blip r:embed="rId1"/>
          <a:stretch/>
        </p:blipFill>
        <p:spPr>
          <a:xfrm>
            <a:off x="490320" y="0"/>
            <a:ext cx="7070400" cy="5817600"/>
          </a:xfrm>
          <a:prstGeom prst="rect">
            <a:avLst/>
          </a:prstGeom>
          <a:ln w="0">
            <a:noFill/>
          </a:ln>
        </p:spPr>
      </p:pic>
      <p:pic>
        <p:nvPicPr>
          <p:cNvPr id="643" name="Imagem 2" descr=""/>
          <p:cNvPicPr/>
          <p:nvPr/>
        </p:nvPicPr>
        <p:blipFill>
          <a:blip r:embed="rId2"/>
          <a:stretch/>
        </p:blipFill>
        <p:spPr>
          <a:xfrm>
            <a:off x="6095880" y="3429000"/>
            <a:ext cx="0" cy="0"/>
          </a:xfrm>
          <a:prstGeom prst="rect">
            <a:avLst/>
          </a:prstGeom>
          <a:ln w="0">
            <a:noFill/>
          </a:ln>
        </p:spPr>
      </p:pic>
      <p:pic>
        <p:nvPicPr>
          <p:cNvPr id="644" name="Imagem 4" descr=""/>
          <p:cNvPicPr/>
          <p:nvPr/>
        </p:nvPicPr>
        <p:blipFill>
          <a:blip r:embed="rId3"/>
          <a:stretch/>
        </p:blipFill>
        <p:spPr>
          <a:xfrm>
            <a:off x="6095880" y="0"/>
            <a:ext cx="0" cy="6857640"/>
          </a:xfrm>
          <a:prstGeom prst="rect">
            <a:avLst/>
          </a:prstGeom>
          <a:ln w="0">
            <a:noFill/>
          </a:ln>
        </p:spPr>
      </p:pic>
      <p:pic>
        <p:nvPicPr>
          <p:cNvPr id="645" name="Imagem 7" descr=""/>
          <p:cNvPicPr/>
          <p:nvPr/>
        </p:nvPicPr>
        <p:blipFill>
          <a:blip r:embed="rId4"/>
          <a:stretch/>
        </p:blipFill>
        <p:spPr>
          <a:xfrm>
            <a:off x="6095880" y="0"/>
            <a:ext cx="0" cy="6857640"/>
          </a:xfrm>
          <a:prstGeom prst="rect">
            <a:avLst/>
          </a:prstGeom>
          <a:ln w="0">
            <a:noFill/>
          </a:ln>
        </p:spPr>
      </p:pic>
      <p:pic>
        <p:nvPicPr>
          <p:cNvPr id="646" name="Imagem 9" descr=""/>
          <p:cNvPicPr/>
          <p:nvPr/>
        </p:nvPicPr>
        <p:blipFill>
          <a:blip r:embed="rId5"/>
          <a:stretch/>
        </p:blipFill>
        <p:spPr>
          <a:xfrm>
            <a:off x="684000" y="379080"/>
            <a:ext cx="7378200" cy="5958720"/>
          </a:xfrm>
          <a:prstGeom prst="rect">
            <a:avLst/>
          </a:prstGeom>
          <a:ln w="0">
            <a:noFill/>
          </a:ln>
        </p:spPr>
      </p:pic>
      <p:sp>
        <p:nvSpPr>
          <p:cNvPr id="647" name="CaixaDeTexto 10"/>
          <p:cNvSpPr/>
          <p:nvPr/>
        </p:nvSpPr>
        <p:spPr>
          <a:xfrm>
            <a:off x="523800" y="424800"/>
            <a:ext cx="3507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2400" spc="-1" strike="noStrike">
                <a:solidFill>
                  <a:srgbClr val="000000"/>
                </a:solidFill>
                <a:latin typeface="Arial"/>
                <a:ea typeface="DejaVu Sans"/>
              </a:rPr>
              <a:t>Path=[0,1]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8" name="Imagem 6" descr=""/>
          <p:cNvPicPr/>
          <p:nvPr/>
        </p:nvPicPr>
        <p:blipFill>
          <a:blip r:embed="rId1"/>
          <a:stretch/>
        </p:blipFill>
        <p:spPr>
          <a:xfrm>
            <a:off x="972000" y="319680"/>
            <a:ext cx="7070400" cy="5817600"/>
          </a:xfrm>
          <a:prstGeom prst="rect">
            <a:avLst/>
          </a:prstGeom>
          <a:ln w="0">
            <a:noFill/>
          </a:ln>
        </p:spPr>
      </p:pic>
      <p:pic>
        <p:nvPicPr>
          <p:cNvPr id="649" name="Imagem 2" descr=""/>
          <p:cNvPicPr/>
          <p:nvPr/>
        </p:nvPicPr>
        <p:blipFill>
          <a:blip r:embed="rId2"/>
          <a:stretch/>
        </p:blipFill>
        <p:spPr>
          <a:xfrm>
            <a:off x="764280" y="447840"/>
            <a:ext cx="7485840" cy="5817600"/>
          </a:xfrm>
          <a:prstGeom prst="rect">
            <a:avLst/>
          </a:prstGeom>
          <a:ln w="0">
            <a:noFill/>
          </a:ln>
        </p:spPr>
      </p:pic>
      <p:sp>
        <p:nvSpPr>
          <p:cNvPr id="650" name="CaixaDeTexto 3"/>
          <p:cNvSpPr/>
          <p:nvPr/>
        </p:nvSpPr>
        <p:spPr>
          <a:xfrm>
            <a:off x="523800" y="424800"/>
            <a:ext cx="3507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2400" spc="-1" strike="noStrike">
                <a:solidFill>
                  <a:srgbClr val="000000"/>
                </a:solidFill>
                <a:latin typeface="Arial"/>
                <a:ea typeface="DejaVu Sans"/>
              </a:rPr>
              <a:t>Path=[0,1,3]</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1" name="Imagem 6" descr=""/>
          <p:cNvPicPr/>
          <p:nvPr/>
        </p:nvPicPr>
        <p:blipFill>
          <a:blip r:embed="rId1"/>
          <a:stretch/>
        </p:blipFill>
        <p:spPr>
          <a:xfrm>
            <a:off x="972000" y="319680"/>
            <a:ext cx="7070400" cy="5817600"/>
          </a:xfrm>
          <a:prstGeom prst="rect">
            <a:avLst/>
          </a:prstGeom>
          <a:ln w="0">
            <a:noFill/>
          </a:ln>
        </p:spPr>
      </p:pic>
      <p:pic>
        <p:nvPicPr>
          <p:cNvPr id="652" name="Imagem 2" descr=""/>
          <p:cNvPicPr/>
          <p:nvPr/>
        </p:nvPicPr>
        <p:blipFill>
          <a:blip r:embed="rId2"/>
          <a:stretch/>
        </p:blipFill>
        <p:spPr>
          <a:xfrm>
            <a:off x="714600" y="218160"/>
            <a:ext cx="7445880" cy="5967000"/>
          </a:xfrm>
          <a:prstGeom prst="rect">
            <a:avLst/>
          </a:prstGeom>
          <a:ln w="0">
            <a:noFill/>
          </a:ln>
        </p:spPr>
      </p:pic>
      <p:pic>
        <p:nvPicPr>
          <p:cNvPr id="653" name="Imagem 4" descr=""/>
          <p:cNvPicPr/>
          <p:nvPr/>
        </p:nvPicPr>
        <p:blipFill>
          <a:blip r:embed="rId3"/>
          <a:stretch/>
        </p:blipFill>
        <p:spPr>
          <a:xfrm>
            <a:off x="8042760" y="3255840"/>
            <a:ext cx="1502280" cy="448200"/>
          </a:xfrm>
          <a:prstGeom prst="rect">
            <a:avLst/>
          </a:prstGeom>
          <a:ln w="0">
            <a:noFill/>
          </a:ln>
        </p:spPr>
      </p:pic>
      <p:sp>
        <p:nvSpPr>
          <p:cNvPr id="654" name="CaixaDeTexto 5"/>
          <p:cNvSpPr/>
          <p:nvPr/>
        </p:nvSpPr>
        <p:spPr>
          <a:xfrm>
            <a:off x="523800" y="424800"/>
            <a:ext cx="3507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2400" spc="-1" strike="noStrike">
                <a:solidFill>
                  <a:srgbClr val="000000"/>
                </a:solidFill>
                <a:latin typeface="Arial"/>
                <a:ea typeface="DejaVu Sans"/>
              </a:rPr>
              <a:t>Path=[0,1,3,4]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5" name="Imagem 6" descr=""/>
          <p:cNvPicPr/>
          <p:nvPr/>
        </p:nvPicPr>
        <p:blipFill>
          <a:blip r:embed="rId1"/>
          <a:stretch/>
        </p:blipFill>
        <p:spPr>
          <a:xfrm>
            <a:off x="972000" y="319680"/>
            <a:ext cx="7070400" cy="5817600"/>
          </a:xfrm>
          <a:prstGeom prst="rect">
            <a:avLst/>
          </a:prstGeom>
          <a:ln w="0">
            <a:noFill/>
          </a:ln>
        </p:spPr>
      </p:pic>
      <p:pic>
        <p:nvPicPr>
          <p:cNvPr id="656" name="Imagem 2" descr=""/>
          <p:cNvPicPr/>
          <p:nvPr/>
        </p:nvPicPr>
        <p:blipFill>
          <a:blip r:embed="rId2"/>
          <a:stretch/>
        </p:blipFill>
        <p:spPr>
          <a:xfrm>
            <a:off x="721800" y="531000"/>
            <a:ext cx="7242120" cy="5509080"/>
          </a:xfrm>
          <a:prstGeom prst="rect">
            <a:avLst/>
          </a:prstGeom>
          <a:ln w="0">
            <a:noFill/>
          </a:ln>
        </p:spPr>
      </p:pic>
      <p:sp>
        <p:nvSpPr>
          <p:cNvPr id="657" name="CaixaDeTexto 3"/>
          <p:cNvSpPr/>
          <p:nvPr/>
        </p:nvSpPr>
        <p:spPr>
          <a:xfrm>
            <a:off x="523800" y="424800"/>
            <a:ext cx="35071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2400" spc="-1" strike="noStrike">
                <a:solidFill>
                  <a:srgbClr val="000000"/>
                </a:solidFill>
                <a:latin typeface="Arial"/>
                <a:ea typeface="DejaVu Sans"/>
              </a:rPr>
              <a:t>Path=[0,1,3,4,2]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Content</a:t>
            </a:r>
            <a:endParaRPr b="0" lang="es-CO" sz="3600" spc="-1" strike="noStrike">
              <a:solidFill>
                <a:srgbClr val="000000"/>
              </a:solidFill>
              <a:latin typeface="Arial"/>
            </a:endParaRPr>
          </a:p>
        </p:txBody>
      </p:sp>
      <p:sp>
        <p:nvSpPr>
          <p:cNvPr id="586"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Introduction</a:t>
            </a:r>
            <a:endParaRPr b="0" lang="es-CO" sz="1800" spc="-1" strike="noStrike">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Backtracking algorithm</a:t>
            </a:r>
            <a:endParaRPr b="0" lang="es-CO" sz="1800" spc="-1" strike="noStrike">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Triangular approximation</a:t>
            </a:r>
            <a:endParaRPr b="0" lang="es-CO" sz="1800" spc="-1" strike="noStrike">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Other Heuristic: Sweep Method</a:t>
            </a:r>
            <a:endParaRPr b="0" lang="es-CO" sz="1800" spc="-1" strike="noStrike">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Analysis </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New heuristic: Sweep method</a:t>
            </a:r>
            <a:endParaRPr b="0" lang="es-CO" sz="3600" spc="-1" strike="noStrike">
              <a:solidFill>
                <a:srgbClr val="000000"/>
              </a:solidFill>
              <a:latin typeface="Arial"/>
            </a:endParaRPr>
          </a:p>
        </p:txBody>
      </p:sp>
      <p:sp>
        <p:nvSpPr>
          <p:cNvPr id="659" name="Elipse 3"/>
          <p:cNvSpPr/>
          <p:nvPr/>
        </p:nvSpPr>
        <p:spPr>
          <a:xfrm>
            <a:off x="9944280" y="445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660" name="Elipse 4"/>
          <p:cNvSpPr/>
          <p:nvPr/>
        </p:nvSpPr>
        <p:spPr>
          <a:xfrm>
            <a:off x="6734160" y="50673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661" name="Elipse 5"/>
          <p:cNvSpPr/>
          <p:nvPr/>
        </p:nvSpPr>
        <p:spPr>
          <a:xfrm>
            <a:off x="5842440" y="24480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662" name="Elipse 6"/>
          <p:cNvSpPr/>
          <p:nvPr/>
        </p:nvSpPr>
        <p:spPr>
          <a:xfrm>
            <a:off x="8410680" y="1479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663" name="Elipse 7"/>
          <p:cNvSpPr/>
          <p:nvPr/>
        </p:nvSpPr>
        <p:spPr>
          <a:xfrm>
            <a:off x="10553760" y="2752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664" name="Elipse 8"/>
          <p:cNvSpPr/>
          <p:nvPr/>
        </p:nvSpPr>
        <p:spPr>
          <a:xfrm>
            <a:off x="8410680" y="32576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665" name="Conector recto 10"/>
          <p:cNvSpPr/>
          <p:nvPr/>
        </p:nvSpPr>
        <p:spPr>
          <a:xfrm>
            <a:off x="8715240" y="208908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6" name="Conector recto 11"/>
          <p:cNvSpPr/>
          <p:nvPr/>
        </p:nvSpPr>
        <p:spPr>
          <a:xfrm flipH="1">
            <a:off x="9020160" y="3272760"/>
            <a:ext cx="162252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7" name="Conector recto 16"/>
          <p:cNvSpPr/>
          <p:nvPr/>
        </p:nvSpPr>
        <p:spPr>
          <a:xfrm>
            <a:off x="6362640" y="296820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8" name="Conector recto 19"/>
          <p:cNvSpPr/>
          <p:nvPr/>
        </p:nvSpPr>
        <p:spPr>
          <a:xfrm flipV="1">
            <a:off x="7254360" y="3777840"/>
            <a:ext cx="124524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69" name="Conector recto 22"/>
          <p:cNvSpPr/>
          <p:nvPr/>
        </p:nvSpPr>
        <p:spPr>
          <a:xfrm flipH="1">
            <a:off x="7343640" y="497772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0" name="Conector recto 25"/>
          <p:cNvSpPr/>
          <p:nvPr/>
        </p:nvSpPr>
        <p:spPr>
          <a:xfrm flipH="1">
            <a:off x="10464120" y="3362040"/>
            <a:ext cx="39420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1" name="Conector recto 28"/>
          <p:cNvSpPr/>
          <p:nvPr/>
        </p:nvSpPr>
        <p:spPr>
          <a:xfrm flipH="1" flipV="1">
            <a:off x="9020160" y="1784160"/>
            <a:ext cx="162252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2" name="Conector recto 31"/>
          <p:cNvSpPr/>
          <p:nvPr/>
        </p:nvSpPr>
        <p:spPr>
          <a:xfrm flipH="1">
            <a:off x="6362640" y="1784160"/>
            <a:ext cx="204768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3" name="Conector recto 34"/>
          <p:cNvSpPr/>
          <p:nvPr/>
        </p:nvSpPr>
        <p:spPr>
          <a:xfrm>
            <a:off x="6147000" y="3057480"/>
            <a:ext cx="67644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74" name="CuadroTexto 38"/>
          <p:cNvSpPr/>
          <p:nvPr/>
        </p:nvSpPr>
        <p:spPr>
          <a:xfrm>
            <a:off x="800280" y="1619280"/>
            <a:ext cx="473688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b="0" lang="en-US" sz="1800" spc="-1" strike="noStrike">
              <a:latin typeface="Arial"/>
            </a:endParaRPr>
          </a:p>
        </p:txBody>
      </p:sp>
      <p:sp>
        <p:nvSpPr>
          <p:cNvPr id="675" name="CuadroTexto 39"/>
          <p:cNvSpPr/>
          <p:nvPr/>
        </p:nvSpPr>
        <p:spPr>
          <a:xfrm>
            <a:off x="800280" y="3852360"/>
            <a:ext cx="473688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Since the algorithm has to iterate through all possible edges, the time complexity of it is O(E). It uses recursion because it calls the function to use it in the closest vertex until all vertex are visited.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Sweep method: Performance</a:t>
            </a:r>
            <a:endParaRPr b="0" lang="es-CO" sz="3600" spc="-1" strike="noStrike">
              <a:solidFill>
                <a:srgbClr val="000000"/>
              </a:solidFill>
              <a:latin typeface="Arial"/>
            </a:endParaRPr>
          </a:p>
        </p:txBody>
      </p:sp>
      <p:pic>
        <p:nvPicPr>
          <p:cNvPr id="677" name="Imagen 2" descr=""/>
          <p:cNvPicPr/>
          <p:nvPr/>
        </p:nvPicPr>
        <p:blipFill>
          <a:blip r:embed="rId1"/>
          <a:srcRect l="5553" t="74569" r="76053" b="18534"/>
          <a:stretch/>
        </p:blipFill>
        <p:spPr>
          <a:xfrm>
            <a:off x="968400" y="2059920"/>
            <a:ext cx="3099240" cy="652680"/>
          </a:xfrm>
          <a:prstGeom prst="rect">
            <a:avLst/>
          </a:prstGeom>
          <a:ln w="0">
            <a:noFill/>
          </a:ln>
        </p:spPr>
      </p:pic>
      <p:sp>
        <p:nvSpPr>
          <p:cNvPr id="678" name="CuadroTexto 3"/>
          <p:cNvSpPr/>
          <p:nvPr/>
        </p:nvSpPr>
        <p:spPr>
          <a:xfrm>
            <a:off x="968400" y="166788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Real world graph</a:t>
            </a:r>
            <a:endParaRPr b="0" lang="en-US" sz="1800" spc="-1" strike="noStrike">
              <a:latin typeface="Arial"/>
            </a:endParaRPr>
          </a:p>
        </p:txBody>
      </p:sp>
      <p:pic>
        <p:nvPicPr>
          <p:cNvPr id="679" name="Imagen 5" descr=""/>
          <p:cNvPicPr/>
          <p:nvPr/>
        </p:nvPicPr>
        <p:blipFill>
          <a:blip r:embed="rId2"/>
          <a:srcRect l="5553" t="74422" r="67602" b="15017"/>
          <a:stretch/>
        </p:blipFill>
        <p:spPr>
          <a:xfrm>
            <a:off x="968400" y="3617280"/>
            <a:ext cx="3271320" cy="723240"/>
          </a:xfrm>
          <a:prstGeom prst="rect">
            <a:avLst/>
          </a:prstGeom>
          <a:ln w="0">
            <a:noFill/>
          </a:ln>
        </p:spPr>
      </p:pic>
      <p:sp>
        <p:nvSpPr>
          <p:cNvPr id="680" name="CuadroTexto 6"/>
          <p:cNvSpPr/>
          <p:nvPr/>
        </p:nvSpPr>
        <p:spPr>
          <a:xfrm>
            <a:off x="968400" y="324072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Shipping</a:t>
            </a:r>
            <a:endParaRPr b="0" lang="en-US" sz="1800" spc="-1" strike="noStrike">
              <a:latin typeface="Arial"/>
            </a:endParaRPr>
          </a:p>
        </p:txBody>
      </p:sp>
      <p:pic>
        <p:nvPicPr>
          <p:cNvPr id="681" name="Imagen 10" descr=""/>
          <p:cNvPicPr/>
          <p:nvPr/>
        </p:nvPicPr>
        <p:blipFill>
          <a:blip r:embed="rId3"/>
          <a:srcRect l="5553" t="74569" r="73207" b="15895"/>
          <a:stretch/>
        </p:blipFill>
        <p:spPr>
          <a:xfrm>
            <a:off x="968400" y="4970880"/>
            <a:ext cx="3556440" cy="897120"/>
          </a:xfrm>
          <a:prstGeom prst="rect">
            <a:avLst/>
          </a:prstGeom>
          <a:ln w="0">
            <a:noFill/>
          </a:ln>
        </p:spPr>
      </p:pic>
      <p:sp>
        <p:nvSpPr>
          <p:cNvPr id="682" name="CuadroTexto 11"/>
          <p:cNvSpPr/>
          <p:nvPr/>
        </p:nvSpPr>
        <p:spPr>
          <a:xfrm>
            <a:off x="968400" y="462852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Stadiums</a:t>
            </a:r>
            <a:endParaRPr b="0" lang="en-US" sz="1800" spc="-1" strike="noStrike">
              <a:latin typeface="Arial"/>
            </a:endParaRPr>
          </a:p>
        </p:txBody>
      </p:sp>
      <p:pic>
        <p:nvPicPr>
          <p:cNvPr id="683" name="Imagen 13" descr=""/>
          <p:cNvPicPr/>
          <p:nvPr/>
        </p:nvPicPr>
        <p:blipFill>
          <a:blip r:embed="rId4"/>
          <a:srcRect l="5553" t="74037" r="81364" b="16098"/>
          <a:stretch/>
        </p:blipFill>
        <p:spPr>
          <a:xfrm>
            <a:off x="7007760" y="3610080"/>
            <a:ext cx="2766600" cy="1172880"/>
          </a:xfrm>
          <a:prstGeom prst="rect">
            <a:avLst/>
          </a:prstGeom>
          <a:ln w="0">
            <a:noFill/>
          </a:ln>
        </p:spPr>
      </p:pic>
      <p:sp>
        <p:nvSpPr>
          <p:cNvPr id="684" name="CuadroTexto 14"/>
          <p:cNvSpPr/>
          <p:nvPr/>
        </p:nvSpPr>
        <p:spPr>
          <a:xfrm>
            <a:off x="7007760" y="324072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Tourism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68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687" name="Elipse 5"/>
          <p:cNvSpPr/>
          <p:nvPr/>
        </p:nvSpPr>
        <p:spPr>
          <a:xfrm>
            <a:off x="2108520" y="18129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68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68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69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691"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7"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8"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69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0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01"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a:t>
            </a:r>
            <a:endParaRPr b="0" lang="en-US" sz="1800" spc="-1" strike="noStrike">
              <a:latin typeface="Arial"/>
            </a:endParaRPr>
          </a:p>
        </p:txBody>
      </p:sp>
      <p:sp>
        <p:nvSpPr>
          <p:cNvPr id="702" name="Conector recto de flecha 28"/>
          <p:cNvSpPr/>
          <p:nvPr/>
        </p:nvSpPr>
        <p:spPr>
          <a:xfrm flipV="1">
            <a:off x="2449800" y="2113920"/>
            <a:ext cx="1526040" cy="133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03" name="CuadroTexto 30"/>
          <p:cNvSpPr/>
          <p:nvPr/>
        </p:nvSpPr>
        <p:spPr>
          <a:xfrm>
            <a:off x="2264040" y="193392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3</a:t>
            </a:r>
            <a:endParaRPr b="0" lang="en-US" sz="1800" spc="-1" strike="noStrike">
              <a:latin typeface="Arial"/>
            </a:endParaRPr>
          </a:p>
        </p:txBody>
      </p:sp>
      <p:sp>
        <p:nvSpPr>
          <p:cNvPr id="70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70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707" name="Elipse 5"/>
          <p:cNvSpPr/>
          <p:nvPr/>
        </p:nvSpPr>
        <p:spPr>
          <a:xfrm>
            <a:off x="2108520" y="18129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70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70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71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711"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7"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8"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1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2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21"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a:t>
            </a:r>
            <a:endParaRPr b="0" lang="en-US" sz="1800" spc="-1" strike="noStrike">
              <a:latin typeface="Arial"/>
            </a:endParaRPr>
          </a:p>
        </p:txBody>
      </p:sp>
      <p:sp>
        <p:nvSpPr>
          <p:cNvPr id="722" name="Conector recto de flecha 28"/>
          <p:cNvSpPr/>
          <p:nvPr/>
        </p:nvSpPr>
        <p:spPr>
          <a:xfrm flipV="1">
            <a:off x="2449800" y="1669680"/>
            <a:ext cx="1496520" cy="4575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23" name="CuadroTexto 30"/>
          <p:cNvSpPr/>
          <p:nvPr/>
        </p:nvSpPr>
        <p:spPr>
          <a:xfrm>
            <a:off x="2264040" y="193392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3</a:t>
            </a:r>
            <a:endParaRPr b="0" lang="en-US" sz="1800" spc="-1" strike="noStrike">
              <a:latin typeface="Arial"/>
            </a:endParaRPr>
          </a:p>
        </p:txBody>
      </p:sp>
      <p:sp>
        <p:nvSpPr>
          <p:cNvPr id="72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72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727" name="Elipse 5"/>
          <p:cNvSpPr/>
          <p:nvPr/>
        </p:nvSpPr>
        <p:spPr>
          <a:xfrm>
            <a:off x="2108520" y="18129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72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72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73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731"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7"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8"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3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4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41"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a:t>
            </a:r>
            <a:endParaRPr b="0" lang="en-US" sz="1800" spc="-1" strike="noStrike">
              <a:latin typeface="Arial"/>
            </a:endParaRPr>
          </a:p>
        </p:txBody>
      </p:sp>
      <p:sp>
        <p:nvSpPr>
          <p:cNvPr id="742" name="Conector recto de flecha 28"/>
          <p:cNvSpPr/>
          <p:nvPr/>
        </p:nvSpPr>
        <p:spPr>
          <a:xfrm flipV="1">
            <a:off x="2449800" y="1452600"/>
            <a:ext cx="1464480" cy="6739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43" name="CuadroTexto 30"/>
          <p:cNvSpPr/>
          <p:nvPr/>
        </p:nvSpPr>
        <p:spPr>
          <a:xfrm>
            <a:off x="2264040" y="193392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3</a:t>
            </a:r>
            <a:endParaRPr b="0" lang="en-US" sz="1800" spc="-1" strike="noStrike">
              <a:latin typeface="Arial"/>
            </a:endParaRPr>
          </a:p>
        </p:txBody>
      </p:sp>
      <p:sp>
        <p:nvSpPr>
          <p:cNvPr id="74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74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74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74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74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75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751" name="Conector recto 9"/>
          <p:cNvSpPr/>
          <p:nvPr/>
        </p:nvSpPr>
        <p:spPr>
          <a:xfrm>
            <a:off x="4981320" y="145404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7" name="Conector recto 15"/>
          <p:cNvSpPr/>
          <p:nvPr/>
        </p:nvSpPr>
        <p:spPr>
          <a:xfrm flipH="1" flipV="1">
            <a:off x="5286240" y="114912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8" name="Conector recto 16"/>
          <p:cNvSpPr/>
          <p:nvPr/>
        </p:nvSpPr>
        <p:spPr>
          <a:xfrm flipH="1">
            <a:off x="2628720" y="114912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5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6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61"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 </a:t>
            </a:r>
            <a:endParaRPr b="0" lang="en-US" sz="1800" spc="-1" strike="noStrike">
              <a:latin typeface="Arial"/>
            </a:endParaRPr>
          </a:p>
        </p:txBody>
      </p:sp>
      <p:sp>
        <p:nvSpPr>
          <p:cNvPr id="762" name="Conector recto de flecha 28"/>
          <p:cNvSpPr/>
          <p:nvPr/>
        </p:nvSpPr>
        <p:spPr>
          <a:xfrm flipV="1">
            <a:off x="2449800" y="1452600"/>
            <a:ext cx="1464480" cy="6739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63" name="CuadroTexto 30"/>
          <p:cNvSpPr/>
          <p:nvPr/>
        </p:nvSpPr>
        <p:spPr>
          <a:xfrm>
            <a:off x="2264040" y="193392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3</a:t>
            </a:r>
            <a:endParaRPr b="0" lang="en-US" sz="1800" spc="-1" strike="noStrike">
              <a:latin typeface="Arial"/>
            </a:endParaRPr>
          </a:p>
        </p:txBody>
      </p:sp>
      <p:sp>
        <p:nvSpPr>
          <p:cNvPr id="76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76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76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768" name="Elipse 6"/>
          <p:cNvSpPr/>
          <p:nvPr/>
        </p:nvSpPr>
        <p:spPr>
          <a:xfrm>
            <a:off x="469584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76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77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771"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7"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8"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7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80" name="Flecha: a la izquierda y arriba 23"/>
          <p:cNvSpPr/>
          <p:nvPr/>
        </p:nvSpPr>
        <p:spPr>
          <a:xfrm flipH="1">
            <a:off x="4961880" y="162360"/>
            <a:ext cx="1761480" cy="105696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81"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 </a:t>
            </a:r>
            <a:endParaRPr b="0" lang="en-US" sz="1800" spc="-1" strike="noStrike">
              <a:latin typeface="Arial"/>
            </a:endParaRPr>
          </a:p>
        </p:txBody>
      </p:sp>
      <p:sp>
        <p:nvSpPr>
          <p:cNvPr id="782" name="Conector recto de flecha 28"/>
          <p:cNvSpPr/>
          <p:nvPr/>
        </p:nvSpPr>
        <p:spPr>
          <a:xfrm>
            <a:off x="5031000" y="1158120"/>
            <a:ext cx="1267920" cy="3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83" name="CuadroTexto 30"/>
          <p:cNvSpPr/>
          <p:nvPr/>
        </p:nvSpPr>
        <p:spPr>
          <a:xfrm>
            <a:off x="4845240" y="96336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2</a:t>
            </a:r>
            <a:endParaRPr b="0" lang="en-US" sz="1800" spc="-1" strike="noStrike">
              <a:latin typeface="Arial"/>
            </a:endParaRPr>
          </a:p>
        </p:txBody>
      </p:sp>
      <p:sp>
        <p:nvSpPr>
          <p:cNvPr id="784" name="Flecha: curvada hacia arriba 31"/>
          <p:cNvSpPr/>
          <p:nvPr/>
        </p:nvSpPr>
        <p:spPr>
          <a:xfrm rot="16200000">
            <a:off x="6673320" y="775800"/>
            <a:ext cx="5472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78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78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788" name="Elipse 6"/>
          <p:cNvSpPr/>
          <p:nvPr/>
        </p:nvSpPr>
        <p:spPr>
          <a:xfrm>
            <a:off x="469584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78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79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791"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7"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8"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79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00" name="Flecha: a la izquierda y arriba 23"/>
          <p:cNvSpPr/>
          <p:nvPr/>
        </p:nvSpPr>
        <p:spPr>
          <a:xfrm flipH="1">
            <a:off x="4961880" y="162360"/>
            <a:ext cx="1761480" cy="105696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801"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 </a:t>
            </a:r>
            <a:endParaRPr b="0" lang="en-US" sz="1800" spc="-1" strike="noStrike">
              <a:latin typeface="Arial"/>
            </a:endParaRPr>
          </a:p>
        </p:txBody>
      </p:sp>
      <p:sp>
        <p:nvSpPr>
          <p:cNvPr id="802" name="Conector recto de flecha 28"/>
          <p:cNvSpPr/>
          <p:nvPr/>
        </p:nvSpPr>
        <p:spPr>
          <a:xfrm flipH="1">
            <a:off x="3771360" y="1158120"/>
            <a:ext cx="1258200" cy="29520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803" name="CuadroTexto 30"/>
          <p:cNvSpPr/>
          <p:nvPr/>
        </p:nvSpPr>
        <p:spPr>
          <a:xfrm>
            <a:off x="4845240" y="96336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2</a:t>
            </a:r>
            <a:endParaRPr b="0" lang="en-US" sz="1800" spc="-1" strike="noStrike">
              <a:latin typeface="Arial"/>
            </a:endParaRPr>
          </a:p>
        </p:txBody>
      </p:sp>
      <p:sp>
        <p:nvSpPr>
          <p:cNvPr id="804" name="Flecha: curvada hacia arriba 31"/>
          <p:cNvSpPr/>
          <p:nvPr/>
        </p:nvSpPr>
        <p:spPr>
          <a:xfrm rot="16200000">
            <a:off x="6673320" y="775800"/>
            <a:ext cx="5472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805" name="Símbolo &quot;No permitido&quot; 2"/>
          <p:cNvSpPr/>
          <p:nvPr/>
        </p:nvSpPr>
        <p:spPr>
          <a:xfrm>
            <a:off x="3101040" y="1454760"/>
            <a:ext cx="443520" cy="45000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807"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808"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809" name="Elipse 6"/>
          <p:cNvSpPr/>
          <p:nvPr/>
        </p:nvSpPr>
        <p:spPr>
          <a:xfrm>
            <a:off x="4695840" y="844560"/>
            <a:ext cx="608760" cy="60876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810"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811"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812"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3"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4"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5"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6"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7"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8"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19"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20"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21" name="Flecha: a la izquierda y arriba 23"/>
          <p:cNvSpPr/>
          <p:nvPr/>
        </p:nvSpPr>
        <p:spPr>
          <a:xfrm flipH="1">
            <a:off x="4961880" y="162360"/>
            <a:ext cx="1761480" cy="105696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822"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 </a:t>
            </a:r>
            <a:endParaRPr b="0" lang="en-US" sz="1800" spc="-1" strike="noStrike">
              <a:latin typeface="Arial"/>
            </a:endParaRPr>
          </a:p>
        </p:txBody>
      </p:sp>
      <p:sp>
        <p:nvSpPr>
          <p:cNvPr id="823" name="Conector recto de flecha 28"/>
          <p:cNvSpPr/>
          <p:nvPr/>
        </p:nvSpPr>
        <p:spPr>
          <a:xfrm flipH="1">
            <a:off x="4980960" y="1158120"/>
            <a:ext cx="48600" cy="95904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824" name="CuadroTexto 30"/>
          <p:cNvSpPr/>
          <p:nvPr/>
        </p:nvSpPr>
        <p:spPr>
          <a:xfrm>
            <a:off x="4845240" y="96336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2</a:t>
            </a:r>
            <a:endParaRPr b="0" lang="en-US" sz="1800" spc="-1" strike="noStrike">
              <a:latin typeface="Arial"/>
            </a:endParaRPr>
          </a:p>
        </p:txBody>
      </p:sp>
      <p:sp>
        <p:nvSpPr>
          <p:cNvPr id="825" name="Flecha: curvada hacia arriba 31"/>
          <p:cNvSpPr/>
          <p:nvPr/>
        </p:nvSpPr>
        <p:spPr>
          <a:xfrm rot="16200000">
            <a:off x="6673320" y="775800"/>
            <a:ext cx="5472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826" name="Símbolo &quot;No permitido&quot; 2"/>
          <p:cNvSpPr/>
          <p:nvPr/>
        </p:nvSpPr>
        <p:spPr>
          <a:xfrm>
            <a:off x="3101040" y="1454760"/>
            <a:ext cx="443520" cy="45000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828"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829"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830"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831"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832"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833"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34"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35"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36"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37"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38"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39"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40"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41"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42"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 </a:t>
            </a:r>
            <a:endParaRPr b="0" lang="en-US" sz="1800" spc="-1" strike="noStrike">
              <a:latin typeface="Arial"/>
            </a:endParaRPr>
          </a:p>
        </p:txBody>
      </p:sp>
      <p:sp>
        <p:nvSpPr>
          <p:cNvPr id="843" name="Conector recto de flecha 28"/>
          <p:cNvSpPr/>
          <p:nvPr/>
        </p:nvSpPr>
        <p:spPr>
          <a:xfrm flipV="1">
            <a:off x="4981680" y="2637360"/>
            <a:ext cx="1926720" cy="3103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844" name="CuadroTexto 30"/>
          <p:cNvSpPr/>
          <p:nvPr/>
        </p:nvSpPr>
        <p:spPr>
          <a:xfrm>
            <a:off x="4826160" y="274320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Introduction</a:t>
            </a:r>
            <a:endParaRPr b="0" lang="es-CO" sz="3600" spc="-1" strike="noStrike">
              <a:solidFill>
                <a:srgbClr val="000000"/>
              </a:solidFill>
              <a:latin typeface="Arial"/>
            </a:endParaRPr>
          </a:p>
        </p:txBody>
      </p:sp>
      <p:sp>
        <p:nvSpPr>
          <p:cNvPr id="588"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a:lnSpc>
                <a:spcPct val="90000"/>
              </a:lnSpc>
              <a:spcBef>
                <a:spcPts val="1417"/>
              </a:spcBef>
              <a:buNone/>
            </a:pPr>
            <a:endParaRPr b="0" lang="es-CO"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84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84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848"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84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850"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851"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7"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8"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5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60"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3-&gt;2-&gt;0 </a:t>
            </a:r>
            <a:endParaRPr b="0" lang="en-US" sz="1800" spc="-1" strike="noStrike">
              <a:latin typeface="Arial"/>
            </a:endParaRPr>
          </a:p>
        </p:txBody>
      </p:sp>
      <p:sp>
        <p:nvSpPr>
          <p:cNvPr id="861" name="Conector recto de flecha 28"/>
          <p:cNvSpPr/>
          <p:nvPr/>
        </p:nvSpPr>
        <p:spPr>
          <a:xfrm flipV="1">
            <a:off x="4981680" y="2637360"/>
            <a:ext cx="1926720" cy="31032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862" name="CuadroTexto 30"/>
          <p:cNvSpPr/>
          <p:nvPr/>
        </p:nvSpPr>
        <p:spPr>
          <a:xfrm>
            <a:off x="4826160" y="274320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864"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865"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866"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867"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868"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869"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0"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1"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2"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3"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4"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5"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6"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7"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78"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3-&gt;2-&gt;0 </a:t>
            </a:r>
            <a:endParaRPr b="0" lang="en-US" sz="1800" spc="-1" strike="noStrike">
              <a:latin typeface="Arial"/>
            </a:endParaRPr>
          </a:p>
        </p:txBody>
      </p:sp>
      <p:sp>
        <p:nvSpPr>
          <p:cNvPr id="879" name="Conector recto de flecha 28"/>
          <p:cNvSpPr/>
          <p:nvPr/>
        </p:nvSpPr>
        <p:spPr>
          <a:xfrm flipH="1">
            <a:off x="6729840" y="2428920"/>
            <a:ext cx="407160" cy="14824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880" name="CuadroTexto 30"/>
          <p:cNvSpPr/>
          <p:nvPr/>
        </p:nvSpPr>
        <p:spPr>
          <a:xfrm>
            <a:off x="6963840" y="223524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882"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883"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884"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885"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886"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887"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88"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89"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0"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1"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2"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3"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4"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5"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896"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3-&gt;2-&gt;0-&gt;1 </a:t>
            </a:r>
            <a:endParaRPr b="0" lang="en-US" sz="1800" spc="-1" strike="noStrike">
              <a:latin typeface="Arial"/>
            </a:endParaRPr>
          </a:p>
        </p:txBody>
      </p:sp>
      <p:sp>
        <p:nvSpPr>
          <p:cNvPr id="897" name="Conector recto de flecha 28"/>
          <p:cNvSpPr/>
          <p:nvPr/>
        </p:nvSpPr>
        <p:spPr>
          <a:xfrm flipH="1">
            <a:off x="6729840" y="2428920"/>
            <a:ext cx="407160" cy="148248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898" name="CuadroTexto 30"/>
          <p:cNvSpPr/>
          <p:nvPr/>
        </p:nvSpPr>
        <p:spPr>
          <a:xfrm>
            <a:off x="6963840" y="223524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900"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901"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902"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903"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904"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905"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06"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07"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08"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09"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10"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11"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12"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13"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14"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3-&gt;2-&gt;0-&gt;1 </a:t>
            </a:r>
            <a:endParaRPr b="0" lang="en-US" sz="1800" spc="-1" strike="noStrike">
              <a:latin typeface="Arial"/>
            </a:endParaRPr>
          </a:p>
        </p:txBody>
      </p:sp>
      <p:sp>
        <p:nvSpPr>
          <p:cNvPr id="915" name="Conector recto de flecha 28"/>
          <p:cNvSpPr/>
          <p:nvPr/>
        </p:nvSpPr>
        <p:spPr>
          <a:xfrm flipH="1">
            <a:off x="3609360" y="4127400"/>
            <a:ext cx="2904480" cy="6087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916" name="CuadroTexto 30"/>
          <p:cNvSpPr/>
          <p:nvPr/>
        </p:nvSpPr>
        <p:spPr>
          <a:xfrm>
            <a:off x="6367320" y="394560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Elipse 3"/>
          <p:cNvSpPr/>
          <p:nvPr/>
        </p:nvSpPr>
        <p:spPr>
          <a:xfrm>
            <a:off x="6210360" y="382284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918"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919"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920"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921"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922"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923"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24"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25"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26"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27"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28"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29"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30"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31"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32"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3-&gt;2-&gt;0-&gt;1-&gt;5 </a:t>
            </a:r>
            <a:endParaRPr b="0" lang="en-US" sz="1800" spc="-1" strike="noStrike">
              <a:latin typeface="Arial"/>
            </a:endParaRPr>
          </a:p>
        </p:txBody>
      </p:sp>
      <p:sp>
        <p:nvSpPr>
          <p:cNvPr id="933" name="Conector recto de flecha 28"/>
          <p:cNvSpPr/>
          <p:nvPr/>
        </p:nvSpPr>
        <p:spPr>
          <a:xfrm flipH="1">
            <a:off x="3609360" y="4127400"/>
            <a:ext cx="2904480" cy="6087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934" name="CuadroTexto 30"/>
          <p:cNvSpPr/>
          <p:nvPr/>
        </p:nvSpPr>
        <p:spPr>
          <a:xfrm>
            <a:off x="6367320" y="394560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Elipse 3"/>
          <p:cNvSpPr/>
          <p:nvPr/>
        </p:nvSpPr>
        <p:spPr>
          <a:xfrm>
            <a:off x="6210360" y="382284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936" name="Elipse 4"/>
          <p:cNvSpPr/>
          <p:nvPr/>
        </p:nvSpPr>
        <p:spPr>
          <a:xfrm>
            <a:off x="3000240" y="4432320"/>
            <a:ext cx="608760" cy="60876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93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938"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939"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940"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941" name="Conector recto 9"/>
          <p:cNvSpPr/>
          <p:nvPr/>
        </p:nvSpPr>
        <p:spPr>
          <a:xfrm flipH="1">
            <a:off x="4981320" y="1454040"/>
            <a:ext cx="1908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2" name="Conector recto 10"/>
          <p:cNvSpPr/>
          <p:nvPr/>
        </p:nvSpPr>
        <p:spPr>
          <a:xfrm flipH="1">
            <a:off x="5286240" y="263772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3" name="Conector recto 11"/>
          <p:cNvSpPr/>
          <p:nvPr/>
        </p:nvSpPr>
        <p:spPr>
          <a:xfrm>
            <a:off x="2628720" y="233316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4" name="Conector recto 12"/>
          <p:cNvSpPr/>
          <p:nvPr/>
        </p:nvSpPr>
        <p:spPr>
          <a:xfrm flipV="1">
            <a:off x="3520440" y="314280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5" name="Conector recto 13"/>
          <p:cNvSpPr/>
          <p:nvPr/>
        </p:nvSpPr>
        <p:spPr>
          <a:xfrm flipH="1">
            <a:off x="3609720" y="4342680"/>
            <a:ext cx="2689560" cy="394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6" name="Conector recto 14"/>
          <p:cNvSpPr/>
          <p:nvPr/>
        </p:nvSpPr>
        <p:spPr>
          <a:xfrm flipH="1">
            <a:off x="6730560" y="272700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7" name="Conector recto 15"/>
          <p:cNvSpPr/>
          <p:nvPr/>
        </p:nvSpPr>
        <p:spPr>
          <a:xfrm flipH="1" flipV="1">
            <a:off x="5305320" y="1149120"/>
            <a:ext cx="160380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8" name="Conector recto 16"/>
          <p:cNvSpPr/>
          <p:nvPr/>
        </p:nvSpPr>
        <p:spPr>
          <a:xfrm flipH="1">
            <a:off x="2628720" y="1149120"/>
            <a:ext cx="206676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49" name="Conector recto 17"/>
          <p:cNvSpPr/>
          <p:nvPr/>
        </p:nvSpPr>
        <p:spPr>
          <a:xfrm>
            <a:off x="2413440" y="242244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50" name="CuadroTexto 24"/>
          <p:cNvSpPr/>
          <p:nvPr/>
        </p:nvSpPr>
        <p:spPr>
          <a:xfrm>
            <a:off x="571680" y="5686560"/>
            <a:ext cx="48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rebuchet MS"/>
                <a:ea typeface="DejaVu Sans"/>
              </a:rPr>
              <a:t>Actual Path: 3-&gt;2-&gt;0-&gt;1-&gt;5-&gt;4 </a:t>
            </a:r>
            <a:endParaRPr b="0" lang="en-US" sz="1800" spc="-1" strike="noStrike">
              <a:latin typeface="Arial"/>
            </a:endParaRPr>
          </a:p>
        </p:txBody>
      </p:sp>
      <p:sp>
        <p:nvSpPr>
          <p:cNvPr id="951" name="Conector recto de flecha 28"/>
          <p:cNvSpPr/>
          <p:nvPr/>
        </p:nvSpPr>
        <p:spPr>
          <a:xfrm flipV="1">
            <a:off x="3371760" y="4126680"/>
            <a:ext cx="1323360" cy="608760"/>
          </a:xfrm>
          <a:custGeom>
            <a:avLst/>
            <a:gdLst/>
            <a:ahLst/>
            <a:rect l="l" t="t" r="r" b="b"/>
            <a:pathLst>
              <a:path w="21600" h="21600">
                <a:moveTo>
                  <a:pt x="0" y="0"/>
                </a:moveTo>
                <a:lnTo>
                  <a:pt x="21600" y="21600"/>
                </a:lnTo>
              </a:path>
            </a:pathLst>
          </a:custGeom>
          <a:noFill/>
          <a:ln cap="rnd"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952" name="CuadroTexto 30"/>
          <p:cNvSpPr/>
          <p:nvPr/>
        </p:nvSpPr>
        <p:spPr>
          <a:xfrm>
            <a:off x="6367320" y="3945600"/>
            <a:ext cx="244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fffff"/>
                </a:solidFill>
                <a:latin typeface="Trebuchet MS"/>
                <a:ea typeface="DejaVu Sans"/>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Problem and solution of this heuristic</a:t>
            </a:r>
            <a:endParaRPr b="0" lang="es-CO" sz="3600" spc="-1" strike="noStrike">
              <a:solidFill>
                <a:srgbClr val="000000"/>
              </a:solidFill>
              <a:latin typeface="Arial"/>
            </a:endParaRPr>
          </a:p>
        </p:txBody>
      </p:sp>
      <p:sp>
        <p:nvSpPr>
          <p:cNvPr id="954" name="PlaceHolder 2"/>
          <p:cNvSpPr>
            <a:spLocks noGrp="1"/>
          </p:cNvSpPr>
          <p:nvPr>
            <p:ph/>
          </p:nvPr>
        </p:nvSpPr>
        <p:spPr>
          <a:xfrm>
            <a:off x="677160" y="2160720"/>
            <a:ext cx="8596080" cy="3880080"/>
          </a:xfrm>
          <a:prstGeom prst="rect">
            <a:avLst/>
          </a:prstGeom>
          <a:noFill/>
          <a:ln w="0">
            <a:noFill/>
          </a:ln>
        </p:spPr>
        <p:txBody>
          <a:bodyPr lIns="90000" rIns="90000" tIns="45000" bIns="45000" anchor="t">
            <a:noAutofit/>
          </a:bodyPr>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endParaRPr b="0" lang="es-CO" sz="1800" spc="-1" strike="noStrike">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Since it iterates through all vertex and calls the previous heuristic, the fixed heuristic has a time complexity of O(EV).</a:t>
            </a:r>
            <a:endParaRPr b="0" lang="es-CO" sz="1800" spc="-1" strike="noStrike">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b="0" lang="en-US" sz="1800" spc="-1" strike="noStrike">
                <a:solidFill>
                  <a:srgbClr val="404040"/>
                </a:solidFill>
                <a:latin typeface="Trebuchet MS"/>
                <a:ea typeface="DejaVu Sans"/>
              </a:rPr>
              <a:t>There can be more than one vertex that gives a valid path, but this algorithm chooses the first one it finds to save time.</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Example</a:t>
            </a:r>
            <a:endParaRPr b="0" lang="es-CO" sz="3600" spc="-1" strike="noStrike">
              <a:solidFill>
                <a:srgbClr val="000000"/>
              </a:solidFill>
              <a:latin typeface="Arial"/>
            </a:endParaRPr>
          </a:p>
        </p:txBody>
      </p:sp>
      <p:sp>
        <p:nvSpPr>
          <p:cNvPr id="956" name="Elipse 3"/>
          <p:cNvSpPr/>
          <p:nvPr/>
        </p:nvSpPr>
        <p:spPr>
          <a:xfrm>
            <a:off x="4779000" y="43848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5</a:t>
            </a:r>
            <a:endParaRPr b="0" lang="en-US" sz="1800" spc="-1" strike="noStrike">
              <a:latin typeface="Arial"/>
            </a:endParaRPr>
          </a:p>
        </p:txBody>
      </p:sp>
      <p:sp>
        <p:nvSpPr>
          <p:cNvPr id="957" name="Elipse 4"/>
          <p:cNvSpPr/>
          <p:nvPr/>
        </p:nvSpPr>
        <p:spPr>
          <a:xfrm>
            <a:off x="1569240" y="49942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4</a:t>
            </a:r>
            <a:endParaRPr b="0" lang="en-US" sz="1800" spc="-1" strike="noStrike">
              <a:latin typeface="Arial"/>
            </a:endParaRPr>
          </a:p>
        </p:txBody>
      </p:sp>
      <p:sp>
        <p:nvSpPr>
          <p:cNvPr id="958" name="Elipse 5"/>
          <p:cNvSpPr/>
          <p:nvPr/>
        </p:nvSpPr>
        <p:spPr>
          <a:xfrm>
            <a:off x="677160" y="23749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3</a:t>
            </a:r>
            <a:endParaRPr b="0" lang="en-US" sz="1800" spc="-1" strike="noStrike">
              <a:latin typeface="Arial"/>
            </a:endParaRPr>
          </a:p>
        </p:txBody>
      </p:sp>
      <p:sp>
        <p:nvSpPr>
          <p:cNvPr id="959" name="Elipse 6"/>
          <p:cNvSpPr/>
          <p:nvPr/>
        </p:nvSpPr>
        <p:spPr>
          <a:xfrm>
            <a:off x="3245400" y="14065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2</a:t>
            </a:r>
            <a:endParaRPr b="0" lang="en-US" sz="1800" spc="-1" strike="noStrike">
              <a:latin typeface="Arial"/>
            </a:endParaRPr>
          </a:p>
        </p:txBody>
      </p:sp>
      <p:sp>
        <p:nvSpPr>
          <p:cNvPr id="960" name="Elipse 7"/>
          <p:cNvSpPr/>
          <p:nvPr/>
        </p:nvSpPr>
        <p:spPr>
          <a:xfrm>
            <a:off x="5388480" y="2679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1</a:t>
            </a:r>
            <a:endParaRPr b="0" lang="en-US" sz="1800" spc="-1" strike="noStrike">
              <a:latin typeface="Arial"/>
            </a:endParaRPr>
          </a:p>
        </p:txBody>
      </p:sp>
      <p:sp>
        <p:nvSpPr>
          <p:cNvPr id="961" name="Elipse 8"/>
          <p:cNvSpPr/>
          <p:nvPr/>
        </p:nvSpPr>
        <p:spPr>
          <a:xfrm>
            <a:off x="3245400" y="318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Trebuchet MS"/>
                <a:ea typeface="DejaVu Sans"/>
              </a:rPr>
              <a:t>0</a:t>
            </a:r>
            <a:endParaRPr b="0" lang="en-US" sz="1800" spc="-1" strike="noStrike">
              <a:latin typeface="Arial"/>
            </a:endParaRPr>
          </a:p>
        </p:txBody>
      </p:sp>
      <p:sp>
        <p:nvSpPr>
          <p:cNvPr id="962" name="Conector recto 9"/>
          <p:cNvSpPr/>
          <p:nvPr/>
        </p:nvSpPr>
        <p:spPr>
          <a:xfrm>
            <a:off x="3549960" y="2016000"/>
            <a:ext cx="360" cy="11682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3" name="Conector recto 10"/>
          <p:cNvSpPr/>
          <p:nvPr/>
        </p:nvSpPr>
        <p:spPr>
          <a:xfrm flipH="1">
            <a:off x="3854880" y="3199680"/>
            <a:ext cx="1622880" cy="289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4" name="Conector recto 11"/>
          <p:cNvSpPr/>
          <p:nvPr/>
        </p:nvSpPr>
        <p:spPr>
          <a:xfrm>
            <a:off x="1197360" y="2895120"/>
            <a:ext cx="3581280" cy="17942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5" name="Conector recto 12"/>
          <p:cNvSpPr/>
          <p:nvPr/>
        </p:nvSpPr>
        <p:spPr>
          <a:xfrm flipV="1">
            <a:off x="2089080" y="3704760"/>
            <a:ext cx="1245600" cy="13784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6" name="Conector recto 13"/>
          <p:cNvSpPr/>
          <p:nvPr/>
        </p:nvSpPr>
        <p:spPr>
          <a:xfrm flipH="1">
            <a:off x="2178360" y="4905000"/>
            <a:ext cx="2689560" cy="39384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7" name="Conector recto 14"/>
          <p:cNvSpPr/>
          <p:nvPr/>
        </p:nvSpPr>
        <p:spPr>
          <a:xfrm flipH="1">
            <a:off x="5299200" y="3288960"/>
            <a:ext cx="393840" cy="1184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8" name="Conector recto 15"/>
          <p:cNvSpPr/>
          <p:nvPr/>
        </p:nvSpPr>
        <p:spPr>
          <a:xfrm flipH="1" flipV="1">
            <a:off x="3854880" y="1711080"/>
            <a:ext cx="1622880" cy="105768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69" name="Conector recto 16"/>
          <p:cNvSpPr/>
          <p:nvPr/>
        </p:nvSpPr>
        <p:spPr>
          <a:xfrm flipH="1">
            <a:off x="1197360" y="1711080"/>
            <a:ext cx="2048040" cy="75276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sp>
        <p:nvSpPr>
          <p:cNvPr id="970" name="Conector recto 17"/>
          <p:cNvSpPr/>
          <p:nvPr/>
        </p:nvSpPr>
        <p:spPr>
          <a:xfrm>
            <a:off x="982080" y="2984400"/>
            <a:ext cx="676080" cy="2098800"/>
          </a:xfrm>
          <a:prstGeom prst="line">
            <a:avLst/>
          </a:prstGeom>
          <a:ln cap="rnd" w="31750">
            <a:solidFill>
              <a:srgbClr val="0bd0d9"/>
            </a:solidFill>
            <a:round/>
          </a:ln>
        </p:spPr>
        <p:style>
          <a:lnRef idx="1">
            <a:schemeClr val="accent1"/>
          </a:lnRef>
          <a:fillRef idx="0">
            <a:schemeClr val="accent1"/>
          </a:fillRef>
          <a:effectRef idx="0">
            <a:schemeClr val="accent1"/>
          </a:effectRef>
          <a:fontRef idx="minor"/>
        </p:style>
      </p:sp>
      <p:graphicFrame>
        <p:nvGraphicFramePr>
          <p:cNvPr id="971" name="Tabla 23"/>
          <p:cNvGraphicFramePr/>
          <p:nvPr/>
        </p:nvGraphicFramePr>
        <p:xfrm>
          <a:off x="6455520" y="2433960"/>
          <a:ext cx="5568120" cy="2846880"/>
        </p:xfrm>
        <a:graphic>
          <a:graphicData uri="http://schemas.openxmlformats.org/drawingml/2006/table">
            <a:tbl>
              <a:tblPr/>
              <a:tblGrid>
                <a:gridCol w="1211760"/>
                <a:gridCol w="3144960"/>
                <a:gridCol w="1211760"/>
              </a:tblGrid>
              <a:tr h="622440">
                <a:tc>
                  <a:txBody>
                    <a:bodyPr anchor="t">
                      <a:noAutofit/>
                    </a:bodyPr>
                    <a:p>
                      <a:pPr algn="ctr">
                        <a:lnSpc>
                          <a:spcPct val="100000"/>
                        </a:lnSpc>
                        <a:buNone/>
                      </a:pPr>
                      <a:r>
                        <a:rPr b="1" lang="en-US" sz="1800" spc="-1" strike="noStrike">
                          <a:solidFill>
                            <a:srgbClr val="ffffff"/>
                          </a:solidFill>
                          <a:latin typeface="Trebuchet MS"/>
                          <a:ea typeface="DejaVu Sans"/>
                        </a:rPr>
                        <a:t>Starting node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gn="ctr">
                        <a:lnSpc>
                          <a:spcPct val="100000"/>
                        </a:lnSpc>
                        <a:buNone/>
                      </a:pPr>
                      <a:r>
                        <a:rPr b="1" lang="en-US" sz="1800" spc="-1" strike="noStrike">
                          <a:solidFill>
                            <a:srgbClr val="ffffff"/>
                          </a:solidFill>
                          <a:latin typeface="Trebuchet MS"/>
                          <a:ea typeface="DejaVu Sans"/>
                        </a:rPr>
                        <a:t>Path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gn="ctr">
                        <a:lnSpc>
                          <a:spcPct val="100000"/>
                        </a:lnSpc>
                        <a:buNone/>
                      </a:pPr>
                      <a:r>
                        <a:rPr b="1" lang="en-US" sz="1800" spc="-1" strike="noStrike">
                          <a:solidFill>
                            <a:srgbClr val="ffffff"/>
                          </a:solidFill>
                          <a:latin typeface="Trebuchet MS"/>
                          <a:ea typeface="DejaVu Sans"/>
                        </a:rPr>
                        <a:t>Correct?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gn="ctr">
                        <a:lnSpc>
                          <a:spcPct val="100000"/>
                        </a:lnSpc>
                        <a:buNone/>
                      </a:pPr>
                      <a:r>
                        <a:rPr b="0" lang="en-US" sz="1800" spc="-1" strike="noStrike">
                          <a:solidFill>
                            <a:srgbClr val="000000"/>
                          </a:solidFill>
                          <a:latin typeface="Trebuchet MS"/>
                          <a:ea typeface="DejaVu Sans"/>
                        </a:rPr>
                        <a:t>0</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ea typeface="DejaVu Sans"/>
                        </a:rPr>
                        <a:t>0-&gt;1-&gt;2-&gt;3-&gt;4-&gt;5</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ea typeface="DejaVu Sans"/>
                        </a:rPr>
                        <a:t>No</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gn="ctr">
                        <a:lnSpc>
                          <a:spcPct val="100000"/>
                        </a:lnSpc>
                        <a:buNone/>
                      </a:pPr>
                      <a:r>
                        <a:rPr b="0" lang="en-US" sz="1800" spc="-1" strike="noStrike">
                          <a:solidFill>
                            <a:srgbClr val="000000"/>
                          </a:solidFill>
                          <a:latin typeface="Trebuchet MS"/>
                          <a:ea typeface="DejaVu Sans"/>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ea typeface="DejaVu Sans"/>
                        </a:rPr>
                        <a:t>1-&gt;2-&gt;3-&gt;4-&gt;5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ea typeface="DejaVu San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370800">
                <a:tc>
                  <a:txBody>
                    <a:bodyPr anchor="t">
                      <a:noAutofit/>
                    </a:bodyPr>
                    <a:p>
                      <a:pPr algn="ctr">
                        <a:lnSpc>
                          <a:spcPct val="100000"/>
                        </a:lnSpc>
                        <a:buNone/>
                      </a:pPr>
                      <a:r>
                        <a:rPr b="0" lang="en-US" sz="1800" spc="-1" strike="noStrike">
                          <a:solidFill>
                            <a:srgbClr val="000000"/>
                          </a:solidFill>
                          <a:latin typeface="Trebuchet MS"/>
                          <a:ea typeface="DejaVu Sans"/>
                        </a:rPr>
                        <a:t>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ea typeface="DejaVu Sans"/>
                        </a:rPr>
                        <a:t>2-&gt;3-&gt;4-&gt;5-&gt;1-&gt;0-&gt;2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ea typeface="DejaVu Sans"/>
                        </a:rPr>
                        <a:t>Yes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r h="370800">
                <a:tc>
                  <a:txBody>
                    <a:bodyPr anchor="t">
                      <a:noAutofit/>
                    </a:bodyPr>
                    <a:p>
                      <a:pPr algn="ctr">
                        <a:lnSpc>
                          <a:spcPct val="100000"/>
                        </a:lnSpc>
                        <a:buNone/>
                      </a:pPr>
                      <a:r>
                        <a:rPr b="0" lang="en-US" sz="1800" spc="-1" strike="noStrike">
                          <a:solidFill>
                            <a:srgbClr val="000000"/>
                          </a:solidFill>
                          <a:latin typeface="Trebuchet MS"/>
                          <a:ea typeface="DejaVu Sans"/>
                        </a:rPr>
                        <a: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ea typeface="DejaVu Sans"/>
                        </a:rPr>
                        <a:t>3-&gt;2-&gt;0-&gt;1-&gt;5-&gt;4-&gt;3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ea typeface="DejaVu Sans"/>
                        </a:rPr>
                        <a:t>Yes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370800">
                <a:tc>
                  <a:txBody>
                    <a:bodyPr anchor="t">
                      <a:noAutofit/>
                    </a:bodyPr>
                    <a:p>
                      <a:pPr algn="ctr">
                        <a:lnSpc>
                          <a:spcPct val="100000"/>
                        </a:lnSpc>
                        <a:buNone/>
                      </a:pPr>
                      <a:r>
                        <a:rPr b="0" lang="en-US" sz="1800" spc="-1" strike="noStrike">
                          <a:solidFill>
                            <a:srgbClr val="000000"/>
                          </a:solidFill>
                          <a:latin typeface="Trebuchet MS"/>
                          <a:ea typeface="DejaVu Sans"/>
                        </a:rPr>
                        <a:t>4</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ea typeface="DejaVu Sans"/>
                        </a:rPr>
                        <a:t>4-&gt;5-&gt;1-&gt;2-&gt;3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gn="ctr">
                        <a:lnSpc>
                          <a:spcPct val="100000"/>
                        </a:lnSpc>
                        <a:buNone/>
                      </a:pPr>
                      <a:r>
                        <a:rPr b="0" lang="en-US" sz="1800" spc="-1" strike="noStrike">
                          <a:solidFill>
                            <a:srgbClr val="000000"/>
                          </a:solidFill>
                          <a:latin typeface="Trebuchet MS"/>
                          <a:ea typeface="DejaVu San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r h="370800">
                <a:tc>
                  <a:txBody>
                    <a:bodyPr anchor="t">
                      <a:noAutofit/>
                    </a:bodyPr>
                    <a:p>
                      <a:pPr algn="ctr">
                        <a:lnSpc>
                          <a:spcPct val="100000"/>
                        </a:lnSpc>
                        <a:buNone/>
                      </a:pPr>
                      <a:r>
                        <a:rPr b="0" lang="en-US" sz="1800" spc="-1" strike="noStrike">
                          <a:solidFill>
                            <a:srgbClr val="000000"/>
                          </a:solidFill>
                          <a:latin typeface="Trebuchet MS"/>
                          <a:ea typeface="DejaVu Sans"/>
                        </a:rPr>
                        <a:t>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ea typeface="DejaVu Sans"/>
                        </a:rPr>
                        <a:t>5-&gt;1-&gt;2-&gt;3-&gt;4-&gt;0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nchor="t">
                      <a:noAutofit/>
                    </a:bodyPr>
                    <a:p>
                      <a:pPr algn="ctr">
                        <a:lnSpc>
                          <a:spcPct val="100000"/>
                        </a:lnSpc>
                        <a:buNone/>
                      </a:pPr>
                      <a:r>
                        <a:rPr b="0" lang="en-US" sz="1800" spc="-1" strike="noStrike">
                          <a:solidFill>
                            <a:srgbClr val="000000"/>
                          </a:solidFill>
                          <a:latin typeface="Trebuchet MS"/>
                          <a:ea typeface="DejaVu Sans"/>
                        </a:rPr>
                        <a:t>No</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PlaceHolder 1"/>
          <p:cNvSpPr>
            <a:spLocks noGrp="1"/>
          </p:cNvSpPr>
          <p:nvPr>
            <p:ph type="title"/>
          </p:nvPr>
        </p:nvSpPr>
        <p:spPr>
          <a:xfrm>
            <a:off x="677160" y="108360"/>
            <a:ext cx="8596080" cy="52920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Analysis &amp; comparison – Toy Graphs</a:t>
            </a:r>
            <a:endParaRPr b="0" lang="es-CO" sz="3600" spc="-1" strike="noStrike">
              <a:solidFill>
                <a:srgbClr val="000000"/>
              </a:solidFill>
              <a:latin typeface="Arial"/>
            </a:endParaRPr>
          </a:p>
        </p:txBody>
      </p:sp>
      <p:graphicFrame>
        <p:nvGraphicFramePr>
          <p:cNvPr id="973" name="Tabla 4"/>
          <p:cNvGraphicFramePr/>
          <p:nvPr/>
        </p:nvGraphicFramePr>
        <p:xfrm>
          <a:off x="676800" y="1251360"/>
          <a:ext cx="8595720" cy="1112040"/>
        </p:xfrm>
        <a:graphic>
          <a:graphicData uri="http://schemas.openxmlformats.org/drawingml/2006/table">
            <a:tbl>
              <a:tblPr/>
              <a:tblGrid>
                <a:gridCol w="2989800"/>
                <a:gridCol w="1327320"/>
                <a:gridCol w="943200"/>
                <a:gridCol w="3335400"/>
              </a:tblGrid>
              <a:tr h="37080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Backtracking algorithm</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242</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86.7</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104.5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1,20 times the optimal and 24.2 times faster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sp>
        <p:nvSpPr>
          <p:cNvPr id="974" name="CuadroTexto 4"/>
          <p:cNvSpPr/>
          <p:nvPr/>
        </p:nvSpPr>
        <p:spPr>
          <a:xfrm>
            <a:off x="676800" y="85140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Shipping</a:t>
            </a:r>
            <a:endParaRPr b="0" lang="en-US" sz="1800" spc="-1" strike="noStrike">
              <a:latin typeface="Arial"/>
            </a:endParaRPr>
          </a:p>
        </p:txBody>
      </p:sp>
      <p:sp>
        <p:nvSpPr>
          <p:cNvPr id="975" name="CuadroTexto 5"/>
          <p:cNvSpPr/>
          <p:nvPr/>
        </p:nvSpPr>
        <p:spPr>
          <a:xfrm>
            <a:off x="601200" y="269712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Stadiums</a:t>
            </a:r>
            <a:endParaRPr b="0" lang="en-US" sz="1800" spc="-1" strike="noStrike">
              <a:latin typeface="Arial"/>
            </a:endParaRPr>
          </a:p>
        </p:txBody>
      </p:sp>
      <p:sp>
        <p:nvSpPr>
          <p:cNvPr id="976" name="CuadroTexto 6"/>
          <p:cNvSpPr/>
          <p:nvPr/>
        </p:nvSpPr>
        <p:spPr>
          <a:xfrm>
            <a:off x="601200" y="469188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Tourism</a:t>
            </a:r>
            <a:endParaRPr b="0" lang="en-US" sz="1800" spc="-1" strike="noStrike">
              <a:latin typeface="Arial"/>
            </a:endParaRPr>
          </a:p>
        </p:txBody>
      </p:sp>
      <p:graphicFrame>
        <p:nvGraphicFramePr>
          <p:cNvPr id="977" name="Tabla 4"/>
          <p:cNvGraphicFramePr/>
          <p:nvPr/>
        </p:nvGraphicFramePr>
        <p:xfrm>
          <a:off x="676800" y="3063600"/>
          <a:ext cx="8595720" cy="1112040"/>
        </p:xfrm>
        <a:graphic>
          <a:graphicData uri="http://schemas.openxmlformats.org/drawingml/2006/table">
            <a:tbl>
              <a:tblPr/>
              <a:tblGrid>
                <a:gridCol w="2989800"/>
                <a:gridCol w="1346400"/>
                <a:gridCol w="924120"/>
                <a:gridCol w="3335400"/>
              </a:tblGrid>
              <a:tr h="37080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Backtracking algorithm</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71881</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341</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49</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472.7</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1,38 times the optimal and 1466,9 times faster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graphicFrame>
        <p:nvGraphicFramePr>
          <p:cNvPr id="978" name="Tabla 4"/>
          <p:cNvGraphicFramePr/>
          <p:nvPr/>
        </p:nvGraphicFramePr>
        <p:xfrm>
          <a:off x="676800" y="5058720"/>
          <a:ext cx="8595720" cy="1112040"/>
        </p:xfrm>
        <a:graphic>
          <a:graphicData uri="http://schemas.openxmlformats.org/drawingml/2006/table">
            <a:tbl>
              <a:tblPr/>
              <a:tblGrid>
                <a:gridCol w="2989800"/>
                <a:gridCol w="1346400"/>
                <a:gridCol w="924120"/>
                <a:gridCol w="3335400"/>
              </a:tblGrid>
              <a:tr h="37080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Backtracking algorithm</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2600</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3100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1,19 times the optimal and 12 times slower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title"/>
          </p:nvPr>
        </p:nvSpPr>
        <p:spPr>
          <a:xfrm>
            <a:off x="677160" y="108360"/>
            <a:ext cx="8596080" cy="52920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Analysis &amp; comparison – Toy Graphs</a:t>
            </a:r>
            <a:endParaRPr b="0" lang="es-CO" sz="3600" spc="-1" strike="noStrike">
              <a:solidFill>
                <a:srgbClr val="000000"/>
              </a:solidFill>
              <a:latin typeface="Arial"/>
            </a:endParaRPr>
          </a:p>
        </p:txBody>
      </p:sp>
      <p:sp>
        <p:nvSpPr>
          <p:cNvPr id="980" name="CuadroTexto 10"/>
          <p:cNvSpPr/>
          <p:nvPr/>
        </p:nvSpPr>
        <p:spPr>
          <a:xfrm>
            <a:off x="685800" y="100764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Tourism</a:t>
            </a:r>
            <a:endParaRPr b="0" lang="en-US" sz="1800" spc="-1" strike="noStrike">
              <a:latin typeface="Arial"/>
            </a:endParaRPr>
          </a:p>
        </p:txBody>
      </p:sp>
      <p:graphicFrame>
        <p:nvGraphicFramePr>
          <p:cNvPr id="981" name="Tabla 7"/>
          <p:cNvGraphicFramePr/>
          <p:nvPr/>
        </p:nvGraphicFramePr>
        <p:xfrm>
          <a:off x="685800" y="1431000"/>
          <a:ext cx="8617320" cy="1083600"/>
        </p:xfrm>
        <a:graphic>
          <a:graphicData uri="http://schemas.openxmlformats.org/drawingml/2006/table">
            <a:tbl>
              <a:tblPr/>
              <a:tblGrid>
                <a:gridCol w="2997360"/>
                <a:gridCol w="1349640"/>
                <a:gridCol w="926280"/>
                <a:gridCol w="3344400"/>
              </a:tblGrid>
              <a:tr h="62244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Backtracking algorithm</a:t>
                      </a:r>
                      <a:endParaRPr b="0" lang="en-US" sz="1800" spc="-1" strike="noStrike">
                        <a:latin typeface="Times New Roman"/>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a:t>
                      </a:r>
                      <a:endParaRPr b="0" lang="en-US" sz="1800" spc="-1" strike="noStrike">
                        <a:latin typeface="Times New Roman"/>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2600</a:t>
                      </a:r>
                      <a:endParaRPr b="0" lang="en-US" sz="1800" spc="-1" strike="noStrike">
                        <a:latin typeface="Times New Roman"/>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60372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12</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3100</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1,19 times the optimal and </a:t>
                      </a:r>
                      <a:r>
                        <a:rPr b="0" lang="es-CO" sz="1800" spc="-1" strike="noStrike">
                          <a:solidFill>
                            <a:srgbClr val="000000"/>
                          </a:solidFill>
                          <a:latin typeface="Arial"/>
                          <a:ea typeface="DejaVu Sans"/>
                        </a:rPr>
                        <a:t>12 times slower</a:t>
                      </a:r>
                      <a:endParaRPr b="0" lang="en-US" sz="1800" spc="-1" strike="noStrike">
                        <a:latin typeface="Times New Roman"/>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sp>
        <p:nvSpPr>
          <p:cNvPr id="982" name=""/>
          <p:cNvSpPr txBox="1"/>
          <p:nvPr/>
        </p:nvSpPr>
        <p:spPr>
          <a:xfrm>
            <a:off x="849600" y="3310920"/>
            <a:ext cx="6922800" cy="2649960"/>
          </a:xfrm>
          <a:prstGeom prst="rect">
            <a:avLst/>
          </a:prstGeom>
          <a:noFill/>
          <a:ln w="0">
            <a:noFill/>
          </a:ln>
        </p:spPr>
        <p:txBody>
          <a:bodyPr lIns="90000" rIns="90000" tIns="45000" bIns="45000" anchor="t">
            <a:noAutofit/>
          </a:bodyPr>
          <a:p>
            <a:r>
              <a:rPr b="0" lang="en-US" sz="1800" spc="-1" strike="noStrike">
                <a:solidFill>
                  <a:srgbClr val="000000"/>
                </a:solidFill>
                <a:latin typeface="Arial"/>
                <a:ea typeface="DejaVu Sans"/>
              </a:rPr>
              <a:t>In general, Sweep Algorithm performs much faster, but less accurate than plain Backtracking. However, we may notice that for a very small graph, the execution time of backtracking algorithm is way faster. This is due to the time complexity for small input sizes.</a:t>
            </a:r>
            <a:endParaRPr b="0" lang="en-US" sz="1800" spc="-1" strike="noStrike">
              <a:latin typeface="Arial"/>
            </a:endParaRPr>
          </a:p>
          <a:p>
            <a:endParaRPr b="0" lang="en-US" sz="1800" spc="-1" strike="noStrike">
              <a:latin typeface="Arial"/>
            </a:endParaRPr>
          </a:p>
          <a:p>
            <a:r>
              <a:rPr b="0" lang="en-US" sz="1800" spc="-1" strike="noStrike">
                <a:solidFill>
                  <a:srgbClr val="000000"/>
                </a:solidFill>
                <a:latin typeface="Arial"/>
                <a:ea typeface="DejaVu Sans"/>
              </a:rPr>
              <a:t>If we analyze the Big O Notation figure closely, we may notice, that O(n^2) is generally much more time consuming than O(log n),</a:t>
            </a:r>
            <a:endParaRPr b="0" lang="en-US" sz="1800" spc="-1" strike="noStrike">
              <a:latin typeface="Arial"/>
            </a:endParaRPr>
          </a:p>
          <a:p>
            <a:r>
              <a:rPr b="0" lang="en-US" sz="1800" spc="-1" strike="noStrike">
                <a:solidFill>
                  <a:srgbClr val="000000"/>
                </a:solidFill>
                <a:latin typeface="Arial"/>
                <a:ea typeface="DejaVu Sans"/>
              </a:rPr>
              <a:t>However, for very small input, O(n^2) will perform better.</a:t>
            </a:r>
            <a:endParaRPr b="0" lang="en-US" sz="1800" spc="-1" strike="noStrike">
              <a:latin typeface="Arial"/>
            </a:endParaRPr>
          </a:p>
          <a:p>
            <a:r>
              <a:rPr b="0" lang="en-US" sz="1800" spc="-1" strike="noStrike">
                <a:solidFill>
                  <a:srgbClr val="000000"/>
                </a:solidFill>
                <a:latin typeface="Arial"/>
                <a:ea typeface="DejaVu Sans"/>
              </a:rPr>
              <a:t>(Our actual time complexities are O(n!) for Backtracking and </a:t>
            </a:r>
            <a:endParaRPr b="0" lang="en-US" sz="1800" spc="-1" strike="noStrike">
              <a:latin typeface="Arial"/>
            </a:endParaRPr>
          </a:p>
          <a:p>
            <a:r>
              <a:rPr b="0" lang="en-US" sz="1800" spc="-1" strike="noStrike">
                <a:solidFill>
                  <a:srgbClr val="000000"/>
                </a:solidFill>
                <a:latin typeface="Arial"/>
                <a:ea typeface="DejaVu Sans"/>
              </a:rPr>
              <a:t>about O(n log n) for Sweep)  </a:t>
            </a:r>
            <a:endParaRPr b="0" lang="en-US" sz="1800" spc="-1" strike="noStrike">
              <a:latin typeface="Arial"/>
            </a:endParaRPr>
          </a:p>
        </p:txBody>
      </p:sp>
      <p:pic>
        <p:nvPicPr>
          <p:cNvPr id="983" name="" descr=""/>
          <p:cNvPicPr/>
          <p:nvPr/>
        </p:nvPicPr>
        <p:blipFill>
          <a:blip r:embed="rId1"/>
          <a:stretch/>
        </p:blipFill>
        <p:spPr>
          <a:xfrm>
            <a:off x="8447400" y="3200400"/>
            <a:ext cx="3668400" cy="3172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590" name="PlaceHolder 2"/>
          <p:cNvSpPr>
            <a:spLocks noGrp="1"/>
          </p:cNvSpPr>
          <p:nvPr>
            <p:ph/>
          </p:nvPr>
        </p:nvSpPr>
        <p:spPr>
          <a:xfrm>
            <a:off x="457200" y="1605960"/>
            <a:ext cx="8596080" cy="3880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This algorithm considers all possible routes, creating paths node by node and only proceeds if the path is promising.</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Is capable of finding the optimal (exact) solution, exhaustively searching through all possible permutations of nodes.</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But it has an infeasible amount of computation time even for relatively small inputs.</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Worst-case time complexity of the backtracking approach for TSP is O(n!)</a:t>
            </a:r>
            <a:endParaRPr b="0" lang="es-CO" sz="1800" spc="-1" strike="noStrike">
              <a:solidFill>
                <a:srgbClr val="000000"/>
              </a:solidFill>
              <a:latin typeface="Arial"/>
            </a:endParaRPr>
          </a:p>
        </p:txBody>
      </p:sp>
      <p:pic>
        <p:nvPicPr>
          <p:cNvPr id="591" name="Imagen 382" descr=""/>
          <p:cNvPicPr/>
          <p:nvPr/>
        </p:nvPicPr>
        <p:blipFill>
          <a:blip r:embed="rId1"/>
          <a:stretch/>
        </p:blipFill>
        <p:spPr>
          <a:xfrm>
            <a:off x="410040" y="5715000"/>
            <a:ext cx="4847400" cy="751680"/>
          </a:xfrm>
          <a:prstGeom prst="rect">
            <a:avLst/>
          </a:prstGeom>
          <a:ln w="0">
            <a:noFill/>
          </a:ln>
        </p:spPr>
      </p:pic>
      <p:sp>
        <p:nvSpPr>
          <p:cNvPr id="592" name="CuadroTexto 383"/>
          <p:cNvSpPr/>
          <p:nvPr/>
        </p:nvSpPr>
        <p:spPr>
          <a:xfrm>
            <a:off x="549000" y="5287680"/>
            <a:ext cx="173664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Arial"/>
                <a:ea typeface="DejaVu Sans"/>
              </a:rPr>
              <a:t>shipping.csv</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PlaceHolder 1"/>
          <p:cNvSpPr>
            <a:spLocks noGrp="1"/>
          </p:cNvSpPr>
          <p:nvPr>
            <p:ph type="title"/>
          </p:nvPr>
        </p:nvSpPr>
        <p:spPr>
          <a:xfrm>
            <a:off x="677160" y="108360"/>
            <a:ext cx="8596080" cy="52920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Analysis &amp; comparison – Real World</a:t>
            </a:r>
            <a:endParaRPr b="0" lang="es-CO" sz="3600" spc="-1" strike="noStrike">
              <a:solidFill>
                <a:srgbClr val="000000"/>
              </a:solidFill>
              <a:latin typeface="Arial"/>
            </a:endParaRPr>
          </a:p>
        </p:txBody>
      </p:sp>
      <p:graphicFrame>
        <p:nvGraphicFramePr>
          <p:cNvPr id="985" name="Tabla 4"/>
          <p:cNvGraphicFramePr/>
          <p:nvPr/>
        </p:nvGraphicFramePr>
        <p:xfrm>
          <a:off x="676800" y="1251360"/>
          <a:ext cx="9223920" cy="1112040"/>
        </p:xfrm>
        <a:graphic>
          <a:graphicData uri="http://schemas.openxmlformats.org/drawingml/2006/table">
            <a:tbl>
              <a:tblPr/>
              <a:tblGrid>
                <a:gridCol w="2970720"/>
                <a:gridCol w="1346760"/>
                <a:gridCol w="2183040"/>
                <a:gridCol w="2723400"/>
              </a:tblGrid>
              <a:tr h="37080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Triangular Approximation</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674</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1.12185e+06</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348</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7.09162e+06</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TODO times worse</a:t>
                      </a:r>
                      <a:endParaRPr b="0" lang="en-US" sz="1800" spc="-1" strike="noStrike">
                        <a:latin typeface="Arial"/>
                      </a:endParaRPr>
                    </a:p>
                    <a:p>
                      <a:pPr>
                        <a:lnSpc>
                          <a:spcPct val="100000"/>
                        </a:lnSpc>
                        <a:buNone/>
                      </a:pPr>
                      <a:r>
                        <a:rPr b="0" lang="es-CO" sz="1800" spc="-1" strike="noStrike">
                          <a:solidFill>
                            <a:srgbClr val="000000"/>
                          </a:solidFill>
                          <a:latin typeface="Arial"/>
                          <a:ea typeface="DejaVu Sans"/>
                        </a:rPr>
                        <a:t>TODO times slower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sp>
        <p:nvSpPr>
          <p:cNvPr id="986" name="CuadroTexto 4"/>
          <p:cNvSpPr/>
          <p:nvPr/>
        </p:nvSpPr>
        <p:spPr>
          <a:xfrm>
            <a:off x="676800" y="85140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Graph 1</a:t>
            </a:r>
            <a:endParaRPr b="0" lang="en-US" sz="1800" spc="-1" strike="noStrike">
              <a:latin typeface="Arial"/>
            </a:endParaRPr>
          </a:p>
        </p:txBody>
      </p:sp>
      <p:sp>
        <p:nvSpPr>
          <p:cNvPr id="987" name="CuadroTexto 5"/>
          <p:cNvSpPr/>
          <p:nvPr/>
        </p:nvSpPr>
        <p:spPr>
          <a:xfrm>
            <a:off x="601200" y="269712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Graph 2</a:t>
            </a:r>
            <a:endParaRPr b="0" lang="en-US" sz="1800" spc="-1" strike="noStrike">
              <a:latin typeface="Arial"/>
            </a:endParaRPr>
          </a:p>
        </p:txBody>
      </p:sp>
      <p:sp>
        <p:nvSpPr>
          <p:cNvPr id="988" name="CuadroTexto 6"/>
          <p:cNvSpPr/>
          <p:nvPr/>
        </p:nvSpPr>
        <p:spPr>
          <a:xfrm>
            <a:off x="601200" y="4691880"/>
            <a:ext cx="2427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Graph 3</a:t>
            </a:r>
            <a:endParaRPr b="0" lang="en-US" sz="1800" spc="-1" strike="noStrike">
              <a:latin typeface="Arial"/>
            </a:endParaRPr>
          </a:p>
        </p:txBody>
      </p:sp>
      <p:graphicFrame>
        <p:nvGraphicFramePr>
          <p:cNvPr id="989" name="Tabla 4"/>
          <p:cNvGraphicFramePr/>
          <p:nvPr/>
        </p:nvGraphicFramePr>
        <p:xfrm>
          <a:off x="676800" y="3063600"/>
          <a:ext cx="9233640" cy="1112040"/>
        </p:xfrm>
        <a:graphic>
          <a:graphicData uri="http://schemas.openxmlformats.org/drawingml/2006/table">
            <a:tbl>
              <a:tblPr/>
              <a:tblGrid>
                <a:gridCol w="2989800"/>
                <a:gridCol w="1346400"/>
                <a:gridCol w="2085480"/>
                <a:gridCol w="2811960"/>
              </a:tblGrid>
              <a:tr h="37080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Triangular Approximation</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6572</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1.872e+06</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n/a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n/a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n/a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graphicFrame>
        <p:nvGraphicFramePr>
          <p:cNvPr id="990" name="Tabla 4"/>
          <p:cNvGraphicFramePr/>
          <p:nvPr/>
        </p:nvGraphicFramePr>
        <p:xfrm>
          <a:off x="676800" y="5058720"/>
          <a:ext cx="9273240" cy="1112040"/>
        </p:xfrm>
        <a:graphic>
          <a:graphicData uri="http://schemas.openxmlformats.org/drawingml/2006/table">
            <a:tbl>
              <a:tblPr/>
              <a:tblGrid>
                <a:gridCol w="2989800"/>
                <a:gridCol w="1346400"/>
                <a:gridCol w="1937880"/>
                <a:gridCol w="2999160"/>
              </a:tblGrid>
              <a:tr h="370800">
                <a:tc>
                  <a:txBody>
                    <a:bodyPr anchor="t">
                      <a:noAutofit/>
                    </a:bodyPr>
                    <a:p>
                      <a:pPr>
                        <a:lnSpc>
                          <a:spcPct val="100000"/>
                        </a:lnSpc>
                        <a:buNone/>
                      </a:pPr>
                      <a:r>
                        <a:rPr b="1" lang="en-US" sz="1800" spc="-1" strike="noStrike">
                          <a:solidFill>
                            <a:srgbClr val="ffffff"/>
                          </a:solidFill>
                          <a:latin typeface="Trebuchet MS"/>
                          <a:ea typeface="DejaVu Sans"/>
                        </a:rPr>
                        <a:t>Method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Time (ms)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Trebuchet MS"/>
                          <a:ea typeface="DejaVu Sans"/>
                        </a:rPr>
                        <a:t>Value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nchor="t">
                      <a:noAutofit/>
                    </a:bodyPr>
                    <a:p>
                      <a:pPr>
                        <a:lnSpc>
                          <a:spcPct val="100000"/>
                        </a:lnSpc>
                        <a:buNone/>
                      </a:pPr>
                      <a:r>
                        <a:rPr b="1" lang="en-US" sz="1800" spc="-1" strike="noStrike">
                          <a:solidFill>
                            <a:srgbClr val="ffffff"/>
                          </a:solidFill>
                          <a:latin typeface="Arial"/>
                          <a:ea typeface="DejaVu Sans"/>
                        </a:rPr>
                        <a:t>Notes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r>
              <a:tr h="370800">
                <a:tc>
                  <a:txBody>
                    <a:bodyPr anchor="t">
                      <a:noAutofit/>
                    </a:bodyPr>
                    <a:p>
                      <a:pPr>
                        <a:lnSpc>
                          <a:spcPct val="100000"/>
                        </a:lnSpc>
                        <a:buNone/>
                        <a:tabLst>
                          <a:tab algn="l" pos="0"/>
                        </a:tabLst>
                      </a:pPr>
                      <a:r>
                        <a:rPr b="0" lang="en-US" sz="1800" spc="-1" strike="noStrike">
                          <a:solidFill>
                            <a:srgbClr val="000000"/>
                          </a:solidFill>
                          <a:latin typeface="Trebuchet MS"/>
                          <a:ea typeface="DejaVu Sans"/>
                        </a:rPr>
                        <a:t>Triangular Approximation</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26412</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2.90688e+06</a:t>
                      </a:r>
                      <a:endParaRPr b="0" lang="en-US"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r>
              <a:tr h="370800">
                <a:tc>
                  <a:txBody>
                    <a:bodyPr anchor="t">
                      <a:noAutofit/>
                    </a:bodyPr>
                    <a:p>
                      <a:pPr>
                        <a:lnSpc>
                          <a:spcPct val="100000"/>
                        </a:lnSpc>
                        <a:buNone/>
                      </a:pPr>
                      <a:r>
                        <a:rPr b="0" lang="en-US" sz="1800" spc="-1" strike="noStrike">
                          <a:solidFill>
                            <a:srgbClr val="000000"/>
                          </a:solidFill>
                          <a:latin typeface="Trebuchet MS"/>
                          <a:ea typeface="DejaVu Sans"/>
                        </a:rPr>
                        <a:t>Sweep</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139899</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1.12882e+08</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nchor="t">
                      <a:noAutofit/>
                    </a:bodyPr>
                    <a:p>
                      <a:pPr>
                        <a:lnSpc>
                          <a:spcPct val="100000"/>
                        </a:lnSpc>
                        <a:buNone/>
                      </a:pPr>
                      <a:r>
                        <a:rPr b="0" lang="es-CO" sz="1800" spc="-1" strike="noStrike">
                          <a:solidFill>
                            <a:srgbClr val="000000"/>
                          </a:solidFill>
                          <a:latin typeface="Arial"/>
                          <a:ea typeface="DejaVu Sans"/>
                        </a:rPr>
                        <a:t>TODO times worse</a:t>
                      </a:r>
                      <a:endParaRPr b="0" lang="en-US" sz="1800" spc="-1" strike="noStrike">
                        <a:latin typeface="Arial"/>
                      </a:endParaRPr>
                    </a:p>
                    <a:p>
                      <a:pPr>
                        <a:lnSpc>
                          <a:spcPct val="100000"/>
                        </a:lnSpc>
                        <a:buNone/>
                      </a:pPr>
                      <a:r>
                        <a:rPr b="0" lang="es-CO" sz="1800" spc="-1" strike="noStrike">
                          <a:solidFill>
                            <a:srgbClr val="000000"/>
                          </a:solidFill>
                          <a:latin typeface="Arial"/>
                          <a:ea typeface="DejaVu Sans"/>
                        </a:rPr>
                        <a:t>TODO times slower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594" name="PlaceHolder 2"/>
          <p:cNvSpPr>
            <a:spLocks noGrp="1"/>
          </p:cNvSpPr>
          <p:nvPr>
            <p:ph/>
          </p:nvPr>
        </p:nvSpPr>
        <p:spPr>
          <a:xfrm>
            <a:off x="457200" y="1605960"/>
            <a:ext cx="8596080" cy="31942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TSP problem is practically Hamiltonian Cycle Problem, but also requires to fine the lowest cost path among all Hamiltonian Paths.</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There are multiple ways to optimize the algorithm, considering the following conditions for Hamiltonian cycle:</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Must not contain </a:t>
            </a:r>
            <a:r>
              <a:rPr b="1" lang="en-US" sz="1800" spc="-1" strike="noStrike" u="sng">
                <a:solidFill>
                  <a:srgbClr val="404040"/>
                </a:solidFill>
                <a:uFillTx/>
                <a:latin typeface="Trebuchet MS"/>
                <a:ea typeface="DejaVu Sans"/>
              </a:rPr>
              <a:t>Pendant nodes</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Must not contain </a:t>
            </a:r>
            <a:r>
              <a:rPr b="1" lang="en-US" sz="1800" spc="-1" strike="noStrike" u="sng">
                <a:solidFill>
                  <a:srgbClr val="404040"/>
                </a:solidFill>
                <a:uFillTx/>
                <a:latin typeface="Trebuchet MS"/>
                <a:ea typeface="DejaVu Sans"/>
              </a:rPr>
              <a:t>Articulation Points</a:t>
            </a:r>
            <a:endParaRPr b="0" lang="es-CO" sz="1800" spc="-1" strike="noStrike">
              <a:solidFill>
                <a:srgbClr val="000000"/>
              </a:solidFill>
              <a:latin typeface="Arial"/>
            </a:endParaRPr>
          </a:p>
          <a:p>
            <a:pPr>
              <a:lnSpc>
                <a:spcPct val="90000"/>
              </a:lnSpc>
              <a:spcBef>
                <a:spcPts val="1417"/>
              </a:spcBef>
              <a:buNone/>
            </a:pPr>
            <a:endParaRPr b="0" lang="es-CO" sz="1800" spc="-1" strike="noStrike">
              <a:solidFill>
                <a:srgbClr val="000000"/>
              </a:solidFill>
              <a:latin typeface="Arial"/>
            </a:endParaRPr>
          </a:p>
        </p:txBody>
      </p:sp>
      <p:pic>
        <p:nvPicPr>
          <p:cNvPr id="595" name="Imagen 386" descr=""/>
          <p:cNvPicPr/>
          <p:nvPr/>
        </p:nvPicPr>
        <p:blipFill>
          <a:blip r:embed="rId1"/>
          <a:stretch/>
        </p:blipFill>
        <p:spPr>
          <a:xfrm>
            <a:off x="457200" y="5715000"/>
            <a:ext cx="4190400" cy="742320"/>
          </a:xfrm>
          <a:prstGeom prst="rect">
            <a:avLst/>
          </a:prstGeom>
          <a:ln w="0">
            <a:noFill/>
          </a:ln>
        </p:spPr>
      </p:pic>
      <p:sp>
        <p:nvSpPr>
          <p:cNvPr id="596" name="CuadroTexto 387"/>
          <p:cNvSpPr/>
          <p:nvPr/>
        </p:nvSpPr>
        <p:spPr>
          <a:xfrm>
            <a:off x="543240" y="5303880"/>
            <a:ext cx="2199600" cy="274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Arial"/>
                <a:ea typeface="DejaVu Sans"/>
              </a:rPr>
              <a:t>stadiums.csv</a:t>
            </a:r>
            <a:endParaRPr b="0" lang="en-US" sz="1300" spc="-1" strike="noStrike">
              <a:latin typeface="Arial"/>
            </a:endParaRPr>
          </a:p>
        </p:txBody>
      </p:sp>
      <p:pic>
        <p:nvPicPr>
          <p:cNvPr id="597" name="Imagen 388" descr=""/>
          <p:cNvPicPr/>
          <p:nvPr/>
        </p:nvPicPr>
        <p:blipFill>
          <a:blip r:embed="rId2"/>
          <a:stretch/>
        </p:blipFill>
        <p:spPr>
          <a:xfrm>
            <a:off x="7372800" y="5715000"/>
            <a:ext cx="3142440" cy="675720"/>
          </a:xfrm>
          <a:prstGeom prst="rect">
            <a:avLst/>
          </a:prstGeom>
          <a:ln w="0">
            <a:noFill/>
          </a:ln>
        </p:spPr>
      </p:pic>
      <p:sp>
        <p:nvSpPr>
          <p:cNvPr id="598" name="CuadroTexto 389"/>
          <p:cNvSpPr/>
          <p:nvPr/>
        </p:nvSpPr>
        <p:spPr>
          <a:xfrm>
            <a:off x="7543800" y="5257800"/>
            <a:ext cx="133560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Arial"/>
                <a:ea typeface="DejaVu Sans"/>
              </a:rPr>
              <a:t>tourism.csv</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600" name="PlaceHolder 2"/>
          <p:cNvSpPr>
            <a:spLocks noGrp="1"/>
          </p:cNvSpPr>
          <p:nvPr>
            <p:ph/>
          </p:nvPr>
        </p:nvSpPr>
        <p:spPr>
          <a:xfrm>
            <a:off x="605160" y="2291760"/>
            <a:ext cx="6233760" cy="3880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i="1" lang="en-US" sz="1800" spc="-1" strike="noStrike">
                <a:solidFill>
                  <a:srgbClr val="404040"/>
                </a:solidFill>
                <a:latin typeface="Ubuntu"/>
                <a:ea typeface="DejaVu Sans"/>
              </a:rPr>
              <a:t>Pendant vertex </a:t>
            </a:r>
            <a:r>
              <a:rPr b="0" lang="en-US" sz="1800" spc="-1" strike="noStrike">
                <a:solidFill>
                  <a:srgbClr val="404040"/>
                </a:solidFill>
                <a:latin typeface="Ubuntu"/>
                <a:ea typeface="DejaVu Sans"/>
              </a:rPr>
              <a:t>(leaf) is a vertex with degree one.</a:t>
            </a:r>
            <a:endParaRPr b="0" lang="es-CO" sz="1800" spc="-1" strike="noStrike">
              <a:solidFill>
                <a:srgbClr val="000000"/>
              </a:solidFill>
              <a:latin typeface="Arial"/>
            </a:endParaRPr>
          </a:p>
          <a:p>
            <a:pPr>
              <a:lnSpc>
                <a:spcPct val="90000"/>
              </a:lnSpc>
              <a:spcBef>
                <a:spcPts val="1417"/>
              </a:spcBef>
              <a:buNone/>
            </a:pPr>
            <a:endParaRPr b="0" lang="es-CO" sz="1800" spc="-1" strike="noStrike">
              <a:solidFill>
                <a:srgbClr val="000000"/>
              </a:solidFill>
              <a:latin typeface="Arial"/>
            </a:endParaRPr>
          </a:p>
          <a:p>
            <a:pPr>
              <a:lnSpc>
                <a:spcPct val="90000"/>
              </a:lnSpc>
              <a:spcBef>
                <a:spcPts val="1417"/>
              </a:spcBef>
              <a:buNone/>
            </a:pPr>
            <a:endParaRPr b="0" lang="es-CO" sz="1800" spc="-1" strike="noStrike">
              <a:solidFill>
                <a:srgbClr val="000000"/>
              </a:solidFill>
              <a:latin typeface="Arial"/>
            </a:endParaRPr>
          </a:p>
          <a:p>
            <a:pPr>
              <a:lnSpc>
                <a:spcPct val="90000"/>
              </a:lnSpc>
              <a:spcBef>
                <a:spcPts val="1001"/>
              </a:spcBef>
              <a:buNone/>
            </a:pPr>
            <a:endParaRPr b="0" lang="es-CO" sz="1000" spc="-1" strike="noStrike">
              <a:solidFill>
                <a:srgbClr val="000000"/>
              </a:solidFill>
              <a:latin typeface="Arial"/>
            </a:endParaRPr>
          </a:p>
        </p:txBody>
      </p:sp>
      <p:sp>
        <p:nvSpPr>
          <p:cNvPr id="601" name="CuadroTexto 392"/>
          <p:cNvSpPr/>
          <p:nvPr/>
        </p:nvSpPr>
        <p:spPr>
          <a:xfrm>
            <a:off x="706320" y="1371600"/>
            <a:ext cx="2950920" cy="724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Pendant nodes</a:t>
            </a:r>
            <a:endParaRPr b="0" lang="en-US" sz="2500" spc="-1" strike="noStrike">
              <a:latin typeface="Arial"/>
            </a:endParaRPr>
          </a:p>
        </p:txBody>
      </p:sp>
      <p:pic>
        <p:nvPicPr>
          <p:cNvPr id="602" name="Imagen 393" descr=""/>
          <p:cNvPicPr/>
          <p:nvPr/>
        </p:nvPicPr>
        <p:blipFill>
          <a:blip r:embed="rId1"/>
          <a:stretch/>
        </p:blipFill>
        <p:spPr>
          <a:xfrm>
            <a:off x="6858000" y="2086200"/>
            <a:ext cx="2761560" cy="2942640"/>
          </a:xfrm>
          <a:prstGeom prst="rect">
            <a:avLst/>
          </a:prstGeom>
          <a:ln w="0">
            <a:noFill/>
          </a:ln>
        </p:spPr>
      </p:pic>
      <p:pic>
        <p:nvPicPr>
          <p:cNvPr id="603" name="Imagen 394" descr=""/>
          <p:cNvPicPr/>
          <p:nvPr/>
        </p:nvPicPr>
        <p:blipFill>
          <a:blip r:embed="rId2"/>
          <a:stretch/>
        </p:blipFill>
        <p:spPr>
          <a:xfrm>
            <a:off x="486360" y="3791160"/>
            <a:ext cx="6352560" cy="1694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605" name="PlaceHolder 2"/>
          <p:cNvSpPr>
            <a:spLocks noGrp="1"/>
          </p:cNvSpPr>
          <p:nvPr>
            <p:ph/>
          </p:nvPr>
        </p:nvSpPr>
        <p:spPr>
          <a:xfrm>
            <a:off x="457200" y="2057400"/>
            <a:ext cx="6400440" cy="3880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Articulation point is a vertex that disconnects the graph if removed. </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Obviously, Hamiltonian cycle is impossible if a graph contains an articulation point, as all nodes should be visited ones, and we should return to the first vertex.</a:t>
            </a:r>
            <a:endParaRPr b="0" lang="es-CO" sz="1800" spc="-1" strike="noStrike">
              <a:solidFill>
                <a:srgbClr val="000000"/>
              </a:solidFill>
              <a:latin typeface="Arial"/>
            </a:endParaRPr>
          </a:p>
          <a:p>
            <a:pPr>
              <a:lnSpc>
                <a:spcPct val="90000"/>
              </a:lnSpc>
              <a:spcBef>
                <a:spcPts val="1417"/>
              </a:spcBef>
              <a:buNone/>
            </a:pP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Moreover, in general it is not recommended to have a graph with articulation points, because if this vertex fails the whole network becomes disconnected (fails). </a:t>
            </a:r>
            <a:endParaRPr b="0" lang="es-CO" sz="1800" spc="-1" strike="noStrike">
              <a:solidFill>
                <a:srgbClr val="000000"/>
              </a:solidFill>
              <a:latin typeface="Arial"/>
            </a:endParaRPr>
          </a:p>
        </p:txBody>
      </p:sp>
      <p:sp>
        <p:nvSpPr>
          <p:cNvPr id="606" name="CuadroTexto 397"/>
          <p:cNvSpPr/>
          <p:nvPr/>
        </p:nvSpPr>
        <p:spPr>
          <a:xfrm>
            <a:off x="685800" y="1371600"/>
            <a:ext cx="3519360" cy="79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Articulation Point</a:t>
            </a:r>
            <a:endParaRPr b="0" lang="en-US" sz="2500" spc="-1" strike="noStrike">
              <a:latin typeface="Arial"/>
            </a:endParaRPr>
          </a:p>
        </p:txBody>
      </p:sp>
      <p:pic>
        <p:nvPicPr>
          <p:cNvPr id="607" name="Imagen 398" descr=""/>
          <p:cNvPicPr/>
          <p:nvPr/>
        </p:nvPicPr>
        <p:blipFill>
          <a:blip r:embed="rId1"/>
          <a:stretch/>
        </p:blipFill>
        <p:spPr>
          <a:xfrm>
            <a:off x="6972480" y="1828800"/>
            <a:ext cx="2856960" cy="1685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609" name="PlaceHolder 2"/>
          <p:cNvSpPr>
            <a:spLocks noGrp="1"/>
          </p:cNvSpPr>
          <p:nvPr>
            <p:ph/>
          </p:nvPr>
        </p:nvSpPr>
        <p:spPr>
          <a:xfrm>
            <a:off x="457200" y="2057400"/>
            <a:ext cx="6400440" cy="3880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Trebuchet MS"/>
                <a:ea typeface="DejaVu Sans"/>
              </a:rPr>
              <a:t>There are multiple algorithms to find the articulation point in a graph. One of the most efficient is Tarjan’s algorithm with linear time complexity O(V + E)</a:t>
            </a:r>
            <a:endParaRPr b="0" lang="es-CO" sz="1800" spc="-1" strike="noStrike">
              <a:solidFill>
                <a:srgbClr val="000000"/>
              </a:solidFill>
              <a:latin typeface="Arial"/>
            </a:endParaRPr>
          </a:p>
        </p:txBody>
      </p:sp>
      <p:sp>
        <p:nvSpPr>
          <p:cNvPr id="610" name="CuadroTexto 401"/>
          <p:cNvSpPr/>
          <p:nvPr/>
        </p:nvSpPr>
        <p:spPr>
          <a:xfrm>
            <a:off x="685800" y="1371600"/>
            <a:ext cx="3519360" cy="79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Articulation Point</a:t>
            </a:r>
            <a:endParaRPr b="0" lang="en-US" sz="2500" spc="-1" strike="noStrike">
              <a:latin typeface="Arial"/>
            </a:endParaRPr>
          </a:p>
        </p:txBody>
      </p:sp>
      <p:pic>
        <p:nvPicPr>
          <p:cNvPr id="611" name="Imagen 402" descr=""/>
          <p:cNvPicPr/>
          <p:nvPr/>
        </p:nvPicPr>
        <p:blipFill>
          <a:blip r:embed="rId1"/>
          <a:stretch/>
        </p:blipFill>
        <p:spPr>
          <a:xfrm>
            <a:off x="6972480" y="1828800"/>
            <a:ext cx="2856960" cy="1685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677160" y="609480"/>
            <a:ext cx="8596080" cy="1320120"/>
          </a:xfrm>
          <a:prstGeom prst="rect">
            <a:avLst/>
          </a:prstGeom>
          <a:noFill/>
          <a:ln w="0">
            <a:noFill/>
          </a:ln>
        </p:spPr>
        <p:txBody>
          <a:bodyPr lIns="90000" rIns="90000" tIns="45000" bIns="45000" anchor="t">
            <a:noAutofit/>
          </a:bodyPr>
          <a:p>
            <a:pPr>
              <a:lnSpc>
                <a:spcPct val="100000"/>
              </a:lnSpc>
              <a:buNone/>
            </a:pPr>
            <a:r>
              <a:rPr b="0" lang="en-US" sz="3600" spc="-1" strike="noStrike">
                <a:solidFill>
                  <a:srgbClr val="0f6fc6"/>
                </a:solidFill>
                <a:latin typeface="Trebuchet MS"/>
                <a:ea typeface="DejaVu Sans"/>
              </a:rPr>
              <a:t>Backtracking algorithm</a:t>
            </a:r>
            <a:endParaRPr b="0" lang="es-CO" sz="3600" spc="-1" strike="noStrike">
              <a:solidFill>
                <a:srgbClr val="000000"/>
              </a:solidFill>
              <a:latin typeface="Arial"/>
            </a:endParaRPr>
          </a:p>
        </p:txBody>
      </p:sp>
      <p:sp>
        <p:nvSpPr>
          <p:cNvPr id="613" name="PlaceHolder 2"/>
          <p:cNvSpPr>
            <a:spLocks noGrp="1"/>
          </p:cNvSpPr>
          <p:nvPr>
            <p:ph/>
          </p:nvPr>
        </p:nvSpPr>
        <p:spPr>
          <a:xfrm>
            <a:off x="457200" y="2057400"/>
            <a:ext cx="6400440" cy="38800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Ubuntu"/>
                <a:ea typeface="DejaVu Sans"/>
              </a:rPr>
              <a:t>Steps:</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Ubuntu"/>
                <a:ea typeface="DejaVu Sans"/>
              </a:rPr>
              <a:t>Perform Depth-First Search (DFS) on the graph, initializing </a:t>
            </a:r>
            <a:r>
              <a:rPr b="0" i="1" lang="en-US" sz="1800" spc="-1" strike="noStrike">
                <a:solidFill>
                  <a:srgbClr val="404040"/>
                </a:solidFill>
                <a:latin typeface="Ubuntu"/>
                <a:ea typeface="DejaVu Sans"/>
              </a:rPr>
              <a:t>discovery_time[node]</a:t>
            </a:r>
            <a:r>
              <a:rPr b="0" lang="en-US" sz="1800" spc="-1" strike="noStrike">
                <a:solidFill>
                  <a:srgbClr val="404040"/>
                </a:solidFill>
                <a:latin typeface="Ubuntu"/>
                <a:ea typeface="DejaVu Sans"/>
              </a:rPr>
              <a:t> and </a:t>
            </a:r>
            <a:r>
              <a:rPr b="0" i="1" lang="en-US" sz="1800" spc="-1" strike="noStrike">
                <a:solidFill>
                  <a:srgbClr val="404040"/>
                </a:solidFill>
                <a:latin typeface="Ubuntu"/>
                <a:ea typeface="DejaVu Sans"/>
              </a:rPr>
              <a:t>low[node]</a:t>
            </a:r>
            <a:r>
              <a:rPr b="0" lang="en-US" sz="1800" spc="-1" strike="noStrike">
                <a:solidFill>
                  <a:srgbClr val="404040"/>
                </a:solidFill>
                <a:latin typeface="Ubuntu"/>
                <a:ea typeface="DejaVu Sans"/>
              </a:rPr>
              <a:t> for each node.</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Ubuntu"/>
                <a:ea typeface="DejaVu Sans"/>
              </a:rPr>
              <a:t>For each node u, review its children v. </a:t>
            </a:r>
            <a:r>
              <a:rPr b="0" i="1" lang="en-US" sz="1800" spc="-1" strike="noStrike">
                <a:solidFill>
                  <a:srgbClr val="404040"/>
                </a:solidFill>
                <a:latin typeface="Ubuntu"/>
                <a:ea typeface="DejaVu Sans"/>
              </a:rPr>
              <a:t>If low[v] &lt; discovery_time[u]</a:t>
            </a:r>
            <a:r>
              <a:rPr b="0" lang="en-US" sz="1800" spc="-1" strike="noStrike">
                <a:solidFill>
                  <a:srgbClr val="404040"/>
                </a:solidFill>
                <a:latin typeface="Ubuntu"/>
                <a:ea typeface="DejaVu Sans"/>
              </a:rPr>
              <a:t>, u is not an articulation point. </a:t>
            </a:r>
            <a:r>
              <a:rPr b="0" i="1" lang="en-US" sz="1800" spc="-1" strike="noStrike">
                <a:solidFill>
                  <a:srgbClr val="404040"/>
                </a:solidFill>
                <a:latin typeface="Ubuntu"/>
                <a:ea typeface="DejaVu Sans"/>
              </a:rPr>
              <a:t>If low[v] &gt;= discovery_time[u]</a:t>
            </a:r>
            <a:r>
              <a:rPr b="0" lang="en-US" sz="1800" spc="-1" strike="noStrike">
                <a:solidFill>
                  <a:srgbClr val="404040"/>
                </a:solidFill>
                <a:latin typeface="Ubuntu"/>
                <a:ea typeface="DejaVu Sans"/>
              </a:rPr>
              <a:t> for all v, u is an articulation point.</a:t>
            </a:r>
            <a:endParaRPr b="0" lang="es-CO" sz="1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1800" spc="-1" strike="noStrike">
                <a:solidFill>
                  <a:srgbClr val="404040"/>
                </a:solidFill>
                <a:latin typeface="Ubuntu"/>
                <a:ea typeface="DejaVu Sans"/>
              </a:rPr>
              <a:t>The root of the DFS tree is an articulation point if it has two or more children.</a:t>
            </a:r>
            <a:endParaRPr b="0" lang="es-CO" sz="1800" spc="-1" strike="noStrike">
              <a:solidFill>
                <a:srgbClr val="000000"/>
              </a:solidFill>
              <a:latin typeface="Arial"/>
            </a:endParaRPr>
          </a:p>
        </p:txBody>
      </p:sp>
      <p:sp>
        <p:nvSpPr>
          <p:cNvPr id="614" name="CuadroTexto 405"/>
          <p:cNvSpPr/>
          <p:nvPr/>
        </p:nvSpPr>
        <p:spPr>
          <a:xfrm>
            <a:off x="685800" y="1371600"/>
            <a:ext cx="3519360" cy="799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500" spc="-1" strike="noStrike">
                <a:solidFill>
                  <a:srgbClr val="55308d"/>
                </a:solidFill>
                <a:latin typeface="Ubuntu Light"/>
                <a:ea typeface="DejaVu Sans"/>
              </a:rPr>
              <a:t>Tarjan’s algorithm</a:t>
            </a:r>
            <a:endParaRPr b="0" lang="en-US" sz="2500" spc="-1" strike="noStrike">
              <a:latin typeface="Arial"/>
            </a:endParaRPr>
          </a:p>
        </p:txBody>
      </p:sp>
      <p:pic>
        <p:nvPicPr>
          <p:cNvPr id="615" name="Imagen 406" descr=""/>
          <p:cNvPicPr/>
          <p:nvPr/>
        </p:nvPicPr>
        <p:blipFill>
          <a:blip r:embed="rId1"/>
          <a:stretch/>
        </p:blipFill>
        <p:spPr>
          <a:xfrm>
            <a:off x="7088400" y="989280"/>
            <a:ext cx="5027040" cy="2439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335</TotalTime>
  <Application>LibreOffice/7.3.7.2$Linux_X86_64 LibreOffice_project/30$Build-2</Application>
  <AppVersion>15.0000</AppVersion>
  <Words>1282</Words>
  <Paragraphs>292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2023-05-31T21:22:16Z</dcterms:created>
  <dc:creator>Andres Eduardo Villota Vega</dc:creator>
  <dc:description/>
  <dc:language>en-US</dc:language>
  <cp:lastModifiedBy/>
  <dcterms:modified xsi:type="dcterms:W3CDTF">2023-06-05T05:54:41Z</dcterms:modified>
  <cp:revision>7</cp:revision>
  <dc:subject/>
  <dc:title>Project 2: Travelling Salesperson Problem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37</vt:i4>
  </property>
</Properties>
</file>