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3819667-73FA-4DCC-ACE7-017D1607E0A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818F83D-48DB-4443-B796-B67442B19CB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40A4005-B728-4248-9869-C22112F7C32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23D5EE1-A1EE-4257-AC6D-5C0033F445A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24D6697-F7D7-4700-865C-685BEE52A02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E6B0CEC-7AE5-4244-BA7E-7B499A7DF27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4561AD7-474B-4E0E-8A59-4CEDB25C820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D4B8BBA-7C99-477E-B52A-8967B6C3262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0469443-A687-48BE-AFFD-D8978B4DBE9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62AE306-6AC7-4BAE-8F3C-8763DF7FFBE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8A49CF3-5C75-43C3-B38B-8FED71B2B1F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B643EBB-E9AB-4957-B905-4FAB0C1717E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10AE240-1CA5-4150-9505-C6295B54C15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FD7635E-B18F-4BE9-9796-51D8EB6D271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A2FB7B4-85E1-4DA8-863C-5957258718E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BD58939-D8CE-432C-AF3E-79A2DEEA21A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48A27A4-F03C-435B-AF53-385584B639EC}"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ECA95BA-F900-46F4-BAA8-A77591B9D2B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E116479-27EB-45F7-865A-A668C144732D}"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8592223-21C6-4AD8-BCD5-36952F744B2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36"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37"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496B4EC-174A-458A-97D6-A47488653ED1}"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994D31C-FCCD-4E70-B770-07DE63DBC03F}"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C2DCC9B-A40C-4CF1-8A94-7F629696170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3801A21-EE39-4676-B7E7-77B284C8C0ED}"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41"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42"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43"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A3E4499-B9E7-46D1-87CF-5090D4350A1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45"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46"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47"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AA84703-84C9-4A52-ACFE-C90488A078E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49"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50"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51"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829D494-3BD1-4EFE-B673-6108AE75611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53"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54"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8CB1AEE-744B-428E-B664-23C764AA173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56"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57"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58"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59"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90103D2-64AD-4976-811A-F4E2FBA0CAF0}"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61"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62"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63"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64"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65"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66"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39B0329-7781-477B-8A7F-11AB84BF8123}"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00D06969-D601-40F9-A8FA-43A8237754C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2C64F13-9CE9-4793-9C1E-9B3B8A992CC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86"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D578B60-088B-49C1-B43D-958CDB02B41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8587699-F7AC-4D70-AF5D-06347827186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88"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89"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D0FEE7C-193F-4B0B-AE25-7AECE984C734}"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B14B378-6024-44CA-9E12-289B53B0D5F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FE4622C-EB79-4BCC-BE39-9AC4C0E122FE}"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93"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94"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95"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B3070EA-BB60-4FA3-B484-63B6395605C5}"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97"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98"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99"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A477EE7-7B79-476D-ACB0-D377484E4DBC}"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01"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02"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03"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471D493-C6D5-4A81-B7A1-9E34BFBB441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05"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06"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38093FB-82B6-44C8-8C85-2206C0DED645}"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08"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09"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0"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1"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A84E47BC-124C-4FDB-A575-8E126BEBE1BF}"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13"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4"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5"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6"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7"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18"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B5ED2DCB-A123-4EEE-BC82-DAB9125B47DD}"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64D4BCF-A088-473A-BAB4-D104E2B3A2EF}"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5E87F5A-E707-40A9-911B-C5682F1B355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36"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A2C8DAFE-C38B-4B63-8AE5-23C2D53B60F2}"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38"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8A3D8A26-4A38-45D0-A27D-6475C57C5561}"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40"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41"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F0DF9090-79E0-4EB6-BCEE-10ED67558C60}"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BB1B074F-A72D-4C97-B78A-330237B0B2FC}"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429602B-17F5-4A64-AE85-98512E6825D9}"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45"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46"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47"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8FEA69A-7679-4EEC-AD39-8865A8578E0C}"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49"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50"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51"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0A08F811-F0E7-4737-BCF9-0488C6C258D0}"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53"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54"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55"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43E4AFFD-6EA7-4D42-8749-E747F609CD5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57"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58"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C74E7DC2-5DD4-4B73-8F9E-09AA4E00BBC8}"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60"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1"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2"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3"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DE99CB20-40B4-44D6-A133-AAC0DEF3D505}"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7756ABE-7495-4FA8-AD71-850DC68125A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65"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6"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7"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8"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69"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70"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2BC367E5-3514-4BF7-A5F4-21031CE0C8BE}"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6A173E88-70D8-4CC1-AFC4-285BCE86AB58}"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88"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CE1696CD-FDC1-40F7-8ACC-C1E7E071FF64}"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90"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D6D2A8ED-2C94-4B3F-87A0-0C14A1A06B4F}"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92"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93"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AE9056E-AF24-4035-AE46-E3D89BC0FC62}"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E1518ECD-6E82-4A1D-9990-E887DE4BE806}"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8210C999-E797-485B-B7AF-26A20CEE6837}"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9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98"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99"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82AFDEB2-1572-4028-8B48-09D0B2C99466}"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1"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02"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03"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3C300CA6-F5B5-4F96-8228-D89791D91ED6}"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5"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06"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07"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18F78782-59ED-4F60-AE0A-03FE9F293471}"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16670F1-8310-46C2-878C-A09BE39CAF9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9"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0"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9272616-E26F-4F6F-94FE-F43A4ACEB00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12"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3"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4"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5"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0B916224-5C15-4540-BAA2-7D6A5677D202}"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17"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8"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9"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20"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21"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22"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3C146838-5D07-4506-86EE-381F55267039}"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13250D8-BA2A-4B27-934E-A7A734F8AE1B}"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40"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D2BA09A6-12D0-4335-85F9-FA8FC704D951}"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42"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105E126E-081C-4412-949B-1930F36BFB37}"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44"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45"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11EA373B-EAFB-458A-8571-5C11BD05C41A}"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F56E41E2-A028-40A2-BD07-E201EC53FC64}"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CE091F29-52A1-40EE-833F-666043080B15}"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49"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0"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1"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60AC1918-DCDC-49E3-888B-7E025144169A}"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9A7ED6-E0CE-4C81-9805-0624D9A60AE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53"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4"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5"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43B3D199-04A5-4125-8834-F3793A7A1253}"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5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8"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9"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EA1EE2A0-868E-43BE-919B-362170AA8E6A}"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61"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62"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D878EEAD-2CE8-44CD-AC91-7667B6FF7E6E}"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64"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65"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66"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67"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960A5BA0-B138-4C0E-BF13-BD215C96DA26}"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69"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70"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71"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72"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73"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74"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19BAA0A2-D339-4534-8B03-58E00B219863}"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35F5091-10C5-4F40-ADDA-93067FFD08C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1"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p>
            <a:pPr algn="r">
              <a:lnSpc>
                <a:spcPct val="100000"/>
              </a:lnSpc>
              <a:buNone/>
            </a:pPr>
            <a:r>
              <a:rPr b="0" lang="es-ES" sz="5400" spc="-1" strike="noStrike">
                <a:solidFill>
                  <a:srgbClr val="0f6fc6"/>
                </a:solidFill>
                <a:latin typeface="Trebuchet MS"/>
              </a:rPr>
              <a:t>Haga clic para modificar el estilo de título del patrón</a:t>
            </a:r>
            <a:endParaRPr b="0" lang="en-US" sz="5400" spc="-1" strike="noStrike">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B755865A-090D-42CB-AA0F-1AF6B3833963}" type="slidenum">
              <a:rPr b="0" lang="en-US" sz="900" spc="-1" strike="noStrike">
                <a:solidFill>
                  <a:srgbClr val="0f6fc6"/>
                </a:solidFill>
                <a:latin typeface="Trebuchet MS"/>
              </a:rPr>
              <a:t>&lt;number&gt;</a:t>
            </a:fld>
            <a:endParaRPr b="0" lang="en-US" sz="900" spc="-1" strike="noStrike">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s-ES" sz="3600" spc="-1" strike="noStrike">
                <a:solidFill>
                  <a:srgbClr val="0f6fc6"/>
                </a:solidFill>
                <a:latin typeface="Trebuchet MS"/>
              </a:rPr>
              <a:t>Haga clic para modificar el estilo de título del patrón</a:t>
            </a:r>
            <a:endParaRPr b="0" lang="en-US" sz="3600" spc="-1" strike="noStrike">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s-E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840">
              <a:lnSpc>
                <a:spcPct val="100000"/>
              </a:lnSpc>
              <a:spcBef>
                <a:spcPts val="1001"/>
              </a:spcBef>
              <a:buClr>
                <a:srgbClr val="0f6fc6"/>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600">
              <a:lnSpc>
                <a:spcPct val="100000"/>
              </a:lnSpc>
              <a:spcBef>
                <a:spcPts val="1001"/>
              </a:spcBef>
              <a:buClr>
                <a:srgbClr val="0f6fc6"/>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299259ED-DF68-4797-AB27-68E97F32C37F}" type="slidenum">
              <a:rPr b="0" lang="en-US" sz="900" spc="-1" strike="noStrike">
                <a:solidFill>
                  <a:srgbClr val="0f6fc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s-ES" sz="3600" spc="-1" strike="noStrike">
                <a:solidFill>
                  <a:srgbClr val="0f6fc6"/>
                </a:solidFill>
                <a:latin typeface="Trebuchet MS"/>
              </a:rPr>
              <a:t>Haga clic para modificar el estilo de título del patrón</a:t>
            </a:r>
            <a:endParaRPr b="0" lang="en-US" sz="3600" spc="-1" strike="noStrike">
              <a:solidFill>
                <a:srgbClr val="000000"/>
              </a:solidFill>
              <a:latin typeface="Trebuchet MS"/>
            </a:endParaRPr>
          </a:p>
        </p:txBody>
      </p:sp>
      <p:sp>
        <p:nvSpPr>
          <p:cNvPr id="127"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s-E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840">
              <a:lnSpc>
                <a:spcPct val="100000"/>
              </a:lnSpc>
              <a:spcBef>
                <a:spcPts val="1001"/>
              </a:spcBef>
              <a:buClr>
                <a:srgbClr val="0f6fc6"/>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600">
              <a:lnSpc>
                <a:spcPct val="100000"/>
              </a:lnSpc>
              <a:spcBef>
                <a:spcPts val="1001"/>
              </a:spcBef>
              <a:buClr>
                <a:srgbClr val="0f6fc6"/>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128" name="PlaceHolder 3"/>
          <p:cNvSpPr>
            <a:spLocks noGrp="1"/>
          </p:cNvSpPr>
          <p:nvPr>
            <p:ph type="dt" idx="7"/>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129" name="PlaceHolder 4"/>
          <p:cNvSpPr>
            <a:spLocks noGrp="1"/>
          </p:cNvSpPr>
          <p:nvPr>
            <p:ph type="ftr" idx="8"/>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30" name="PlaceHolder 5"/>
          <p:cNvSpPr>
            <a:spLocks noGrp="1"/>
          </p:cNvSpPr>
          <p:nvPr>
            <p:ph type="sldNum" idx="9"/>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62239133-ED37-4249-B73B-0F77664E0DA3}" type="slidenum">
              <a:rPr b="0" lang="en-US" sz="900" spc="-1" strike="noStrike">
                <a:solidFill>
                  <a:srgbClr val="0f6fc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7" name="Group 6"/>
          <p:cNvGrpSpPr/>
          <p:nvPr/>
        </p:nvGrpSpPr>
        <p:grpSpPr>
          <a:xfrm>
            <a:off x="0" y="-8640"/>
            <a:ext cx="12191760" cy="6866640"/>
            <a:chOff x="0" y="-8640"/>
            <a:chExt cx="12191760" cy="6866640"/>
          </a:xfrm>
        </p:grpSpPr>
        <p:sp>
          <p:nvSpPr>
            <p:cNvPr id="168"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s-ES" sz="3600" spc="-1" strike="noStrike">
                <a:solidFill>
                  <a:srgbClr val="0f6fc6"/>
                </a:solidFill>
                <a:latin typeface="Trebuchet MS"/>
              </a:rPr>
              <a:t>Haga clic para modificar el estilo de título del patrón</a:t>
            </a:r>
            <a:endParaRPr b="0" lang="en-US" sz="3600" spc="-1" strike="noStrike">
              <a:solidFill>
                <a:srgbClr val="000000"/>
              </a:solidFill>
              <a:latin typeface="Trebuchet MS"/>
            </a:endParaRPr>
          </a:p>
        </p:txBody>
      </p:sp>
      <p:sp>
        <p:nvSpPr>
          <p:cNvPr id="179"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s-E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840">
              <a:lnSpc>
                <a:spcPct val="100000"/>
              </a:lnSpc>
              <a:spcBef>
                <a:spcPts val="1001"/>
              </a:spcBef>
              <a:buClr>
                <a:srgbClr val="0f6fc6"/>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600">
              <a:lnSpc>
                <a:spcPct val="100000"/>
              </a:lnSpc>
              <a:spcBef>
                <a:spcPts val="1001"/>
              </a:spcBef>
              <a:buClr>
                <a:srgbClr val="0f6fc6"/>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180" name="PlaceHolder 3"/>
          <p:cNvSpPr>
            <a:spLocks noGrp="1"/>
          </p:cNvSpPr>
          <p:nvPr>
            <p:ph type="dt" idx="10"/>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181" name="PlaceHolder 4"/>
          <p:cNvSpPr>
            <a:spLocks noGrp="1"/>
          </p:cNvSpPr>
          <p:nvPr>
            <p:ph type="ftr" idx="11"/>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82" name="PlaceHolder 5"/>
          <p:cNvSpPr>
            <a:spLocks noGrp="1"/>
          </p:cNvSpPr>
          <p:nvPr>
            <p:ph type="sldNum" idx="12"/>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74D6F405-2867-417F-8E49-3A631A34C6A9}" type="slidenum">
              <a:rPr b="0" lang="en-US" sz="900" spc="-1" strike="noStrike">
                <a:solidFill>
                  <a:srgbClr val="0f6fc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9" name="Group 6"/>
          <p:cNvGrpSpPr/>
          <p:nvPr/>
        </p:nvGrpSpPr>
        <p:grpSpPr>
          <a:xfrm>
            <a:off x="0" y="-8640"/>
            <a:ext cx="12191760" cy="6866640"/>
            <a:chOff x="0" y="-8640"/>
            <a:chExt cx="12191760" cy="6866640"/>
          </a:xfrm>
        </p:grpSpPr>
        <p:sp>
          <p:nvSpPr>
            <p:cNvPr id="220"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s-ES" sz="3600" spc="-1" strike="noStrike">
                <a:solidFill>
                  <a:srgbClr val="0f6fc6"/>
                </a:solidFill>
                <a:latin typeface="Trebuchet MS"/>
              </a:rPr>
              <a:t>Haga clic para modificar el estilo de título del patrón</a:t>
            </a:r>
            <a:endParaRPr b="0" lang="en-US" sz="3600" spc="-1" strike="noStrike">
              <a:solidFill>
                <a:srgbClr val="000000"/>
              </a:solidFill>
              <a:latin typeface="Trebuchet MS"/>
            </a:endParaRPr>
          </a:p>
        </p:txBody>
      </p:sp>
      <p:sp>
        <p:nvSpPr>
          <p:cNvPr id="231"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s-E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840">
              <a:lnSpc>
                <a:spcPct val="100000"/>
              </a:lnSpc>
              <a:spcBef>
                <a:spcPts val="1001"/>
              </a:spcBef>
              <a:buClr>
                <a:srgbClr val="0f6fc6"/>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600">
              <a:lnSpc>
                <a:spcPct val="100000"/>
              </a:lnSpc>
              <a:spcBef>
                <a:spcPts val="1001"/>
              </a:spcBef>
              <a:buClr>
                <a:srgbClr val="0f6fc6"/>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232" name="PlaceHolder 3"/>
          <p:cNvSpPr>
            <a:spLocks noGrp="1"/>
          </p:cNvSpPr>
          <p:nvPr>
            <p:ph type="dt" idx="13"/>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233" name="PlaceHolder 4"/>
          <p:cNvSpPr>
            <a:spLocks noGrp="1"/>
          </p:cNvSpPr>
          <p:nvPr>
            <p:ph type="ftr" idx="14"/>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34" name="PlaceHolder 5"/>
          <p:cNvSpPr>
            <a:spLocks noGrp="1"/>
          </p:cNvSpPr>
          <p:nvPr>
            <p:ph type="sldNum" idx="15"/>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8C35A89A-287D-410B-B5FB-78CF3A4EF98D}" type="slidenum">
              <a:rPr b="0" lang="en-US" sz="900" spc="-1" strike="noStrike">
                <a:solidFill>
                  <a:srgbClr val="0f6fc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1" name="Group 6"/>
          <p:cNvGrpSpPr/>
          <p:nvPr/>
        </p:nvGrpSpPr>
        <p:grpSpPr>
          <a:xfrm>
            <a:off x="0" y="-8640"/>
            <a:ext cx="12191760" cy="6866640"/>
            <a:chOff x="0" y="-8640"/>
            <a:chExt cx="12191760" cy="6866640"/>
          </a:xfrm>
        </p:grpSpPr>
        <p:sp>
          <p:nvSpPr>
            <p:cNvPr id="272"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s-ES" sz="3600" spc="-1" strike="noStrike">
                <a:solidFill>
                  <a:srgbClr val="0f6fc6"/>
                </a:solidFill>
                <a:latin typeface="Trebuchet MS"/>
              </a:rPr>
              <a:t>Haga clic para modificar el estilo de título del patrón</a:t>
            </a:r>
            <a:endParaRPr b="0" lang="en-US" sz="3600" spc="-1" strike="noStrike">
              <a:solidFill>
                <a:srgbClr val="000000"/>
              </a:solidFill>
              <a:latin typeface="Trebuchet MS"/>
            </a:endParaRPr>
          </a:p>
        </p:txBody>
      </p:sp>
      <p:sp>
        <p:nvSpPr>
          <p:cNvPr id="283"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s-E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840">
              <a:lnSpc>
                <a:spcPct val="100000"/>
              </a:lnSpc>
              <a:spcBef>
                <a:spcPts val="1001"/>
              </a:spcBef>
              <a:buClr>
                <a:srgbClr val="0f6fc6"/>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600">
              <a:lnSpc>
                <a:spcPct val="100000"/>
              </a:lnSpc>
              <a:spcBef>
                <a:spcPts val="1001"/>
              </a:spcBef>
              <a:buClr>
                <a:srgbClr val="0f6fc6"/>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284" name="PlaceHolder 3"/>
          <p:cNvSpPr>
            <a:spLocks noGrp="1"/>
          </p:cNvSpPr>
          <p:nvPr>
            <p:ph type="dt" idx="16"/>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285" name="PlaceHolder 4"/>
          <p:cNvSpPr>
            <a:spLocks noGrp="1"/>
          </p:cNvSpPr>
          <p:nvPr>
            <p:ph type="ftr" idx="17"/>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86" name="PlaceHolder 5"/>
          <p:cNvSpPr>
            <a:spLocks noGrp="1"/>
          </p:cNvSpPr>
          <p:nvPr>
            <p:ph type="sldNum" idx="18"/>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660EE739-2F14-4477-AE24-DA47AA25BA4C}" type="slidenum">
              <a:rPr b="0" lang="en-US" sz="900" spc="-1" strike="noStrike">
                <a:solidFill>
                  <a:srgbClr val="0f6fc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3" name="Group 6"/>
          <p:cNvGrpSpPr/>
          <p:nvPr/>
        </p:nvGrpSpPr>
        <p:grpSpPr>
          <a:xfrm>
            <a:off x="0" y="-8640"/>
            <a:ext cx="12191760" cy="6866640"/>
            <a:chOff x="0" y="-8640"/>
            <a:chExt cx="12191760" cy="6866640"/>
          </a:xfrm>
        </p:grpSpPr>
        <p:sp>
          <p:nvSpPr>
            <p:cNvPr id="324"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s-ES" sz="3600" spc="-1" strike="noStrike">
                <a:solidFill>
                  <a:srgbClr val="0f6fc6"/>
                </a:solidFill>
                <a:latin typeface="Trebuchet MS"/>
              </a:rPr>
              <a:t>Haga clic para modificar el estilo de título del patrón</a:t>
            </a:r>
            <a:endParaRPr b="0" lang="en-US" sz="3600" spc="-1" strike="noStrike">
              <a:solidFill>
                <a:srgbClr val="000000"/>
              </a:solidFill>
              <a:latin typeface="Trebuchet MS"/>
            </a:endParaRPr>
          </a:p>
        </p:txBody>
      </p:sp>
      <p:sp>
        <p:nvSpPr>
          <p:cNvPr id="335"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s-E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840">
              <a:lnSpc>
                <a:spcPct val="100000"/>
              </a:lnSpc>
              <a:spcBef>
                <a:spcPts val="1001"/>
              </a:spcBef>
              <a:buClr>
                <a:srgbClr val="0f6fc6"/>
              </a:buClr>
              <a:buSzPct val="80000"/>
              <a:buFont typeface="Wingdings 3" charset="2"/>
              <a:buChar char=""/>
            </a:pPr>
            <a:r>
              <a:rPr b="0" lang="es-E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600">
              <a:lnSpc>
                <a:spcPct val="100000"/>
              </a:lnSpc>
              <a:spcBef>
                <a:spcPts val="1001"/>
              </a:spcBef>
              <a:buClr>
                <a:srgbClr val="0f6fc6"/>
              </a:buClr>
              <a:buSzPct val="80000"/>
              <a:buFont typeface="Wingdings 3" charset="2"/>
              <a:buChar char=""/>
            </a:pPr>
            <a:r>
              <a:rPr b="0" lang="es-E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600">
              <a:lnSpc>
                <a:spcPct val="100000"/>
              </a:lnSpc>
              <a:spcBef>
                <a:spcPts val="1001"/>
              </a:spcBef>
              <a:buClr>
                <a:srgbClr val="0f6fc6"/>
              </a:buClr>
              <a:buSzPct val="80000"/>
              <a:buFont typeface="Wingdings 3" charset="2"/>
              <a:buChar char=""/>
            </a:pPr>
            <a:r>
              <a:rPr b="0" lang="es-E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336" name="PlaceHolder 3"/>
          <p:cNvSpPr>
            <a:spLocks noGrp="1"/>
          </p:cNvSpPr>
          <p:nvPr>
            <p:ph type="dt" idx="19"/>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US" sz="900" spc="-1" strike="noStrike">
              <a:latin typeface="Times New Roman"/>
            </a:endParaRPr>
          </a:p>
        </p:txBody>
      </p:sp>
      <p:sp>
        <p:nvSpPr>
          <p:cNvPr id="337" name="PlaceHolder 4"/>
          <p:cNvSpPr>
            <a:spLocks noGrp="1"/>
          </p:cNvSpPr>
          <p:nvPr>
            <p:ph type="ftr" idx="20"/>
          </p:nvPr>
        </p:nvSpPr>
        <p:spPr>
          <a:xfrm>
            <a:off x="677160" y="6041520"/>
            <a:ext cx="6297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38" name="PlaceHolder 5"/>
          <p:cNvSpPr>
            <a:spLocks noGrp="1"/>
          </p:cNvSpPr>
          <p:nvPr>
            <p:ph type="sldNum" idx="21"/>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0f6fc6"/>
                </a:solidFill>
                <a:latin typeface="Trebuchet MS"/>
              </a:defRPr>
            </a:lvl1pPr>
          </a:lstStyle>
          <a:p>
            <a:pPr algn="r">
              <a:lnSpc>
                <a:spcPct val="100000"/>
              </a:lnSpc>
              <a:buNone/>
            </a:pPr>
            <a:fld id="{DA637FE7-AC82-472B-9396-75B861ED1488}" type="slidenum">
              <a:rPr b="0" lang="en-US" sz="900" spc="-1" strike="noStrike">
                <a:solidFill>
                  <a:srgbClr val="0f6fc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506960" y="2404440"/>
            <a:ext cx="7766640" cy="1645920"/>
          </a:xfrm>
          <a:prstGeom prst="rect">
            <a:avLst/>
          </a:prstGeom>
          <a:noFill/>
          <a:ln w="0">
            <a:noFill/>
          </a:ln>
        </p:spPr>
        <p:txBody>
          <a:bodyPr anchor="b">
            <a:noAutofit/>
          </a:bodyPr>
          <a:p>
            <a:pPr algn="r">
              <a:lnSpc>
                <a:spcPct val="100000"/>
              </a:lnSpc>
              <a:buNone/>
            </a:pPr>
            <a:r>
              <a:rPr b="0" lang="en-US" sz="5400" spc="-1" strike="noStrike">
                <a:solidFill>
                  <a:srgbClr val="0f6fc6"/>
                </a:solidFill>
                <a:latin typeface="Trebuchet MS"/>
              </a:rPr>
              <a:t>Project 2:</a:t>
            </a:r>
            <a:br>
              <a:rPr sz="5400"/>
            </a:br>
            <a:r>
              <a:rPr b="0" lang="en-US" sz="5400" spc="-1" strike="noStrike">
                <a:solidFill>
                  <a:srgbClr val="0f6fc6"/>
                </a:solidFill>
                <a:latin typeface="Trebuchet MS"/>
              </a:rPr>
              <a:t>Travelling Salesperson Problem</a:t>
            </a:r>
            <a:endParaRPr b="0" lang="en-US" sz="5400" spc="-1" strike="noStrike">
              <a:solidFill>
                <a:srgbClr val="000000"/>
              </a:solidFill>
              <a:latin typeface="Trebuchet MS"/>
            </a:endParaRPr>
          </a:p>
        </p:txBody>
      </p:sp>
      <p:sp>
        <p:nvSpPr>
          <p:cNvPr id="376" name="PlaceHolder 2"/>
          <p:cNvSpPr>
            <a:spLocks noGrp="1"/>
          </p:cNvSpPr>
          <p:nvPr>
            <p:ph type="subTitle"/>
          </p:nvPr>
        </p:nvSpPr>
        <p:spPr>
          <a:xfrm>
            <a:off x="1506960" y="4050720"/>
            <a:ext cx="7766640" cy="1096560"/>
          </a:xfrm>
          <a:prstGeom prst="rect">
            <a:avLst/>
          </a:prstGeom>
          <a:noFill/>
          <a:ln w="0">
            <a:noFill/>
          </a:ln>
        </p:spPr>
        <p:txBody>
          <a:bodyPr anchor="t">
            <a:normAutofit fontScale="93000"/>
          </a:bodyPr>
          <a:p>
            <a:pPr algn="r">
              <a:lnSpc>
                <a:spcPct val="100000"/>
              </a:lnSpc>
              <a:spcBef>
                <a:spcPts val="1001"/>
              </a:spcBef>
              <a:buNone/>
              <a:tabLst>
                <a:tab algn="l" pos="0"/>
              </a:tabLst>
            </a:pPr>
            <a:r>
              <a:rPr b="0" lang="en-US" sz="1800" spc="-1" strike="noStrike">
                <a:solidFill>
                  <a:srgbClr val="808080"/>
                </a:solidFill>
                <a:latin typeface="Trebuchet MS"/>
              </a:rPr>
              <a:t>David Burchakov</a:t>
            </a:r>
            <a:endParaRPr b="0" lang="en-US" sz="1800" spc="-1" strike="noStrike">
              <a:latin typeface="Arial"/>
            </a:endParaRPr>
          </a:p>
          <a:p>
            <a:pPr algn="r">
              <a:lnSpc>
                <a:spcPct val="100000"/>
              </a:lnSpc>
              <a:spcBef>
                <a:spcPts val="1001"/>
              </a:spcBef>
              <a:buNone/>
              <a:tabLst>
                <a:tab algn="l" pos="0"/>
              </a:tabLst>
            </a:pPr>
            <a:r>
              <a:rPr b="0" lang="en-US" sz="1800" spc="-1" strike="noStrike">
                <a:solidFill>
                  <a:srgbClr val="808080"/>
                </a:solidFill>
                <a:latin typeface="Trebuchet MS"/>
              </a:rPr>
              <a:t>Andres Vega</a:t>
            </a:r>
            <a:endParaRPr b="0" lang="en-US" sz="1800" spc="-1" strike="noStrike">
              <a:latin typeface="Arial"/>
            </a:endParaRPr>
          </a:p>
          <a:p>
            <a:pPr algn="r">
              <a:lnSpc>
                <a:spcPct val="100000"/>
              </a:lnSpc>
              <a:spcBef>
                <a:spcPts val="1001"/>
              </a:spcBef>
              <a:buNone/>
              <a:tabLst>
                <a:tab algn="l" pos="0"/>
              </a:tabLst>
            </a:pPr>
            <a:r>
              <a:rPr b="0" lang="en-US" sz="1800" spc="-1" strike="noStrike">
                <a:solidFill>
                  <a:srgbClr val="808080"/>
                </a:solidFill>
                <a:latin typeface="Trebuchet MS"/>
              </a:rPr>
              <a:t>Pedro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Triangular approximation</a:t>
            </a:r>
            <a:endParaRPr b="0" lang="en-US" sz="3600" spc="-1" strike="noStrike">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p>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New heuristic: Sweep method</a:t>
            </a:r>
            <a:endParaRPr b="0" lang="en-US" sz="3600" spc="-1" strike="noStrike">
              <a:solidFill>
                <a:srgbClr val="000000"/>
              </a:solidFill>
              <a:latin typeface="Trebuchet MS"/>
            </a:endParaRPr>
          </a:p>
        </p:txBody>
      </p:sp>
      <p:sp>
        <p:nvSpPr>
          <p:cNvPr id="411" name="Elipse 3"/>
          <p:cNvSpPr/>
          <p:nvPr/>
        </p:nvSpPr>
        <p:spPr>
          <a:xfrm>
            <a:off x="9944280" y="445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412" name="Elipse 4"/>
          <p:cNvSpPr/>
          <p:nvPr/>
        </p:nvSpPr>
        <p:spPr>
          <a:xfrm>
            <a:off x="6734160" y="50673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413" name="Elipse 5"/>
          <p:cNvSpPr/>
          <p:nvPr/>
        </p:nvSpPr>
        <p:spPr>
          <a:xfrm>
            <a:off x="5842440" y="24480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414" name="Elipse 6"/>
          <p:cNvSpPr/>
          <p:nvPr/>
        </p:nvSpPr>
        <p:spPr>
          <a:xfrm>
            <a:off x="8410680" y="1479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415" name="Elipse 7"/>
          <p:cNvSpPr/>
          <p:nvPr/>
        </p:nvSpPr>
        <p:spPr>
          <a:xfrm>
            <a:off x="10553760" y="2752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416" name="Elipse 8"/>
          <p:cNvSpPr/>
          <p:nvPr/>
        </p:nvSpPr>
        <p:spPr>
          <a:xfrm>
            <a:off x="8410680" y="32576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417" name="Conector recto 10"/>
          <p:cNvSpPr/>
          <p:nvPr/>
        </p:nvSpPr>
        <p:spPr>
          <a:xfrm>
            <a:off x="8715240" y="208908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18" name="Conector recto 11"/>
          <p:cNvSpPr/>
          <p:nvPr/>
        </p:nvSpPr>
        <p:spPr>
          <a:xfrm flipH="1">
            <a:off x="9020160" y="3272760"/>
            <a:ext cx="162252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19" name="Conector recto 16"/>
          <p:cNvSpPr/>
          <p:nvPr/>
        </p:nvSpPr>
        <p:spPr>
          <a:xfrm>
            <a:off x="6362640" y="296820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0" name="Conector recto 19"/>
          <p:cNvSpPr/>
          <p:nvPr/>
        </p:nvSpPr>
        <p:spPr>
          <a:xfrm flipV="1">
            <a:off x="7254360" y="3777840"/>
            <a:ext cx="124524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1" name="Conector recto 22"/>
          <p:cNvSpPr/>
          <p:nvPr/>
        </p:nvSpPr>
        <p:spPr>
          <a:xfrm flipH="1">
            <a:off x="7343640" y="497772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2" name="Conector recto 25"/>
          <p:cNvSpPr/>
          <p:nvPr/>
        </p:nvSpPr>
        <p:spPr>
          <a:xfrm flipH="1">
            <a:off x="10464120" y="3362040"/>
            <a:ext cx="39420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3" name="Conector recto 28"/>
          <p:cNvSpPr/>
          <p:nvPr/>
        </p:nvSpPr>
        <p:spPr>
          <a:xfrm flipH="1" flipV="1">
            <a:off x="9020160" y="1784160"/>
            <a:ext cx="162252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4" name="Conector recto 31"/>
          <p:cNvSpPr/>
          <p:nvPr/>
        </p:nvSpPr>
        <p:spPr>
          <a:xfrm flipH="1">
            <a:off x="6362640" y="1784160"/>
            <a:ext cx="204768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5" name="Conector recto 34"/>
          <p:cNvSpPr/>
          <p:nvPr/>
        </p:nvSpPr>
        <p:spPr>
          <a:xfrm>
            <a:off x="6147000" y="3057480"/>
            <a:ext cx="67644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26" name="CuadroTexto 38"/>
          <p:cNvSpPr/>
          <p:nvPr/>
        </p:nvSpPr>
        <p:spPr>
          <a:xfrm>
            <a:off x="800280" y="1619280"/>
            <a:ext cx="473724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b="0" lang="en-US" sz="1800" spc="-1" strike="noStrike">
              <a:latin typeface="Arial"/>
            </a:endParaRPr>
          </a:p>
        </p:txBody>
      </p:sp>
      <p:sp>
        <p:nvSpPr>
          <p:cNvPr id="427" name="CuadroTexto 39"/>
          <p:cNvSpPr/>
          <p:nvPr/>
        </p:nvSpPr>
        <p:spPr>
          <a:xfrm>
            <a:off x="800280" y="3852360"/>
            <a:ext cx="473724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Since the algorithm has to iterate through all possible edges, the time complexity of it is O(E). It uses recursion because it calls the function to use it in the closest vertex until all vertex are visited.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4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43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43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4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4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434"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3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3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3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3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3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40"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41"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4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4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44"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a:t>
            </a:r>
            <a:endParaRPr b="0" lang="en-US" sz="1800" spc="-1" strike="noStrike">
              <a:latin typeface="Arial"/>
            </a:endParaRPr>
          </a:p>
        </p:txBody>
      </p:sp>
      <p:sp>
        <p:nvSpPr>
          <p:cNvPr id="445" name="Conector recto de flecha 28"/>
          <p:cNvSpPr/>
          <p:nvPr/>
        </p:nvSpPr>
        <p:spPr>
          <a:xfrm flipV="1">
            <a:off x="2449800" y="2114640"/>
            <a:ext cx="1526400" cy="136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446" name="CuadroTexto 30"/>
          <p:cNvSpPr/>
          <p:nvPr/>
        </p:nvSpPr>
        <p:spPr>
          <a:xfrm>
            <a:off x="2264040" y="193392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3</a:t>
            </a:r>
            <a:endParaRPr b="0" lang="en-US" sz="1800" spc="-1" strike="noStrike">
              <a:latin typeface="Arial"/>
            </a:endParaRPr>
          </a:p>
        </p:txBody>
      </p:sp>
      <p:sp>
        <p:nvSpPr>
          <p:cNvPr id="44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44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45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45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45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45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454"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5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5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5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5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5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60"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61"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6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6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64"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a:t>
            </a:r>
            <a:endParaRPr b="0" lang="en-US" sz="1800" spc="-1" strike="noStrike">
              <a:latin typeface="Arial"/>
            </a:endParaRPr>
          </a:p>
        </p:txBody>
      </p:sp>
      <p:sp>
        <p:nvSpPr>
          <p:cNvPr id="465" name="Conector recto de flecha 28"/>
          <p:cNvSpPr/>
          <p:nvPr/>
        </p:nvSpPr>
        <p:spPr>
          <a:xfrm flipV="1">
            <a:off x="2449800" y="1670400"/>
            <a:ext cx="1496880" cy="4579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466" name="CuadroTexto 30"/>
          <p:cNvSpPr/>
          <p:nvPr/>
        </p:nvSpPr>
        <p:spPr>
          <a:xfrm>
            <a:off x="2264040" y="193392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3</a:t>
            </a:r>
            <a:endParaRPr b="0" lang="en-US" sz="1800" spc="-1" strike="noStrike">
              <a:latin typeface="Arial"/>
            </a:endParaRPr>
          </a:p>
        </p:txBody>
      </p:sp>
      <p:sp>
        <p:nvSpPr>
          <p:cNvPr id="46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46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47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47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47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47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474"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7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7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7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7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7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80"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81"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8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8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84"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a:t>
            </a:r>
            <a:endParaRPr b="0" lang="en-US" sz="1800" spc="-1" strike="noStrike">
              <a:latin typeface="Arial"/>
            </a:endParaRPr>
          </a:p>
        </p:txBody>
      </p:sp>
      <p:sp>
        <p:nvSpPr>
          <p:cNvPr id="485" name="Conector recto de flecha 28"/>
          <p:cNvSpPr/>
          <p:nvPr/>
        </p:nvSpPr>
        <p:spPr>
          <a:xfrm flipV="1">
            <a:off x="2449800" y="1452960"/>
            <a:ext cx="1464840" cy="6742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486" name="CuadroTexto 30"/>
          <p:cNvSpPr/>
          <p:nvPr/>
        </p:nvSpPr>
        <p:spPr>
          <a:xfrm>
            <a:off x="2264040" y="193392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3</a:t>
            </a:r>
            <a:endParaRPr b="0" lang="en-US" sz="1800" spc="-1" strike="noStrike">
              <a:latin typeface="Arial"/>
            </a:endParaRPr>
          </a:p>
        </p:txBody>
      </p:sp>
      <p:sp>
        <p:nvSpPr>
          <p:cNvPr id="48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4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4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49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4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49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494"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9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9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9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9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49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00"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01"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0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0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04"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 </a:t>
            </a:r>
            <a:endParaRPr b="0" lang="en-US" sz="1800" spc="-1" strike="noStrike">
              <a:latin typeface="Arial"/>
            </a:endParaRPr>
          </a:p>
        </p:txBody>
      </p:sp>
      <p:sp>
        <p:nvSpPr>
          <p:cNvPr id="505" name="Conector recto de flecha 28"/>
          <p:cNvSpPr/>
          <p:nvPr/>
        </p:nvSpPr>
        <p:spPr>
          <a:xfrm flipV="1">
            <a:off x="2449800" y="1452960"/>
            <a:ext cx="1464840" cy="6742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506" name="CuadroTexto 30"/>
          <p:cNvSpPr/>
          <p:nvPr/>
        </p:nvSpPr>
        <p:spPr>
          <a:xfrm>
            <a:off x="2264040" y="193392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3</a:t>
            </a:r>
            <a:endParaRPr b="0" lang="en-US" sz="1800" spc="-1" strike="noStrike">
              <a:latin typeface="Arial"/>
            </a:endParaRPr>
          </a:p>
        </p:txBody>
      </p:sp>
      <p:sp>
        <p:nvSpPr>
          <p:cNvPr id="50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50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51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51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51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51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514"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1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1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1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1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1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20"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21"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2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2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24"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 </a:t>
            </a:r>
            <a:endParaRPr b="0" lang="en-US" sz="1800" spc="-1" strike="noStrike">
              <a:latin typeface="Arial"/>
            </a:endParaRPr>
          </a:p>
        </p:txBody>
      </p:sp>
      <p:sp>
        <p:nvSpPr>
          <p:cNvPr id="525" name="Conector recto de flecha 28"/>
          <p:cNvSpPr/>
          <p:nvPr/>
        </p:nvSpPr>
        <p:spPr>
          <a:xfrm>
            <a:off x="5031000" y="1158120"/>
            <a:ext cx="1268280" cy="3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526" name="CuadroTexto 30"/>
          <p:cNvSpPr/>
          <p:nvPr/>
        </p:nvSpPr>
        <p:spPr>
          <a:xfrm>
            <a:off x="4845240" y="96336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2</a:t>
            </a:r>
            <a:endParaRPr b="0" lang="en-US" sz="1800" spc="-1" strike="noStrike">
              <a:latin typeface="Arial"/>
            </a:endParaRPr>
          </a:p>
        </p:txBody>
      </p:sp>
      <p:sp>
        <p:nvSpPr>
          <p:cNvPr id="52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5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53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53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5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5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534"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3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3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3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3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3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40"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41"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4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4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44"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 </a:t>
            </a:r>
            <a:endParaRPr b="0" lang="en-US" sz="1800" spc="-1" strike="noStrike">
              <a:latin typeface="Arial"/>
            </a:endParaRPr>
          </a:p>
        </p:txBody>
      </p:sp>
      <p:sp>
        <p:nvSpPr>
          <p:cNvPr id="545" name="Conector recto de flecha 28"/>
          <p:cNvSpPr/>
          <p:nvPr/>
        </p:nvSpPr>
        <p:spPr>
          <a:xfrm flipH="1">
            <a:off x="3772080" y="1158120"/>
            <a:ext cx="1258560" cy="2955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546" name="CuadroTexto 30"/>
          <p:cNvSpPr/>
          <p:nvPr/>
        </p:nvSpPr>
        <p:spPr>
          <a:xfrm>
            <a:off x="4845240" y="96336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2</a:t>
            </a:r>
            <a:endParaRPr b="0" lang="en-US" sz="1800" spc="-1" strike="noStrike">
              <a:latin typeface="Arial"/>
            </a:endParaRPr>
          </a:p>
        </p:txBody>
      </p:sp>
      <p:sp>
        <p:nvSpPr>
          <p:cNvPr id="54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48"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550"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551"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552" name="Elipse 6"/>
          <p:cNvSpPr/>
          <p:nvPr/>
        </p:nvSpPr>
        <p:spPr>
          <a:xfrm>
            <a:off x="4695840" y="844560"/>
            <a:ext cx="609120" cy="60912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553"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554"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555"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56"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57"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58"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59"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60"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61"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62"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63"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64"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65"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 </a:t>
            </a:r>
            <a:endParaRPr b="0" lang="en-US" sz="1800" spc="-1" strike="noStrike">
              <a:latin typeface="Arial"/>
            </a:endParaRPr>
          </a:p>
        </p:txBody>
      </p:sp>
      <p:sp>
        <p:nvSpPr>
          <p:cNvPr id="566" name="Conector recto de flecha 28"/>
          <p:cNvSpPr/>
          <p:nvPr/>
        </p:nvSpPr>
        <p:spPr>
          <a:xfrm flipH="1">
            <a:off x="4981680" y="1158120"/>
            <a:ext cx="48960" cy="95940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567" name="CuadroTexto 30"/>
          <p:cNvSpPr/>
          <p:nvPr/>
        </p:nvSpPr>
        <p:spPr>
          <a:xfrm>
            <a:off x="4845240" y="96336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2</a:t>
            </a:r>
            <a:endParaRPr b="0" lang="en-US" sz="1800" spc="-1" strike="noStrike">
              <a:latin typeface="Arial"/>
            </a:endParaRPr>
          </a:p>
        </p:txBody>
      </p:sp>
      <p:sp>
        <p:nvSpPr>
          <p:cNvPr id="568"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69"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57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57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57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574"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575"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576"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77"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78"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79"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80"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81"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82"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83"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84"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85"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 </a:t>
            </a:r>
            <a:endParaRPr b="0" lang="en-US" sz="1800" spc="-1" strike="noStrike">
              <a:latin typeface="Arial"/>
            </a:endParaRPr>
          </a:p>
        </p:txBody>
      </p:sp>
      <p:sp>
        <p:nvSpPr>
          <p:cNvPr id="586" name="Conector recto de flecha 28"/>
          <p:cNvSpPr/>
          <p:nvPr/>
        </p:nvSpPr>
        <p:spPr>
          <a:xfrm flipV="1">
            <a:off x="4981680" y="2637360"/>
            <a:ext cx="1927080" cy="3106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587" name="CuadroTexto 30"/>
          <p:cNvSpPr/>
          <p:nvPr/>
        </p:nvSpPr>
        <p:spPr>
          <a:xfrm>
            <a:off x="4826160" y="274320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Content</a:t>
            </a:r>
            <a:endParaRPr b="0" lang="en-US" sz="3600" spc="-1" strike="noStrike">
              <a:solidFill>
                <a:srgbClr val="000000"/>
              </a:solidFill>
              <a:latin typeface="Trebuchet MS"/>
            </a:endParaRPr>
          </a:p>
        </p:txBody>
      </p:sp>
      <p:sp>
        <p:nvSpPr>
          <p:cNvPr id="378" name="PlaceHolder 2"/>
          <p:cNvSpPr>
            <a:spLocks noGrp="1"/>
          </p:cNvSpPr>
          <p:nvPr>
            <p:ph/>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Introduction</a:t>
            </a:r>
            <a:endParaRPr b="0" lang="en-US" sz="1800" spc="-1" strike="noStrike">
              <a:solidFill>
                <a:srgbClr val="404040"/>
              </a:solidFill>
              <a:latin typeface="Trebuchet MS"/>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Backtracking algorithm</a:t>
            </a:r>
            <a:endParaRPr b="0" lang="en-US" sz="1800" spc="-1" strike="noStrike">
              <a:solidFill>
                <a:srgbClr val="404040"/>
              </a:solidFill>
              <a:latin typeface="Trebuchet MS"/>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Triangular approximation</a:t>
            </a:r>
            <a:endParaRPr b="0" lang="en-US" sz="1800" spc="-1" strike="noStrike">
              <a:solidFill>
                <a:srgbClr val="404040"/>
              </a:solidFill>
              <a:latin typeface="Trebuchet MS"/>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Other Heuristic: Sweep Method</a:t>
            </a:r>
            <a:endParaRPr b="0" lang="en-US" sz="1800" spc="-1" strike="noStrike">
              <a:solidFill>
                <a:srgbClr val="404040"/>
              </a:solidFill>
              <a:latin typeface="Trebuchet MS"/>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Analysis </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5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5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59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5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59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594"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9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9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9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9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59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00"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01"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0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03"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3-&gt;2-&gt;0 </a:t>
            </a:r>
            <a:endParaRPr b="0" lang="en-US" sz="1800" spc="-1" strike="noStrike">
              <a:latin typeface="Arial"/>
            </a:endParaRPr>
          </a:p>
        </p:txBody>
      </p:sp>
      <p:sp>
        <p:nvSpPr>
          <p:cNvPr id="604" name="Conector recto de flecha 28"/>
          <p:cNvSpPr/>
          <p:nvPr/>
        </p:nvSpPr>
        <p:spPr>
          <a:xfrm flipV="1">
            <a:off x="4981680" y="2637360"/>
            <a:ext cx="1927080" cy="3106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605" name="CuadroTexto 30"/>
          <p:cNvSpPr/>
          <p:nvPr/>
        </p:nvSpPr>
        <p:spPr>
          <a:xfrm>
            <a:off x="4826160" y="274320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607"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608"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609"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610"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611"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612"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3"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4"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5"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6"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7"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8"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19"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20"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21"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3-&gt;2-&gt;0 </a:t>
            </a:r>
            <a:endParaRPr b="0" lang="en-US" sz="1800" spc="-1" strike="noStrike">
              <a:latin typeface="Arial"/>
            </a:endParaRPr>
          </a:p>
        </p:txBody>
      </p:sp>
      <p:sp>
        <p:nvSpPr>
          <p:cNvPr id="622" name="Conector recto de flecha 28"/>
          <p:cNvSpPr/>
          <p:nvPr/>
        </p:nvSpPr>
        <p:spPr>
          <a:xfrm flipH="1">
            <a:off x="6730560" y="2428920"/>
            <a:ext cx="407520" cy="148284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623" name="CuadroTexto 30"/>
          <p:cNvSpPr/>
          <p:nvPr/>
        </p:nvSpPr>
        <p:spPr>
          <a:xfrm>
            <a:off x="6963840" y="223524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625"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626"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627"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628"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629"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630"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1"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2"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3"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4"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5"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6"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7"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8"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39"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3-&gt;2-&gt;0-&gt;1 </a:t>
            </a:r>
            <a:endParaRPr b="0" lang="en-US" sz="1800" spc="-1" strike="noStrike">
              <a:latin typeface="Arial"/>
            </a:endParaRPr>
          </a:p>
        </p:txBody>
      </p:sp>
      <p:sp>
        <p:nvSpPr>
          <p:cNvPr id="640" name="Conector recto de flecha 28"/>
          <p:cNvSpPr/>
          <p:nvPr/>
        </p:nvSpPr>
        <p:spPr>
          <a:xfrm flipH="1">
            <a:off x="6730560" y="2428920"/>
            <a:ext cx="407520" cy="148284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641" name="CuadroTexto 30"/>
          <p:cNvSpPr/>
          <p:nvPr/>
        </p:nvSpPr>
        <p:spPr>
          <a:xfrm>
            <a:off x="6963840" y="223524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643"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644"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645"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646"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647"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648"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49"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0"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1"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2"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3"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4"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5"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6"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57"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3-&gt;2-&gt;0-&gt;1 </a:t>
            </a:r>
            <a:endParaRPr b="0" lang="en-US" sz="1800" spc="-1" strike="noStrike">
              <a:latin typeface="Arial"/>
            </a:endParaRPr>
          </a:p>
        </p:txBody>
      </p:sp>
      <p:sp>
        <p:nvSpPr>
          <p:cNvPr id="658" name="Conector recto de flecha 28"/>
          <p:cNvSpPr/>
          <p:nvPr/>
        </p:nvSpPr>
        <p:spPr>
          <a:xfrm flipH="1">
            <a:off x="3609360" y="4127400"/>
            <a:ext cx="2904840" cy="6091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659" name="CuadroTexto 30"/>
          <p:cNvSpPr/>
          <p:nvPr/>
        </p:nvSpPr>
        <p:spPr>
          <a:xfrm>
            <a:off x="6367320" y="394560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66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66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66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664"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665"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666"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7"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8"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9"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0"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1"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2"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3"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4"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5"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3-&gt;2-&gt;0-&gt;1-&gt;5 </a:t>
            </a:r>
            <a:endParaRPr b="0" lang="en-US" sz="1800" spc="-1" strike="noStrike">
              <a:latin typeface="Arial"/>
            </a:endParaRPr>
          </a:p>
        </p:txBody>
      </p:sp>
      <p:sp>
        <p:nvSpPr>
          <p:cNvPr id="676" name="Conector recto de flecha 28"/>
          <p:cNvSpPr/>
          <p:nvPr/>
        </p:nvSpPr>
        <p:spPr>
          <a:xfrm flipH="1">
            <a:off x="3609360" y="4127400"/>
            <a:ext cx="2904840" cy="6091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677" name="CuadroTexto 30"/>
          <p:cNvSpPr/>
          <p:nvPr/>
        </p:nvSpPr>
        <p:spPr>
          <a:xfrm>
            <a:off x="6367320" y="394560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679" name="Elipse 4"/>
          <p:cNvSpPr/>
          <p:nvPr/>
        </p:nvSpPr>
        <p:spPr>
          <a:xfrm>
            <a:off x="3000240" y="4432320"/>
            <a:ext cx="609120" cy="60912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68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68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682"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68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684"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85"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86"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87"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88"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89"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0"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1"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2"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3" name="CuadroTexto 24"/>
          <p:cNvSpPr/>
          <p:nvPr/>
        </p:nvSpPr>
        <p:spPr>
          <a:xfrm>
            <a:off x="571680" y="5686560"/>
            <a:ext cx="481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rPr>
              <a:t>Actual Path: 3-&gt;2-&gt;0-&gt;1-&gt;5-&gt;4 </a:t>
            </a:r>
            <a:endParaRPr b="0" lang="en-US" sz="1800" spc="-1" strike="noStrike">
              <a:latin typeface="Arial"/>
            </a:endParaRPr>
          </a:p>
        </p:txBody>
      </p:sp>
      <p:sp>
        <p:nvSpPr>
          <p:cNvPr id="694" name="Conector recto de flecha 28"/>
          <p:cNvSpPr/>
          <p:nvPr/>
        </p:nvSpPr>
        <p:spPr>
          <a:xfrm flipV="1">
            <a:off x="3371760" y="4127400"/>
            <a:ext cx="1323720" cy="6091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695" name="CuadroTexto 30"/>
          <p:cNvSpPr/>
          <p:nvPr/>
        </p:nvSpPr>
        <p:spPr>
          <a:xfrm>
            <a:off x="6367320" y="3945600"/>
            <a:ext cx="2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Problem and solution of this heuristic</a:t>
            </a:r>
            <a:endParaRPr b="0" lang="en-US" sz="3600" spc="-1" strike="noStrike">
              <a:solidFill>
                <a:srgbClr val="000000"/>
              </a:solidFill>
              <a:latin typeface="Trebuchet MS"/>
            </a:endParaRPr>
          </a:p>
        </p:txBody>
      </p:sp>
      <p:sp>
        <p:nvSpPr>
          <p:cNvPr id="697" name="PlaceHolder 2"/>
          <p:cNvSpPr>
            <a:spLocks noGrp="1"/>
          </p:cNvSpPr>
          <p:nvPr>
            <p:ph/>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endParaRPr b="0" lang="en-US" sz="1800" spc="-1" strike="noStrike">
              <a:solidFill>
                <a:srgbClr val="404040"/>
              </a:solidFill>
              <a:latin typeface="Trebuchet MS"/>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Since it iterates through all vertex and calls the previous heuristic, the fixed heuristic has a time complexity of O(EV).</a:t>
            </a:r>
            <a:endParaRPr b="0" lang="en-US" sz="1800" spc="-1" strike="noStrike">
              <a:solidFill>
                <a:srgbClr val="404040"/>
              </a:solidFill>
              <a:latin typeface="Trebuchet MS"/>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rPr>
              <a:t>There can be more than one vertex that gives a valid path, but this algorithm chooses the first one it finds to save time.</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Example</a:t>
            </a:r>
            <a:endParaRPr b="0" lang="en-US" sz="3600" spc="-1" strike="noStrike">
              <a:solidFill>
                <a:srgbClr val="000000"/>
              </a:solidFill>
              <a:latin typeface="Trebuchet MS"/>
            </a:endParaRPr>
          </a:p>
        </p:txBody>
      </p:sp>
      <p:sp>
        <p:nvSpPr>
          <p:cNvPr id="699" name="Elipse 3"/>
          <p:cNvSpPr/>
          <p:nvPr/>
        </p:nvSpPr>
        <p:spPr>
          <a:xfrm>
            <a:off x="4779000" y="43848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5</a:t>
            </a:r>
            <a:endParaRPr b="0" lang="en-US" sz="1800" spc="-1" strike="noStrike">
              <a:latin typeface="Arial"/>
            </a:endParaRPr>
          </a:p>
        </p:txBody>
      </p:sp>
      <p:sp>
        <p:nvSpPr>
          <p:cNvPr id="700" name="Elipse 4"/>
          <p:cNvSpPr/>
          <p:nvPr/>
        </p:nvSpPr>
        <p:spPr>
          <a:xfrm>
            <a:off x="1569240" y="49942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4</a:t>
            </a:r>
            <a:endParaRPr b="0" lang="en-US" sz="1800" spc="-1" strike="noStrike">
              <a:latin typeface="Arial"/>
            </a:endParaRPr>
          </a:p>
        </p:txBody>
      </p:sp>
      <p:sp>
        <p:nvSpPr>
          <p:cNvPr id="701" name="Elipse 5"/>
          <p:cNvSpPr/>
          <p:nvPr/>
        </p:nvSpPr>
        <p:spPr>
          <a:xfrm>
            <a:off x="677160" y="23749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3</a:t>
            </a:r>
            <a:endParaRPr b="0" lang="en-US" sz="1800" spc="-1" strike="noStrike">
              <a:latin typeface="Arial"/>
            </a:endParaRPr>
          </a:p>
        </p:txBody>
      </p:sp>
      <p:sp>
        <p:nvSpPr>
          <p:cNvPr id="702" name="Elipse 6"/>
          <p:cNvSpPr/>
          <p:nvPr/>
        </p:nvSpPr>
        <p:spPr>
          <a:xfrm>
            <a:off x="3245400" y="14065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2</a:t>
            </a:r>
            <a:endParaRPr b="0" lang="en-US" sz="1800" spc="-1" strike="noStrike">
              <a:latin typeface="Arial"/>
            </a:endParaRPr>
          </a:p>
        </p:txBody>
      </p:sp>
      <p:sp>
        <p:nvSpPr>
          <p:cNvPr id="703" name="Elipse 7"/>
          <p:cNvSpPr/>
          <p:nvPr/>
        </p:nvSpPr>
        <p:spPr>
          <a:xfrm>
            <a:off x="5388480" y="2679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1</a:t>
            </a:r>
            <a:endParaRPr b="0" lang="en-US" sz="1800" spc="-1" strike="noStrike">
              <a:latin typeface="Arial"/>
            </a:endParaRPr>
          </a:p>
        </p:txBody>
      </p:sp>
      <p:sp>
        <p:nvSpPr>
          <p:cNvPr id="704" name="Elipse 8"/>
          <p:cNvSpPr/>
          <p:nvPr/>
        </p:nvSpPr>
        <p:spPr>
          <a:xfrm>
            <a:off x="3245400" y="318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rPr>
              <a:t>0</a:t>
            </a:r>
            <a:endParaRPr b="0" lang="en-US" sz="1800" spc="-1" strike="noStrike">
              <a:latin typeface="Arial"/>
            </a:endParaRPr>
          </a:p>
        </p:txBody>
      </p:sp>
      <p:sp>
        <p:nvSpPr>
          <p:cNvPr id="705" name="Conector recto 9"/>
          <p:cNvSpPr/>
          <p:nvPr/>
        </p:nvSpPr>
        <p:spPr>
          <a:xfrm>
            <a:off x="3549960" y="201600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06" name="Conector recto 10"/>
          <p:cNvSpPr/>
          <p:nvPr/>
        </p:nvSpPr>
        <p:spPr>
          <a:xfrm flipH="1">
            <a:off x="3854880" y="319968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07" name="Conector recto 11"/>
          <p:cNvSpPr/>
          <p:nvPr/>
        </p:nvSpPr>
        <p:spPr>
          <a:xfrm>
            <a:off x="1197360" y="289512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08" name="Conector recto 12"/>
          <p:cNvSpPr/>
          <p:nvPr/>
        </p:nvSpPr>
        <p:spPr>
          <a:xfrm flipV="1">
            <a:off x="2089080" y="370476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09" name="Conector recto 13"/>
          <p:cNvSpPr/>
          <p:nvPr/>
        </p:nvSpPr>
        <p:spPr>
          <a:xfrm flipH="1">
            <a:off x="2178360" y="4905000"/>
            <a:ext cx="2689560" cy="3938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0" name="Conector recto 14"/>
          <p:cNvSpPr/>
          <p:nvPr/>
        </p:nvSpPr>
        <p:spPr>
          <a:xfrm flipH="1">
            <a:off x="5299200" y="328896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1" name="Conector recto 15"/>
          <p:cNvSpPr/>
          <p:nvPr/>
        </p:nvSpPr>
        <p:spPr>
          <a:xfrm flipH="1" flipV="1">
            <a:off x="3854880" y="171108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2" name="Conector recto 16"/>
          <p:cNvSpPr/>
          <p:nvPr/>
        </p:nvSpPr>
        <p:spPr>
          <a:xfrm flipH="1">
            <a:off x="1197360" y="171108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3" name="Conector recto 17"/>
          <p:cNvSpPr/>
          <p:nvPr/>
        </p:nvSpPr>
        <p:spPr>
          <a:xfrm>
            <a:off x="982080" y="298440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graphicFrame>
        <p:nvGraphicFramePr>
          <p:cNvPr id="714" name="Tabla 23"/>
          <p:cNvGraphicFramePr/>
          <p:nvPr/>
        </p:nvGraphicFramePr>
        <p:xfrm>
          <a:off x="6455520" y="2433960"/>
          <a:ext cx="5568480" cy="2595600"/>
        </p:xfrm>
        <a:graphic>
          <a:graphicData uri="http://schemas.openxmlformats.org/drawingml/2006/table">
            <a:tbl>
              <a:tblPr/>
              <a:tblGrid>
                <a:gridCol w="1211760"/>
                <a:gridCol w="3144960"/>
                <a:gridCol w="1211760"/>
              </a:tblGrid>
              <a:tr h="622440">
                <a:tc>
                  <a:txBody>
                    <a:bodyPr anchor="t">
                      <a:noAutofit/>
                    </a:bodyPr>
                    <a:p>
                      <a:pPr algn="ctr">
                        <a:lnSpc>
                          <a:spcPct val="100000"/>
                        </a:lnSpc>
                        <a:buNone/>
                      </a:pPr>
                      <a:r>
                        <a:rPr b="1" lang="en-US" sz="1800" spc="-1" strike="noStrike">
                          <a:solidFill>
                            <a:srgbClr val="ffffff"/>
                          </a:solidFill>
                          <a:latin typeface="Trebuchet MS"/>
                        </a:rPr>
                        <a:t>Starting node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gn="ctr">
                        <a:lnSpc>
                          <a:spcPct val="100000"/>
                        </a:lnSpc>
                        <a:buNone/>
                      </a:pPr>
                      <a:r>
                        <a:rPr b="1" lang="en-US" sz="1800" spc="-1" strike="noStrike">
                          <a:solidFill>
                            <a:srgbClr val="ffffff"/>
                          </a:solidFill>
                          <a:latin typeface="Trebuchet MS"/>
                        </a:rPr>
                        <a:t>Path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gn="ctr">
                        <a:lnSpc>
                          <a:spcPct val="100000"/>
                        </a:lnSpc>
                        <a:buNone/>
                      </a:pPr>
                      <a:r>
                        <a:rPr b="1" lang="en-US" sz="1800" spc="-1" strike="noStrike">
                          <a:solidFill>
                            <a:srgbClr val="ffffff"/>
                          </a:solidFill>
                          <a:latin typeface="Trebuchet MS"/>
                        </a:rPr>
                        <a:t>Correct?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gn="ctr">
                        <a:lnSpc>
                          <a:spcPct val="100000"/>
                        </a:lnSpc>
                        <a:buNone/>
                      </a:pPr>
                      <a:r>
                        <a:rPr b="0" lang="en-US" sz="1800" spc="-1" strike="noStrike">
                          <a:solidFill>
                            <a:srgbClr val="000000"/>
                          </a:solidFill>
                          <a:latin typeface="Trebuchet MS"/>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rPr>
                        <a:t>0-&gt;1-&gt;2-&gt;3-&gt;4-&gt;5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r h="370800">
                <a:tc>
                  <a:txBody>
                    <a:bodyPr anchor="t">
                      <a:noAutofit/>
                    </a:bodyPr>
                    <a:p>
                      <a:pPr algn="ctr">
                        <a:lnSpc>
                          <a:spcPct val="100000"/>
                        </a:lnSpc>
                        <a:buNone/>
                      </a:pPr>
                      <a:r>
                        <a:rPr b="0" lang="en-US" sz="1800" spc="-1" strike="noStrike">
                          <a:solidFill>
                            <a:srgbClr val="000000"/>
                          </a:solidFill>
                          <a:latin typeface="Trebuchet MS"/>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rPr>
                        <a:t>1-&gt;2-&gt;3-&gt;4-&gt;5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370800">
                <a:tc>
                  <a:txBody>
                    <a:bodyPr anchor="t">
                      <a:noAutofit/>
                    </a:bodyPr>
                    <a:p>
                      <a:pPr algn="ctr">
                        <a:lnSpc>
                          <a:spcPct val="100000"/>
                        </a:lnSpc>
                        <a:buNone/>
                      </a:pPr>
                      <a:r>
                        <a:rPr b="0" lang="en-US" sz="1800" spc="-1" strike="noStrike">
                          <a:solidFill>
                            <a:srgbClr val="000000"/>
                          </a:solidFill>
                          <a:latin typeface="Trebuchet MS"/>
                        </a:rPr>
                        <a:t>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rPr>
                        <a:t>2-&gt;3-&gt;4-&gt;5-&gt;1-&gt;0-&gt;2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rPr>
                        <a:t>Yes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r h="370800">
                <a:tc>
                  <a:txBody>
                    <a:bodyPr anchor="t">
                      <a:noAutofit/>
                    </a:bodyPr>
                    <a:p>
                      <a:pPr algn="ctr">
                        <a:lnSpc>
                          <a:spcPct val="100000"/>
                        </a:lnSpc>
                        <a:buNone/>
                      </a:pPr>
                      <a:r>
                        <a:rPr b="0" lang="en-US" sz="1800" spc="-1" strike="noStrike">
                          <a:solidFill>
                            <a:srgbClr val="000000"/>
                          </a:solidFill>
                          <a:latin typeface="Trebuchet MS"/>
                        </a:rPr>
                        <a: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rPr>
                        <a:t>3-&gt;2-&gt;0-&gt;1-&gt;5-&gt;4-&gt;3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rPr>
                        <a:t>Yes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370800">
                <a:tc>
                  <a:txBody>
                    <a:bodyPr anchor="t">
                      <a:noAutofit/>
                    </a:bodyPr>
                    <a:p>
                      <a:pPr algn="ctr">
                        <a:lnSpc>
                          <a:spcPct val="100000"/>
                        </a:lnSpc>
                        <a:buNone/>
                      </a:pPr>
                      <a:r>
                        <a:rPr b="0" lang="en-US" sz="1800" spc="-1" strike="noStrike">
                          <a:solidFill>
                            <a:srgbClr val="000000"/>
                          </a:solidFill>
                          <a:latin typeface="Trebuchet MS"/>
                        </a:rPr>
                        <a:t>4</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rPr>
                        <a:t>4-&gt;5-&gt;1-&gt;2-&gt;3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r h="370800">
                <a:tc>
                  <a:txBody>
                    <a:bodyPr anchor="t">
                      <a:noAutofit/>
                    </a:bodyPr>
                    <a:p>
                      <a:pPr algn="ctr">
                        <a:lnSpc>
                          <a:spcPct val="100000"/>
                        </a:lnSpc>
                        <a:buNone/>
                      </a:pPr>
                      <a:r>
                        <a:rPr b="0" lang="en-US" sz="1800" spc="-1" strike="noStrike">
                          <a:solidFill>
                            <a:srgbClr val="000000"/>
                          </a:solidFill>
                          <a:latin typeface="Trebuchet MS"/>
                        </a:rPr>
                        <a:t>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rPr>
                        <a:t>5-&gt;1-&gt;2-&gt;3-&gt;4-&gt;0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bl>
          </a:graphicData>
        </a:graphic>
      </p:graphicFrame>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Analysis</a:t>
            </a:r>
            <a:endParaRPr b="0" lang="en-US" sz="3600" spc="-1" strike="noStrike">
              <a:solidFill>
                <a:srgbClr val="000000"/>
              </a:solidFill>
              <a:latin typeface="Trebuchet MS"/>
            </a:endParaRPr>
          </a:p>
        </p:txBody>
      </p:sp>
      <p:sp>
        <p:nvSpPr>
          <p:cNvPr id="716" name="PlaceHolder 2"/>
          <p:cNvSpPr>
            <a:spLocks noGrp="1"/>
          </p:cNvSpPr>
          <p:nvPr>
            <p:ph/>
          </p:nvPr>
        </p:nvSpPr>
        <p:spPr>
          <a:xfrm>
            <a:off x="677160" y="2160720"/>
            <a:ext cx="8596440" cy="3880440"/>
          </a:xfrm>
          <a:prstGeom prst="rect">
            <a:avLst/>
          </a:prstGeom>
          <a:noFill/>
          <a:ln w="0">
            <a:noFill/>
          </a:ln>
        </p:spPr>
        <p:txBody>
          <a:bodyPr anchor="t">
            <a:noAutofit/>
          </a:bodyPr>
          <a:p>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title"/>
          </p:nvPr>
        </p:nvSpPr>
        <p:spPr>
          <a:xfrm>
            <a:off x="677160" y="609480"/>
            <a:ext cx="8596440" cy="1320480"/>
          </a:xfrm>
          <a:prstGeom prst="rect">
            <a:avLst/>
          </a:prstGeom>
          <a:noFill/>
          <a:ln w="0">
            <a:noFill/>
          </a:ln>
        </p:spPr>
        <p:txBody>
          <a:bodyPr anchor="t">
            <a:noAutofit/>
          </a:bodyPr>
          <a:p>
            <a:endParaRPr b="0" lang="en-US" sz="1800" spc="-1" strike="noStrike">
              <a:solidFill>
                <a:srgbClr val="000000"/>
              </a:solidFill>
              <a:latin typeface="Trebuchet MS"/>
            </a:endParaRPr>
          </a:p>
        </p:txBody>
      </p:sp>
      <p:graphicFrame>
        <p:nvGraphicFramePr>
          <p:cNvPr id="718" name="Tabla 4"/>
          <p:cNvGraphicFramePr/>
          <p:nvPr/>
        </p:nvGraphicFramePr>
        <p:xfrm>
          <a:off x="677880" y="2160720"/>
          <a:ext cx="8596080" cy="1482840"/>
        </p:xfrm>
        <a:graphic>
          <a:graphicData uri="http://schemas.openxmlformats.org/drawingml/2006/table">
            <a:tbl>
              <a:tblPr/>
              <a:tblGrid>
                <a:gridCol w="2865240"/>
                <a:gridCol w="2865240"/>
                <a:gridCol w="2865600"/>
              </a:tblGrid>
              <a:tr h="370800">
                <a:tc>
                  <a:txBody>
                    <a:bodyPr anchor="t">
                      <a:noAutofit/>
                    </a:bodyPr>
                    <a:p>
                      <a:pPr>
                        <a:lnSpc>
                          <a:spcPct val="100000"/>
                        </a:lnSpc>
                        <a:buNone/>
                      </a:pPr>
                      <a:r>
                        <a:rPr b="1" lang="en-US" sz="1800" spc="-1" strike="noStrike">
                          <a:solidFill>
                            <a:srgbClr val="ffffff"/>
                          </a:solidFill>
                          <a:latin typeface="Trebuchet M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rPr>
                        <a:t>Time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rPr>
                        <a:t>Backtracking algorithm</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rPr>
                        <a:t>Triangular approximation</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370800">
                <a:tc>
                  <a:txBody>
                    <a:bodyPr anchor="t">
                      <a:noAutofit/>
                    </a:bodyPr>
                    <a:p>
                      <a:pPr>
                        <a:lnSpc>
                          <a:spcPct val="100000"/>
                        </a:lnSpc>
                        <a:buNone/>
                      </a:pPr>
                      <a:r>
                        <a:rPr b="0" lang="en-US" sz="1800" spc="-1" strike="noStrike">
                          <a:solidFill>
                            <a:srgbClr val="000000"/>
                          </a:solidFill>
                          <a:latin typeface="Trebuchet MS"/>
                        </a:rPr>
                        <a:t>Backtracking</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Introduction</a:t>
            </a:r>
            <a:endParaRPr b="0" lang="en-US" sz="3600" spc="-1" strike="noStrike">
              <a:solidFill>
                <a:srgbClr val="000000"/>
              </a:solidFill>
              <a:latin typeface="Trebuchet MS"/>
            </a:endParaRPr>
          </a:p>
        </p:txBody>
      </p:sp>
      <p:sp>
        <p:nvSpPr>
          <p:cNvPr id="380" name="PlaceHolder 2"/>
          <p:cNvSpPr>
            <a:spLocks noGrp="1"/>
          </p:cNvSpPr>
          <p:nvPr>
            <p:ph/>
          </p:nvPr>
        </p:nvSpPr>
        <p:spPr>
          <a:xfrm>
            <a:off x="677160" y="2160720"/>
            <a:ext cx="8596440" cy="3880440"/>
          </a:xfrm>
          <a:prstGeom prst="rect">
            <a:avLst/>
          </a:prstGeom>
          <a:noFill/>
          <a:ln w="0">
            <a:noFill/>
          </a:ln>
        </p:spPr>
        <p:txBody>
          <a:bodyPr anchor="t">
            <a:noAutofit/>
          </a:bodyPr>
          <a:p>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Backtracking algorithm</a:t>
            </a:r>
            <a:endParaRPr b="0" lang="en-US" sz="3600" spc="-1" strike="noStrike">
              <a:solidFill>
                <a:srgbClr val="000000"/>
              </a:solidFill>
              <a:latin typeface="Trebuchet MS"/>
            </a:endParaRPr>
          </a:p>
        </p:txBody>
      </p:sp>
      <p:sp>
        <p:nvSpPr>
          <p:cNvPr id="382" name="PlaceHolder 2"/>
          <p:cNvSpPr>
            <a:spLocks noGrp="1"/>
          </p:cNvSpPr>
          <p:nvPr>
            <p:ph/>
          </p:nvPr>
        </p:nvSpPr>
        <p:spPr>
          <a:xfrm>
            <a:off x="457200" y="1605960"/>
            <a:ext cx="8596440" cy="38804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This algorithm considers all possible routes, creating paths node by node and only proceeds if the path is promising.</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Is capable of finding the optimal (exact) solution, exhaustively searching through all possible permutations of nodes.</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But it has an infeasible amount of computation time even for relatively small inputs.</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Worst-case time complexity of the backtracking approach for TSP is O(n!)</a:t>
            </a:r>
            <a:endParaRPr b="0" lang="en-US" sz="1800" spc="-1" strike="noStrike">
              <a:solidFill>
                <a:srgbClr val="404040"/>
              </a:solidFill>
              <a:latin typeface="Trebuchet MS"/>
            </a:endParaRPr>
          </a:p>
        </p:txBody>
      </p:sp>
      <p:pic>
        <p:nvPicPr>
          <p:cNvPr id="383" name="" descr=""/>
          <p:cNvPicPr/>
          <p:nvPr/>
        </p:nvPicPr>
        <p:blipFill>
          <a:blip r:embed="rId1"/>
          <a:stretch/>
        </p:blipFill>
        <p:spPr>
          <a:xfrm>
            <a:off x="410040" y="5715000"/>
            <a:ext cx="4847760" cy="752040"/>
          </a:xfrm>
          <a:prstGeom prst="rect">
            <a:avLst/>
          </a:prstGeom>
          <a:ln w="0">
            <a:noFill/>
          </a:ln>
        </p:spPr>
      </p:pic>
      <p:sp>
        <p:nvSpPr>
          <p:cNvPr id="384" name=""/>
          <p:cNvSpPr txBox="1"/>
          <p:nvPr/>
        </p:nvSpPr>
        <p:spPr>
          <a:xfrm>
            <a:off x="549000" y="5287680"/>
            <a:ext cx="1737000" cy="427320"/>
          </a:xfrm>
          <a:prstGeom prst="rect">
            <a:avLst/>
          </a:prstGeom>
          <a:noFill/>
          <a:ln w="0">
            <a:noFill/>
          </a:ln>
        </p:spPr>
        <p:txBody>
          <a:bodyPr lIns="90000" rIns="90000" tIns="45000" bIns="45000" anchor="t">
            <a:noAutofit/>
          </a:bodyPr>
          <a:p>
            <a:r>
              <a:rPr b="0" lang="en-US" sz="1300" spc="-1" strike="noStrike">
                <a:latin typeface="Arial"/>
              </a:rPr>
              <a:t>shipping.csv</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Backtracking algorithm</a:t>
            </a:r>
            <a:endParaRPr b="0" lang="en-US" sz="3600" spc="-1" strike="noStrike">
              <a:solidFill>
                <a:srgbClr val="000000"/>
              </a:solidFill>
              <a:latin typeface="Trebuchet MS"/>
            </a:endParaRPr>
          </a:p>
        </p:txBody>
      </p:sp>
      <p:sp>
        <p:nvSpPr>
          <p:cNvPr id="386" name="PlaceHolder 2"/>
          <p:cNvSpPr>
            <a:spLocks noGrp="1"/>
          </p:cNvSpPr>
          <p:nvPr>
            <p:ph/>
          </p:nvPr>
        </p:nvSpPr>
        <p:spPr>
          <a:xfrm>
            <a:off x="457200" y="1605960"/>
            <a:ext cx="8596440" cy="31946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TSP problem is practically Hamiltonian Cycle Problem, but also requires to fine the lowest cost path among all Hamiltonian Paths.</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There are multiple ways to optimize the algorithm, considering the following conditions for Hamiltonian cycle:</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Must not contain </a:t>
            </a:r>
            <a:r>
              <a:rPr b="1" lang="en-US" sz="1800" spc="-1" strike="noStrike" u="sng">
                <a:solidFill>
                  <a:srgbClr val="404040"/>
                </a:solidFill>
                <a:uFillTx/>
                <a:latin typeface="Trebuchet MS"/>
              </a:rPr>
              <a:t>Pendant nodes</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Must not contain </a:t>
            </a:r>
            <a:r>
              <a:rPr b="1" lang="en-US" sz="1800" spc="-1" strike="noStrike" u="sng">
                <a:solidFill>
                  <a:srgbClr val="404040"/>
                </a:solidFill>
                <a:uFillTx/>
                <a:latin typeface="Trebuchet MS"/>
              </a:rPr>
              <a:t>Articulation Points</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endParaRPr b="0" lang="en-US" sz="1800" spc="-1" strike="noStrike">
              <a:solidFill>
                <a:srgbClr val="404040"/>
              </a:solidFill>
              <a:latin typeface="Trebuchet MS"/>
            </a:endParaRPr>
          </a:p>
        </p:txBody>
      </p:sp>
      <p:pic>
        <p:nvPicPr>
          <p:cNvPr id="387" name="" descr=""/>
          <p:cNvPicPr/>
          <p:nvPr/>
        </p:nvPicPr>
        <p:blipFill>
          <a:blip r:embed="rId1"/>
          <a:stretch/>
        </p:blipFill>
        <p:spPr>
          <a:xfrm>
            <a:off x="457200" y="5715000"/>
            <a:ext cx="4190760" cy="742680"/>
          </a:xfrm>
          <a:prstGeom prst="rect">
            <a:avLst/>
          </a:prstGeom>
          <a:ln w="0">
            <a:noFill/>
          </a:ln>
        </p:spPr>
      </p:pic>
      <p:sp>
        <p:nvSpPr>
          <p:cNvPr id="388" name=""/>
          <p:cNvSpPr txBox="1"/>
          <p:nvPr/>
        </p:nvSpPr>
        <p:spPr>
          <a:xfrm>
            <a:off x="543240" y="5303880"/>
            <a:ext cx="2199960" cy="274680"/>
          </a:xfrm>
          <a:prstGeom prst="rect">
            <a:avLst/>
          </a:prstGeom>
          <a:noFill/>
          <a:ln w="0">
            <a:noFill/>
          </a:ln>
        </p:spPr>
        <p:txBody>
          <a:bodyPr lIns="90000" rIns="90000" tIns="45000" bIns="45000" anchor="t">
            <a:noAutofit/>
          </a:bodyPr>
          <a:p>
            <a:r>
              <a:rPr b="0" lang="en-US" sz="1300" spc="-1" strike="noStrike">
                <a:latin typeface="Arial"/>
              </a:rPr>
              <a:t>stadiums.csv</a:t>
            </a:r>
            <a:endParaRPr b="0" lang="en-US" sz="1300" spc="-1" strike="noStrike">
              <a:latin typeface="Arial"/>
            </a:endParaRPr>
          </a:p>
        </p:txBody>
      </p:sp>
      <p:pic>
        <p:nvPicPr>
          <p:cNvPr id="389" name="" descr=""/>
          <p:cNvPicPr/>
          <p:nvPr/>
        </p:nvPicPr>
        <p:blipFill>
          <a:blip r:embed="rId2"/>
          <a:stretch/>
        </p:blipFill>
        <p:spPr>
          <a:xfrm>
            <a:off x="7372800" y="5715000"/>
            <a:ext cx="3142800" cy="676080"/>
          </a:xfrm>
          <a:prstGeom prst="rect">
            <a:avLst/>
          </a:prstGeom>
          <a:ln w="0">
            <a:noFill/>
          </a:ln>
        </p:spPr>
      </p:pic>
      <p:sp>
        <p:nvSpPr>
          <p:cNvPr id="390" name=""/>
          <p:cNvSpPr txBox="1"/>
          <p:nvPr/>
        </p:nvSpPr>
        <p:spPr>
          <a:xfrm>
            <a:off x="7543800" y="5257800"/>
            <a:ext cx="1335960" cy="346680"/>
          </a:xfrm>
          <a:prstGeom prst="rect">
            <a:avLst/>
          </a:prstGeom>
          <a:noFill/>
          <a:ln w="0">
            <a:noFill/>
          </a:ln>
        </p:spPr>
        <p:txBody>
          <a:bodyPr lIns="90000" rIns="90000" tIns="45000" bIns="45000" anchor="t">
            <a:noAutofit/>
          </a:bodyPr>
          <a:p>
            <a:r>
              <a:rPr b="0" lang="en-US" sz="1300" spc="-1" strike="noStrike">
                <a:latin typeface="Arial"/>
              </a:rPr>
              <a:t>tourism.csv</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Backtracking algorithm</a:t>
            </a:r>
            <a:endParaRPr b="0" lang="en-US" sz="3600" spc="-1" strike="noStrike">
              <a:solidFill>
                <a:srgbClr val="000000"/>
              </a:solidFill>
              <a:latin typeface="Trebuchet MS"/>
            </a:endParaRPr>
          </a:p>
        </p:txBody>
      </p:sp>
      <p:sp>
        <p:nvSpPr>
          <p:cNvPr id="392" name="PlaceHolder 2"/>
          <p:cNvSpPr>
            <a:spLocks noGrp="1"/>
          </p:cNvSpPr>
          <p:nvPr>
            <p:ph/>
          </p:nvPr>
        </p:nvSpPr>
        <p:spPr>
          <a:xfrm>
            <a:off x="605160" y="2291760"/>
            <a:ext cx="6234120" cy="38804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i="1" lang="en-US" sz="1800" spc="-1" strike="noStrike">
                <a:solidFill>
                  <a:srgbClr val="404040"/>
                </a:solidFill>
                <a:latin typeface="Ubuntu"/>
              </a:rPr>
              <a:t>Pendant vertex </a:t>
            </a:r>
            <a:r>
              <a:rPr b="0" lang="en-US" sz="1800" spc="-1" strike="noStrike">
                <a:solidFill>
                  <a:srgbClr val="404040"/>
                </a:solidFill>
                <a:latin typeface="Ubuntu"/>
              </a:rPr>
              <a:t>(leaf) is a vertex with degree one.</a:t>
            </a:r>
            <a:endParaRPr b="0" lang="en-US" sz="1800" spc="-1" strike="noStrike">
              <a:solidFill>
                <a:srgbClr val="404040"/>
              </a:solidFill>
              <a:latin typeface="Ubuntu"/>
            </a:endParaRPr>
          </a:p>
          <a:p>
            <a:pPr marL="432000" indent="-324000">
              <a:spcBef>
                <a:spcPts val="1417"/>
              </a:spcBef>
              <a:buClr>
                <a:srgbClr val="000000"/>
              </a:buClr>
              <a:buSzPct val="45000"/>
              <a:buFont typeface="Wingdings" charset="2"/>
              <a:buChar char=""/>
            </a:pPr>
            <a:endParaRPr b="0" lang="en-US" sz="1800" spc="-1" strike="noStrike">
              <a:solidFill>
                <a:srgbClr val="404040"/>
              </a:solidFill>
              <a:latin typeface="Ubuntu"/>
            </a:endParaRPr>
          </a:p>
          <a:p>
            <a:pPr marL="432000" indent="-324000">
              <a:spcBef>
                <a:spcPts val="1417"/>
              </a:spcBef>
              <a:buClr>
                <a:srgbClr val="000000"/>
              </a:buClr>
              <a:buSzPct val="45000"/>
              <a:buFont typeface="Wingdings" charset="2"/>
              <a:buChar char=""/>
            </a:pPr>
            <a:endParaRPr b="0" lang="en-US" sz="1800" spc="-1" strike="noStrike">
              <a:solidFill>
                <a:srgbClr val="404040"/>
              </a:solidFill>
              <a:latin typeface="Ubuntu"/>
            </a:endParaRPr>
          </a:p>
          <a:p>
            <a:endParaRPr b="0" lang="en-US" sz="1000" spc="-1" strike="noStrike">
              <a:solidFill>
                <a:srgbClr val="404040"/>
              </a:solidFill>
              <a:latin typeface="Trebuchet MS"/>
            </a:endParaRPr>
          </a:p>
        </p:txBody>
      </p:sp>
      <p:sp>
        <p:nvSpPr>
          <p:cNvPr id="393" name=""/>
          <p:cNvSpPr txBox="1"/>
          <p:nvPr/>
        </p:nvSpPr>
        <p:spPr>
          <a:xfrm>
            <a:off x="706320" y="1371600"/>
            <a:ext cx="2951280" cy="724680"/>
          </a:xfrm>
          <a:prstGeom prst="rect">
            <a:avLst/>
          </a:prstGeom>
          <a:noFill/>
          <a:ln w="0">
            <a:noFill/>
          </a:ln>
        </p:spPr>
        <p:txBody>
          <a:bodyPr lIns="90000" rIns="90000" tIns="45000" bIns="45000" anchor="t">
            <a:noAutofit/>
          </a:bodyPr>
          <a:p>
            <a:r>
              <a:rPr b="0" lang="en-US" sz="2500" spc="-1" strike="noStrike">
                <a:solidFill>
                  <a:srgbClr val="55308d"/>
                </a:solidFill>
                <a:latin typeface="Ubuntu Light"/>
              </a:rPr>
              <a:t>Pendant nodes</a:t>
            </a:r>
            <a:endParaRPr b="0" lang="en-US" sz="2500" spc="-1" strike="noStrike">
              <a:latin typeface="Ubuntu Light"/>
            </a:endParaRPr>
          </a:p>
        </p:txBody>
      </p:sp>
      <p:pic>
        <p:nvPicPr>
          <p:cNvPr id="394" name="" descr=""/>
          <p:cNvPicPr/>
          <p:nvPr/>
        </p:nvPicPr>
        <p:blipFill>
          <a:blip r:embed="rId1"/>
          <a:stretch/>
        </p:blipFill>
        <p:spPr>
          <a:xfrm>
            <a:off x="6858000" y="2086200"/>
            <a:ext cx="2761920" cy="2943000"/>
          </a:xfrm>
          <a:prstGeom prst="rect">
            <a:avLst/>
          </a:prstGeom>
          <a:ln w="0">
            <a:noFill/>
          </a:ln>
        </p:spPr>
      </p:pic>
      <p:pic>
        <p:nvPicPr>
          <p:cNvPr id="395" name="" descr=""/>
          <p:cNvPicPr/>
          <p:nvPr/>
        </p:nvPicPr>
        <p:blipFill>
          <a:blip r:embed="rId2"/>
          <a:stretch/>
        </p:blipFill>
        <p:spPr>
          <a:xfrm>
            <a:off x="486360" y="3791160"/>
            <a:ext cx="6352920" cy="1695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Backtracking algorithm</a:t>
            </a:r>
            <a:endParaRPr b="0" lang="en-US" sz="3600" spc="-1" strike="noStrike">
              <a:solidFill>
                <a:srgbClr val="000000"/>
              </a:solidFill>
              <a:latin typeface="Trebuchet MS"/>
            </a:endParaRPr>
          </a:p>
        </p:txBody>
      </p:sp>
      <p:sp>
        <p:nvSpPr>
          <p:cNvPr id="397" name="PlaceHolder 2"/>
          <p:cNvSpPr>
            <a:spLocks noGrp="1"/>
          </p:cNvSpPr>
          <p:nvPr>
            <p:ph/>
          </p:nvPr>
        </p:nvSpPr>
        <p:spPr>
          <a:xfrm>
            <a:off x="457200" y="2057400"/>
            <a:ext cx="6400800" cy="38804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Articulation point is a vertex that disconnects the graph if removed. </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Obviously, Hamiltonian cycle is impossible if a graph contains an articulation point, as all nodes should be visited ones, and we should return to the first vertex.</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Moreover, in general it is not recommended to have a graph with articulation points, because if this vertex fails the whole network becomes disconnected (fails). </a:t>
            </a:r>
            <a:endParaRPr b="0" lang="en-US" sz="1800" spc="-1" strike="noStrike">
              <a:solidFill>
                <a:srgbClr val="404040"/>
              </a:solidFill>
              <a:latin typeface="Trebuchet MS"/>
            </a:endParaRPr>
          </a:p>
        </p:txBody>
      </p:sp>
      <p:sp>
        <p:nvSpPr>
          <p:cNvPr id="398" name=""/>
          <p:cNvSpPr txBox="1"/>
          <p:nvPr/>
        </p:nvSpPr>
        <p:spPr>
          <a:xfrm>
            <a:off x="685800" y="1371600"/>
            <a:ext cx="3519720" cy="800280"/>
          </a:xfrm>
          <a:prstGeom prst="rect">
            <a:avLst/>
          </a:prstGeom>
          <a:noFill/>
          <a:ln w="0">
            <a:noFill/>
          </a:ln>
        </p:spPr>
        <p:txBody>
          <a:bodyPr lIns="90000" rIns="90000" tIns="45000" bIns="45000" anchor="t">
            <a:noAutofit/>
          </a:bodyPr>
          <a:p>
            <a:r>
              <a:rPr b="0" lang="en-US" sz="2500" spc="-1" strike="noStrike">
                <a:solidFill>
                  <a:srgbClr val="55308d"/>
                </a:solidFill>
                <a:latin typeface="Ubuntu Light"/>
              </a:rPr>
              <a:t>Articulation Point</a:t>
            </a:r>
            <a:endParaRPr b="0" lang="en-US" sz="2500" spc="-1" strike="noStrike">
              <a:latin typeface="Arial"/>
            </a:endParaRPr>
          </a:p>
        </p:txBody>
      </p:sp>
      <p:pic>
        <p:nvPicPr>
          <p:cNvPr id="399" name="" descr=""/>
          <p:cNvPicPr/>
          <p:nvPr/>
        </p:nvPicPr>
        <p:blipFill>
          <a:blip r:embed="rId1"/>
          <a:stretch/>
        </p:blipFill>
        <p:spPr>
          <a:xfrm>
            <a:off x="6972480" y="1828800"/>
            <a:ext cx="2857320" cy="1685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Backtracking algorithm</a:t>
            </a:r>
            <a:endParaRPr b="0" lang="en-US" sz="3600" spc="-1" strike="noStrike">
              <a:solidFill>
                <a:srgbClr val="000000"/>
              </a:solidFill>
              <a:latin typeface="Trebuchet MS"/>
            </a:endParaRPr>
          </a:p>
        </p:txBody>
      </p:sp>
      <p:sp>
        <p:nvSpPr>
          <p:cNvPr id="401" name="PlaceHolder 2"/>
          <p:cNvSpPr>
            <a:spLocks noGrp="1"/>
          </p:cNvSpPr>
          <p:nvPr>
            <p:ph/>
          </p:nvPr>
        </p:nvSpPr>
        <p:spPr>
          <a:xfrm>
            <a:off x="457200" y="2057400"/>
            <a:ext cx="6400800" cy="38804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There are multiple algorithms to find the articulation point in a graph. One of the most efficient is Tarjan’s algorithm with linear time complexity O(V + E)</a:t>
            </a:r>
            <a:endParaRPr b="0" lang="en-US" sz="1800" spc="-1" strike="noStrike">
              <a:solidFill>
                <a:srgbClr val="404040"/>
              </a:solidFill>
              <a:latin typeface="Trebuchet MS"/>
            </a:endParaRPr>
          </a:p>
        </p:txBody>
      </p:sp>
      <p:sp>
        <p:nvSpPr>
          <p:cNvPr id="402" name=""/>
          <p:cNvSpPr txBox="1"/>
          <p:nvPr/>
        </p:nvSpPr>
        <p:spPr>
          <a:xfrm>
            <a:off x="685800" y="1371600"/>
            <a:ext cx="3519720" cy="800280"/>
          </a:xfrm>
          <a:prstGeom prst="rect">
            <a:avLst/>
          </a:prstGeom>
          <a:noFill/>
          <a:ln w="0">
            <a:noFill/>
          </a:ln>
        </p:spPr>
        <p:txBody>
          <a:bodyPr lIns="90000" rIns="90000" tIns="45000" bIns="45000" anchor="t">
            <a:noAutofit/>
          </a:bodyPr>
          <a:p>
            <a:r>
              <a:rPr b="0" lang="en-US" sz="2500" spc="-1" strike="noStrike">
                <a:solidFill>
                  <a:srgbClr val="55308d"/>
                </a:solidFill>
                <a:latin typeface="Ubuntu Light"/>
              </a:rPr>
              <a:t>Articulation Point</a:t>
            </a:r>
            <a:endParaRPr b="0" lang="en-US" sz="2500" spc="-1" strike="noStrike">
              <a:latin typeface="Arial"/>
            </a:endParaRPr>
          </a:p>
        </p:txBody>
      </p:sp>
      <p:pic>
        <p:nvPicPr>
          <p:cNvPr id="403" name="" descr=""/>
          <p:cNvPicPr/>
          <p:nvPr/>
        </p:nvPicPr>
        <p:blipFill>
          <a:blip r:embed="rId1"/>
          <a:stretch/>
        </p:blipFill>
        <p:spPr>
          <a:xfrm>
            <a:off x="6972480" y="1828800"/>
            <a:ext cx="2857320" cy="1685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677160" y="609480"/>
            <a:ext cx="8596440" cy="1320480"/>
          </a:xfrm>
          <a:prstGeom prst="rect">
            <a:avLst/>
          </a:prstGeom>
          <a:noFill/>
          <a:ln w="0">
            <a:noFill/>
          </a:ln>
        </p:spPr>
        <p:txBody>
          <a:bodyPr anchor="t">
            <a:noAutofit/>
          </a:bodyPr>
          <a:p>
            <a:pPr>
              <a:lnSpc>
                <a:spcPct val="100000"/>
              </a:lnSpc>
              <a:buNone/>
            </a:pPr>
            <a:r>
              <a:rPr b="0" lang="en-US" sz="3600" spc="-1" strike="noStrike">
                <a:solidFill>
                  <a:srgbClr val="0f6fc6"/>
                </a:solidFill>
                <a:latin typeface="Trebuchet MS"/>
              </a:rPr>
              <a:t>Backtracking algorithm</a:t>
            </a:r>
            <a:endParaRPr b="0" lang="en-US" sz="3600" spc="-1" strike="noStrike">
              <a:solidFill>
                <a:srgbClr val="000000"/>
              </a:solidFill>
              <a:latin typeface="Trebuchet MS"/>
            </a:endParaRPr>
          </a:p>
        </p:txBody>
      </p:sp>
      <p:sp>
        <p:nvSpPr>
          <p:cNvPr id="405" name="PlaceHolder 2"/>
          <p:cNvSpPr>
            <a:spLocks noGrp="1"/>
          </p:cNvSpPr>
          <p:nvPr>
            <p:ph/>
          </p:nvPr>
        </p:nvSpPr>
        <p:spPr>
          <a:xfrm>
            <a:off x="457200" y="2057400"/>
            <a:ext cx="6400800" cy="38804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Ubuntu"/>
              </a:rPr>
              <a:t>Steps:</a:t>
            </a:r>
            <a:endParaRPr b="0" lang="en-US" sz="1800" spc="-1" strike="noStrike">
              <a:solidFill>
                <a:srgbClr val="404040"/>
              </a:solidFill>
              <a:latin typeface="Ubuntu"/>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Ubuntu"/>
              </a:rPr>
              <a:t>Perform Depth-First Search (DFS) on the graph, initializing </a:t>
            </a:r>
            <a:r>
              <a:rPr b="0" i="1" lang="en-US" sz="1800" spc="-1" strike="noStrike">
                <a:solidFill>
                  <a:srgbClr val="404040"/>
                </a:solidFill>
                <a:latin typeface="Ubuntu"/>
              </a:rPr>
              <a:t>discovery_time[node]</a:t>
            </a:r>
            <a:r>
              <a:rPr b="0" lang="en-US" sz="1800" spc="-1" strike="noStrike">
                <a:solidFill>
                  <a:srgbClr val="404040"/>
                </a:solidFill>
                <a:latin typeface="Ubuntu"/>
              </a:rPr>
              <a:t> and </a:t>
            </a:r>
            <a:r>
              <a:rPr b="0" i="1" lang="en-US" sz="1800" spc="-1" strike="noStrike">
                <a:solidFill>
                  <a:srgbClr val="404040"/>
                </a:solidFill>
                <a:latin typeface="Ubuntu"/>
              </a:rPr>
              <a:t>low[node]</a:t>
            </a:r>
            <a:r>
              <a:rPr b="0" lang="en-US" sz="1800" spc="-1" strike="noStrike">
                <a:solidFill>
                  <a:srgbClr val="404040"/>
                </a:solidFill>
                <a:latin typeface="Ubuntu"/>
              </a:rPr>
              <a:t> for each node.</a:t>
            </a:r>
            <a:endParaRPr b="0" lang="en-US" sz="1800" spc="-1" strike="noStrike">
              <a:solidFill>
                <a:srgbClr val="404040"/>
              </a:solidFill>
              <a:latin typeface="Ubuntu"/>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Ubuntu"/>
              </a:rPr>
              <a:t>For each node u, review its children v. </a:t>
            </a:r>
            <a:r>
              <a:rPr b="0" i="1" lang="en-US" sz="1800" spc="-1" strike="noStrike">
                <a:solidFill>
                  <a:srgbClr val="404040"/>
                </a:solidFill>
                <a:latin typeface="Ubuntu"/>
              </a:rPr>
              <a:t>If low[v] &lt; discovery_time[u]</a:t>
            </a:r>
            <a:r>
              <a:rPr b="0" lang="en-US" sz="1800" spc="-1" strike="noStrike">
                <a:solidFill>
                  <a:srgbClr val="404040"/>
                </a:solidFill>
                <a:latin typeface="Ubuntu"/>
              </a:rPr>
              <a:t>, u is not an articulation point. </a:t>
            </a:r>
            <a:r>
              <a:rPr b="0" i="1" lang="en-US" sz="1800" spc="-1" strike="noStrike">
                <a:solidFill>
                  <a:srgbClr val="404040"/>
                </a:solidFill>
                <a:latin typeface="Ubuntu"/>
              </a:rPr>
              <a:t>If low[v] &gt;= discovery_time[u]</a:t>
            </a:r>
            <a:r>
              <a:rPr b="0" lang="en-US" sz="1800" spc="-1" strike="noStrike">
                <a:solidFill>
                  <a:srgbClr val="404040"/>
                </a:solidFill>
                <a:latin typeface="Ubuntu"/>
              </a:rPr>
              <a:t> for all v, u is an articulation point.</a:t>
            </a:r>
            <a:endParaRPr b="0" lang="en-US" sz="1800" spc="-1" strike="noStrike">
              <a:solidFill>
                <a:srgbClr val="404040"/>
              </a:solidFill>
              <a:latin typeface="Ubuntu"/>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Ubuntu"/>
              </a:rPr>
              <a:t>The root of the DFS tree is an articulation point if it has two or more children.</a:t>
            </a:r>
            <a:endParaRPr b="0" lang="en-US" sz="1800" spc="-1" strike="noStrike">
              <a:solidFill>
                <a:srgbClr val="404040"/>
              </a:solidFill>
              <a:latin typeface="Ubuntu"/>
            </a:endParaRPr>
          </a:p>
        </p:txBody>
      </p:sp>
      <p:sp>
        <p:nvSpPr>
          <p:cNvPr id="406" name=""/>
          <p:cNvSpPr txBox="1"/>
          <p:nvPr/>
        </p:nvSpPr>
        <p:spPr>
          <a:xfrm>
            <a:off x="685800" y="1371600"/>
            <a:ext cx="3519720" cy="800280"/>
          </a:xfrm>
          <a:prstGeom prst="rect">
            <a:avLst/>
          </a:prstGeom>
          <a:noFill/>
          <a:ln w="0">
            <a:noFill/>
          </a:ln>
        </p:spPr>
        <p:txBody>
          <a:bodyPr lIns="90000" rIns="90000" tIns="45000" bIns="45000" anchor="t">
            <a:noAutofit/>
          </a:bodyPr>
          <a:p>
            <a:r>
              <a:rPr b="0" lang="en-US" sz="2500" spc="-1" strike="noStrike">
                <a:solidFill>
                  <a:srgbClr val="55308d"/>
                </a:solidFill>
                <a:latin typeface="Ubuntu Light"/>
              </a:rPr>
              <a:t>Tarjan’s algorithm</a:t>
            </a:r>
            <a:endParaRPr b="0" lang="en-US" sz="2500" spc="-1" strike="noStrike">
              <a:latin typeface="Arial"/>
            </a:endParaRPr>
          </a:p>
        </p:txBody>
      </p:sp>
      <p:pic>
        <p:nvPicPr>
          <p:cNvPr id="407" name="" descr=""/>
          <p:cNvPicPr/>
          <p:nvPr/>
        </p:nvPicPr>
        <p:blipFill>
          <a:blip r:embed="rId1"/>
          <a:stretch/>
        </p:blipFill>
        <p:spPr>
          <a:xfrm>
            <a:off x="7088400" y="989280"/>
            <a:ext cx="5027400" cy="2439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81</TotalTime>
  <Application>LibreOffice/7.3.7.2$Linux_X86_64 LibreOffice_project/30$Build-2</Application>
  <AppVersion>15.0000</AppVersion>
  <Words>548</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2023-05-31T21:22:16Z</dcterms:created>
  <dc:creator>Andres Eduardo Villota Vega</dc:creator>
  <dc:description/>
  <dc:language>en-US</dc:language>
  <cp:lastModifiedBy/>
  <dcterms:modified xsi:type="dcterms:W3CDTF">2023-06-02T22:39:20Z</dcterms:modified>
  <cp:revision>2</cp:revision>
  <dc:subject/>
  <dc:title>Project 2: Travelling Salesperson Problem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24</vt:i4>
  </property>
</Properties>
</file>