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258" r:id="rId3"/>
    <p:sldId id="289" r:id="rId4"/>
    <p:sldId id="293" r:id="rId5"/>
    <p:sldId id="290" r:id="rId6"/>
    <p:sldId id="318" r:id="rId7"/>
    <p:sldId id="294" r:id="rId8"/>
    <p:sldId id="295" r:id="rId9"/>
    <p:sldId id="296" r:id="rId10"/>
    <p:sldId id="297" r:id="rId11"/>
    <p:sldId id="304" r:id="rId12"/>
    <p:sldId id="303" r:id="rId13"/>
    <p:sldId id="319" r:id="rId14"/>
    <p:sldId id="291" r:id="rId15"/>
    <p:sldId id="298" r:id="rId16"/>
    <p:sldId id="299" r:id="rId17"/>
    <p:sldId id="300" r:id="rId18"/>
    <p:sldId id="301" r:id="rId19"/>
    <p:sldId id="292" r:id="rId20"/>
    <p:sldId id="302" r:id="rId21"/>
    <p:sldId id="305" r:id="rId22"/>
    <p:sldId id="306" r:id="rId23"/>
    <p:sldId id="307" r:id="rId24"/>
    <p:sldId id="308" r:id="rId25"/>
    <p:sldId id="309" r:id="rId26"/>
    <p:sldId id="310" r:id="rId27"/>
    <p:sldId id="311" r:id="rId28"/>
    <p:sldId id="312" r:id="rId29"/>
    <p:sldId id="313" r:id="rId30"/>
    <p:sldId id="314" r:id="rId31"/>
    <p:sldId id="315" r:id="rId32"/>
    <p:sldId id="317" r:id="rId33"/>
    <p:sldId id="316"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8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7/23/2023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7/23/2023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3</a:t>
            </a:fld>
            <a:endParaRPr lang="en-US"/>
          </a:p>
        </p:txBody>
      </p:sp>
    </p:spTree>
    <p:extLst>
      <p:ext uri="{BB962C8B-B14F-4D97-AF65-F5344CB8AC3E}">
        <p14:creationId xmlns:p14="http://schemas.microsoft.com/office/powerpoint/2010/main" val="346053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16</a:t>
            </a:fld>
            <a:endParaRPr lang="en-US"/>
          </a:p>
        </p:txBody>
      </p:sp>
    </p:spTree>
    <p:extLst>
      <p:ext uri="{BB962C8B-B14F-4D97-AF65-F5344CB8AC3E}">
        <p14:creationId xmlns:p14="http://schemas.microsoft.com/office/powerpoint/2010/main" val="2440211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17</a:t>
            </a:fld>
            <a:endParaRPr lang="en-US"/>
          </a:p>
        </p:txBody>
      </p:sp>
    </p:spTree>
    <p:extLst>
      <p:ext uri="{BB962C8B-B14F-4D97-AF65-F5344CB8AC3E}">
        <p14:creationId xmlns:p14="http://schemas.microsoft.com/office/powerpoint/2010/main" val="307907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18</a:t>
            </a:fld>
            <a:endParaRPr lang="en-US"/>
          </a:p>
        </p:txBody>
      </p:sp>
    </p:spTree>
    <p:extLst>
      <p:ext uri="{BB962C8B-B14F-4D97-AF65-F5344CB8AC3E}">
        <p14:creationId xmlns:p14="http://schemas.microsoft.com/office/powerpoint/2010/main" val="206222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20</a:t>
            </a:fld>
            <a:endParaRPr lang="en-US"/>
          </a:p>
        </p:txBody>
      </p:sp>
    </p:spTree>
    <p:extLst>
      <p:ext uri="{BB962C8B-B14F-4D97-AF65-F5344CB8AC3E}">
        <p14:creationId xmlns:p14="http://schemas.microsoft.com/office/powerpoint/2010/main" val="654153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21</a:t>
            </a:fld>
            <a:endParaRPr lang="en-US"/>
          </a:p>
        </p:txBody>
      </p:sp>
    </p:spTree>
    <p:extLst>
      <p:ext uri="{BB962C8B-B14F-4D97-AF65-F5344CB8AC3E}">
        <p14:creationId xmlns:p14="http://schemas.microsoft.com/office/powerpoint/2010/main" val="2068345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22</a:t>
            </a:fld>
            <a:endParaRPr lang="en-US"/>
          </a:p>
        </p:txBody>
      </p:sp>
    </p:spTree>
    <p:extLst>
      <p:ext uri="{BB962C8B-B14F-4D97-AF65-F5344CB8AC3E}">
        <p14:creationId xmlns:p14="http://schemas.microsoft.com/office/powerpoint/2010/main" val="3809652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23</a:t>
            </a:fld>
            <a:endParaRPr lang="en-US"/>
          </a:p>
        </p:txBody>
      </p:sp>
    </p:spTree>
    <p:extLst>
      <p:ext uri="{BB962C8B-B14F-4D97-AF65-F5344CB8AC3E}">
        <p14:creationId xmlns:p14="http://schemas.microsoft.com/office/powerpoint/2010/main" val="2413947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24</a:t>
            </a:fld>
            <a:endParaRPr lang="en-US"/>
          </a:p>
        </p:txBody>
      </p:sp>
    </p:spTree>
    <p:extLst>
      <p:ext uri="{BB962C8B-B14F-4D97-AF65-F5344CB8AC3E}">
        <p14:creationId xmlns:p14="http://schemas.microsoft.com/office/powerpoint/2010/main" val="2626924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25</a:t>
            </a:fld>
            <a:endParaRPr lang="en-US"/>
          </a:p>
        </p:txBody>
      </p:sp>
    </p:spTree>
    <p:extLst>
      <p:ext uri="{BB962C8B-B14F-4D97-AF65-F5344CB8AC3E}">
        <p14:creationId xmlns:p14="http://schemas.microsoft.com/office/powerpoint/2010/main" val="1658897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26</a:t>
            </a:fld>
            <a:endParaRPr lang="en-US"/>
          </a:p>
        </p:txBody>
      </p:sp>
    </p:spTree>
    <p:extLst>
      <p:ext uri="{BB962C8B-B14F-4D97-AF65-F5344CB8AC3E}">
        <p14:creationId xmlns:p14="http://schemas.microsoft.com/office/powerpoint/2010/main" val="244478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4</a:t>
            </a:fld>
            <a:endParaRPr lang="en-US"/>
          </a:p>
        </p:txBody>
      </p:sp>
    </p:spTree>
    <p:extLst>
      <p:ext uri="{BB962C8B-B14F-4D97-AF65-F5344CB8AC3E}">
        <p14:creationId xmlns:p14="http://schemas.microsoft.com/office/powerpoint/2010/main" val="1054871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27</a:t>
            </a:fld>
            <a:endParaRPr lang="en-US"/>
          </a:p>
        </p:txBody>
      </p:sp>
    </p:spTree>
    <p:extLst>
      <p:ext uri="{BB962C8B-B14F-4D97-AF65-F5344CB8AC3E}">
        <p14:creationId xmlns:p14="http://schemas.microsoft.com/office/powerpoint/2010/main" val="3605592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28</a:t>
            </a:fld>
            <a:endParaRPr lang="en-US"/>
          </a:p>
        </p:txBody>
      </p:sp>
    </p:spTree>
    <p:extLst>
      <p:ext uri="{BB962C8B-B14F-4D97-AF65-F5344CB8AC3E}">
        <p14:creationId xmlns:p14="http://schemas.microsoft.com/office/powerpoint/2010/main" val="3799145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29</a:t>
            </a:fld>
            <a:endParaRPr lang="en-US"/>
          </a:p>
        </p:txBody>
      </p:sp>
    </p:spTree>
    <p:extLst>
      <p:ext uri="{BB962C8B-B14F-4D97-AF65-F5344CB8AC3E}">
        <p14:creationId xmlns:p14="http://schemas.microsoft.com/office/powerpoint/2010/main" val="1662614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30</a:t>
            </a:fld>
            <a:endParaRPr lang="en-US"/>
          </a:p>
        </p:txBody>
      </p:sp>
    </p:spTree>
    <p:extLst>
      <p:ext uri="{BB962C8B-B14F-4D97-AF65-F5344CB8AC3E}">
        <p14:creationId xmlns:p14="http://schemas.microsoft.com/office/powerpoint/2010/main" val="419034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31</a:t>
            </a:fld>
            <a:endParaRPr lang="en-US"/>
          </a:p>
        </p:txBody>
      </p:sp>
    </p:spTree>
    <p:extLst>
      <p:ext uri="{BB962C8B-B14F-4D97-AF65-F5344CB8AC3E}">
        <p14:creationId xmlns:p14="http://schemas.microsoft.com/office/powerpoint/2010/main" val="3619259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32</a:t>
            </a:fld>
            <a:endParaRPr lang="en-US"/>
          </a:p>
        </p:txBody>
      </p:sp>
    </p:spTree>
    <p:extLst>
      <p:ext uri="{BB962C8B-B14F-4D97-AF65-F5344CB8AC3E}">
        <p14:creationId xmlns:p14="http://schemas.microsoft.com/office/powerpoint/2010/main" val="1014152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33</a:t>
            </a:fld>
            <a:endParaRPr lang="en-US"/>
          </a:p>
        </p:txBody>
      </p:sp>
    </p:spTree>
    <p:extLst>
      <p:ext uri="{BB962C8B-B14F-4D97-AF65-F5344CB8AC3E}">
        <p14:creationId xmlns:p14="http://schemas.microsoft.com/office/powerpoint/2010/main" val="51509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7</a:t>
            </a:fld>
            <a:endParaRPr lang="en-US"/>
          </a:p>
        </p:txBody>
      </p:sp>
    </p:spTree>
    <p:extLst>
      <p:ext uri="{BB962C8B-B14F-4D97-AF65-F5344CB8AC3E}">
        <p14:creationId xmlns:p14="http://schemas.microsoft.com/office/powerpoint/2010/main" val="336346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8</a:t>
            </a:fld>
            <a:endParaRPr lang="en-US"/>
          </a:p>
        </p:txBody>
      </p:sp>
    </p:spTree>
    <p:extLst>
      <p:ext uri="{BB962C8B-B14F-4D97-AF65-F5344CB8AC3E}">
        <p14:creationId xmlns:p14="http://schemas.microsoft.com/office/powerpoint/2010/main" val="94597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9</a:t>
            </a:fld>
            <a:endParaRPr lang="en-US"/>
          </a:p>
        </p:txBody>
      </p:sp>
    </p:spTree>
    <p:extLst>
      <p:ext uri="{BB962C8B-B14F-4D97-AF65-F5344CB8AC3E}">
        <p14:creationId xmlns:p14="http://schemas.microsoft.com/office/powerpoint/2010/main" val="345732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10</a:t>
            </a:fld>
            <a:endParaRPr lang="en-US"/>
          </a:p>
        </p:txBody>
      </p:sp>
    </p:spTree>
    <p:extLst>
      <p:ext uri="{BB962C8B-B14F-4D97-AF65-F5344CB8AC3E}">
        <p14:creationId xmlns:p14="http://schemas.microsoft.com/office/powerpoint/2010/main" val="121997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11</a:t>
            </a:fld>
            <a:endParaRPr lang="en-US"/>
          </a:p>
        </p:txBody>
      </p:sp>
    </p:spTree>
    <p:extLst>
      <p:ext uri="{BB962C8B-B14F-4D97-AF65-F5344CB8AC3E}">
        <p14:creationId xmlns:p14="http://schemas.microsoft.com/office/powerpoint/2010/main" val="3243616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12</a:t>
            </a:fld>
            <a:endParaRPr lang="en-US"/>
          </a:p>
        </p:txBody>
      </p:sp>
    </p:spTree>
    <p:extLst>
      <p:ext uri="{BB962C8B-B14F-4D97-AF65-F5344CB8AC3E}">
        <p14:creationId xmlns:p14="http://schemas.microsoft.com/office/powerpoint/2010/main" val="196949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15</a:t>
            </a:fld>
            <a:endParaRPr lang="en-US"/>
          </a:p>
        </p:txBody>
      </p:sp>
    </p:spTree>
    <p:extLst>
      <p:ext uri="{BB962C8B-B14F-4D97-AF65-F5344CB8AC3E}">
        <p14:creationId xmlns:p14="http://schemas.microsoft.com/office/powerpoint/2010/main" val="1996923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3</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2899833" y="3044279"/>
            <a:ext cx="6392333" cy="769441"/>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6: ASP Identity</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Tích hợp ASP Identity</a:t>
            </a:r>
          </a:p>
        </p:txBody>
      </p:sp>
      <p:pic>
        <p:nvPicPr>
          <p:cNvPr id="5" name="Picture 4">
            <a:extLst>
              <a:ext uri="{FF2B5EF4-FFF2-40B4-BE49-F238E27FC236}">
                <a16:creationId xmlns:a16="http://schemas.microsoft.com/office/drawing/2014/main" id="{DE6F2D24-E7C3-4431-AB01-80C8D025BE99}"/>
              </a:ext>
            </a:extLst>
          </p:cNvPr>
          <p:cNvPicPr>
            <a:picLocks noChangeAspect="1"/>
          </p:cNvPicPr>
          <p:nvPr/>
        </p:nvPicPr>
        <p:blipFill>
          <a:blip r:embed="rId3"/>
          <a:stretch>
            <a:fillRect/>
          </a:stretch>
        </p:blipFill>
        <p:spPr>
          <a:xfrm>
            <a:off x="8213726" y="1243202"/>
            <a:ext cx="2733907" cy="5116312"/>
          </a:xfrm>
          <a:prstGeom prst="rect">
            <a:avLst/>
          </a:prstGeom>
        </p:spPr>
      </p:pic>
      <p:sp>
        <p:nvSpPr>
          <p:cNvPr id="6" name="TextBox 5">
            <a:extLst>
              <a:ext uri="{FF2B5EF4-FFF2-40B4-BE49-F238E27FC236}">
                <a16:creationId xmlns:a16="http://schemas.microsoft.com/office/drawing/2014/main" id="{32AD2EBB-F6E7-4B22-B381-C7CB73840025}"/>
              </a:ext>
            </a:extLst>
          </p:cNvPr>
          <p:cNvSpPr txBox="1"/>
          <p:nvPr/>
        </p:nvSpPr>
        <p:spPr>
          <a:xfrm>
            <a:off x="1425429" y="1243202"/>
            <a:ext cx="6535813" cy="520475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dirty="0">
                <a:solidFill>
                  <a:srgbClr val="333399"/>
                </a:solidFill>
                <a:latin typeface="Arial" panose="020B0604020202020204" pitchFamily="34" charset="0"/>
                <a:cs typeface="Arial" panose="020B0604020202020204" pitchFamily="34" charset="0"/>
              </a:rPr>
              <a:t>ASP Identity</a:t>
            </a:r>
          </a:p>
          <a:p>
            <a:pPr marL="800100" lvl="1" indent="-342900" algn="just">
              <a:lnSpc>
                <a:spcPct val="150000"/>
              </a:lnSpc>
              <a:buFont typeface="Arial" panose="020B0604020202020204" pitchFamily="34" charset="0"/>
              <a:buChar char="•"/>
            </a:pPr>
            <a:r>
              <a:rPr lang="en-US" sz="2400" dirty="0" err="1">
                <a:solidFill>
                  <a:srgbClr val="333399"/>
                </a:solidFill>
                <a:latin typeface="Arial" panose="020B0604020202020204" pitchFamily="34" charset="0"/>
                <a:cs typeface="Arial" panose="020B0604020202020204" pitchFamily="34" charset="0"/>
              </a:rPr>
              <a:t>Sau</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khi</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kết</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thúc</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quá</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trình</a:t>
            </a:r>
            <a:r>
              <a:rPr lang="en-US" sz="2400" dirty="0">
                <a:solidFill>
                  <a:srgbClr val="333399"/>
                </a:solidFill>
                <a:latin typeface="Arial" panose="020B0604020202020204" pitchFamily="34" charset="0"/>
                <a:cs typeface="Arial" panose="020B0604020202020204" pitchFamily="34" charset="0"/>
              </a:rPr>
              <a:t>, ta </a:t>
            </a:r>
            <a:r>
              <a:rPr lang="en-US" sz="2400" dirty="0" err="1">
                <a:solidFill>
                  <a:srgbClr val="333399"/>
                </a:solidFill>
                <a:latin typeface="Arial" panose="020B0604020202020204" pitchFamily="34" charset="0"/>
                <a:cs typeface="Arial" panose="020B0604020202020204" pitchFamily="34" charset="0"/>
              </a:rPr>
              <a:t>sẽ</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được</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một</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phân</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vùng</a:t>
            </a:r>
            <a:r>
              <a:rPr lang="en-US" sz="2400" dirty="0">
                <a:solidFill>
                  <a:srgbClr val="333399"/>
                </a:solidFill>
                <a:latin typeface="Arial" panose="020B0604020202020204" pitchFamily="34" charset="0"/>
                <a:cs typeface="Arial" panose="020B0604020202020204" pitchFamily="34" charset="0"/>
              </a:rPr>
              <a:t> </a:t>
            </a:r>
            <a:r>
              <a:rPr lang="en-US" sz="2400" b="1" dirty="0">
                <a:solidFill>
                  <a:srgbClr val="333399"/>
                </a:solidFill>
                <a:latin typeface="Arial" panose="020B0604020202020204" pitchFamily="34" charset="0"/>
                <a:cs typeface="Arial" panose="020B0604020202020204" pitchFamily="34" charset="0"/>
              </a:rPr>
              <a:t>Areas </a:t>
            </a:r>
            <a:r>
              <a:rPr lang="en-US" sz="2400" b="1" dirty="0">
                <a:solidFill>
                  <a:srgbClr val="333399"/>
                </a:solidFill>
                <a:latin typeface="Arial" panose="020B0604020202020204" pitchFamily="34" charset="0"/>
                <a:cs typeface="Arial" panose="020B0604020202020204" pitchFamily="34" charset="0"/>
                <a:sym typeface="Wingdings" panose="05000000000000000000" pitchFamily="2" charset="2"/>
              </a:rPr>
              <a:t> Identity</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với</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các</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thông</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tin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về</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quản</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lý</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tài</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khoản</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a:t>
            </a:r>
          </a:p>
          <a:p>
            <a:pPr marL="800100" lvl="1" indent="-342900" algn="just">
              <a:lnSpc>
                <a:spcPct val="150000"/>
              </a:lnSpc>
              <a:buFont typeface="Arial" panose="020B0604020202020204" pitchFamily="34" charset="0"/>
              <a:buChar char="•"/>
            </a:pP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Cập</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nhật</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lại</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đường</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dẫn</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kết</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nối</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CSDL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trong</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b="1" dirty="0" err="1">
                <a:solidFill>
                  <a:srgbClr val="333399"/>
                </a:solidFill>
                <a:latin typeface="Arial" panose="020B0604020202020204" pitchFamily="34" charset="0"/>
                <a:cs typeface="Arial" panose="020B0604020202020204" pitchFamily="34" charset="0"/>
                <a:sym typeface="Wingdings" panose="05000000000000000000" pitchFamily="2" charset="2"/>
              </a:rPr>
              <a:t>appsettings.json</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333399"/>
                </a:solidFill>
                <a:latin typeface="Arial" panose="020B0604020202020204" pitchFamily="34" charset="0"/>
                <a:cs typeface="Arial" panose="020B0604020202020204" pitchFamily="34" charset="0"/>
                <a:sym typeface="Wingdings" panose="05000000000000000000" pitchFamily="2" charset="2"/>
              </a:rPr>
              <a:t>và</a:t>
            </a:r>
            <a:r>
              <a:rPr lang="en-US" sz="2400" dirty="0">
                <a:solidFill>
                  <a:srgbClr val="333399"/>
                </a:solidFill>
                <a:latin typeface="Arial" panose="020B0604020202020204" pitchFamily="34" charset="0"/>
                <a:cs typeface="Arial" panose="020B0604020202020204" pitchFamily="34" charset="0"/>
                <a:sym typeface="Wingdings" panose="05000000000000000000" pitchFamily="2" charset="2"/>
              </a:rPr>
              <a:t> </a:t>
            </a:r>
            <a:r>
              <a:rPr lang="en-US" sz="2400" b="1" dirty="0" err="1">
                <a:solidFill>
                  <a:srgbClr val="333399"/>
                </a:solidFill>
                <a:latin typeface="Arial" panose="020B0604020202020204" pitchFamily="34" charset="0"/>
                <a:cs typeface="Arial" panose="020B0604020202020204" pitchFamily="34" charset="0"/>
                <a:sym typeface="Wingdings" panose="05000000000000000000" pitchFamily="2" charset="2"/>
              </a:rPr>
              <a:t>Programe.cs</a:t>
            </a:r>
            <a:endParaRPr lang="en-US" sz="2400" b="1" dirty="0">
              <a:solidFill>
                <a:srgbClr val="333399"/>
              </a:solidFill>
              <a:latin typeface="Arial" panose="020B0604020202020204" pitchFamily="34" charset="0"/>
              <a:cs typeface="Arial" panose="020B0604020202020204" pitchFamily="34" charset="0"/>
              <a:sym typeface="Wingdings" panose="05000000000000000000" pitchFamily="2" charset="2"/>
            </a:endParaRPr>
          </a:p>
          <a:p>
            <a:pPr marL="800100" lvl="1" indent="-342900" algn="just">
              <a:lnSpc>
                <a:spcPct val="150000"/>
              </a:lnSpc>
              <a:buFont typeface="Arial" panose="020B0604020202020204" pitchFamily="34" charset="0"/>
              <a:buChar char="•"/>
            </a:pPr>
            <a:r>
              <a:rPr lang="en-US" sz="2400" b="1" dirty="0" err="1" smtClean="0">
                <a:solidFill>
                  <a:srgbClr val="333399"/>
                </a:solidFill>
                <a:latin typeface="Arial" panose="020B0604020202020204" pitchFamily="34" charset="0"/>
                <a:cs typeface="Arial" panose="020B0604020202020204" pitchFamily="34" charset="0"/>
                <a:sym typeface="Wingdings" panose="05000000000000000000" pitchFamily="2" charset="2"/>
              </a:rPr>
              <a:t>builder.Services.AddRazorPages</a:t>
            </a:r>
            <a:r>
              <a:rPr lang="en-US" sz="2400" b="1" dirty="0">
                <a:solidFill>
                  <a:srgbClr val="333399"/>
                </a:solidFill>
                <a:latin typeface="Arial" panose="020B0604020202020204" pitchFamily="34" charset="0"/>
                <a:cs typeface="Arial" panose="020B0604020202020204" pitchFamily="34" charset="0"/>
                <a:sym typeface="Wingdings" panose="05000000000000000000" pitchFamily="2" charset="2"/>
              </a:rPr>
              <a:t>();</a:t>
            </a:r>
          </a:p>
          <a:p>
            <a:pPr marL="800100" lvl="1" indent="-342900" algn="just">
              <a:lnSpc>
                <a:spcPct val="150000"/>
              </a:lnSpc>
              <a:buFont typeface="Arial" panose="020B0604020202020204" pitchFamily="34" charset="0"/>
              <a:buChar char="•"/>
            </a:pPr>
            <a:r>
              <a:rPr lang="en-US" sz="2400" b="1" dirty="0" err="1">
                <a:solidFill>
                  <a:srgbClr val="333399"/>
                </a:solidFill>
                <a:latin typeface="Arial" panose="020B0604020202020204" pitchFamily="34" charset="0"/>
                <a:cs typeface="Arial" panose="020B0604020202020204" pitchFamily="34" charset="0"/>
              </a:rPr>
              <a:t>app.UseAuthorization</a:t>
            </a:r>
            <a:r>
              <a:rPr lang="en-US" sz="2400" b="1" dirty="0">
                <a:solidFill>
                  <a:srgbClr val="333399"/>
                </a:solidFill>
                <a:latin typeface="Arial" panose="020B0604020202020204" pitchFamily="34" charset="0"/>
                <a:cs typeface="Arial" panose="020B0604020202020204" pitchFamily="34" charset="0"/>
              </a:rPr>
              <a:t>();</a:t>
            </a:r>
            <a:endParaRPr lang="en-US" sz="2400" b="1" dirty="0">
              <a:solidFill>
                <a:srgbClr val="333399"/>
              </a:solidFill>
              <a:latin typeface="Arial" panose="020B0604020202020204" pitchFamily="34" charset="0"/>
              <a:cs typeface="Arial" panose="020B0604020202020204" pitchFamily="34" charset="0"/>
              <a:sym typeface="Wingdings" panose="05000000000000000000" pitchFamily="2" charset="2"/>
            </a:endParaRPr>
          </a:p>
          <a:p>
            <a:pPr marL="800100" lvl="1" indent="-342900" algn="just">
              <a:lnSpc>
                <a:spcPct val="150000"/>
              </a:lnSpc>
              <a:buFont typeface="Arial" panose="020B0604020202020204" pitchFamily="34" charset="0"/>
              <a:buChar char="•"/>
            </a:pPr>
            <a:r>
              <a:rPr lang="en-US" sz="2400" b="1" dirty="0" err="1">
                <a:solidFill>
                  <a:srgbClr val="333399"/>
                </a:solidFill>
                <a:latin typeface="Arial" panose="020B0604020202020204" pitchFamily="34" charset="0"/>
                <a:cs typeface="Arial" panose="020B0604020202020204" pitchFamily="34" charset="0"/>
                <a:sym typeface="Wingdings" panose="05000000000000000000" pitchFamily="2" charset="2"/>
              </a:rPr>
              <a:t>app.MapRazorPages</a:t>
            </a:r>
            <a:r>
              <a:rPr lang="en-US" sz="2400" b="1" dirty="0">
                <a:solidFill>
                  <a:srgbClr val="333399"/>
                </a:solidFill>
                <a:latin typeface="Arial" panose="020B0604020202020204" pitchFamily="34" charset="0"/>
                <a:cs typeface="Arial" panose="020B0604020202020204" pitchFamily="34" charset="0"/>
                <a:sym typeface="Wingdings" panose="05000000000000000000" pitchFamily="2" charset="2"/>
              </a:rPr>
              <a:t>();</a:t>
            </a:r>
            <a:endParaRPr lang="en-US" sz="2400" b="1" dirty="0">
              <a:solidFill>
                <a:srgbClr val="333399"/>
              </a:solidFill>
              <a:latin typeface="Arial" panose="020B0604020202020204" pitchFamily="34" charset="0"/>
              <a:cs typeface="Arial" panose="020B0604020202020204" pitchFamily="34" charset="0"/>
            </a:endParaRPr>
          </a:p>
        </p:txBody>
      </p:sp>
      <p:sp>
        <p:nvSpPr>
          <p:cNvPr id="3" name="Rounded Rectangle 2"/>
          <p:cNvSpPr/>
          <p:nvPr/>
        </p:nvSpPr>
        <p:spPr>
          <a:xfrm>
            <a:off x="1753985" y="4746567"/>
            <a:ext cx="5760720" cy="1701393"/>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618604" y="5421268"/>
            <a:ext cx="2468880" cy="1015663"/>
          </a:xfrm>
          <a:prstGeom prst="rect">
            <a:avLst/>
          </a:prstGeom>
          <a:noFill/>
        </p:spPr>
        <p:txBody>
          <a:bodyPr wrap="square" rtlCol="0">
            <a:spAutoFit/>
          </a:bodyPr>
          <a:lstStyle/>
          <a:p>
            <a:pPr algn="ctr"/>
            <a:r>
              <a:rPr lang="en-US" sz="2000" b="1" dirty="0" err="1" smtClean="0">
                <a:latin typeface="Times New Roman" panose="02020603050405020304" pitchFamily="18" charset="0"/>
                <a:cs typeface="Times New Roman" panose="02020603050405020304" pitchFamily="18" charset="0"/>
              </a:rPr>
              <a:t>Dòng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nào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thiếu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trong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program.cs</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thì</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thêm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vào</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00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Tích hợp ASP Identity</a:t>
            </a:r>
          </a:p>
        </p:txBody>
      </p:sp>
      <p:sp>
        <p:nvSpPr>
          <p:cNvPr id="6" name="TextBox 5">
            <a:extLst>
              <a:ext uri="{FF2B5EF4-FFF2-40B4-BE49-F238E27FC236}">
                <a16:creationId xmlns:a16="http://schemas.microsoft.com/office/drawing/2014/main" id="{32AD2EBB-F6E7-4B22-B381-C7CB73840025}"/>
              </a:ext>
            </a:extLst>
          </p:cNvPr>
          <p:cNvSpPr txBox="1"/>
          <p:nvPr/>
        </p:nvSpPr>
        <p:spPr>
          <a:xfrm>
            <a:off x="1425429" y="1243202"/>
            <a:ext cx="95222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ASP Identity</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Sau khi đã thêm được Areas Identity, tiếp đến ta sẽ tiến hành tạo Migration Context và Update lại Database để bổ sung thêm các bảng mới vào trong DB</a:t>
            </a:r>
            <a:endParaRPr lang="en-US" sz="2400" b="1">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FDC8A51-BA97-4585-9937-81B43FAF4BB4}"/>
              </a:ext>
            </a:extLst>
          </p:cNvPr>
          <p:cNvPicPr>
            <a:picLocks noChangeAspect="1"/>
          </p:cNvPicPr>
          <p:nvPr/>
        </p:nvPicPr>
        <p:blipFill>
          <a:blip r:embed="rId3"/>
          <a:stretch>
            <a:fillRect/>
          </a:stretch>
        </p:blipFill>
        <p:spPr>
          <a:xfrm>
            <a:off x="3017078" y="4157775"/>
            <a:ext cx="6157844" cy="1630017"/>
          </a:xfrm>
          <a:prstGeom prst="rect">
            <a:avLst/>
          </a:prstGeom>
        </p:spPr>
      </p:pic>
    </p:spTree>
    <p:extLst>
      <p:ext uri="{BB962C8B-B14F-4D97-AF65-F5344CB8AC3E}">
        <p14:creationId xmlns:p14="http://schemas.microsoft.com/office/powerpoint/2010/main" val="75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Tích hợp ASP Identity</a:t>
            </a:r>
          </a:p>
        </p:txBody>
      </p:sp>
      <p:sp>
        <p:nvSpPr>
          <p:cNvPr id="6" name="TextBox 5">
            <a:extLst>
              <a:ext uri="{FF2B5EF4-FFF2-40B4-BE49-F238E27FC236}">
                <a16:creationId xmlns:a16="http://schemas.microsoft.com/office/drawing/2014/main" id="{32AD2EBB-F6E7-4B22-B381-C7CB73840025}"/>
              </a:ext>
            </a:extLst>
          </p:cNvPr>
          <p:cNvSpPr txBox="1"/>
          <p:nvPr/>
        </p:nvSpPr>
        <p:spPr>
          <a:xfrm>
            <a:off x="1425429" y="1243202"/>
            <a:ext cx="653581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ASP Identity</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Sau khi cập nhật, kiểm tra lại CSDL thì thấy các bảng mới đã được thêm vào.</a:t>
            </a:r>
            <a:endParaRPr lang="en-US" sz="2400" b="1">
              <a:solidFill>
                <a:srgbClr val="333399"/>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A0CCC76-F5F0-4088-912F-A96FADAA846C}"/>
              </a:ext>
            </a:extLst>
          </p:cNvPr>
          <p:cNvPicPr>
            <a:picLocks noChangeAspect="1"/>
          </p:cNvPicPr>
          <p:nvPr/>
        </p:nvPicPr>
        <p:blipFill>
          <a:blip r:embed="rId3"/>
          <a:stretch>
            <a:fillRect/>
          </a:stretch>
        </p:blipFill>
        <p:spPr>
          <a:xfrm>
            <a:off x="4786801" y="3349325"/>
            <a:ext cx="2799459" cy="3096176"/>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DE400955-AD7E-4898-B0C5-0F95ACB8B066}"/>
              </a:ext>
            </a:extLst>
          </p:cNvPr>
          <p:cNvPicPr>
            <a:picLocks noChangeAspect="1"/>
          </p:cNvPicPr>
          <p:nvPr/>
        </p:nvPicPr>
        <p:blipFill>
          <a:blip r:embed="rId4"/>
          <a:stretch>
            <a:fillRect/>
          </a:stretch>
        </p:blipFill>
        <p:spPr>
          <a:xfrm>
            <a:off x="8148175" y="1669311"/>
            <a:ext cx="2799458" cy="429408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25710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671584" y="1239511"/>
            <a:ext cx="9029894" cy="5079315"/>
          </a:xfrm>
          <a:prstGeom prst="rect">
            <a:avLst/>
          </a:prstGeom>
        </p:spPr>
      </p:pic>
      <p:sp>
        <p:nvSpPr>
          <p:cNvPr id="5" name="TextBox 4"/>
          <p:cNvSpPr txBox="1"/>
          <p:nvPr/>
        </p:nvSpPr>
        <p:spPr>
          <a:xfrm>
            <a:off x="5119840" y="3559216"/>
            <a:ext cx="2868690" cy="1015663"/>
          </a:xfrm>
          <a:prstGeom prst="rect">
            <a:avLst/>
          </a:prstGeom>
          <a:noFill/>
        </p:spPr>
        <p:txBody>
          <a:bodyPr wrap="square" rtlCol="0">
            <a:spAutoFit/>
          </a:bodyPr>
          <a:lstStyle/>
          <a:p>
            <a:pPr algn="ctr"/>
            <a:r>
              <a:rPr lang="en-US" sz="2000" b="1" dirty="0" err="1" smtClean="0">
                <a:latin typeface="Times New Roman" panose="02020603050405020304" pitchFamily="18" charset="0"/>
                <a:cs typeface="Times New Roman" panose="02020603050405020304" pitchFamily="18" charset="0"/>
              </a:rPr>
              <a:t>Thêm</a:t>
            </a:r>
            <a:r>
              <a:rPr lang="en-US" sz="2000" b="1" dirty="0" smtClean="0">
                <a:latin typeface="Times New Roman" panose="02020603050405020304" pitchFamily="18" charset="0"/>
                <a:cs typeface="Times New Roman" panose="02020603050405020304" pitchFamily="18" charset="0"/>
              </a:rPr>
              <a:t> partial </a:t>
            </a:r>
            <a:r>
              <a:rPr lang="en-US" sz="2000" b="1" dirty="0" err="1" smtClean="0">
                <a:latin typeface="Times New Roman" panose="02020603050405020304" pitchFamily="18" charset="0"/>
                <a:cs typeface="Times New Roman" panose="02020603050405020304" pitchFamily="18" charset="0"/>
              </a:rPr>
              <a:t>vào</a:t>
            </a:r>
            <a:r>
              <a:rPr lang="en-US" sz="2000" b="1" dirty="0" smtClean="0">
                <a:latin typeface="Times New Roman" panose="02020603050405020304" pitchFamily="18" charset="0"/>
                <a:cs typeface="Times New Roman" panose="02020603050405020304" pitchFamily="18" charset="0"/>
              </a:rPr>
              <a:t> layout </a:t>
            </a:r>
            <a:r>
              <a:rPr lang="en-US" sz="2000" b="1" dirty="0" err="1" smtClean="0">
                <a:latin typeface="Times New Roman" panose="02020603050405020304" pitchFamily="18" charset="0"/>
                <a:cs typeface="Times New Roman" panose="02020603050405020304" pitchFamily="18" charset="0"/>
              </a:rPr>
              <a:t>để</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hiển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thị</a:t>
            </a:r>
            <a:r>
              <a:rPr lang="en-US" sz="2000" b="1" dirty="0" smtClean="0">
                <a:latin typeface="Times New Roman" panose="02020603050405020304" pitchFamily="18" charset="0"/>
                <a:cs typeface="Times New Roman" panose="02020603050405020304" pitchFamily="18" charset="0"/>
              </a:rPr>
              <a:t> button register </a:t>
            </a:r>
            <a:r>
              <a:rPr lang="en-US" sz="2000" b="1" dirty="0" err="1" smtClean="0">
                <a:latin typeface="Times New Roman" panose="02020603050405020304" pitchFamily="18" charset="0"/>
                <a:cs typeface="Times New Roman" panose="02020603050405020304" pitchFamily="18" charset="0"/>
              </a:rPr>
              <a:t>và</a:t>
            </a:r>
            <a:r>
              <a:rPr lang="en-US" sz="2000" b="1" dirty="0" smtClean="0">
                <a:latin typeface="Times New Roman" panose="02020603050405020304" pitchFamily="18" charset="0"/>
                <a:cs typeface="Times New Roman" panose="02020603050405020304" pitchFamily="18" charset="0"/>
              </a:rPr>
              <a:t> login</a:t>
            </a:r>
            <a:endParaRPr lang="en-US" sz="2000" b="1"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3782290" y="3515609"/>
            <a:ext cx="1337550" cy="225118"/>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83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8852039" cy="3528851"/>
          </a:xfrm>
          <a:prstGeom prst="rect">
            <a:avLst/>
          </a:prstGeom>
          <a:noFill/>
        </p:spPr>
        <p:txBody>
          <a:bodyPr wrap="none" rtlCol="0">
            <a:spAutoFit/>
          </a:bodyPr>
          <a:lstStyle/>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Tổng quan về ASP Identity</a:t>
            </a:r>
            <a:endParaRPr lang="en-US" sz="320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Tích hợp ASP Identity</a:t>
            </a: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Tổng quan Authentication &amp; Authorization</a:t>
            </a:r>
            <a:endParaRPr lang="en-US" sz="2800" b="1">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Tích hợp JWT vào ASP.NET Core</a:t>
            </a:r>
          </a:p>
        </p:txBody>
      </p:sp>
    </p:spTree>
    <p:extLst>
      <p:ext uri="{BB962C8B-B14F-4D97-AF65-F5344CB8AC3E}">
        <p14:creationId xmlns:p14="http://schemas.microsoft.com/office/powerpoint/2010/main" val="346205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Tổng quan </a:t>
            </a:r>
            <a:r>
              <a:rPr lang="en-US" sz="2800" b="1">
                <a:solidFill>
                  <a:srgbClr val="333399"/>
                </a:solidFill>
                <a:latin typeface="Arial" panose="020B0604020202020204" pitchFamily="34" charset="0"/>
                <a:cs typeface="Arial" panose="020B0604020202020204" pitchFamily="34" charset="0"/>
              </a:rPr>
              <a:t>Authentication &amp; Authorization</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Authentication &amp; Authorization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Authentication là xác thực danh tính của người dùng.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Authorization là cấp quyền truy cập vào hệ thống cho người dùng nào đó.</a:t>
            </a:r>
          </a:p>
        </p:txBody>
      </p:sp>
      <p:pic>
        <p:nvPicPr>
          <p:cNvPr id="5" name="Picture 7" descr="https://images.viblo.asia/14738d58-d509-4ca9-8ad5-8fb4c7facb49.png">
            <a:extLst>
              <a:ext uri="{FF2B5EF4-FFF2-40B4-BE49-F238E27FC236}">
                <a16:creationId xmlns:a16="http://schemas.microsoft.com/office/drawing/2014/main" id="{0709D156-F83A-48B2-9241-354C51BB2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4" t="3847" r="1721" b="3960"/>
          <a:stretch>
            <a:fillRect/>
          </a:stretch>
        </p:blipFill>
        <p:spPr bwMode="auto">
          <a:xfrm>
            <a:off x="4506499" y="3429000"/>
            <a:ext cx="5541962" cy="30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04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Tổng quan </a:t>
            </a:r>
            <a:r>
              <a:rPr lang="en-US" sz="2800" b="1">
                <a:solidFill>
                  <a:srgbClr val="333399"/>
                </a:solidFill>
                <a:latin typeface="Arial" panose="020B0604020202020204" pitchFamily="34" charset="0"/>
                <a:cs typeface="Arial" panose="020B0604020202020204" pitchFamily="34" charset="0"/>
              </a:rPr>
              <a:t>Authentication &amp; Authorization</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Authentication</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Dựa vào thông tin đăng nhập: username, email, password, … để xác định danh tính người dùng.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Tuỳ thuộc vào cấp độ bảo mật mà có thể lựa chọn một số cách xác thực như:</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Single-Factor Authentication</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Two-Factor Authentication</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Multi-Factor Authentication</a:t>
            </a:r>
          </a:p>
        </p:txBody>
      </p:sp>
    </p:spTree>
    <p:extLst>
      <p:ext uri="{BB962C8B-B14F-4D97-AF65-F5344CB8AC3E}">
        <p14:creationId xmlns:p14="http://schemas.microsoft.com/office/powerpoint/2010/main" val="3843124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Tổng quan </a:t>
            </a:r>
            <a:r>
              <a:rPr lang="en-US" sz="2800" b="1">
                <a:solidFill>
                  <a:srgbClr val="333399"/>
                </a:solidFill>
                <a:latin typeface="Arial" panose="020B0604020202020204" pitchFamily="34" charset="0"/>
                <a:cs typeface="Arial" panose="020B0604020202020204" pitchFamily="34" charset="0"/>
              </a:rPr>
              <a:t>Authentication &amp; Authorization</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520475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Authorization</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Xảy ra sau khi Authentication thành công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Xác định khả năng người dùng có thể truy cập vào hệ thống ở mức độ nào, được truy xuất được vào những tài nguyên nào của hệ thống.</a:t>
            </a: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Khai báo [Authorize] trước Controller (cho tất cả Action): người dùng cần phải đăng nhập mới truy xuất được các action trong controller.</a:t>
            </a:r>
          </a:p>
          <a:p>
            <a:pPr marL="800100" lvl="1" indent="-342900" algn="just">
              <a:lnSpc>
                <a:spcPct val="150000"/>
              </a:lnSpc>
              <a:buFont typeface="Arial" panose="020B0604020202020204" pitchFamily="34" charset="0"/>
              <a:buChar char="•"/>
            </a:pPr>
            <a:endParaRPr lang="en-US" sz="240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54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Tổng quan </a:t>
            </a:r>
            <a:r>
              <a:rPr lang="en-US" sz="2800" b="1">
                <a:solidFill>
                  <a:srgbClr val="333399"/>
                </a:solidFill>
                <a:latin typeface="Arial" panose="020B0604020202020204" pitchFamily="34" charset="0"/>
                <a:cs typeface="Arial" panose="020B0604020202020204" pitchFamily="34" charset="0"/>
              </a:rPr>
              <a:t>Authentication &amp; Authorization</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Authorization</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Khai báo [Authorize] trước Action: người dùng cần phải đăng nhập mới được quyền truy xuất vào action.</a:t>
            </a: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Khai báo [AllowAnonymous]: không cần phải đăng nhập.</a:t>
            </a:r>
          </a:p>
        </p:txBody>
      </p:sp>
    </p:spTree>
    <p:extLst>
      <p:ext uri="{BB962C8B-B14F-4D97-AF65-F5344CB8AC3E}">
        <p14:creationId xmlns:p14="http://schemas.microsoft.com/office/powerpoint/2010/main" val="175004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451848" cy="3509743"/>
          </a:xfrm>
          <a:prstGeom prst="rect">
            <a:avLst/>
          </a:prstGeom>
          <a:noFill/>
        </p:spPr>
        <p:txBody>
          <a:bodyPr wrap="none" rtlCol="0">
            <a:spAutoFit/>
          </a:bodyPr>
          <a:lstStyle/>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Tổng quan về ASP Identity</a:t>
            </a:r>
            <a:endParaRPr lang="en-US" sz="320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Tích hợp ASP Identity</a:t>
            </a:r>
          </a:p>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Tổng quan Authentication &amp; Authorization</a:t>
            </a: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Tích hợp JWT vào ASP.NET Core</a:t>
            </a:r>
            <a:endParaRPr lang="en-US" sz="2800" b="1">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17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244740" cy="3528851"/>
          </a:xfrm>
          <a:prstGeom prst="rect">
            <a:avLst/>
          </a:prstGeom>
          <a:noFill/>
        </p:spPr>
        <p:txBody>
          <a:bodyPr wrap="none" rtlCol="0">
            <a:spAutoFit/>
          </a:bodyPr>
          <a:lstStyle/>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Tổng quan về ASP Identity</a:t>
            </a: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Tích hợp ASP Identity</a:t>
            </a: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Tổng quan Authentication &amp; Authorization</a:t>
            </a: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Tích hợp JWT vào ASP.NET Core</a:t>
            </a:r>
          </a:p>
        </p:txBody>
      </p:sp>
    </p:spTree>
    <p:extLst>
      <p:ext uri="{BB962C8B-B14F-4D97-AF65-F5344CB8AC3E}">
        <p14:creationId xmlns:p14="http://schemas.microsoft.com/office/powerpoint/2010/main" val="3905859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JwtSecurityToken là gì?</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Thay vì sử dụng ASP.Net Identity để xác thực người dùng, chúng ta có thể tạo ra màn hình đăng nhập để xác thực người dùng một cách tùy biến hơn.</a:t>
            </a: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Sử dụng JwtSecurityToken để phát sinh token cho người dùng</a:t>
            </a:r>
          </a:p>
        </p:txBody>
      </p:sp>
    </p:spTree>
    <p:extLst>
      <p:ext uri="{BB962C8B-B14F-4D97-AF65-F5344CB8AC3E}">
        <p14:creationId xmlns:p14="http://schemas.microsoft.com/office/powerpoint/2010/main" val="30476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JwtSecurityToken là gì?</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JWT (JSON Web Token) Security Token là một chuẩn mã hoá dữ liệu dựa trên JSON để xác thực và phân quyền người dùng</a:t>
            </a: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Một JWT Security Token bao gồm ba thành phần:</a:t>
            </a:r>
          </a:p>
          <a:p>
            <a:pPr marL="1257300" lvl="2" indent="-342900" algn="just">
              <a:lnSpc>
                <a:spcPct val="150000"/>
              </a:lnSpc>
              <a:buFont typeface="Courier New" panose="02070309020205020404" pitchFamily="49" charset="0"/>
              <a:buChar char="o"/>
            </a:pPr>
            <a:r>
              <a:rPr lang="en-US" altLang="en-US" sz="2400">
                <a:solidFill>
                  <a:srgbClr val="333399"/>
                </a:solidFill>
                <a:latin typeface="Arial" panose="020B0604020202020204" pitchFamily="34" charset="0"/>
                <a:cs typeface="Arial" panose="020B0604020202020204" pitchFamily="34" charset="0"/>
              </a:rPr>
              <a:t>Header</a:t>
            </a:r>
          </a:p>
          <a:p>
            <a:pPr marL="1257300" lvl="2" indent="-342900" algn="just">
              <a:lnSpc>
                <a:spcPct val="150000"/>
              </a:lnSpc>
              <a:buFont typeface="Courier New" panose="02070309020205020404" pitchFamily="49" charset="0"/>
              <a:buChar char="o"/>
            </a:pPr>
            <a:r>
              <a:rPr lang="en-US" altLang="en-US" sz="2400">
                <a:solidFill>
                  <a:srgbClr val="333399"/>
                </a:solidFill>
                <a:latin typeface="Arial" panose="020B0604020202020204" pitchFamily="34" charset="0"/>
                <a:cs typeface="Arial" panose="020B0604020202020204" pitchFamily="34" charset="0"/>
              </a:rPr>
              <a:t>Payload</a:t>
            </a:r>
          </a:p>
          <a:p>
            <a:pPr marL="1257300" lvl="2" indent="-342900" algn="just">
              <a:lnSpc>
                <a:spcPct val="150000"/>
              </a:lnSpc>
              <a:buFont typeface="Courier New" panose="02070309020205020404" pitchFamily="49" charset="0"/>
              <a:buChar char="o"/>
            </a:pPr>
            <a:r>
              <a:rPr lang="en-US" altLang="en-US" sz="2400">
                <a:solidFill>
                  <a:srgbClr val="333399"/>
                </a:solidFill>
                <a:latin typeface="Arial" panose="020B0604020202020204" pitchFamily="34" charset="0"/>
                <a:cs typeface="Arial" panose="020B0604020202020204" pitchFamily="34" charset="0"/>
              </a:rPr>
              <a:t>Signature</a:t>
            </a:r>
          </a:p>
        </p:txBody>
      </p:sp>
    </p:spTree>
    <p:extLst>
      <p:ext uri="{BB962C8B-B14F-4D97-AF65-F5344CB8AC3E}">
        <p14:creationId xmlns:p14="http://schemas.microsoft.com/office/powerpoint/2010/main" val="4058294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520475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Header là gì?</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Một đối tượng JSON chứa các thông tin về thuật toán mã hoá được sử dụng và đính kèm loại Token.</a:t>
            </a: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Thông thường, thuật toán mã hoá được sử dụng là HmacSHA256 hoặc RSA.</a:t>
            </a:r>
          </a:p>
          <a:p>
            <a:pPr lvl="1" algn="just">
              <a:lnSpc>
                <a:spcPct val="150000"/>
              </a:lnSpc>
            </a:pPr>
            <a:r>
              <a:rPr lang="en-US" altLang="en-US" sz="2400">
                <a:solidFill>
                  <a:srgbClr val="333399"/>
                </a:solidFill>
                <a:latin typeface="Arial" panose="020B0604020202020204" pitchFamily="34" charset="0"/>
                <a:cs typeface="Arial" panose="020B0604020202020204" pitchFamily="34" charset="0"/>
              </a:rPr>
              <a:t>	</a:t>
            </a:r>
            <a:r>
              <a:rPr lang="en-US" altLang="en-US" sz="2400">
                <a:solidFill>
                  <a:srgbClr val="FF0000"/>
                </a:solidFill>
                <a:latin typeface="Arial" panose="020B0604020202020204" pitchFamily="34" charset="0"/>
                <a:cs typeface="Arial" panose="020B0604020202020204" pitchFamily="34" charset="0"/>
              </a:rPr>
              <a:t>{</a:t>
            </a:r>
          </a:p>
          <a:p>
            <a:pPr lvl="1" algn="just">
              <a:lnSpc>
                <a:spcPct val="150000"/>
              </a:lnSpc>
            </a:pPr>
            <a:r>
              <a:rPr lang="en-US" altLang="en-US" sz="2400">
                <a:solidFill>
                  <a:srgbClr val="FF0000"/>
                </a:solidFill>
                <a:latin typeface="Arial" panose="020B0604020202020204" pitchFamily="34" charset="0"/>
                <a:cs typeface="Arial" panose="020B0604020202020204" pitchFamily="34" charset="0"/>
              </a:rPr>
              <a:t>		"alg": "HS256",</a:t>
            </a:r>
          </a:p>
          <a:p>
            <a:pPr lvl="1" algn="just">
              <a:lnSpc>
                <a:spcPct val="150000"/>
              </a:lnSpc>
            </a:pPr>
            <a:r>
              <a:rPr lang="en-US" altLang="en-US" sz="2400">
                <a:solidFill>
                  <a:srgbClr val="FF0000"/>
                </a:solidFill>
                <a:latin typeface="Arial" panose="020B0604020202020204" pitchFamily="34" charset="0"/>
                <a:cs typeface="Arial" panose="020B0604020202020204" pitchFamily="34" charset="0"/>
              </a:rPr>
              <a:t>		"typ": "JWT"</a:t>
            </a:r>
          </a:p>
          <a:p>
            <a:pPr lvl="1" algn="just">
              <a:lnSpc>
                <a:spcPct val="150000"/>
              </a:lnSpc>
            </a:pPr>
            <a:r>
              <a:rPr lang="en-US" altLang="en-US" sz="240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29570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Payload là gì?</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Phần chứa thông tin cụ thể về người dùng và các thông tin phụ khác.</a:t>
            </a: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Payload chứa các mục (claims) được xác định bởi chuẩn JWT bao gồm các phần:</a:t>
            </a:r>
          </a:p>
          <a:p>
            <a:pPr marL="1257300" lvl="2" indent="-342900" algn="just">
              <a:lnSpc>
                <a:spcPct val="150000"/>
              </a:lnSpc>
              <a:buFont typeface="Courier New" panose="02070309020205020404" pitchFamily="49" charset="0"/>
              <a:buChar char="o"/>
            </a:pPr>
            <a:r>
              <a:rPr lang="en-US" altLang="en-US" sz="2400">
                <a:solidFill>
                  <a:srgbClr val="333399"/>
                </a:solidFill>
                <a:latin typeface="Arial" panose="020B0604020202020204" pitchFamily="34" charset="0"/>
                <a:cs typeface="Arial" panose="020B0604020202020204" pitchFamily="34" charset="0"/>
              </a:rPr>
              <a:t>Các mục tiêu riêng</a:t>
            </a:r>
          </a:p>
          <a:p>
            <a:pPr marL="1257300" lvl="2" indent="-342900" algn="just">
              <a:lnSpc>
                <a:spcPct val="150000"/>
              </a:lnSpc>
              <a:buFont typeface="Courier New" panose="02070309020205020404" pitchFamily="49" charset="0"/>
              <a:buChar char="o"/>
            </a:pPr>
            <a:r>
              <a:rPr lang="en-US" altLang="en-US" sz="2400">
                <a:solidFill>
                  <a:srgbClr val="333399"/>
                </a:solidFill>
                <a:latin typeface="Arial" panose="020B0604020202020204" pitchFamily="34" charset="0"/>
                <a:cs typeface="Arial" panose="020B0604020202020204" pitchFamily="34" charset="0"/>
              </a:rPr>
              <a:t>Các mục tiêu chung</a:t>
            </a:r>
          </a:p>
          <a:p>
            <a:pPr marL="1257300" lvl="2" indent="-342900" algn="just">
              <a:lnSpc>
                <a:spcPct val="150000"/>
              </a:lnSpc>
              <a:buFont typeface="Courier New" panose="02070309020205020404" pitchFamily="49" charset="0"/>
              <a:buChar char="o"/>
            </a:pPr>
            <a:r>
              <a:rPr lang="en-US" altLang="en-US" sz="2400">
                <a:solidFill>
                  <a:srgbClr val="333399"/>
                </a:solidFill>
                <a:latin typeface="Arial" panose="020B0604020202020204" pitchFamily="34" charset="0"/>
                <a:cs typeface="Arial" panose="020B0604020202020204" pitchFamily="34" charset="0"/>
              </a:rPr>
              <a:t>Các mục tiêu bổ sung</a:t>
            </a:r>
          </a:p>
        </p:txBody>
      </p:sp>
    </p:spTree>
    <p:extLst>
      <p:ext uri="{BB962C8B-B14F-4D97-AF65-F5344CB8AC3E}">
        <p14:creationId xmlns:p14="http://schemas.microsoft.com/office/powerpoint/2010/main" val="2757341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Payload là gì?</a:t>
            </a:r>
            <a:endParaRPr lang="en-US" sz="2400">
              <a:solidFill>
                <a:srgbClr val="333399"/>
              </a:solidFill>
              <a:latin typeface="Arial" panose="020B0604020202020204" pitchFamily="34" charset="0"/>
              <a:cs typeface="Arial" panose="020B0604020202020204" pitchFamily="34" charset="0"/>
            </a:endParaRPr>
          </a:p>
          <a:p>
            <a:pPr lvl="1" algn="just">
              <a:lnSpc>
                <a:spcPct val="150000"/>
              </a:lnSpc>
            </a:pPr>
            <a:r>
              <a:rPr lang="en-US" altLang="en-US" sz="2400">
                <a:solidFill>
                  <a:srgbClr val="FF0000"/>
                </a:solidFill>
                <a:latin typeface="Arial" panose="020B0604020202020204" pitchFamily="34" charset="0"/>
                <a:cs typeface="Arial" panose="020B0604020202020204" pitchFamily="34" charset="0"/>
              </a:rPr>
              <a:t>{</a:t>
            </a:r>
          </a:p>
          <a:p>
            <a:pPr lvl="1" algn="just">
              <a:lnSpc>
                <a:spcPct val="150000"/>
              </a:lnSpc>
            </a:pPr>
            <a:r>
              <a:rPr lang="en-US" altLang="en-US" sz="2400">
                <a:solidFill>
                  <a:srgbClr val="FF0000"/>
                </a:solidFill>
                <a:latin typeface="Arial" panose="020B0604020202020204" pitchFamily="34" charset="0"/>
                <a:cs typeface="Arial" panose="020B0604020202020204" pitchFamily="34" charset="0"/>
              </a:rPr>
              <a:t>  "sub": "1234567890",</a:t>
            </a:r>
          </a:p>
          <a:p>
            <a:pPr lvl="1" algn="just">
              <a:lnSpc>
                <a:spcPct val="150000"/>
              </a:lnSpc>
            </a:pPr>
            <a:r>
              <a:rPr lang="en-US" altLang="en-US" sz="2400">
                <a:solidFill>
                  <a:srgbClr val="FF0000"/>
                </a:solidFill>
                <a:latin typeface="Arial" panose="020B0604020202020204" pitchFamily="34" charset="0"/>
                <a:cs typeface="Arial" panose="020B0604020202020204" pitchFamily="34" charset="0"/>
              </a:rPr>
              <a:t>  "name": "John Doe",</a:t>
            </a:r>
          </a:p>
          <a:p>
            <a:pPr lvl="1" algn="just">
              <a:lnSpc>
                <a:spcPct val="150000"/>
              </a:lnSpc>
            </a:pPr>
            <a:r>
              <a:rPr lang="en-US" altLang="en-US" sz="2400">
                <a:solidFill>
                  <a:srgbClr val="FF0000"/>
                </a:solidFill>
                <a:latin typeface="Arial" panose="020B0604020202020204" pitchFamily="34" charset="0"/>
                <a:cs typeface="Arial" panose="020B0604020202020204" pitchFamily="34" charset="0"/>
              </a:rPr>
              <a:t>  "iat": 1516239022</a:t>
            </a:r>
          </a:p>
          <a:p>
            <a:pPr lvl="1" algn="just">
              <a:lnSpc>
                <a:spcPct val="150000"/>
              </a:lnSpc>
            </a:pPr>
            <a:r>
              <a:rPr lang="en-US" altLang="en-US" sz="240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27340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Signature là gì?</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Phần thứ ba và cũng là phần cuối cùng của JWT.</a:t>
            </a: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Signature được tạo ra từ việc mã hoá Base64 của Header và Payload kết hợp với một giá trị bí mật (Secret Key)</a:t>
            </a:r>
          </a:p>
          <a:p>
            <a:pPr lvl="1" algn="just">
              <a:lnSpc>
                <a:spcPct val="150000"/>
              </a:lnSpc>
            </a:pPr>
            <a:r>
              <a:rPr lang="en-US" altLang="en-US" sz="2400">
                <a:solidFill>
                  <a:srgbClr val="333399"/>
                </a:solidFill>
                <a:latin typeface="Arial" panose="020B0604020202020204" pitchFamily="34" charset="0"/>
                <a:cs typeface="Arial" panose="020B0604020202020204" pitchFamily="34" charset="0"/>
              </a:rPr>
              <a:t>	</a:t>
            </a:r>
            <a:r>
              <a:rPr lang="en-US" altLang="en-US" sz="2400">
                <a:solidFill>
                  <a:srgbClr val="FF0000"/>
                </a:solidFill>
                <a:latin typeface="Arial" panose="020B0604020202020204" pitchFamily="34" charset="0"/>
                <a:cs typeface="Arial" panose="020B0604020202020204" pitchFamily="34" charset="0"/>
              </a:rPr>
              <a:t>HMACSHA256(</a:t>
            </a:r>
          </a:p>
          <a:p>
            <a:pPr lvl="1" algn="just">
              <a:lnSpc>
                <a:spcPct val="150000"/>
              </a:lnSpc>
            </a:pPr>
            <a:r>
              <a:rPr lang="en-US" altLang="en-US" sz="2400">
                <a:solidFill>
                  <a:srgbClr val="FF0000"/>
                </a:solidFill>
                <a:latin typeface="Arial" panose="020B0604020202020204" pitchFamily="34" charset="0"/>
                <a:cs typeface="Arial" panose="020B0604020202020204" pitchFamily="34" charset="0"/>
              </a:rPr>
              <a:t>		base64UrlEncode(header) + "." + 					base64UrlEncode(payload),</a:t>
            </a:r>
          </a:p>
          <a:p>
            <a:pPr lvl="1" algn="just">
              <a:lnSpc>
                <a:spcPct val="150000"/>
              </a:lnSpc>
            </a:pPr>
            <a:r>
              <a:rPr lang="en-US" altLang="en-US" sz="2400">
                <a:solidFill>
                  <a:srgbClr val="FF0000"/>
                </a:solidFill>
                <a:latin typeface="Arial" panose="020B0604020202020204" pitchFamily="34" charset="0"/>
                <a:cs typeface="Arial" panose="020B0604020202020204" pitchFamily="34" charset="0"/>
              </a:rPr>
              <a:t>		secret)</a:t>
            </a:r>
          </a:p>
        </p:txBody>
      </p:sp>
    </p:spTree>
    <p:extLst>
      <p:ext uri="{BB962C8B-B14F-4D97-AF65-F5344CB8AC3E}">
        <p14:creationId xmlns:p14="http://schemas.microsoft.com/office/powerpoint/2010/main" val="1987027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dirty="0" err="1">
                <a:solidFill>
                  <a:srgbClr val="333399"/>
                </a:solidFill>
                <a:latin typeface="Arial" panose="020B0604020202020204" pitchFamily="34" charset="0"/>
                <a:cs typeface="Arial" panose="020B0604020202020204" pitchFamily="34" charset="0"/>
              </a:rPr>
              <a:t>Cài</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đặt</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NuGet</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để</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tích</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hợp</a:t>
            </a:r>
            <a:r>
              <a:rPr lang="en-US" sz="2800" b="1" dirty="0">
                <a:solidFill>
                  <a:srgbClr val="333399"/>
                </a:solidFill>
                <a:latin typeface="Arial" panose="020B0604020202020204" pitchFamily="34" charset="0"/>
                <a:cs typeface="Arial" panose="020B0604020202020204" pitchFamily="34" charset="0"/>
              </a:rPr>
              <a:t> JWT</a:t>
            </a:r>
            <a:endParaRPr lang="en-US" sz="2400" dirty="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altLang="en-US" sz="2400" dirty="0" err="1">
                <a:solidFill>
                  <a:srgbClr val="333399"/>
                </a:solidFill>
                <a:latin typeface="Arial" panose="020B0604020202020204" pitchFamily="34" charset="0"/>
                <a:cs typeface="Arial" panose="020B0604020202020204" pitchFamily="34" charset="0"/>
              </a:rPr>
              <a:t>Để</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có</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thể</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tạo</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chuỗi</a:t>
            </a:r>
            <a:r>
              <a:rPr lang="en-US" altLang="en-US" sz="2400" dirty="0">
                <a:solidFill>
                  <a:srgbClr val="333399"/>
                </a:solidFill>
                <a:latin typeface="Arial" panose="020B0604020202020204" pitchFamily="34" charset="0"/>
                <a:cs typeface="Arial" panose="020B0604020202020204" pitchFamily="34" charset="0"/>
              </a:rPr>
              <a:t> Token </a:t>
            </a:r>
            <a:r>
              <a:rPr lang="en-US" altLang="en-US" sz="2400" dirty="0" err="1">
                <a:solidFill>
                  <a:srgbClr val="333399"/>
                </a:solidFill>
                <a:latin typeface="Arial" panose="020B0604020202020204" pitchFamily="34" charset="0"/>
                <a:cs typeface="Arial" panose="020B0604020202020204" pitchFamily="34" charset="0"/>
              </a:rPr>
              <a:t>với</a:t>
            </a:r>
            <a:r>
              <a:rPr lang="en-US" altLang="en-US" sz="2400" dirty="0">
                <a:solidFill>
                  <a:srgbClr val="333399"/>
                </a:solidFill>
                <a:latin typeface="Arial" panose="020B0604020202020204" pitchFamily="34" charset="0"/>
                <a:cs typeface="Arial" panose="020B0604020202020204" pitchFamily="34" charset="0"/>
              </a:rPr>
              <a:t> JWT ta </a:t>
            </a:r>
            <a:r>
              <a:rPr lang="en-US" altLang="en-US" sz="2400" dirty="0" err="1">
                <a:solidFill>
                  <a:srgbClr val="333399"/>
                </a:solidFill>
                <a:latin typeface="Arial" panose="020B0604020202020204" pitchFamily="34" charset="0"/>
                <a:cs typeface="Arial" panose="020B0604020202020204" pitchFamily="34" charset="0"/>
              </a:rPr>
              <a:t>cần</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cài</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đặt</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một</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số</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Nuget</a:t>
            </a:r>
            <a:r>
              <a:rPr lang="en-US" altLang="en-US" sz="2400" dirty="0">
                <a:solidFill>
                  <a:srgbClr val="333399"/>
                </a:solidFill>
                <a:latin typeface="Arial" panose="020B0604020202020204" pitchFamily="34" charset="0"/>
                <a:cs typeface="Arial" panose="020B0604020202020204" pitchFamily="34" charset="0"/>
              </a:rPr>
              <a:t> Package </a:t>
            </a:r>
            <a:r>
              <a:rPr lang="en-US" altLang="en-US" sz="2400" dirty="0" err="1">
                <a:solidFill>
                  <a:srgbClr val="333399"/>
                </a:solidFill>
                <a:latin typeface="Arial" panose="020B0604020202020204" pitchFamily="34" charset="0"/>
                <a:cs typeface="Arial" panose="020B0604020202020204" pitchFamily="34" charset="0"/>
              </a:rPr>
              <a:t>sau</a:t>
            </a:r>
            <a:r>
              <a:rPr lang="en-US" altLang="en-US" sz="2400" dirty="0">
                <a:solidFill>
                  <a:srgbClr val="333399"/>
                </a:solidFill>
                <a:latin typeface="Arial" panose="020B0604020202020204" pitchFamily="34" charset="0"/>
                <a:cs typeface="Arial" panose="020B0604020202020204" pitchFamily="34" charset="0"/>
              </a:rPr>
              <a:t>:</a:t>
            </a:r>
          </a:p>
          <a:p>
            <a:pPr marL="1257300" lvl="2" indent="-342900" algn="just">
              <a:lnSpc>
                <a:spcPct val="150000"/>
              </a:lnSpc>
              <a:buFont typeface="Courier New" panose="02070309020205020404" pitchFamily="49" charset="0"/>
              <a:buChar char="o"/>
            </a:pPr>
            <a:r>
              <a:rPr lang="en-US" altLang="en-US" sz="2400" dirty="0" err="1">
                <a:solidFill>
                  <a:srgbClr val="FF0000"/>
                </a:solidFill>
                <a:latin typeface="Arial" panose="020B0604020202020204" pitchFamily="34" charset="0"/>
                <a:cs typeface="Arial" panose="020B0604020202020204" pitchFamily="34" charset="0"/>
              </a:rPr>
              <a:t>Microsoft.IdentityModel.Tokens</a:t>
            </a:r>
            <a:endParaRPr lang="en-US" altLang="en-US" sz="2400" dirty="0">
              <a:solidFill>
                <a:srgbClr val="FF0000"/>
              </a:solidFill>
              <a:latin typeface="Arial" panose="020B0604020202020204" pitchFamily="34" charset="0"/>
              <a:cs typeface="Arial" panose="020B0604020202020204" pitchFamily="34" charset="0"/>
            </a:endParaRPr>
          </a:p>
          <a:p>
            <a:pPr marL="1257300" lvl="2" indent="-342900" algn="just">
              <a:lnSpc>
                <a:spcPct val="150000"/>
              </a:lnSpc>
              <a:buFont typeface="Courier New" panose="02070309020205020404" pitchFamily="49" charset="0"/>
              <a:buChar char="o"/>
            </a:pPr>
            <a:r>
              <a:rPr lang="en-US" altLang="en-US" sz="2400" dirty="0" err="1">
                <a:solidFill>
                  <a:srgbClr val="FF0000"/>
                </a:solidFill>
                <a:latin typeface="Arial" panose="020B0604020202020204" pitchFamily="34" charset="0"/>
                <a:cs typeface="Arial" panose="020B0604020202020204" pitchFamily="34" charset="0"/>
              </a:rPr>
              <a:t>Microsoft.IdentityModel.Tokens.Jwt</a:t>
            </a:r>
            <a:endParaRPr lang="en-US" altLang="en-US" sz="2400" dirty="0">
              <a:solidFill>
                <a:srgbClr val="FF0000"/>
              </a:solidFill>
              <a:latin typeface="Arial" panose="020B0604020202020204" pitchFamily="34" charset="0"/>
              <a:cs typeface="Arial" panose="020B0604020202020204" pitchFamily="34" charset="0"/>
            </a:endParaRPr>
          </a:p>
          <a:p>
            <a:pPr marL="1257300" lvl="2" indent="-342900" algn="just">
              <a:lnSpc>
                <a:spcPct val="150000"/>
              </a:lnSpc>
              <a:buFont typeface="Courier New" panose="02070309020205020404" pitchFamily="49" charset="0"/>
              <a:buChar char="o"/>
            </a:pPr>
            <a:r>
              <a:rPr lang="en-US" altLang="en-US" sz="2400" dirty="0" err="1">
                <a:solidFill>
                  <a:srgbClr val="FF0000"/>
                </a:solidFill>
                <a:latin typeface="Arial" panose="020B0604020202020204" pitchFamily="34" charset="0"/>
                <a:cs typeface="Arial" panose="020B0604020202020204" pitchFamily="34" charset="0"/>
              </a:rPr>
              <a:t>Microsoft.AspNetCore.Authentication.JwtBearer</a:t>
            </a:r>
            <a:endParaRPr lang="en-US"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375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Khai báo thông tin Secret Key JWT</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altLang="en-US" sz="2400">
                <a:solidFill>
                  <a:srgbClr val="333399"/>
                </a:solidFill>
                <a:latin typeface="Arial" panose="020B0604020202020204" pitchFamily="34" charset="0"/>
                <a:cs typeface="Arial" panose="020B0604020202020204" pitchFamily="34" charset="0"/>
              </a:rPr>
              <a:t>Thêm thông tin về </a:t>
            </a:r>
            <a:r>
              <a:rPr lang="en-US" altLang="en-US" sz="2400" b="1">
                <a:solidFill>
                  <a:srgbClr val="333399"/>
                </a:solidFill>
                <a:latin typeface="Arial" panose="020B0604020202020204" pitchFamily="34" charset="0"/>
                <a:cs typeface="Arial" panose="020B0604020202020204" pitchFamily="34" charset="0"/>
              </a:rPr>
              <a:t>SecretKey</a:t>
            </a:r>
            <a:r>
              <a:rPr lang="en-US" altLang="en-US" sz="2400">
                <a:solidFill>
                  <a:srgbClr val="333399"/>
                </a:solidFill>
                <a:latin typeface="Arial" panose="020B0604020202020204" pitchFamily="34" charset="0"/>
                <a:cs typeface="Arial" panose="020B0604020202020204" pitchFamily="34" charset="0"/>
              </a:rPr>
              <a:t> cho JWT trong tập tin </a:t>
            </a:r>
            <a:r>
              <a:rPr lang="en-US" altLang="en-US" sz="2400" b="1">
                <a:solidFill>
                  <a:srgbClr val="333399"/>
                </a:solidFill>
                <a:latin typeface="Arial" panose="020B0604020202020204" pitchFamily="34" charset="0"/>
                <a:cs typeface="Arial" panose="020B0604020202020204" pitchFamily="34" charset="0"/>
              </a:rPr>
              <a:t>appsettings.json</a:t>
            </a:r>
            <a:endParaRPr lang="en-US" altLang="en-US" sz="2400" b="1">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BF4550C-CEB6-4AE7-AB37-E0F7495193CC}"/>
              </a:ext>
            </a:extLst>
          </p:cNvPr>
          <p:cNvPicPr>
            <a:picLocks noChangeAspect="1"/>
          </p:cNvPicPr>
          <p:nvPr/>
        </p:nvPicPr>
        <p:blipFill>
          <a:blip r:embed="rId3"/>
          <a:stretch>
            <a:fillRect/>
          </a:stretch>
        </p:blipFill>
        <p:spPr>
          <a:xfrm>
            <a:off x="4052602" y="3429000"/>
            <a:ext cx="4086795" cy="253400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37385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Thêm Service JWT trong Program.cs</a:t>
            </a:r>
            <a:endParaRPr lang="en-US" sz="2400">
              <a:solidFill>
                <a:srgbClr val="333399"/>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56E6C17-19EE-4DBB-8795-FA87151E9FAE}"/>
              </a:ext>
            </a:extLst>
          </p:cNvPr>
          <p:cNvPicPr>
            <a:picLocks noChangeAspect="1"/>
          </p:cNvPicPr>
          <p:nvPr/>
        </p:nvPicPr>
        <p:blipFill>
          <a:blip r:embed="rId3"/>
          <a:stretch>
            <a:fillRect/>
          </a:stretch>
        </p:blipFill>
        <p:spPr>
          <a:xfrm>
            <a:off x="757017" y="2216074"/>
            <a:ext cx="10677966" cy="3583452"/>
          </a:xfrm>
          <a:prstGeom prst="rect">
            <a:avLst/>
          </a:prstGeom>
        </p:spPr>
      </p:pic>
    </p:spTree>
    <p:extLst>
      <p:ext uri="{BB962C8B-B14F-4D97-AF65-F5344CB8AC3E}">
        <p14:creationId xmlns:p14="http://schemas.microsoft.com/office/powerpoint/2010/main" val="342775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Khởi tạo hàm tạo JwtToken</a:t>
            </a:r>
            <a:endParaRPr lang="en-US" sz="2400">
              <a:solidFill>
                <a:srgbClr val="333399"/>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A926347-01E7-4A49-A407-8C2C8C343310}"/>
              </a:ext>
            </a:extLst>
          </p:cNvPr>
          <p:cNvPicPr>
            <a:picLocks noChangeAspect="1"/>
          </p:cNvPicPr>
          <p:nvPr/>
        </p:nvPicPr>
        <p:blipFill>
          <a:blip r:embed="rId3"/>
          <a:stretch>
            <a:fillRect/>
          </a:stretch>
        </p:blipFill>
        <p:spPr>
          <a:xfrm>
            <a:off x="2624576" y="2066229"/>
            <a:ext cx="6942848" cy="4159080"/>
          </a:xfrm>
          <a:prstGeom prst="rect">
            <a:avLst/>
          </a:prstGeom>
        </p:spPr>
      </p:pic>
    </p:spTree>
    <p:extLst>
      <p:ext uri="{BB962C8B-B14F-4D97-AF65-F5344CB8AC3E}">
        <p14:creationId xmlns:p14="http://schemas.microsoft.com/office/powerpoint/2010/main" val="141403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Tổng quan về ASP Identity</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520475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ASP Identity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Framework cung cấp đầy đủ tính năng quản lý người dùng, đăng nhập và xác thực cho ứng dụng ASP.NET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Được tính hợp sẵn trong ASP.NET Core và được hỗ trợ bởi các NuGet Package cho các phiên bản của ASP.NET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số tính năng của ASP Identity:</a:t>
            </a:r>
          </a:p>
          <a:p>
            <a:pPr marL="1257300" lvl="2" indent="-342900" algn="just">
              <a:lnSpc>
                <a:spcPct val="150000"/>
              </a:lnSpc>
              <a:buFont typeface="Courier New" panose="02070309020205020404" pitchFamily="49" charset="0"/>
              <a:buChar char="o"/>
            </a:pPr>
            <a:r>
              <a:rPr lang="en-US" sz="2400">
                <a:solidFill>
                  <a:srgbClr val="333399"/>
                </a:solidFill>
                <a:latin typeface="Arial" panose="020B0604020202020204" pitchFamily="34" charset="0"/>
                <a:cs typeface="Arial" panose="020B0604020202020204" pitchFamily="34" charset="0"/>
              </a:rPr>
              <a:t>Quản lý người dùng, quản lý đăng nhập.</a:t>
            </a:r>
          </a:p>
          <a:p>
            <a:pPr marL="1257300" lvl="2" indent="-342900" algn="just">
              <a:lnSpc>
                <a:spcPct val="150000"/>
              </a:lnSpc>
              <a:buFont typeface="Courier New" panose="02070309020205020404" pitchFamily="49" charset="0"/>
              <a:buChar char="o"/>
            </a:pPr>
            <a:r>
              <a:rPr lang="en-US" sz="2400">
                <a:solidFill>
                  <a:srgbClr val="333399"/>
                </a:solidFill>
                <a:latin typeface="Arial" panose="020B0604020202020204" pitchFamily="34" charset="0"/>
                <a:cs typeface="Arial" panose="020B0604020202020204" pitchFamily="34" charset="0"/>
              </a:rPr>
              <a:t>Xác thực người dùng.</a:t>
            </a:r>
          </a:p>
          <a:p>
            <a:pPr marL="1257300" lvl="2" indent="-342900" algn="just">
              <a:lnSpc>
                <a:spcPct val="150000"/>
              </a:lnSpc>
              <a:buFont typeface="Courier New" panose="02070309020205020404" pitchFamily="49" charset="0"/>
              <a:buChar char="o"/>
            </a:pPr>
            <a:r>
              <a:rPr lang="en-US" sz="2400">
                <a:solidFill>
                  <a:srgbClr val="333399"/>
                </a:solidFill>
                <a:latin typeface="Arial" panose="020B0604020202020204" pitchFamily="34" charset="0"/>
                <a:cs typeface="Arial" panose="020B0604020202020204" pitchFamily="34" charset="0"/>
              </a:rPr>
              <a:t>Quản lý vài trò và quyền cho tài khoản người dùng.</a:t>
            </a:r>
          </a:p>
        </p:txBody>
      </p:sp>
    </p:spTree>
    <p:extLst>
      <p:ext uri="{BB962C8B-B14F-4D97-AF65-F5344CB8AC3E}">
        <p14:creationId xmlns:p14="http://schemas.microsoft.com/office/powerpoint/2010/main" val="13242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Khởi tạo API kiểm tra tài khoản</a:t>
            </a:r>
            <a:endParaRPr lang="en-US"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725F475-D833-43C2-BA08-602BEB466BEF}"/>
              </a:ext>
            </a:extLst>
          </p:cNvPr>
          <p:cNvPicPr>
            <a:picLocks noChangeAspect="1"/>
          </p:cNvPicPr>
          <p:nvPr/>
        </p:nvPicPr>
        <p:blipFill>
          <a:blip r:embed="rId3"/>
          <a:stretch>
            <a:fillRect/>
          </a:stretch>
        </p:blipFill>
        <p:spPr>
          <a:xfrm>
            <a:off x="3595338" y="2381841"/>
            <a:ext cx="5001323" cy="3143689"/>
          </a:xfrm>
          <a:prstGeom prst="rect">
            <a:avLst/>
          </a:prstGeom>
        </p:spPr>
      </p:pic>
      <p:sp>
        <p:nvSpPr>
          <p:cNvPr id="3" name="TextBox 2"/>
          <p:cNvSpPr txBox="1"/>
          <p:nvPr/>
        </p:nvSpPr>
        <p:spPr>
          <a:xfrm>
            <a:off x="4703617" y="1940273"/>
            <a:ext cx="2227120" cy="369332"/>
          </a:xfrm>
          <a:prstGeom prst="rect">
            <a:avLst/>
          </a:prstGeom>
          <a:noFill/>
        </p:spPr>
        <p:txBody>
          <a:bodyPr wrap="square" rtlCol="0">
            <a:spAutoFit/>
          </a:bodyPr>
          <a:lstStyle/>
          <a:p>
            <a:pPr algn="ctr"/>
            <a:r>
              <a:rPr lang="en-US" dirty="0" err="1" smtClean="0">
                <a:solidFill>
                  <a:srgbClr val="FF0000"/>
                </a:solidFill>
                <a:latin typeface="Times New Roman" panose="02020603050405020304" pitchFamily="18" charset="0"/>
                <a:cs typeface="Times New Roman" panose="02020603050405020304" pitchFamily="18" charset="0"/>
              </a:rPr>
              <a:t>Đặt</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tên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là</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Authen</a:t>
            </a:r>
            <a:endParaRPr lang="en-US" dirty="0">
              <a:solidFill>
                <a:srgbClr val="FF0000"/>
              </a:solidFill>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flipH="1">
            <a:off x="5683827" y="2300625"/>
            <a:ext cx="24245" cy="4114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499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Kiểm tra API Login</a:t>
            </a:r>
            <a:endParaRPr lang="en-US" sz="2400">
              <a:solidFill>
                <a:srgbClr val="333399"/>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B102C1B-0D76-485A-BD66-C147051CE241}"/>
              </a:ext>
            </a:extLst>
          </p:cNvPr>
          <p:cNvPicPr>
            <a:picLocks noChangeAspect="1"/>
          </p:cNvPicPr>
          <p:nvPr/>
        </p:nvPicPr>
        <p:blipFill>
          <a:blip r:embed="rId3"/>
          <a:stretch>
            <a:fillRect/>
          </a:stretch>
        </p:blipFill>
        <p:spPr>
          <a:xfrm>
            <a:off x="2667855" y="1985161"/>
            <a:ext cx="6856289" cy="433608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88837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Sử dụng từ khoá Authozire</a:t>
            </a:r>
            <a:endParaRPr lang="en-US"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8A18240-2EF0-4442-BE7F-5AE00672B0E8}"/>
              </a:ext>
            </a:extLst>
          </p:cNvPr>
          <p:cNvPicPr>
            <a:picLocks noChangeAspect="1"/>
          </p:cNvPicPr>
          <p:nvPr/>
        </p:nvPicPr>
        <p:blipFill>
          <a:blip r:embed="rId3"/>
          <a:stretch>
            <a:fillRect/>
          </a:stretch>
        </p:blipFill>
        <p:spPr>
          <a:xfrm>
            <a:off x="1942520" y="2287081"/>
            <a:ext cx="8306959" cy="3115110"/>
          </a:xfrm>
          <a:prstGeom prst="rect">
            <a:avLst/>
          </a:prstGeom>
        </p:spPr>
      </p:pic>
    </p:spTree>
    <p:extLst>
      <p:ext uri="{BB962C8B-B14F-4D97-AF65-F5344CB8AC3E}">
        <p14:creationId xmlns:p14="http://schemas.microsoft.com/office/powerpoint/2010/main" val="3783057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Tích hợp JWT vào ASP.NET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Kiểm tra API ShowUsername</a:t>
            </a:r>
            <a:endParaRPr lang="en-US"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B557EA8-567E-49AD-8E87-6ABD8C86225E}"/>
              </a:ext>
            </a:extLst>
          </p:cNvPr>
          <p:cNvPicPr>
            <a:picLocks noChangeAspect="1"/>
          </p:cNvPicPr>
          <p:nvPr/>
        </p:nvPicPr>
        <p:blipFill>
          <a:blip r:embed="rId3"/>
          <a:stretch>
            <a:fillRect/>
          </a:stretch>
        </p:blipFill>
        <p:spPr>
          <a:xfrm>
            <a:off x="1289117" y="2381841"/>
            <a:ext cx="9613765" cy="2718331"/>
          </a:xfrm>
          <a:prstGeom prst="rect">
            <a:avLst/>
          </a:prstGeom>
        </p:spPr>
      </p:pic>
    </p:spTree>
    <p:extLst>
      <p:ext uri="{BB962C8B-B14F-4D97-AF65-F5344CB8AC3E}">
        <p14:creationId xmlns:p14="http://schemas.microsoft.com/office/powerpoint/2010/main" val="2039108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Tổng quan về ASP Identity</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ASP Identity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Mục đích của ASP Identity là giúp cho việc quản lý người dùng, xác thực và quản lý quyền truy cập trở nên dễ dàng và thuận tiện hơn trong các ứng dụng ASP.NET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tính năng bảo mật tốt để đảm bảo an toàn cho dữ liệu và các chức năng của ứng dụng.</a:t>
            </a:r>
          </a:p>
        </p:txBody>
      </p:sp>
    </p:spTree>
    <p:extLst>
      <p:ext uri="{BB962C8B-B14F-4D97-AF65-F5344CB8AC3E}">
        <p14:creationId xmlns:p14="http://schemas.microsoft.com/office/powerpoint/2010/main" val="193505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244740" cy="3528851"/>
          </a:xfrm>
          <a:prstGeom prst="rect">
            <a:avLst/>
          </a:prstGeom>
          <a:noFill/>
        </p:spPr>
        <p:txBody>
          <a:bodyPr wrap="none" rtlCol="0">
            <a:spAutoFit/>
          </a:bodyPr>
          <a:lstStyle/>
          <a:p>
            <a:pPr marL="457200" indent="-457200">
              <a:lnSpc>
                <a:spcPct val="200000"/>
              </a:lnSpc>
              <a:buFont typeface="+mj-lt"/>
              <a:buAutoNum type="arabicPeriod"/>
            </a:pPr>
            <a:r>
              <a:rPr lang="en-US" sz="2800" dirty="0" err="1">
                <a:solidFill>
                  <a:schemeClr val="bg1">
                    <a:lumMod val="75000"/>
                  </a:schemeClr>
                </a:solidFill>
                <a:latin typeface="Arial" panose="020B0604020202020204" pitchFamily="34" charset="0"/>
                <a:cs typeface="Arial" panose="020B0604020202020204" pitchFamily="34" charset="0"/>
              </a:rPr>
              <a:t>Tổng</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quan</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về</a:t>
            </a:r>
            <a:r>
              <a:rPr lang="en-US" sz="2800" dirty="0">
                <a:solidFill>
                  <a:schemeClr val="bg1">
                    <a:lumMod val="75000"/>
                  </a:schemeClr>
                </a:solidFill>
                <a:latin typeface="Arial" panose="020B0604020202020204" pitchFamily="34" charset="0"/>
                <a:cs typeface="Arial" panose="020B0604020202020204" pitchFamily="34" charset="0"/>
              </a:rPr>
              <a:t> ASP Identity</a:t>
            </a:r>
            <a:endParaRPr lang="en-US" sz="32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3200" b="1" dirty="0" err="1">
                <a:solidFill>
                  <a:srgbClr val="333399"/>
                </a:solidFill>
                <a:latin typeface="Arial" panose="020B0604020202020204" pitchFamily="34" charset="0"/>
                <a:cs typeface="Arial" panose="020B0604020202020204" pitchFamily="34" charset="0"/>
              </a:rPr>
              <a:t>Tích</a:t>
            </a:r>
            <a:r>
              <a:rPr lang="en-US" sz="3200" b="1" dirty="0">
                <a:solidFill>
                  <a:srgbClr val="333399"/>
                </a:solidFill>
                <a:latin typeface="Arial" panose="020B0604020202020204" pitchFamily="34" charset="0"/>
                <a:cs typeface="Arial" panose="020B0604020202020204" pitchFamily="34" charset="0"/>
              </a:rPr>
              <a:t> </a:t>
            </a:r>
            <a:r>
              <a:rPr lang="en-US" sz="3200" b="1" dirty="0" err="1">
                <a:solidFill>
                  <a:srgbClr val="333399"/>
                </a:solidFill>
                <a:latin typeface="Arial" panose="020B0604020202020204" pitchFamily="34" charset="0"/>
                <a:cs typeface="Arial" panose="020B0604020202020204" pitchFamily="34" charset="0"/>
              </a:rPr>
              <a:t>hợp</a:t>
            </a:r>
            <a:r>
              <a:rPr lang="en-US" sz="3200" b="1" dirty="0">
                <a:solidFill>
                  <a:srgbClr val="333399"/>
                </a:solidFill>
                <a:latin typeface="Arial" panose="020B0604020202020204" pitchFamily="34" charset="0"/>
                <a:cs typeface="Arial" panose="020B0604020202020204" pitchFamily="34" charset="0"/>
              </a:rPr>
              <a:t> ASP Identity</a:t>
            </a:r>
            <a:endParaRPr lang="en-US" sz="2800" b="1"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dirty="0" err="1">
                <a:solidFill>
                  <a:srgbClr val="333399"/>
                </a:solidFill>
                <a:latin typeface="Arial" panose="020B0604020202020204" pitchFamily="34" charset="0"/>
                <a:cs typeface="Arial" panose="020B0604020202020204" pitchFamily="34" charset="0"/>
              </a:rPr>
              <a:t>Tổng</a:t>
            </a:r>
            <a:r>
              <a:rPr lang="en-US" sz="2800" dirty="0">
                <a:solidFill>
                  <a:srgbClr val="333399"/>
                </a:solidFill>
                <a:latin typeface="Arial" panose="020B0604020202020204" pitchFamily="34" charset="0"/>
                <a:cs typeface="Arial" panose="020B0604020202020204" pitchFamily="34" charset="0"/>
              </a:rPr>
              <a:t> </a:t>
            </a:r>
            <a:r>
              <a:rPr lang="en-US" sz="2800" dirty="0" err="1">
                <a:solidFill>
                  <a:srgbClr val="333399"/>
                </a:solidFill>
                <a:latin typeface="Arial" panose="020B0604020202020204" pitchFamily="34" charset="0"/>
                <a:cs typeface="Arial" panose="020B0604020202020204" pitchFamily="34" charset="0"/>
              </a:rPr>
              <a:t>quan</a:t>
            </a:r>
            <a:r>
              <a:rPr lang="en-US" sz="2800" dirty="0">
                <a:solidFill>
                  <a:srgbClr val="333399"/>
                </a:solidFill>
                <a:latin typeface="Arial" panose="020B0604020202020204" pitchFamily="34" charset="0"/>
                <a:cs typeface="Arial" panose="020B0604020202020204" pitchFamily="34" charset="0"/>
              </a:rPr>
              <a:t> Authentication &amp; Authorization</a:t>
            </a:r>
          </a:p>
          <a:p>
            <a:pPr marL="457200" indent="-457200">
              <a:lnSpc>
                <a:spcPct val="200000"/>
              </a:lnSpc>
              <a:buFont typeface="+mj-lt"/>
              <a:buAutoNum type="arabicPeriod"/>
            </a:pPr>
            <a:r>
              <a:rPr lang="en-US" sz="2800" dirty="0" err="1">
                <a:solidFill>
                  <a:srgbClr val="333399"/>
                </a:solidFill>
                <a:latin typeface="Arial" panose="020B0604020202020204" pitchFamily="34" charset="0"/>
                <a:cs typeface="Arial" panose="020B0604020202020204" pitchFamily="34" charset="0"/>
              </a:rPr>
              <a:t>Tích</a:t>
            </a:r>
            <a:r>
              <a:rPr lang="en-US" sz="2800" dirty="0">
                <a:solidFill>
                  <a:srgbClr val="333399"/>
                </a:solidFill>
                <a:latin typeface="Arial" panose="020B0604020202020204" pitchFamily="34" charset="0"/>
                <a:cs typeface="Arial" panose="020B0604020202020204" pitchFamily="34" charset="0"/>
              </a:rPr>
              <a:t> </a:t>
            </a:r>
            <a:r>
              <a:rPr lang="en-US" sz="2800" dirty="0" err="1">
                <a:solidFill>
                  <a:srgbClr val="333399"/>
                </a:solidFill>
                <a:latin typeface="Arial" panose="020B0604020202020204" pitchFamily="34" charset="0"/>
                <a:cs typeface="Arial" panose="020B0604020202020204" pitchFamily="34" charset="0"/>
              </a:rPr>
              <a:t>hợp</a:t>
            </a:r>
            <a:r>
              <a:rPr lang="en-US" sz="2800" dirty="0">
                <a:solidFill>
                  <a:srgbClr val="333399"/>
                </a:solidFill>
                <a:latin typeface="Arial" panose="020B0604020202020204" pitchFamily="34" charset="0"/>
                <a:cs typeface="Arial" panose="020B0604020202020204" pitchFamily="34" charset="0"/>
              </a:rPr>
              <a:t> JWT </a:t>
            </a:r>
            <a:r>
              <a:rPr lang="en-US" sz="2800" dirty="0" err="1">
                <a:solidFill>
                  <a:srgbClr val="333399"/>
                </a:solidFill>
                <a:latin typeface="Arial" panose="020B0604020202020204" pitchFamily="34" charset="0"/>
                <a:cs typeface="Arial" panose="020B0604020202020204" pitchFamily="34" charset="0"/>
              </a:rPr>
              <a:t>vào</a:t>
            </a:r>
            <a:r>
              <a:rPr lang="en-US" sz="2800" dirty="0">
                <a:solidFill>
                  <a:srgbClr val="333399"/>
                </a:solidFill>
                <a:latin typeface="Arial" panose="020B0604020202020204" pitchFamily="34" charset="0"/>
                <a:cs typeface="Arial" panose="020B0604020202020204" pitchFamily="34" charset="0"/>
              </a:rPr>
              <a:t> ASP.NET Core</a:t>
            </a:r>
          </a:p>
        </p:txBody>
      </p:sp>
    </p:spTree>
    <p:extLst>
      <p:ext uri="{BB962C8B-B14F-4D97-AF65-F5344CB8AC3E}">
        <p14:creationId xmlns:p14="http://schemas.microsoft.com/office/powerpoint/2010/main" val="424498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10440679" cy="3539430"/>
          </a:xfrm>
          <a:prstGeom prst="rect">
            <a:avLst/>
          </a:prstGeom>
          <a:noFill/>
        </p:spPr>
        <p:txBody>
          <a:bodyPr wrap="none" rtlCol="0">
            <a:spAutoFit/>
          </a:bodyPr>
          <a:lstStyle/>
          <a:p>
            <a:pPr marL="514350" indent="-514350">
              <a:lnSpc>
                <a:spcPct val="200000"/>
              </a:lnSpc>
              <a:buAutoNum type="arabicPeriod"/>
            </a:pPr>
            <a:r>
              <a:rPr lang="en-US" sz="2800" dirty="0" err="1" smtClean="0">
                <a:solidFill>
                  <a:srgbClr val="333399"/>
                </a:solidFill>
                <a:latin typeface="Arial" panose="020B0604020202020204" pitchFamily="34" charset="0"/>
                <a:cs typeface="Arial" panose="020B0604020202020204" pitchFamily="34" charset="0"/>
              </a:rPr>
              <a:t>Chưa</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cần</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kết</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nối</a:t>
            </a:r>
            <a:r>
              <a:rPr lang="en-US" sz="2800" dirty="0" smtClean="0">
                <a:solidFill>
                  <a:srgbClr val="333399"/>
                </a:solidFill>
                <a:latin typeface="Arial" panose="020B0604020202020204" pitchFamily="34" charset="0"/>
                <a:cs typeface="Arial" panose="020B0604020202020204" pitchFamily="34" charset="0"/>
              </a:rPr>
              <a:t> DB</a:t>
            </a:r>
          </a:p>
          <a:p>
            <a:pPr marL="514350" indent="-514350">
              <a:lnSpc>
                <a:spcPct val="200000"/>
              </a:lnSpc>
              <a:buAutoNum type="arabicPeriod"/>
            </a:pPr>
            <a:r>
              <a:rPr lang="en-US" sz="2800" dirty="0" smtClean="0">
                <a:solidFill>
                  <a:srgbClr val="333399"/>
                </a:solidFill>
                <a:latin typeface="Arial" panose="020B0604020202020204" pitchFamily="34" charset="0"/>
                <a:cs typeface="Arial" panose="020B0604020202020204" pitchFamily="34" charset="0"/>
              </a:rPr>
              <a:t>Add area </a:t>
            </a:r>
            <a:r>
              <a:rPr lang="en-US" sz="2800" dirty="0" err="1" smtClean="0">
                <a:solidFill>
                  <a:srgbClr val="333399"/>
                </a:solidFill>
                <a:latin typeface="Arial" panose="020B0604020202020204" pitchFamily="34" charset="0"/>
                <a:cs typeface="Arial" panose="020B0604020202020204" pitchFamily="34" charset="0"/>
              </a:rPr>
              <a:t>bằng</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cách</a:t>
            </a:r>
            <a:r>
              <a:rPr lang="en-US" sz="2800" dirty="0" smtClean="0">
                <a:solidFill>
                  <a:srgbClr val="333399"/>
                </a:solidFill>
                <a:latin typeface="Arial" panose="020B0604020202020204" pitchFamily="34" charset="0"/>
                <a:cs typeface="Arial" panose="020B0604020202020204" pitchFamily="34" charset="0"/>
              </a:rPr>
              <a:t> Project =&gt; add new scaffold item =&gt; </a:t>
            </a:r>
          </a:p>
          <a:p>
            <a:pPr>
              <a:lnSpc>
                <a:spcPct val="200000"/>
              </a:lnSpc>
            </a:pPr>
            <a:r>
              <a:rPr lang="en-US" sz="2800" dirty="0" smtClean="0">
                <a:solidFill>
                  <a:srgbClr val="333399"/>
                </a:solidFill>
                <a:latin typeface="Arial" panose="020B0604020202020204" pitchFamily="34" charset="0"/>
                <a:cs typeface="Arial" panose="020B0604020202020204" pitchFamily="34" charset="0"/>
              </a:rPr>
              <a:t>Common =&gt; asp area (</a:t>
            </a:r>
            <a:r>
              <a:rPr lang="en-US" sz="2800" dirty="0" err="1" smtClean="0">
                <a:solidFill>
                  <a:srgbClr val="333399"/>
                </a:solidFill>
                <a:latin typeface="Arial" panose="020B0604020202020204" pitchFamily="34" charset="0"/>
                <a:cs typeface="Arial" panose="020B0604020202020204" pitchFamily="34" charset="0"/>
              </a:rPr>
              <a:t>bước</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này</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để</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nó</a:t>
            </a:r>
            <a:r>
              <a:rPr lang="en-US" sz="2800" dirty="0" smtClean="0">
                <a:solidFill>
                  <a:srgbClr val="333399"/>
                </a:solidFill>
                <a:latin typeface="Arial" panose="020B0604020202020204" pitchFamily="34" charset="0"/>
                <a:cs typeface="Arial" panose="020B0604020202020204" pitchFamily="34" charset="0"/>
              </a:rPr>
              <a:t> add </a:t>
            </a:r>
            <a:r>
              <a:rPr lang="en-US" sz="2800" dirty="0" err="1" smtClean="0">
                <a:solidFill>
                  <a:srgbClr val="333399"/>
                </a:solidFill>
                <a:latin typeface="Arial" panose="020B0604020202020204" pitchFamily="34" charset="0"/>
                <a:cs typeface="Arial" panose="020B0604020202020204" pitchFamily="34" charset="0"/>
              </a:rPr>
              <a:t>đầy</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đủ</a:t>
            </a:r>
            <a:r>
              <a:rPr lang="en-US" sz="2800" dirty="0" smtClean="0">
                <a:solidFill>
                  <a:srgbClr val="333399"/>
                </a:solidFill>
                <a:latin typeface="Arial" panose="020B0604020202020204" pitchFamily="34" charset="0"/>
                <a:cs typeface="Arial" panose="020B0604020202020204" pitchFamily="34" charset="0"/>
              </a:rPr>
              <a:t> package </a:t>
            </a:r>
            <a:r>
              <a:rPr lang="en-US" sz="2800" dirty="0" err="1" smtClean="0">
                <a:solidFill>
                  <a:srgbClr val="333399"/>
                </a:solidFill>
                <a:latin typeface="Arial" panose="020B0604020202020204" pitchFamily="34" charset="0"/>
                <a:cs typeface="Arial" panose="020B0604020202020204" pitchFamily="34" charset="0"/>
              </a:rPr>
              <a:t>vào</a:t>
            </a:r>
            <a:endParaRPr lang="en-US" sz="2800" dirty="0" smtClean="0">
              <a:solidFill>
                <a:srgbClr val="333399"/>
              </a:solidFill>
              <a:latin typeface="Arial" panose="020B0604020202020204" pitchFamily="34" charset="0"/>
              <a:cs typeface="Arial" panose="020B0604020202020204" pitchFamily="34" charset="0"/>
            </a:endParaRPr>
          </a:p>
          <a:p>
            <a:pPr>
              <a:lnSpc>
                <a:spcPct val="200000"/>
              </a:lnSpc>
            </a:pP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nếu</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không</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khi</a:t>
            </a:r>
            <a:r>
              <a:rPr lang="en-US" sz="2800" dirty="0" smtClean="0">
                <a:solidFill>
                  <a:srgbClr val="333399"/>
                </a:solidFill>
                <a:latin typeface="Arial" panose="020B0604020202020204" pitchFamily="34" charset="0"/>
                <a:cs typeface="Arial" panose="020B0604020202020204" pitchFamily="34" charset="0"/>
              </a:rPr>
              <a:t> render </a:t>
            </a:r>
            <a:r>
              <a:rPr lang="en-US" sz="2800" dirty="0" err="1" smtClean="0">
                <a:solidFill>
                  <a:srgbClr val="333399"/>
                </a:solidFill>
                <a:latin typeface="Arial" panose="020B0604020202020204" pitchFamily="34" charset="0"/>
                <a:cs typeface="Arial" panose="020B0604020202020204" pitchFamily="34" charset="0"/>
              </a:rPr>
              <a:t>sẽ</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bị</a:t>
            </a:r>
            <a:r>
              <a:rPr lang="en-US" sz="2800" dirty="0" smtClean="0">
                <a:solidFill>
                  <a:srgbClr val="333399"/>
                </a:solidFill>
                <a:latin typeface="Arial" panose="020B0604020202020204" pitchFamily="34" charset="0"/>
                <a:cs typeface="Arial" panose="020B0604020202020204" pitchFamily="34" charset="0"/>
              </a:rPr>
              <a:t> </a:t>
            </a:r>
            <a:r>
              <a:rPr lang="en-US" sz="2800" dirty="0" err="1" smtClean="0">
                <a:solidFill>
                  <a:srgbClr val="333399"/>
                </a:solidFill>
                <a:latin typeface="Arial" panose="020B0604020202020204" pitchFamily="34" charset="0"/>
                <a:cs typeface="Arial" panose="020B0604020202020204" pitchFamily="34" charset="0"/>
              </a:rPr>
              <a:t>lỗi</a:t>
            </a:r>
            <a:r>
              <a:rPr lang="en-US" sz="2800" dirty="0" smtClean="0">
                <a:solidFill>
                  <a:srgbClr val="333399"/>
                </a:solidFill>
                <a:latin typeface="Arial" panose="020B0604020202020204" pitchFamily="34" charset="0"/>
                <a:cs typeface="Arial" panose="020B0604020202020204" pitchFamily="34" charset="0"/>
              </a:rPr>
              <a:t> do </a:t>
            </a:r>
            <a:r>
              <a:rPr lang="en-US" sz="2800" dirty="0" err="1" smtClean="0">
                <a:solidFill>
                  <a:srgbClr val="333399"/>
                </a:solidFill>
                <a:latin typeface="Arial" panose="020B0604020202020204" pitchFamily="34" charset="0"/>
                <a:cs typeface="Arial" panose="020B0604020202020204" pitchFamily="34" charset="0"/>
              </a:rPr>
              <a:t>thiếu</a:t>
            </a:r>
            <a:r>
              <a:rPr lang="en-US" sz="2800" dirty="0" smtClean="0">
                <a:solidFill>
                  <a:srgbClr val="333399"/>
                </a:solidFill>
                <a:latin typeface="Arial" panose="020B0604020202020204" pitchFamily="34" charset="0"/>
                <a:cs typeface="Arial" panose="020B0604020202020204" pitchFamily="34" charset="0"/>
              </a:rPr>
              <a:t> package)</a:t>
            </a:r>
          </a:p>
        </p:txBody>
      </p:sp>
    </p:spTree>
    <p:extLst>
      <p:ext uri="{BB962C8B-B14F-4D97-AF65-F5344CB8AC3E}">
        <p14:creationId xmlns:p14="http://schemas.microsoft.com/office/powerpoint/2010/main" val="180034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Tích hợp ASP Identity</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459768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ASP Identity</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Chuột phải vào </a:t>
            </a:r>
            <a:r>
              <a:rPr lang="en-US" sz="2400" b="1">
                <a:solidFill>
                  <a:srgbClr val="333399"/>
                </a:solidFill>
                <a:latin typeface="Arial" panose="020B0604020202020204" pitchFamily="34" charset="0"/>
                <a:cs typeface="Arial" panose="020B0604020202020204" pitchFamily="34" charset="0"/>
              </a:rPr>
              <a:t>Project </a:t>
            </a:r>
            <a:r>
              <a:rPr lang="en-US" sz="2400" b="1">
                <a:solidFill>
                  <a:srgbClr val="333399"/>
                </a:solidFill>
                <a:latin typeface="Arial" panose="020B0604020202020204" pitchFamily="34" charset="0"/>
                <a:cs typeface="Arial" panose="020B0604020202020204" pitchFamily="34" charset="0"/>
                <a:sym typeface="Wingdings" panose="05000000000000000000" pitchFamily="2" charset="2"/>
              </a:rPr>
              <a:t> Add  New Scaffolded Item</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sym typeface="Wingdings" panose="05000000000000000000" pitchFamily="2" charset="2"/>
              </a:rPr>
              <a:t>Chọn </a:t>
            </a:r>
            <a:r>
              <a:rPr lang="en-US" sz="2400" b="1">
                <a:solidFill>
                  <a:srgbClr val="333399"/>
                </a:solidFill>
                <a:latin typeface="Arial" panose="020B0604020202020204" pitchFamily="34" charset="0"/>
                <a:cs typeface="Arial" panose="020B0604020202020204" pitchFamily="34" charset="0"/>
                <a:sym typeface="Wingdings" panose="05000000000000000000" pitchFamily="2" charset="2"/>
              </a:rPr>
              <a:t>Identity  Add</a:t>
            </a:r>
            <a:endParaRPr lang="en-US" sz="2400" b="1">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02665CC-3FF7-428F-B57A-364BAA21DB2A}"/>
              </a:ext>
            </a:extLst>
          </p:cNvPr>
          <p:cNvPicPr>
            <a:picLocks noChangeAspect="1"/>
          </p:cNvPicPr>
          <p:nvPr/>
        </p:nvPicPr>
        <p:blipFill>
          <a:blip r:embed="rId3"/>
          <a:stretch>
            <a:fillRect/>
          </a:stretch>
        </p:blipFill>
        <p:spPr>
          <a:xfrm>
            <a:off x="6245085" y="1568429"/>
            <a:ext cx="5523616" cy="454413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63093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Tích hợp ASP Identity</a:t>
            </a:r>
          </a:p>
        </p:txBody>
      </p:sp>
      <p:pic>
        <p:nvPicPr>
          <p:cNvPr id="6" name="Picture 5">
            <a:extLst>
              <a:ext uri="{FF2B5EF4-FFF2-40B4-BE49-F238E27FC236}">
                <a16:creationId xmlns:a16="http://schemas.microsoft.com/office/drawing/2014/main" id="{FA770533-0757-4D07-8977-8F23267122C7}"/>
              </a:ext>
            </a:extLst>
          </p:cNvPr>
          <p:cNvPicPr>
            <a:picLocks noChangeAspect="1"/>
          </p:cNvPicPr>
          <p:nvPr/>
        </p:nvPicPr>
        <p:blipFill>
          <a:blip r:embed="rId3"/>
          <a:stretch>
            <a:fillRect/>
          </a:stretch>
        </p:blipFill>
        <p:spPr>
          <a:xfrm>
            <a:off x="2495180" y="1329609"/>
            <a:ext cx="7201640" cy="4954426"/>
          </a:xfrm>
          <a:prstGeom prst="rect">
            <a:avLst/>
          </a:prstGeom>
        </p:spPr>
      </p:pic>
    </p:spTree>
    <p:extLst>
      <p:ext uri="{BB962C8B-B14F-4D97-AF65-F5344CB8AC3E}">
        <p14:creationId xmlns:p14="http://schemas.microsoft.com/office/powerpoint/2010/main" val="286602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Tích hợp ASP Identity</a:t>
            </a:r>
          </a:p>
        </p:txBody>
      </p:sp>
      <p:pic>
        <p:nvPicPr>
          <p:cNvPr id="4" name="Picture 3">
            <a:extLst>
              <a:ext uri="{FF2B5EF4-FFF2-40B4-BE49-F238E27FC236}">
                <a16:creationId xmlns:a16="http://schemas.microsoft.com/office/drawing/2014/main" id="{1C9BA846-A056-4505-AA96-9DA9C7262E84}"/>
              </a:ext>
            </a:extLst>
          </p:cNvPr>
          <p:cNvPicPr>
            <a:picLocks noChangeAspect="1"/>
          </p:cNvPicPr>
          <p:nvPr/>
        </p:nvPicPr>
        <p:blipFill>
          <a:blip r:embed="rId3"/>
          <a:stretch>
            <a:fillRect/>
          </a:stretch>
        </p:blipFill>
        <p:spPr>
          <a:xfrm>
            <a:off x="2742601" y="1338037"/>
            <a:ext cx="6706798" cy="5086758"/>
          </a:xfrm>
          <a:prstGeom prst="rect">
            <a:avLst/>
          </a:prstGeom>
        </p:spPr>
      </p:pic>
    </p:spTree>
    <p:extLst>
      <p:ext uri="{BB962C8B-B14F-4D97-AF65-F5344CB8AC3E}">
        <p14:creationId xmlns:p14="http://schemas.microsoft.com/office/powerpoint/2010/main" val="36620123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1191</Words>
  <Application>Microsoft Office PowerPoint</Application>
  <PresentationFormat>Widescreen</PresentationFormat>
  <Paragraphs>168</Paragraphs>
  <Slides>34</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Times New Roman</vt:lpstr>
      <vt:lpstr>Wingdings</vt:lpstr>
      <vt:lpstr>Office Theme</vt:lpstr>
      <vt:lpstr>PowerPoint Presentation</vt:lpstr>
      <vt:lpstr>Nội dung</vt:lpstr>
      <vt:lpstr>1. Tổng quan về ASP Identity</vt:lpstr>
      <vt:lpstr>1. Tổng quan về ASP Identity</vt:lpstr>
      <vt:lpstr>Nội dung</vt:lpstr>
      <vt:lpstr>PowerPoint Presentation</vt:lpstr>
      <vt:lpstr>2. Tích hợp ASP Identity</vt:lpstr>
      <vt:lpstr>2. Tích hợp ASP Identity</vt:lpstr>
      <vt:lpstr>2. Tích hợp ASP Identity</vt:lpstr>
      <vt:lpstr>2. Tích hợp ASP Identity</vt:lpstr>
      <vt:lpstr>2. Tích hợp ASP Identity</vt:lpstr>
      <vt:lpstr>2. Tích hợp ASP Identity</vt:lpstr>
      <vt:lpstr>PowerPoint Presentation</vt:lpstr>
      <vt:lpstr>Nội dung</vt:lpstr>
      <vt:lpstr>3. Tổng quan Authentication &amp; Authorization</vt:lpstr>
      <vt:lpstr>3. Tổng quan Authentication &amp; Authorization</vt:lpstr>
      <vt:lpstr>3. Tổng quan Authentication &amp; Authorization</vt:lpstr>
      <vt:lpstr>3. Tổng quan Authentication &amp; Authorization</vt:lpstr>
      <vt:lpstr>Nội dung</vt:lpstr>
      <vt:lpstr>4. Tích hợp JWT vào ASP.NET Core</vt:lpstr>
      <vt:lpstr>4. Tích hợp JWT vào ASP.NET Core</vt:lpstr>
      <vt:lpstr>4. Tích hợp JWT vào ASP.NET Core</vt:lpstr>
      <vt:lpstr>4. Tích hợp JWT vào ASP.NET Core</vt:lpstr>
      <vt:lpstr>4. Tích hợp JWT vào ASP.NET Core</vt:lpstr>
      <vt:lpstr>4. Tích hợp JWT vào ASP.NET Core</vt:lpstr>
      <vt:lpstr>4. Tích hợp JWT vào ASP.NET Core</vt:lpstr>
      <vt:lpstr>4. Tích hợp JWT vào ASP.NET Core</vt:lpstr>
      <vt:lpstr>4. Tích hợp JWT vào ASP.NET Core</vt:lpstr>
      <vt:lpstr>4. Tích hợp JWT vào ASP.NET Core</vt:lpstr>
      <vt:lpstr>4. Tích hợp JWT vào ASP.NET Core</vt:lpstr>
      <vt:lpstr>4. Tích hợp JWT vào ASP.NET Core</vt:lpstr>
      <vt:lpstr>4. Tích hợp JWT vào ASP.NET Core</vt:lpstr>
      <vt:lpstr>4. Tích hợp JWT vào ASP.NET Core</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hv</cp:lastModifiedBy>
  <cp:revision>57</cp:revision>
  <dcterms:created xsi:type="dcterms:W3CDTF">2023-02-24T06:20:16Z</dcterms:created>
  <dcterms:modified xsi:type="dcterms:W3CDTF">2023-07-23T04:11:58Z</dcterms:modified>
</cp:coreProperties>
</file>