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7" r:id="rId2"/>
    <p:sldId id="258" r:id="rId3"/>
    <p:sldId id="287" r:id="rId4"/>
    <p:sldId id="292" r:id="rId5"/>
    <p:sldId id="291" r:id="rId6"/>
    <p:sldId id="293" r:id="rId7"/>
    <p:sldId id="294" r:id="rId8"/>
    <p:sldId id="295" r:id="rId9"/>
    <p:sldId id="288" r:id="rId10"/>
    <p:sldId id="296" r:id="rId11"/>
    <p:sldId id="298" r:id="rId12"/>
    <p:sldId id="289" r:id="rId13"/>
    <p:sldId id="299" r:id="rId14"/>
    <p:sldId id="300" r:id="rId15"/>
    <p:sldId id="301" r:id="rId16"/>
    <p:sldId id="302" r:id="rId17"/>
    <p:sldId id="303" r:id="rId18"/>
    <p:sldId id="304" r:id="rId19"/>
    <p:sldId id="305" r:id="rId20"/>
    <p:sldId id="306" r:id="rId21"/>
    <p:sldId id="307" r:id="rId22"/>
    <p:sldId id="308" r:id="rId23"/>
    <p:sldId id="309" r:id="rId24"/>
    <p:sldId id="290" r:id="rId25"/>
    <p:sldId id="310" r:id="rId26"/>
    <p:sldId id="311" r:id="rId27"/>
    <p:sldId id="312" r:id="rId28"/>
    <p:sldId id="313" r:id="rId29"/>
    <p:sldId id="315" r:id="rId30"/>
    <p:sldId id="316" r:id="rId31"/>
    <p:sldId id="317" r:id="rId32"/>
    <p:sldId id="318" r:id="rId33"/>
    <p:sldId id="314" r:id="rId34"/>
    <p:sldId id="319" r:id="rId35"/>
    <p:sldId id="320"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6/17/2023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2494201" y="2925746"/>
            <a:ext cx="7394865" cy="769441"/>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5: Tổng quan về gRPC</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Tổng quan về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5758756"/>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gRPC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Framework mã nguồn mở được phát triển bởi Google, cho phép các ứng dụng tương tác với nhau thông qua giao thức RPC (Remote Procedure Call).</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gRPC sử dụng Protobuf (Protocol Buffers) để định nghĩa cấu trúc dữ liệu và tạo ra các đối tượng proxy giúp cho việc kết nối và truyền thông tin giữa các ứng dụng trở nên dễ dàng hơn.</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RPC sử dụng IDL (Interface Definition Language) để mô tả các functions được gọi và các kiểu dữ liệu.</a:t>
            </a:r>
          </a:p>
        </p:txBody>
      </p:sp>
    </p:spTree>
    <p:extLst>
      <p:ext uri="{BB962C8B-B14F-4D97-AF65-F5344CB8AC3E}">
        <p14:creationId xmlns:p14="http://schemas.microsoft.com/office/powerpoint/2010/main" val="238955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Tổng quan về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gRPC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RPC sử dụng IDL (Interface Definition Language) để mô tả các functions được gọi và các kiểu dữ liệu.</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Cho phép ứng dụng tách biệt và độc lập với nhau chạy trên các máy chủ khác nhau, nhưng lại có thể tương tác được với nhau như một ứng dụng duy nhất.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Điều này giúp đơn giản hoá thiết kế và triển khai hệ thống phân tán, nâng cao hiệu suất và khả năng mở rộng. </a:t>
            </a:r>
          </a:p>
        </p:txBody>
      </p:sp>
    </p:spTree>
    <p:extLst>
      <p:ext uri="{BB962C8B-B14F-4D97-AF65-F5344CB8AC3E}">
        <p14:creationId xmlns:p14="http://schemas.microsoft.com/office/powerpoint/2010/main" val="375398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4977581" cy="3528851"/>
          </a:xfrm>
          <a:prstGeom prst="rect">
            <a:avLst/>
          </a:prstGeom>
          <a:noFill/>
        </p:spPr>
        <p:txBody>
          <a:bodyPr wrap="none" rtlCol="0">
            <a:spAutoFit/>
          </a:bodyPr>
          <a:lstStyle/>
          <a:p>
            <a:pPr marL="457200" indent="-457200">
              <a:lnSpc>
                <a:spcPct val="200000"/>
              </a:lnSpc>
              <a:buFont typeface="+mj-lt"/>
              <a:buAutoNum type="arabicPeriod"/>
            </a:pPr>
            <a:r>
              <a:rPr lang="en-US" sz="2800" dirty="0" err="1">
                <a:solidFill>
                  <a:schemeClr val="bg1">
                    <a:lumMod val="75000"/>
                  </a:schemeClr>
                </a:solidFill>
                <a:latin typeface="Arial" panose="020B0604020202020204" pitchFamily="34" charset="0"/>
                <a:cs typeface="Arial" panose="020B0604020202020204" pitchFamily="34" charset="0"/>
              </a:rPr>
              <a:t>Tổng</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err="1">
                <a:solidFill>
                  <a:schemeClr val="bg1">
                    <a:lumMod val="75000"/>
                  </a:schemeClr>
                </a:solidFill>
                <a:latin typeface="Arial" panose="020B0604020202020204" pitchFamily="34" charset="0"/>
                <a:cs typeface="Arial" panose="020B0604020202020204" pitchFamily="34" charset="0"/>
              </a:rPr>
              <a:t>quan</a:t>
            </a:r>
            <a:r>
              <a:rPr lang="en-US" sz="2800">
                <a:solidFill>
                  <a:schemeClr val="bg1">
                    <a:lumMod val="75000"/>
                  </a:schemeClr>
                </a:solidFill>
                <a:latin typeface="Arial" panose="020B0604020202020204" pitchFamily="34" charset="0"/>
                <a:cs typeface="Arial" panose="020B0604020202020204" pitchFamily="34" charset="0"/>
              </a:rPr>
              <a:t> về Web Service</a:t>
            </a:r>
            <a:endParaRPr lang="en-US" sz="32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Tổng quan về gRPC</a:t>
            </a:r>
            <a:endParaRPr lang="en-US" sz="28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Kiến trúc của gRPC</a:t>
            </a:r>
            <a:endParaRPr lang="en-US" sz="2800" b="1"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Tạo ứng dụng với gRPC</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8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Kiến trúc của gRPC</a:t>
            </a:r>
          </a:p>
        </p:txBody>
      </p:sp>
      <p:pic>
        <p:nvPicPr>
          <p:cNvPr id="5" name="Picture 2" descr="https://huynhquangviet.com/content/images/2020/11/RPC-mechanism--1-.png">
            <a:extLst>
              <a:ext uri="{FF2B5EF4-FFF2-40B4-BE49-F238E27FC236}">
                <a16:creationId xmlns:a16="http://schemas.microsoft.com/office/drawing/2014/main" id="{5C25B0F3-0602-4753-8818-AD9432324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845" y="1243202"/>
            <a:ext cx="4276725" cy="489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s://huynhquangviet.com/content/images/2020/11/gRPC-struture--1-.png">
            <a:extLst>
              <a:ext uri="{FF2B5EF4-FFF2-40B4-BE49-F238E27FC236}">
                <a16:creationId xmlns:a16="http://schemas.microsoft.com/office/drawing/2014/main" id="{261CD5BD-00C4-4ACD-BAE4-21B1A5B81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00123"/>
            <a:ext cx="52578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18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Kiến trúc của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thành phần chính của gRPC như sau:</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IDL</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Server</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Client</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Protocol</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Serialization</a:t>
            </a:r>
          </a:p>
          <a:p>
            <a:pPr marL="1257300" lvl="2" indent="-342900" algn="just">
              <a:lnSpc>
                <a:spcPct val="150000"/>
              </a:lnSpc>
              <a:buFont typeface="Courier New" panose="02070309020205020404" pitchFamily="49" charset="0"/>
              <a:buChar char="o"/>
            </a:pPr>
            <a:r>
              <a:rPr lang="en-US" sz="2400">
                <a:solidFill>
                  <a:srgbClr val="333399"/>
                </a:solidFill>
                <a:latin typeface="Arial" panose="020B0604020202020204" pitchFamily="34" charset="0"/>
                <a:cs typeface="Arial" panose="020B0604020202020204" pitchFamily="34" charset="0"/>
              </a:rPr>
              <a:t>Middleware</a:t>
            </a:r>
          </a:p>
        </p:txBody>
      </p:sp>
    </p:spTree>
    <p:extLst>
      <p:ext uri="{BB962C8B-B14F-4D97-AF65-F5344CB8AC3E}">
        <p14:creationId xmlns:p14="http://schemas.microsoft.com/office/powerpoint/2010/main" val="291951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Kiến trúc của gRPC</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IDL – Interface Definition Language:</a:t>
            </a:r>
            <a:r>
              <a:rPr lang="en-US" sz="2400">
                <a:solidFill>
                  <a:srgbClr val="333399"/>
                </a:solidFill>
                <a:latin typeface="Arial" panose="020B0604020202020204" pitchFamily="34" charset="0"/>
                <a:cs typeface="Arial" panose="020B0604020202020204" pitchFamily="34" charset="0"/>
              </a:rPr>
              <a:t> Định nghĩa giao diện cho việc gọi </a:t>
            </a:r>
            <a:r>
              <a:rPr lang="en-US" sz="2400" b="1">
                <a:solidFill>
                  <a:srgbClr val="333399"/>
                </a:solidFill>
                <a:latin typeface="Arial" panose="020B0604020202020204" pitchFamily="34" charset="0"/>
                <a:cs typeface="Arial" panose="020B0604020202020204" pitchFamily="34" charset="0"/>
              </a:rPr>
              <a:t>Remote Procedure Call</a:t>
            </a:r>
            <a:r>
              <a:rPr lang="en-US" sz="2400">
                <a:solidFill>
                  <a:srgbClr val="333399"/>
                </a:solidFill>
                <a:latin typeface="Arial" panose="020B0604020202020204" pitchFamily="34" charset="0"/>
                <a:cs typeface="Arial" panose="020B0604020202020204" pitchFamily="34" charset="0"/>
              </a:rPr>
              <a:t>  và đối tượng </a:t>
            </a:r>
            <a:r>
              <a:rPr lang="en-US" sz="2400" b="1">
                <a:solidFill>
                  <a:srgbClr val="333399"/>
                </a:solidFill>
                <a:latin typeface="Arial" panose="020B0604020202020204" pitchFamily="34" charset="0"/>
                <a:cs typeface="Arial" panose="020B0604020202020204" pitchFamily="34" charset="0"/>
              </a:rPr>
              <a:t>Data Exchange</a:t>
            </a:r>
            <a:r>
              <a:rPr lang="en-US" sz="2400">
                <a:solidFill>
                  <a:srgbClr val="333399"/>
                </a:solidFill>
                <a:latin typeface="Arial" panose="020B0604020202020204" pitchFamily="34" charset="0"/>
                <a:cs typeface="Arial" panose="020B0604020202020204" pitchFamily="34" charset="0"/>
              </a:rPr>
              <a:t>. Giao diện này được viết bằng </a:t>
            </a:r>
            <a:r>
              <a:rPr lang="en-US" sz="2400" b="1">
                <a:solidFill>
                  <a:srgbClr val="333399"/>
                </a:solidFill>
                <a:latin typeface="Arial" panose="020B0604020202020204" pitchFamily="34" charset="0"/>
                <a:cs typeface="Arial" panose="020B0604020202020204" pitchFamily="34" charset="0"/>
              </a:rPr>
              <a:t>proto file (protobuf)</a:t>
            </a:r>
            <a:r>
              <a:rPr lang="en-US" sz="2400">
                <a:solidFill>
                  <a:srgbClr val="333399"/>
                </a:solidFill>
                <a:latin typeface="Arial" panose="020B0604020202020204" pitchFamily="34" charset="0"/>
                <a:cs typeface="Arial" panose="020B0604020202020204" pitchFamily="34" charset="0"/>
              </a:rPr>
              <a:t>, một ngôn ngữ độc lập với ngôn ngữ lập trình.</a:t>
            </a:r>
          </a:p>
        </p:txBody>
      </p:sp>
    </p:spTree>
    <p:extLst>
      <p:ext uri="{BB962C8B-B14F-4D97-AF65-F5344CB8AC3E}">
        <p14:creationId xmlns:p14="http://schemas.microsoft.com/office/powerpoint/2010/main" val="229015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Kiến trúc của gRPC</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Server:</a:t>
            </a:r>
            <a:r>
              <a:rPr lang="en-US" sz="2400">
                <a:solidFill>
                  <a:srgbClr val="333399"/>
                </a:solidFill>
                <a:latin typeface="Arial" panose="020B0604020202020204" pitchFamily="34" charset="0"/>
                <a:cs typeface="Arial" panose="020B0604020202020204" pitchFamily="34" charset="0"/>
              </a:rPr>
              <a:t> Nơi cung cấp dịch vụ, chấp nhận các yêu cầu từ Client thông qua kênh giao tiếp.</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Client:</a:t>
            </a:r>
            <a:r>
              <a:rPr lang="en-US" sz="2400">
                <a:solidFill>
                  <a:srgbClr val="333399"/>
                </a:solidFill>
                <a:latin typeface="Arial" panose="020B0604020202020204" pitchFamily="34" charset="0"/>
                <a:cs typeface="Arial" panose="020B0604020202020204" pitchFamily="34" charset="0"/>
              </a:rPr>
              <a:t> Nơi gọi và sử dụng dịch vụ, gửi các yêu cầu đến Server thông qua kênh giao tiếp.</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Protocol:</a:t>
            </a:r>
            <a:r>
              <a:rPr lang="en-US" sz="2400">
                <a:solidFill>
                  <a:srgbClr val="333399"/>
                </a:solidFill>
                <a:latin typeface="Arial" panose="020B0604020202020204" pitchFamily="34" charset="0"/>
                <a:cs typeface="Arial" panose="020B0604020202020204" pitchFamily="34" charset="0"/>
              </a:rPr>
              <a:t> gRPC sử dụng </a:t>
            </a:r>
            <a:r>
              <a:rPr lang="en-US" sz="2400" b="1">
                <a:solidFill>
                  <a:srgbClr val="333399"/>
                </a:solidFill>
                <a:latin typeface="Arial" panose="020B0604020202020204" pitchFamily="34" charset="0"/>
                <a:cs typeface="Arial" panose="020B0604020202020204" pitchFamily="34" charset="0"/>
              </a:rPr>
              <a:t>HTTP/2</a:t>
            </a:r>
            <a:r>
              <a:rPr lang="en-US" sz="2400">
                <a:solidFill>
                  <a:srgbClr val="333399"/>
                </a:solidFill>
                <a:latin typeface="Arial" panose="020B0604020202020204" pitchFamily="34" charset="0"/>
                <a:cs typeface="Arial" panose="020B0604020202020204" pitchFamily="34" charset="0"/>
              </a:rPr>
              <a:t> để truyền tải và hỗ trợ </a:t>
            </a:r>
            <a:r>
              <a:rPr lang="en-US" sz="2400" u="sng">
                <a:solidFill>
                  <a:srgbClr val="333399"/>
                </a:solidFill>
                <a:latin typeface="Arial" panose="020B0604020202020204" pitchFamily="34" charset="0"/>
                <a:cs typeface="Arial" panose="020B0604020202020204" pitchFamily="34" charset="0"/>
              </a:rPr>
              <a:t>multiplexing, compression, authentication và flow control</a:t>
            </a:r>
            <a:r>
              <a:rPr lang="en-US" sz="2400">
                <a:solidFill>
                  <a:srgbClr val="333399"/>
                </a:solidFill>
                <a:latin typeface="Arial" panose="020B0604020202020204" pitchFamily="34" charset="0"/>
                <a:cs typeface="Arial" panose="020B0604020202020204" pitchFamily="34" charset="0"/>
              </a:rPr>
              <a:t> giúp tăng hiệu suất, giảm dung lượng dữ liệu truyền tải.</a:t>
            </a:r>
          </a:p>
        </p:txBody>
      </p:sp>
    </p:spTree>
    <p:extLst>
      <p:ext uri="{BB962C8B-B14F-4D97-AF65-F5344CB8AC3E}">
        <p14:creationId xmlns:p14="http://schemas.microsoft.com/office/powerpoint/2010/main" val="119050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5222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Kiến trúc của gRPC</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Serialization:</a:t>
            </a:r>
            <a:r>
              <a:rPr lang="en-US" sz="2400">
                <a:solidFill>
                  <a:srgbClr val="333399"/>
                </a:solidFill>
                <a:latin typeface="Arial" panose="020B0604020202020204" pitchFamily="34" charset="0"/>
                <a:cs typeface="Arial" panose="020B0604020202020204" pitchFamily="34" charset="0"/>
              </a:rPr>
              <a:t> gRPC sử dụng protobuf để mã hoá và giải mã các tin nhắn giữa Client-Server.</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Middleware:</a:t>
            </a:r>
            <a:r>
              <a:rPr lang="en-US" sz="2400">
                <a:solidFill>
                  <a:srgbClr val="333399"/>
                </a:solidFill>
                <a:latin typeface="Arial" panose="020B0604020202020204" pitchFamily="34" charset="0"/>
                <a:cs typeface="Arial" panose="020B0604020202020204" pitchFamily="34" charset="0"/>
              </a:rPr>
              <a:t> cho phép áp dụng các xử lý trung gian trên các request và response như logging, authentication, authorization và caching. </a:t>
            </a:r>
          </a:p>
        </p:txBody>
      </p:sp>
    </p:spTree>
    <p:extLst>
      <p:ext uri="{BB962C8B-B14F-4D97-AF65-F5344CB8AC3E}">
        <p14:creationId xmlns:p14="http://schemas.microsoft.com/office/powerpoint/2010/main" val="1684738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5222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năng nổi bật của HTTP/2</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Multiplexing (ghép kênh):</a:t>
            </a:r>
            <a:r>
              <a:rPr lang="en-US" sz="2400">
                <a:solidFill>
                  <a:srgbClr val="333399"/>
                </a:solidFill>
                <a:latin typeface="Arial" panose="020B0604020202020204" pitchFamily="34" charset="0"/>
                <a:cs typeface="Arial" panose="020B0604020202020204" pitchFamily="34" charset="0"/>
              </a:rPr>
              <a:t> cho phép gửi và nhận nhiều kết quả trong cùng một kết nối duy nhất.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HTTP/2.0 chỉ cần 1 kết nối cho nhiều lượt request và response.</a:t>
            </a:r>
          </a:p>
        </p:txBody>
      </p:sp>
    </p:spTree>
    <p:extLst>
      <p:ext uri="{BB962C8B-B14F-4D97-AF65-F5344CB8AC3E}">
        <p14:creationId xmlns:p14="http://schemas.microsoft.com/office/powerpoint/2010/main" val="62286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522203" cy="132677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năng nổi bật của HTTP/2</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HTTP/1.1 cần nhiều kết nối cho các request.</a:t>
            </a:r>
          </a:p>
        </p:txBody>
      </p:sp>
      <p:pic>
        <p:nvPicPr>
          <p:cNvPr id="5" name="Picture 2" descr="https://techinsight.com.vn/wp-content/uploads/2020/06/http11-1024x369.gif">
            <a:extLst>
              <a:ext uri="{FF2B5EF4-FFF2-40B4-BE49-F238E27FC236}">
                <a16:creationId xmlns:a16="http://schemas.microsoft.com/office/drawing/2014/main" id="{2D5DB0C2-87C2-48B0-A2EA-21856330C35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31706" y="2825607"/>
            <a:ext cx="9328588" cy="336198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73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851858" cy="3528851"/>
          </a:xfrm>
          <a:prstGeom prst="rect">
            <a:avLst/>
          </a:prstGeom>
          <a:noFill/>
        </p:spPr>
        <p:txBody>
          <a:bodyPr wrap="none" rtlCol="0">
            <a:spAutoFit/>
          </a:bodyPr>
          <a:lstStyle/>
          <a:p>
            <a:pPr marL="457200" indent="-457200">
              <a:lnSpc>
                <a:spcPct val="200000"/>
              </a:lnSpc>
              <a:buFont typeface="+mj-lt"/>
              <a:buAutoNum type="arabicPeriod"/>
            </a:pPr>
            <a:r>
              <a:rPr lang="en-US" sz="3200" b="1" dirty="0" err="1">
                <a:solidFill>
                  <a:srgbClr val="333399"/>
                </a:solidFill>
                <a:latin typeface="Arial" panose="020B0604020202020204" pitchFamily="34" charset="0"/>
                <a:cs typeface="Arial" panose="020B0604020202020204" pitchFamily="34" charset="0"/>
              </a:rPr>
              <a:t>Tổng</a:t>
            </a:r>
            <a:r>
              <a:rPr lang="en-US" sz="3200" b="1" dirty="0">
                <a:solidFill>
                  <a:srgbClr val="333399"/>
                </a:solidFill>
                <a:latin typeface="Arial" panose="020B0604020202020204" pitchFamily="34" charset="0"/>
                <a:cs typeface="Arial" panose="020B0604020202020204" pitchFamily="34" charset="0"/>
              </a:rPr>
              <a:t> </a:t>
            </a:r>
            <a:r>
              <a:rPr lang="en-US" sz="3200" b="1" err="1">
                <a:solidFill>
                  <a:srgbClr val="333399"/>
                </a:solidFill>
                <a:latin typeface="Arial" panose="020B0604020202020204" pitchFamily="34" charset="0"/>
                <a:cs typeface="Arial" panose="020B0604020202020204" pitchFamily="34" charset="0"/>
              </a:rPr>
              <a:t>quan</a:t>
            </a:r>
            <a:r>
              <a:rPr lang="en-US" sz="3200" b="1">
                <a:solidFill>
                  <a:srgbClr val="333399"/>
                </a:solidFill>
                <a:latin typeface="Arial" panose="020B0604020202020204" pitchFamily="34" charset="0"/>
                <a:cs typeface="Arial" panose="020B0604020202020204" pitchFamily="34" charset="0"/>
              </a:rPr>
              <a:t> về Web Service</a:t>
            </a:r>
            <a:endParaRPr lang="en-US" sz="3200" b="1"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Tổng quan về gRPC</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Kiến trúc của gRPC</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Tạo ứng dụng với gRPC</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522203" cy="132677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năng nổi bật của HTTP/2</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HTTP/2.0 cần 1 kết nối cho các request.</a:t>
            </a:r>
          </a:p>
        </p:txBody>
      </p:sp>
      <p:pic>
        <p:nvPicPr>
          <p:cNvPr id="6" name="Picture 2" descr="https://techinsight.com.vn/wp-content/uploads/2020/06/http20-1024x370.gif">
            <a:extLst>
              <a:ext uri="{FF2B5EF4-FFF2-40B4-BE49-F238E27FC236}">
                <a16:creationId xmlns:a16="http://schemas.microsoft.com/office/drawing/2014/main" id="{0D8F0020-33BE-40BC-9E02-B3098E1A384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93571" y="2781779"/>
            <a:ext cx="9404858" cy="339735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78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5222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năng nổi bật của HTTP/2</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Header Compression – Nén Header</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thực hiện một request chúng ta cần cung cấp các thông tin cần thiết cho request như cookie, agent, content, … việc gửi thông tin này sẽ lặp đi lặp lại gây ra tốn một lượng tài nguyên nhất định và làm giảm hiệu quả hoạt động của ứng dụng khi có lượng request quá lớn tại cùng 1 thời điểm.</a:t>
            </a:r>
          </a:p>
        </p:txBody>
      </p:sp>
    </p:spTree>
    <p:extLst>
      <p:ext uri="{BB962C8B-B14F-4D97-AF65-F5344CB8AC3E}">
        <p14:creationId xmlns:p14="http://schemas.microsoft.com/office/powerpoint/2010/main" val="7868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5222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năng nổi bật của HTTP/2</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Header Compression – Nén Header</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Với HTTP/2.0 quá trình này sẽ được tối ưu bằng cách nén các thông tin đó lại.</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Trong cơ chế nén, cả Client-Server đều lưu trữ thông tin của các lần request trước và các lần request sau có thể lược bỏ bớt các thông tin mà request trước đã cung cấp.</a:t>
            </a:r>
          </a:p>
        </p:txBody>
      </p:sp>
    </p:spTree>
    <p:extLst>
      <p:ext uri="{BB962C8B-B14F-4D97-AF65-F5344CB8AC3E}">
        <p14:creationId xmlns:p14="http://schemas.microsoft.com/office/powerpoint/2010/main" val="291778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Kiến trúc của </a:t>
            </a:r>
            <a:r>
              <a:rPr lang="en-US"/>
              <a:t>gRPC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5222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năng nổi bật của HTTP/2</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Dữ liệu nhị phân</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Với HTTP/2.0, sẽ truyền dữ liệu ở dạng nhị phân thay vì dạng text như các phiên bản trước.</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Giúp quá trình truyền tải nhanh hơn, tránh các lỗi thường gặp khi xử lý dữ liệu các request như khoảng trống, ký tự đặc biệt, …</a:t>
            </a:r>
          </a:p>
        </p:txBody>
      </p:sp>
    </p:spTree>
    <p:extLst>
      <p:ext uri="{BB962C8B-B14F-4D97-AF65-F5344CB8AC3E}">
        <p14:creationId xmlns:p14="http://schemas.microsoft.com/office/powerpoint/2010/main" val="319932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376793" cy="3509743"/>
          </a:xfrm>
          <a:prstGeom prst="rect">
            <a:avLst/>
          </a:prstGeom>
          <a:noFill/>
        </p:spPr>
        <p:txBody>
          <a:bodyPr wrap="none" rtlCol="0">
            <a:spAutoFit/>
          </a:bodyPr>
          <a:lstStyle/>
          <a:p>
            <a:pPr marL="457200" indent="-457200">
              <a:lnSpc>
                <a:spcPct val="200000"/>
              </a:lnSpc>
              <a:buFont typeface="+mj-lt"/>
              <a:buAutoNum type="arabicPeriod"/>
            </a:pPr>
            <a:r>
              <a:rPr lang="en-US" sz="2800" dirty="0" err="1">
                <a:solidFill>
                  <a:schemeClr val="bg1">
                    <a:lumMod val="75000"/>
                  </a:schemeClr>
                </a:solidFill>
                <a:latin typeface="Arial" panose="020B0604020202020204" pitchFamily="34" charset="0"/>
                <a:cs typeface="Arial" panose="020B0604020202020204" pitchFamily="34" charset="0"/>
              </a:rPr>
              <a:t>Tổng</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err="1">
                <a:solidFill>
                  <a:schemeClr val="bg1">
                    <a:lumMod val="75000"/>
                  </a:schemeClr>
                </a:solidFill>
                <a:latin typeface="Arial" panose="020B0604020202020204" pitchFamily="34" charset="0"/>
                <a:cs typeface="Arial" panose="020B0604020202020204" pitchFamily="34" charset="0"/>
              </a:rPr>
              <a:t>quan</a:t>
            </a:r>
            <a:r>
              <a:rPr lang="en-US" sz="2800">
                <a:solidFill>
                  <a:schemeClr val="bg1">
                    <a:lumMod val="75000"/>
                  </a:schemeClr>
                </a:solidFill>
                <a:latin typeface="Arial" panose="020B0604020202020204" pitchFamily="34" charset="0"/>
                <a:cs typeface="Arial" panose="020B0604020202020204" pitchFamily="34" charset="0"/>
              </a:rPr>
              <a:t> về Web Service</a:t>
            </a:r>
            <a:endParaRPr lang="en-US" sz="32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Tổng quan về gRPC</a:t>
            </a:r>
            <a:endParaRPr lang="en-US" sz="28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Kiến trúc của gRPC</a:t>
            </a:r>
            <a:endParaRPr lang="en-US" sz="28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Tạo ứng dụng với gRPC</a:t>
            </a:r>
            <a:endParaRPr lang="en-US" sz="2800" b="1"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201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3806969"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Create a new project </a:t>
            </a:r>
            <a:r>
              <a:rPr lang="en-US" sz="2400">
                <a:solidFill>
                  <a:srgbClr val="333399"/>
                </a:solidFill>
                <a:latin typeface="Arial" panose="020B0604020202020204" pitchFamily="34" charset="0"/>
                <a:cs typeface="Arial" panose="020B0604020202020204" pitchFamily="34" charset="0"/>
                <a:sym typeface="Wingdings" panose="05000000000000000000" pitchFamily="2" charset="2"/>
              </a:rPr>
              <a:t> ASP.NET Core gRPC Service</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CB8F22E-57DE-4E85-A4E6-A9CD4E116EC6}"/>
              </a:ext>
            </a:extLst>
          </p:cNvPr>
          <p:cNvPicPr>
            <a:picLocks noChangeAspect="1"/>
          </p:cNvPicPr>
          <p:nvPr/>
        </p:nvPicPr>
        <p:blipFill>
          <a:blip r:embed="rId2"/>
          <a:stretch>
            <a:fillRect/>
          </a:stretch>
        </p:blipFill>
        <p:spPr>
          <a:xfrm>
            <a:off x="5471800" y="1464028"/>
            <a:ext cx="6333067" cy="4207543"/>
          </a:xfrm>
          <a:prstGeom prst="rect">
            <a:avLst/>
          </a:prstGeom>
        </p:spPr>
      </p:pic>
    </p:spTree>
    <p:extLst>
      <p:ext uri="{BB962C8B-B14F-4D97-AF65-F5344CB8AC3E}">
        <p14:creationId xmlns:p14="http://schemas.microsoft.com/office/powerpoint/2010/main" val="286624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3806969"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Nhập tên Project, nơi lưu trữ và nhấn </a:t>
            </a:r>
            <a:r>
              <a:rPr lang="en-US" sz="2400" b="1">
                <a:solidFill>
                  <a:srgbClr val="333399"/>
                </a:solidFill>
                <a:latin typeface="Arial" panose="020B0604020202020204" pitchFamily="34" charset="0"/>
                <a:cs typeface="Arial" panose="020B0604020202020204" pitchFamily="34" charset="0"/>
              </a:rPr>
              <a:t>Next</a:t>
            </a:r>
          </a:p>
        </p:txBody>
      </p:sp>
      <p:pic>
        <p:nvPicPr>
          <p:cNvPr id="6" name="Picture 5">
            <a:extLst>
              <a:ext uri="{FF2B5EF4-FFF2-40B4-BE49-F238E27FC236}">
                <a16:creationId xmlns:a16="http://schemas.microsoft.com/office/drawing/2014/main" id="{597B0EF4-96EF-4E3B-BE51-F262FDE9A71C}"/>
              </a:ext>
            </a:extLst>
          </p:cNvPr>
          <p:cNvPicPr>
            <a:picLocks noChangeAspect="1"/>
          </p:cNvPicPr>
          <p:nvPr/>
        </p:nvPicPr>
        <p:blipFill>
          <a:blip r:embed="rId2"/>
          <a:stretch>
            <a:fillRect/>
          </a:stretch>
        </p:blipFill>
        <p:spPr>
          <a:xfrm>
            <a:off x="5376333" y="1501563"/>
            <a:ext cx="6484017" cy="4352816"/>
          </a:xfrm>
          <a:prstGeom prst="rect">
            <a:avLst/>
          </a:prstGeom>
        </p:spPr>
      </p:pic>
    </p:spTree>
    <p:extLst>
      <p:ext uri="{BB962C8B-B14F-4D97-AF65-F5344CB8AC3E}">
        <p14:creationId xmlns:p14="http://schemas.microsoft.com/office/powerpoint/2010/main" val="107701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3806969"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Chọn </a:t>
            </a:r>
            <a:r>
              <a:rPr lang="en-US" sz="2400" b="1">
                <a:solidFill>
                  <a:srgbClr val="333399"/>
                </a:solidFill>
                <a:latin typeface="Arial" panose="020B0604020202020204" pitchFamily="34" charset="0"/>
                <a:cs typeface="Arial" panose="020B0604020202020204" pitchFamily="34" charset="0"/>
              </a:rPr>
              <a:t>.NET 7.0</a:t>
            </a:r>
            <a:r>
              <a:rPr lang="en-US" sz="2400">
                <a:solidFill>
                  <a:srgbClr val="333399"/>
                </a:solidFill>
                <a:latin typeface="Arial" panose="020B0604020202020204" pitchFamily="34" charset="0"/>
                <a:cs typeface="Arial" panose="020B0604020202020204" pitchFamily="34" charset="0"/>
              </a:rPr>
              <a:t> và nhấn </a:t>
            </a:r>
            <a:r>
              <a:rPr lang="en-US" sz="2400" b="1">
                <a:solidFill>
                  <a:srgbClr val="333399"/>
                </a:solidFill>
                <a:latin typeface="Arial" panose="020B0604020202020204" pitchFamily="34" charset="0"/>
                <a:cs typeface="Arial" panose="020B0604020202020204" pitchFamily="34" charset="0"/>
              </a:rPr>
              <a:t>Create</a:t>
            </a:r>
            <a:r>
              <a:rPr lang="en-US" sz="2400">
                <a:solidFill>
                  <a:srgbClr val="333399"/>
                </a:solidFill>
                <a:latin typeface="Arial" panose="020B0604020202020204" pitchFamily="34" charset="0"/>
                <a:cs typeface="Arial" panose="020B0604020202020204" pitchFamily="34" charset="0"/>
              </a:rPr>
              <a:t> để tạo Server.</a:t>
            </a:r>
          </a:p>
        </p:txBody>
      </p:sp>
      <p:pic>
        <p:nvPicPr>
          <p:cNvPr id="5" name="Picture 4">
            <a:extLst>
              <a:ext uri="{FF2B5EF4-FFF2-40B4-BE49-F238E27FC236}">
                <a16:creationId xmlns:a16="http://schemas.microsoft.com/office/drawing/2014/main" id="{F912E041-7D11-4B07-AA66-5F6729F24CE3}"/>
              </a:ext>
            </a:extLst>
          </p:cNvPr>
          <p:cNvPicPr>
            <a:picLocks noChangeAspect="1"/>
          </p:cNvPicPr>
          <p:nvPr/>
        </p:nvPicPr>
        <p:blipFill>
          <a:blip r:embed="rId2"/>
          <a:stretch>
            <a:fillRect/>
          </a:stretch>
        </p:blipFill>
        <p:spPr>
          <a:xfrm>
            <a:off x="5342466" y="1510774"/>
            <a:ext cx="6491958" cy="4334393"/>
          </a:xfrm>
          <a:prstGeom prst="rect">
            <a:avLst/>
          </a:prstGeom>
        </p:spPr>
      </p:pic>
    </p:spTree>
    <p:extLst>
      <p:ext uri="{BB962C8B-B14F-4D97-AF65-F5344CB8AC3E}">
        <p14:creationId xmlns:p14="http://schemas.microsoft.com/office/powerpoint/2010/main" val="2552550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5263236"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Sau khi hoàn thành, ta sẽ được bố cục như hình minh hoạ.</a:t>
            </a:r>
          </a:p>
        </p:txBody>
      </p:sp>
      <p:pic>
        <p:nvPicPr>
          <p:cNvPr id="6" name="Picture 5">
            <a:extLst>
              <a:ext uri="{FF2B5EF4-FFF2-40B4-BE49-F238E27FC236}">
                <a16:creationId xmlns:a16="http://schemas.microsoft.com/office/drawing/2014/main" id="{1EA64807-D97C-48FD-AF39-68550E457631}"/>
              </a:ext>
            </a:extLst>
          </p:cNvPr>
          <p:cNvPicPr>
            <a:picLocks noChangeAspect="1"/>
          </p:cNvPicPr>
          <p:nvPr/>
        </p:nvPicPr>
        <p:blipFill>
          <a:blip r:embed="rId2"/>
          <a:stretch>
            <a:fillRect/>
          </a:stretch>
        </p:blipFill>
        <p:spPr>
          <a:xfrm>
            <a:off x="7025657" y="1384134"/>
            <a:ext cx="3921976" cy="2747599"/>
          </a:xfrm>
          <a:prstGeom prst="rect">
            <a:avLst/>
          </a:prstGeom>
        </p:spPr>
      </p:pic>
    </p:spTree>
    <p:extLst>
      <p:ext uri="{BB962C8B-B14F-4D97-AF65-F5344CB8AC3E}">
        <p14:creationId xmlns:p14="http://schemas.microsoft.com/office/powerpoint/2010/main" val="16827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5263236"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Tiến hành khởi tạo kết nối, nhấn chuột phải vào </a:t>
            </a:r>
            <a:r>
              <a:rPr lang="en-US" sz="2400" b="1">
                <a:solidFill>
                  <a:srgbClr val="333399"/>
                </a:solidFill>
                <a:latin typeface="Arial" panose="020B0604020202020204" pitchFamily="34" charset="0"/>
                <a:cs typeface="Arial" panose="020B0604020202020204" pitchFamily="34" charset="0"/>
              </a:rPr>
              <a:t>Project </a:t>
            </a:r>
            <a:r>
              <a:rPr lang="en-US" sz="2400" b="1">
                <a:solidFill>
                  <a:srgbClr val="333399"/>
                </a:solidFill>
                <a:latin typeface="Arial" panose="020B0604020202020204" pitchFamily="34" charset="0"/>
                <a:cs typeface="Arial" panose="020B0604020202020204" pitchFamily="34" charset="0"/>
                <a:sym typeface="Wingdings" panose="05000000000000000000" pitchFamily="2" charset="2"/>
              </a:rPr>
              <a:t> Add  Connected Service</a:t>
            </a:r>
            <a:endParaRPr lang="en-US" sz="2400" b="1">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4656D3D-69FC-451E-B392-809810B7B5B7}"/>
              </a:ext>
            </a:extLst>
          </p:cNvPr>
          <p:cNvPicPr>
            <a:picLocks noChangeAspect="1"/>
          </p:cNvPicPr>
          <p:nvPr/>
        </p:nvPicPr>
        <p:blipFill>
          <a:blip r:embed="rId2"/>
          <a:stretch>
            <a:fillRect/>
          </a:stretch>
        </p:blipFill>
        <p:spPr>
          <a:xfrm>
            <a:off x="6886304" y="1243202"/>
            <a:ext cx="4061329" cy="4899952"/>
          </a:xfrm>
          <a:prstGeom prst="rect">
            <a:avLst/>
          </a:prstGeom>
        </p:spPr>
      </p:pic>
    </p:spTree>
    <p:extLst>
      <p:ext uri="{BB962C8B-B14F-4D97-AF65-F5344CB8AC3E}">
        <p14:creationId xmlns:p14="http://schemas.microsoft.com/office/powerpoint/2010/main" val="84034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t>
            </a:r>
            <a:r>
              <a:rPr lang="en-US"/>
              <a:t>Web Service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Web Service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Ứng dụng dựa trên nguyên lý hoạt động của nền tảng web.</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Web Serice là một dịch vụ được cung cấp qua mạng </a:t>
            </a:r>
            <a:r>
              <a:rPr lang="en-US" sz="2400" b="1">
                <a:solidFill>
                  <a:srgbClr val="333399"/>
                </a:solidFill>
                <a:latin typeface="Arial" panose="020B0604020202020204" pitchFamily="34" charset="0"/>
                <a:cs typeface="Arial" panose="020B0604020202020204" pitchFamily="34" charset="0"/>
              </a:rPr>
              <a:t>Internet</a:t>
            </a:r>
            <a:r>
              <a:rPr lang="en-US" sz="2400">
                <a:solidFill>
                  <a:srgbClr val="333399"/>
                </a:solidFill>
                <a:latin typeface="Arial" panose="020B0604020202020204" pitchFamily="34" charset="0"/>
                <a:cs typeface="Arial" panose="020B0604020202020204" pitchFamily="34" charset="0"/>
              </a:rPr>
              <a:t> và được sử dụng để tương tác giữa các ứng dụng khác nhau.</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một ứng dụng muốn sử dụng dịch vụ của một </a:t>
            </a:r>
            <a:r>
              <a:rPr lang="en-US" sz="2400" b="1">
                <a:solidFill>
                  <a:srgbClr val="333399"/>
                </a:solidFill>
                <a:latin typeface="Arial" panose="020B0604020202020204" pitchFamily="34" charset="0"/>
                <a:cs typeface="Arial" panose="020B0604020202020204" pitchFamily="34" charset="0"/>
              </a:rPr>
              <a:t>Web Service</a:t>
            </a:r>
            <a:r>
              <a:rPr lang="en-US" sz="2400">
                <a:solidFill>
                  <a:srgbClr val="333399"/>
                </a:solidFill>
                <a:latin typeface="Arial" panose="020B0604020202020204" pitchFamily="34" charset="0"/>
                <a:cs typeface="Arial" panose="020B0604020202020204" pitchFamily="34" charset="0"/>
              </a:rPr>
              <a:t>, nó sẽ </a:t>
            </a:r>
            <a:r>
              <a:rPr lang="en-US" sz="2400" u="sng">
                <a:solidFill>
                  <a:srgbClr val="333399"/>
                </a:solidFill>
                <a:latin typeface="Arial" panose="020B0604020202020204" pitchFamily="34" charset="0"/>
                <a:cs typeface="Arial" panose="020B0604020202020204" pitchFamily="34" charset="0"/>
              </a:rPr>
              <a:t>gửi yêu cầu</a:t>
            </a:r>
            <a:r>
              <a:rPr lang="en-US" sz="2400">
                <a:solidFill>
                  <a:srgbClr val="333399"/>
                </a:solidFill>
                <a:latin typeface="Arial" panose="020B0604020202020204" pitchFamily="34" charset="0"/>
                <a:cs typeface="Arial" panose="020B0604020202020204" pitchFamily="34" charset="0"/>
              </a:rPr>
              <a:t> tới </a:t>
            </a:r>
            <a:r>
              <a:rPr lang="en-US" sz="2400" b="1">
                <a:solidFill>
                  <a:srgbClr val="333399"/>
                </a:solidFill>
                <a:latin typeface="Arial" panose="020B0604020202020204" pitchFamily="34" charset="0"/>
                <a:cs typeface="Arial" panose="020B0604020202020204" pitchFamily="34" charset="0"/>
              </a:rPr>
              <a:t>Web Service</a:t>
            </a:r>
            <a:r>
              <a:rPr lang="en-US" sz="2400">
                <a:solidFill>
                  <a:srgbClr val="333399"/>
                </a:solidFill>
                <a:latin typeface="Arial" panose="020B0604020202020204" pitchFamily="34" charset="0"/>
                <a:cs typeface="Arial" panose="020B0604020202020204" pitchFamily="34" charset="0"/>
              </a:rPr>
              <a:t> đó và sau đó nhận lại dữ liệu được </a:t>
            </a:r>
            <a:r>
              <a:rPr lang="en-US" sz="2400" u="sng">
                <a:solidFill>
                  <a:srgbClr val="333399"/>
                </a:solidFill>
                <a:latin typeface="Arial" panose="020B0604020202020204" pitchFamily="34" charset="0"/>
                <a:cs typeface="Arial" panose="020B0604020202020204" pitchFamily="34" charset="0"/>
              </a:rPr>
              <a:t>trả về</a:t>
            </a:r>
            <a:r>
              <a:rPr lang="en-US" sz="2400">
                <a:solidFill>
                  <a:srgbClr val="333399"/>
                </a:solidFill>
                <a:latin typeface="Arial" panose="020B0604020202020204" pitchFamily="34" charset="0"/>
                <a:cs typeface="Arial" panose="020B0604020202020204" pitchFamily="34" charset="0"/>
              </a:rPr>
              <a:t> từ </a:t>
            </a:r>
            <a:r>
              <a:rPr lang="en-US" sz="2400" b="1">
                <a:solidFill>
                  <a:srgbClr val="333399"/>
                </a:solidFill>
                <a:latin typeface="Arial" panose="020B0604020202020204" pitchFamily="34" charset="0"/>
                <a:cs typeface="Arial" panose="020B0604020202020204" pitchFamily="34" charset="0"/>
              </a:rPr>
              <a:t>Web Service</a:t>
            </a:r>
            <a:r>
              <a:rPr lang="en-US" sz="2400">
                <a:solidFill>
                  <a:srgbClr val="3333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5966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3917036"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Nhấn vào biểu tượng tạo mới và chọn </a:t>
            </a:r>
            <a:r>
              <a:rPr lang="en-US" sz="2400" b="1">
                <a:solidFill>
                  <a:srgbClr val="333399"/>
                </a:solidFill>
                <a:latin typeface="Arial" panose="020B0604020202020204" pitchFamily="34" charset="0"/>
                <a:cs typeface="Arial" panose="020B0604020202020204" pitchFamily="34" charset="0"/>
              </a:rPr>
              <a:t>gRPC </a:t>
            </a:r>
            <a:r>
              <a:rPr lang="en-US" sz="2400" b="1">
                <a:solidFill>
                  <a:srgbClr val="333399"/>
                </a:solidFill>
                <a:latin typeface="Arial" panose="020B0604020202020204" pitchFamily="34" charset="0"/>
                <a:cs typeface="Arial" panose="020B0604020202020204" pitchFamily="34" charset="0"/>
                <a:sym typeface="Wingdings" panose="05000000000000000000" pitchFamily="2" charset="2"/>
              </a:rPr>
              <a:t> Next</a:t>
            </a:r>
            <a:endParaRPr lang="en-US" sz="2400" b="1">
              <a:solidFill>
                <a:srgbClr val="333399"/>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62CC54E-5F0E-4780-8C02-CF970640A721}"/>
              </a:ext>
            </a:extLst>
          </p:cNvPr>
          <p:cNvPicPr>
            <a:picLocks noChangeAspect="1"/>
          </p:cNvPicPr>
          <p:nvPr/>
        </p:nvPicPr>
        <p:blipFill>
          <a:blip r:embed="rId2"/>
          <a:stretch>
            <a:fillRect/>
          </a:stretch>
        </p:blipFill>
        <p:spPr>
          <a:xfrm>
            <a:off x="5723466" y="1697906"/>
            <a:ext cx="5910265" cy="4181512"/>
          </a:xfrm>
          <a:prstGeom prst="rect">
            <a:avLst/>
          </a:prstGeom>
        </p:spPr>
      </p:pic>
    </p:spTree>
    <p:extLst>
      <p:ext uri="{BB962C8B-B14F-4D97-AF65-F5344CB8AC3E}">
        <p14:creationId xmlns:p14="http://schemas.microsoft.com/office/powerpoint/2010/main" val="2707906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3917036"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Chọn đường dẫn tới thư mục </a:t>
            </a:r>
            <a:r>
              <a:rPr lang="en-US" sz="2400" b="1">
                <a:solidFill>
                  <a:srgbClr val="333399"/>
                </a:solidFill>
                <a:latin typeface="Arial" panose="020B0604020202020204" pitchFamily="34" charset="0"/>
                <a:cs typeface="Arial" panose="020B0604020202020204" pitchFamily="34" charset="0"/>
              </a:rPr>
              <a:t>Protos </a:t>
            </a:r>
            <a:r>
              <a:rPr lang="en-US" sz="2400" b="1">
                <a:solidFill>
                  <a:srgbClr val="333399"/>
                </a:solidFill>
                <a:latin typeface="Arial" panose="020B0604020202020204" pitchFamily="34" charset="0"/>
                <a:cs typeface="Arial" panose="020B0604020202020204" pitchFamily="34" charset="0"/>
                <a:sym typeface="Wingdings" panose="05000000000000000000" pitchFamily="2" charset="2"/>
              </a:rPr>
              <a:t> proto</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sym typeface="Wingdings" panose="05000000000000000000" pitchFamily="2" charset="2"/>
              </a:rPr>
              <a:t>Chọn môi trường hoạt động là </a:t>
            </a:r>
            <a:r>
              <a:rPr lang="en-US" sz="2400" b="1">
                <a:solidFill>
                  <a:srgbClr val="333399"/>
                </a:solidFill>
                <a:latin typeface="Arial" panose="020B0604020202020204" pitchFamily="34" charset="0"/>
                <a:cs typeface="Arial" panose="020B0604020202020204" pitchFamily="34" charset="0"/>
                <a:sym typeface="Wingdings" panose="05000000000000000000" pitchFamily="2" charset="2"/>
              </a:rPr>
              <a:t>Server  Finish</a:t>
            </a:r>
            <a:endParaRPr lang="en-US" sz="2400" b="1">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3344070-B3B9-409B-8F92-1E9C110922F2}"/>
              </a:ext>
            </a:extLst>
          </p:cNvPr>
          <p:cNvPicPr>
            <a:picLocks noChangeAspect="1"/>
          </p:cNvPicPr>
          <p:nvPr/>
        </p:nvPicPr>
        <p:blipFill>
          <a:blip r:embed="rId2"/>
          <a:stretch>
            <a:fillRect/>
          </a:stretch>
        </p:blipFill>
        <p:spPr>
          <a:xfrm>
            <a:off x="5505069" y="1489377"/>
            <a:ext cx="6207506" cy="4377187"/>
          </a:xfrm>
          <a:prstGeom prst="rect">
            <a:avLst/>
          </a:prstGeom>
        </p:spPr>
      </p:pic>
    </p:spTree>
    <p:extLst>
      <p:ext uri="{BB962C8B-B14F-4D97-AF65-F5344CB8AC3E}">
        <p14:creationId xmlns:p14="http://schemas.microsoft.com/office/powerpoint/2010/main" val="414786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9522202" cy="132677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Quá trình tạo kết nối thành công.</a:t>
            </a:r>
          </a:p>
        </p:txBody>
      </p:sp>
      <p:pic>
        <p:nvPicPr>
          <p:cNvPr id="6" name="Picture 5">
            <a:extLst>
              <a:ext uri="{FF2B5EF4-FFF2-40B4-BE49-F238E27FC236}">
                <a16:creationId xmlns:a16="http://schemas.microsoft.com/office/drawing/2014/main" id="{E1E37247-B2C3-4948-8668-D051E8CE4F24}"/>
              </a:ext>
            </a:extLst>
          </p:cNvPr>
          <p:cNvPicPr>
            <a:picLocks noChangeAspect="1"/>
          </p:cNvPicPr>
          <p:nvPr/>
        </p:nvPicPr>
        <p:blipFill>
          <a:blip r:embed="rId2"/>
          <a:stretch>
            <a:fillRect/>
          </a:stretch>
        </p:blipFill>
        <p:spPr>
          <a:xfrm>
            <a:off x="2348405" y="3049779"/>
            <a:ext cx="7495190" cy="2280786"/>
          </a:xfrm>
          <a:prstGeom prst="rect">
            <a:avLst/>
          </a:prstGeom>
        </p:spPr>
      </p:pic>
    </p:spTree>
    <p:extLst>
      <p:ext uri="{BB962C8B-B14F-4D97-AF65-F5344CB8AC3E}">
        <p14:creationId xmlns:p14="http://schemas.microsoft.com/office/powerpoint/2010/main" val="1281618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8285836"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Grpc.AspNetCore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Grpc.Net.Client</a:t>
            </a:r>
          </a:p>
        </p:txBody>
      </p:sp>
      <p:pic>
        <p:nvPicPr>
          <p:cNvPr id="12" name="Picture 11">
            <a:extLst>
              <a:ext uri="{FF2B5EF4-FFF2-40B4-BE49-F238E27FC236}">
                <a16:creationId xmlns:a16="http://schemas.microsoft.com/office/drawing/2014/main" id="{AB7D767D-EE36-4613-86BB-BBF14E18A116}"/>
              </a:ext>
            </a:extLst>
          </p:cNvPr>
          <p:cNvPicPr>
            <a:picLocks noChangeAspect="1"/>
          </p:cNvPicPr>
          <p:nvPr/>
        </p:nvPicPr>
        <p:blipFill>
          <a:blip r:embed="rId2"/>
          <a:stretch>
            <a:fillRect/>
          </a:stretch>
        </p:blipFill>
        <p:spPr>
          <a:xfrm>
            <a:off x="5426437" y="2287335"/>
            <a:ext cx="3387361" cy="1673275"/>
          </a:xfrm>
          <a:prstGeom prst="rect">
            <a:avLst/>
          </a:prstGeom>
        </p:spPr>
      </p:pic>
    </p:spTree>
    <p:extLst>
      <p:ext uri="{BB962C8B-B14F-4D97-AF65-F5344CB8AC3E}">
        <p14:creationId xmlns:p14="http://schemas.microsoft.com/office/powerpoint/2010/main" val="1754417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6651769"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dịch vụ gRPC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Sao chép thư mục Protos bên Server qua Client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Tiến hành Connected Server với vai trò là Client</a:t>
            </a:r>
          </a:p>
        </p:txBody>
      </p:sp>
      <p:pic>
        <p:nvPicPr>
          <p:cNvPr id="5" name="Picture 4">
            <a:extLst>
              <a:ext uri="{FF2B5EF4-FFF2-40B4-BE49-F238E27FC236}">
                <a16:creationId xmlns:a16="http://schemas.microsoft.com/office/drawing/2014/main" id="{B6DEA7B1-987E-441F-8B0F-49B5288C8EFC}"/>
              </a:ext>
            </a:extLst>
          </p:cNvPr>
          <p:cNvPicPr>
            <a:picLocks noChangeAspect="1"/>
          </p:cNvPicPr>
          <p:nvPr/>
        </p:nvPicPr>
        <p:blipFill>
          <a:blip r:embed="rId2"/>
          <a:stretch>
            <a:fillRect/>
          </a:stretch>
        </p:blipFill>
        <p:spPr>
          <a:xfrm>
            <a:off x="8475367" y="1350283"/>
            <a:ext cx="2472266" cy="4581223"/>
          </a:xfrm>
          <a:prstGeom prst="rect">
            <a:avLst/>
          </a:prstGeom>
        </p:spPr>
      </p:pic>
    </p:spTree>
    <p:extLst>
      <p:ext uri="{BB962C8B-B14F-4D97-AF65-F5344CB8AC3E}">
        <p14:creationId xmlns:p14="http://schemas.microsoft.com/office/powerpoint/2010/main" val="3814421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a:t>
            </a:r>
            <a:r>
              <a:rPr lang="en-US" b="1"/>
              <a:t>. Tạo ứng dụng với gRPC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6651769"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Kiểm tra dịch vụ gRPC</a:t>
            </a:r>
          </a:p>
        </p:txBody>
      </p:sp>
      <p:pic>
        <p:nvPicPr>
          <p:cNvPr id="7" name="Picture 6">
            <a:extLst>
              <a:ext uri="{FF2B5EF4-FFF2-40B4-BE49-F238E27FC236}">
                <a16:creationId xmlns:a16="http://schemas.microsoft.com/office/drawing/2014/main" id="{F97C0204-A1A0-46F6-AE9C-639A78A5E791}"/>
              </a:ext>
            </a:extLst>
          </p:cNvPr>
          <p:cNvPicPr>
            <a:picLocks noChangeAspect="1"/>
          </p:cNvPicPr>
          <p:nvPr/>
        </p:nvPicPr>
        <p:blipFill>
          <a:blip r:embed="rId2"/>
          <a:stretch>
            <a:fillRect/>
          </a:stretch>
        </p:blipFill>
        <p:spPr>
          <a:xfrm>
            <a:off x="1425430" y="2090550"/>
            <a:ext cx="6163535" cy="2676899"/>
          </a:xfrm>
          <a:prstGeom prst="rect">
            <a:avLst/>
          </a:prstGeom>
        </p:spPr>
      </p:pic>
      <p:pic>
        <p:nvPicPr>
          <p:cNvPr id="9" name="Picture 8">
            <a:extLst>
              <a:ext uri="{FF2B5EF4-FFF2-40B4-BE49-F238E27FC236}">
                <a16:creationId xmlns:a16="http://schemas.microsoft.com/office/drawing/2014/main" id="{C6CE755E-6469-40DE-882A-143B84F9F856}"/>
              </a:ext>
            </a:extLst>
          </p:cNvPr>
          <p:cNvPicPr>
            <a:picLocks noChangeAspect="1"/>
          </p:cNvPicPr>
          <p:nvPr/>
        </p:nvPicPr>
        <p:blipFill>
          <a:blip r:embed="rId3"/>
          <a:stretch>
            <a:fillRect/>
          </a:stretch>
        </p:blipFill>
        <p:spPr>
          <a:xfrm>
            <a:off x="3351322" y="3428999"/>
            <a:ext cx="8087854" cy="265784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462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t>
            </a:r>
            <a:r>
              <a:rPr lang="en-US"/>
              <a:t>Web Service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32677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Web Service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Mô hình hoạt động của Web Service.</a:t>
            </a:r>
          </a:p>
        </p:txBody>
      </p:sp>
      <p:pic>
        <p:nvPicPr>
          <p:cNvPr id="5" name="Picture 5">
            <a:extLst>
              <a:ext uri="{FF2B5EF4-FFF2-40B4-BE49-F238E27FC236}">
                <a16:creationId xmlns:a16="http://schemas.microsoft.com/office/drawing/2014/main" id="{343D4945-208A-4D83-BF4D-94A7191EBA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4490" y="2962798"/>
            <a:ext cx="5543020" cy="265045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4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t>
            </a:r>
            <a:r>
              <a:rPr lang="en-US"/>
              <a:t>Web Service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Web Service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giao thức phổ biến được dùng cho Web Service:</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SOAP – Simple Object Access Protocol:</a:t>
            </a:r>
            <a:r>
              <a:rPr lang="en-US" sz="2400">
                <a:solidFill>
                  <a:srgbClr val="333399"/>
                </a:solidFill>
                <a:latin typeface="Arial" panose="020B0604020202020204" pitchFamily="34" charset="0"/>
                <a:cs typeface="Arial" panose="020B0604020202020204" pitchFamily="34" charset="0"/>
              </a:rPr>
              <a:t> Sử dụng chuẩn về định dạng dữ liệu, mã hoá, phát hiện lỗi, bảo mật.</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REST – Representational State Transfer: </a:t>
            </a:r>
            <a:r>
              <a:rPr lang="en-US" sz="2400">
                <a:solidFill>
                  <a:srgbClr val="333399"/>
                </a:solidFill>
                <a:latin typeface="Arial" panose="020B0604020202020204" pitchFamily="34" charset="0"/>
                <a:cs typeface="Arial" panose="020B0604020202020204" pitchFamily="34" charset="0"/>
              </a:rPr>
              <a:t>Sử dụng các phương thức GET, POST, PUT, DELETE để tương tác.</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XML – RPC – XML Remote Procedure Call:</a:t>
            </a:r>
            <a:r>
              <a:rPr lang="en-US" sz="2400">
                <a:solidFill>
                  <a:srgbClr val="333399"/>
                </a:solidFill>
                <a:latin typeface="Arial" panose="020B0604020202020204" pitchFamily="34" charset="0"/>
                <a:cs typeface="Arial" panose="020B0604020202020204" pitchFamily="34" charset="0"/>
              </a:rPr>
              <a:t> Gọi các phương thức từ xa qua Internet bằng cách sử dụng XML.</a:t>
            </a:r>
          </a:p>
        </p:txBody>
      </p:sp>
    </p:spTree>
    <p:extLst>
      <p:ext uri="{BB962C8B-B14F-4D97-AF65-F5344CB8AC3E}">
        <p14:creationId xmlns:p14="http://schemas.microsoft.com/office/powerpoint/2010/main" val="85873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t>
            </a:r>
            <a:r>
              <a:rPr lang="en-US"/>
              <a:t>Web Service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SOAP là gì?</a:t>
            </a:r>
          </a:p>
          <a:p>
            <a:pPr marL="800100" lvl="1" indent="-342900" algn="just">
              <a:lnSpc>
                <a:spcPct val="150000"/>
              </a:lnSpc>
              <a:buFont typeface="Arial" panose="020B0604020202020204" pitchFamily="34" charset="0"/>
              <a:buChar char="•"/>
            </a:pPr>
            <a:r>
              <a:rPr lang="en-US" sz="2400" u="sng">
                <a:solidFill>
                  <a:srgbClr val="333399"/>
                </a:solidFill>
                <a:latin typeface="Arial" panose="020B0604020202020204" pitchFamily="34" charset="0"/>
                <a:cs typeface="Arial" panose="020B0604020202020204" pitchFamily="34" charset="0"/>
              </a:rPr>
              <a:t>Simple Object Access Protocol</a:t>
            </a:r>
            <a:r>
              <a:rPr lang="en-US" sz="2400">
                <a:solidFill>
                  <a:srgbClr val="333399"/>
                </a:solidFill>
                <a:latin typeface="Arial" panose="020B0604020202020204" pitchFamily="34" charset="0"/>
                <a:cs typeface="Arial" panose="020B0604020202020204" pitchFamily="34" charset="0"/>
              </a:rPr>
              <a:t> là một giao thức truyền thông phổ biến trong ứng dụng web dựa trên hướng đối tượng.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SOAP định dạng các thông điệp (Message) được trao đổi giữa các ứng dụng và dịch vụ web (</a:t>
            </a:r>
            <a:r>
              <a:rPr lang="en-US" sz="2400" b="1">
                <a:solidFill>
                  <a:srgbClr val="333399"/>
                </a:solidFill>
                <a:latin typeface="Arial" panose="020B0604020202020204" pitchFamily="34" charset="0"/>
                <a:cs typeface="Arial" panose="020B0604020202020204" pitchFamily="34" charset="0"/>
              </a:rPr>
              <a:t>gửi – nhận</a:t>
            </a:r>
            <a:r>
              <a:rPr lang="en-US" sz="2400">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gói tin được truyền qua các kênh khác nhau như: </a:t>
            </a:r>
            <a:r>
              <a:rPr lang="en-US" sz="2400" b="1">
                <a:solidFill>
                  <a:srgbClr val="333399"/>
                </a:solidFill>
                <a:latin typeface="Arial" panose="020B0604020202020204" pitchFamily="34" charset="0"/>
                <a:cs typeface="Arial" panose="020B0604020202020204" pitchFamily="34" charset="0"/>
              </a:rPr>
              <a:t>HTTP, SMTP, TCP, UDP,</a:t>
            </a:r>
            <a:r>
              <a:rPr lang="en-US" sz="2400">
                <a:solidFill>
                  <a:srgbClr val="333399"/>
                </a:solidFill>
                <a:latin typeface="Arial" panose="020B0604020202020204" pitchFamily="34" charset="0"/>
                <a:cs typeface="Arial" panose="020B0604020202020204" pitchFamily="34" charset="0"/>
              </a:rPr>
              <a:t> … có thể được sử dụng để tạo ra các ứng dụng phân tán với các dịch vụ được cung cấp từ nhiều nơi.</a:t>
            </a:r>
          </a:p>
        </p:txBody>
      </p:sp>
    </p:spTree>
    <p:extLst>
      <p:ext uri="{BB962C8B-B14F-4D97-AF65-F5344CB8AC3E}">
        <p14:creationId xmlns:p14="http://schemas.microsoft.com/office/powerpoint/2010/main" val="243643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t>
            </a:r>
            <a:r>
              <a:rPr lang="en-US"/>
              <a:t>Web Service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674370"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RESTful là gì?</a:t>
            </a:r>
          </a:p>
          <a:p>
            <a:pPr marL="800100" lvl="1" indent="-342900" algn="just">
              <a:lnSpc>
                <a:spcPct val="150000"/>
              </a:lnSpc>
              <a:buFont typeface="Arial" panose="020B0604020202020204" pitchFamily="34" charset="0"/>
              <a:buChar char="•"/>
            </a:pPr>
            <a:r>
              <a:rPr lang="en-US" sz="2400" u="sng">
                <a:solidFill>
                  <a:srgbClr val="333399"/>
                </a:solidFill>
                <a:latin typeface="Arial" panose="020B0604020202020204" pitchFamily="34" charset="0"/>
                <a:cs typeface="Arial" panose="020B0604020202020204" pitchFamily="34" charset="0"/>
              </a:rPr>
              <a:t>Representational State Transfer</a:t>
            </a:r>
            <a:r>
              <a:rPr lang="en-US" sz="2400">
                <a:solidFill>
                  <a:srgbClr val="333399"/>
                </a:solidFill>
                <a:latin typeface="Arial" panose="020B0604020202020204" pitchFamily="34" charset="0"/>
                <a:cs typeface="Arial" panose="020B0604020202020204" pitchFamily="34" charset="0"/>
              </a:rPr>
              <a:t> là một kiến trúc cho các ứng dụng web dựa trên hướng tài nguyên. Được sử dụng để thiết kế các hệ thống web hiệu quả, linh hoạt và có tính mở rộng cao.</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dịch vụ này được thực hiện thông qua các phương thức: GET, POST, PUT, DELETE, … để tương tác với tài nguyên trên máy chủ web.</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Giúp cho việc truyền tải dữ liệu giữa các ứng dụng web trở nên đơn giản và linh hoạt, …</a:t>
            </a:r>
          </a:p>
        </p:txBody>
      </p:sp>
    </p:spTree>
    <p:extLst>
      <p:ext uri="{BB962C8B-B14F-4D97-AF65-F5344CB8AC3E}">
        <p14:creationId xmlns:p14="http://schemas.microsoft.com/office/powerpoint/2010/main" val="239357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Tổng quan về </a:t>
            </a:r>
            <a:r>
              <a:rPr lang="en-US"/>
              <a:t>Web Service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674370" cy="132677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RESTful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phương thức mà RESTful hỗ trợ</a:t>
            </a:r>
          </a:p>
        </p:txBody>
      </p:sp>
      <p:graphicFrame>
        <p:nvGraphicFramePr>
          <p:cNvPr id="5" name="Table 5">
            <a:extLst>
              <a:ext uri="{FF2B5EF4-FFF2-40B4-BE49-F238E27FC236}">
                <a16:creationId xmlns:a16="http://schemas.microsoft.com/office/drawing/2014/main" id="{F653C76F-A2B8-4DAE-9F42-F1F9265D72B7}"/>
              </a:ext>
            </a:extLst>
          </p:cNvPr>
          <p:cNvGraphicFramePr>
            <a:graphicFrameLocks noGrp="1"/>
          </p:cNvGraphicFramePr>
          <p:nvPr>
            <p:extLst>
              <p:ext uri="{D42A27DB-BD31-4B8C-83A1-F6EECF244321}">
                <p14:modId xmlns:p14="http://schemas.microsoft.com/office/powerpoint/2010/main" val="1635060288"/>
              </p:ext>
            </p:extLst>
          </p:nvPr>
        </p:nvGraphicFramePr>
        <p:xfrm>
          <a:off x="1782233" y="2847340"/>
          <a:ext cx="8627534" cy="2225040"/>
        </p:xfrm>
        <a:graphic>
          <a:graphicData uri="http://schemas.openxmlformats.org/drawingml/2006/table">
            <a:tbl>
              <a:tblPr firstRow="1" bandRow="1">
                <a:tableStyleId>{5C22544A-7EE6-4342-B048-85BDC9FD1C3A}</a:tableStyleId>
              </a:tblPr>
              <a:tblGrid>
                <a:gridCol w="4313767">
                  <a:extLst>
                    <a:ext uri="{9D8B030D-6E8A-4147-A177-3AD203B41FA5}">
                      <a16:colId xmlns:a16="http://schemas.microsoft.com/office/drawing/2014/main" val="4273193129"/>
                    </a:ext>
                  </a:extLst>
                </a:gridCol>
                <a:gridCol w="4313767">
                  <a:extLst>
                    <a:ext uri="{9D8B030D-6E8A-4147-A177-3AD203B41FA5}">
                      <a16:colId xmlns:a16="http://schemas.microsoft.com/office/drawing/2014/main" val="3708577161"/>
                    </a:ext>
                  </a:extLst>
                </a:gridCol>
              </a:tblGrid>
              <a:tr h="370840">
                <a:tc>
                  <a:txBody>
                    <a:bodyPr/>
                    <a:lstStyle/>
                    <a:p>
                      <a:pPr algn="ctr"/>
                      <a:r>
                        <a:rPr lang="en-US">
                          <a:latin typeface="Arial" panose="020B0604020202020204" pitchFamily="34" charset="0"/>
                          <a:cs typeface="Arial" panose="020B0604020202020204" pitchFamily="34" charset="0"/>
                        </a:rPr>
                        <a:t>Phương thức</a:t>
                      </a:r>
                    </a:p>
                  </a:txBody>
                  <a:tcPr/>
                </a:tc>
                <a:tc>
                  <a:txBody>
                    <a:bodyPr/>
                    <a:lstStyle/>
                    <a:p>
                      <a:pPr algn="ctr"/>
                      <a:r>
                        <a:rPr lang="en-US">
                          <a:latin typeface="Arial" panose="020B0604020202020204" pitchFamily="34" charset="0"/>
                          <a:cs typeface="Arial" panose="020B0604020202020204" pitchFamily="34" charset="0"/>
                        </a:rPr>
                        <a:t>Ý nghĩa</a:t>
                      </a:r>
                    </a:p>
                  </a:txBody>
                  <a:tcPr/>
                </a:tc>
                <a:extLst>
                  <a:ext uri="{0D108BD9-81ED-4DB2-BD59-A6C34878D82A}">
                    <a16:rowId xmlns:a16="http://schemas.microsoft.com/office/drawing/2014/main" val="4104409896"/>
                  </a:ext>
                </a:extLst>
              </a:tr>
              <a:tr h="370840">
                <a:tc>
                  <a:txBody>
                    <a:bodyPr/>
                    <a:lstStyle/>
                    <a:p>
                      <a:r>
                        <a:rPr lang="en-US">
                          <a:latin typeface="Arial" panose="020B0604020202020204" pitchFamily="34" charset="0"/>
                          <a:cs typeface="Arial" panose="020B0604020202020204" pitchFamily="34" charset="0"/>
                        </a:rPr>
                        <a:t>GET</a:t>
                      </a:r>
                    </a:p>
                  </a:txBody>
                  <a:tcPr/>
                </a:tc>
                <a:tc>
                  <a:txBody>
                    <a:bodyPr/>
                    <a:lstStyle/>
                    <a:p>
                      <a:r>
                        <a:rPr lang="en-US">
                          <a:latin typeface="Arial" panose="020B0604020202020204" pitchFamily="34" charset="0"/>
                          <a:cs typeface="Arial" panose="020B0604020202020204" pitchFamily="34" charset="0"/>
                        </a:rPr>
                        <a:t>Dùng để </a:t>
                      </a:r>
                      <a:r>
                        <a:rPr lang="en-US" b="1">
                          <a:latin typeface="Arial" panose="020B0604020202020204" pitchFamily="34" charset="0"/>
                          <a:cs typeface="Arial" panose="020B0604020202020204" pitchFamily="34" charset="0"/>
                        </a:rPr>
                        <a:t>lấy</a:t>
                      </a:r>
                      <a:r>
                        <a:rPr lang="en-US">
                          <a:latin typeface="Arial" panose="020B0604020202020204" pitchFamily="34" charset="0"/>
                          <a:cs typeface="Arial" panose="020B0604020202020204" pitchFamily="34" charset="0"/>
                        </a:rPr>
                        <a:t> thông tin tài nguyên</a:t>
                      </a:r>
                    </a:p>
                  </a:txBody>
                  <a:tcPr/>
                </a:tc>
                <a:extLst>
                  <a:ext uri="{0D108BD9-81ED-4DB2-BD59-A6C34878D82A}">
                    <a16:rowId xmlns:a16="http://schemas.microsoft.com/office/drawing/2014/main" val="1029626663"/>
                  </a:ext>
                </a:extLst>
              </a:tr>
              <a:tr h="370840">
                <a:tc>
                  <a:txBody>
                    <a:bodyPr/>
                    <a:lstStyle/>
                    <a:p>
                      <a:r>
                        <a:rPr lang="en-US">
                          <a:latin typeface="Arial" panose="020B0604020202020204" pitchFamily="34" charset="0"/>
                          <a:cs typeface="Arial" panose="020B0604020202020204" pitchFamily="34" charset="0"/>
                        </a:rPr>
                        <a:t>POST</a:t>
                      </a:r>
                    </a:p>
                  </a:txBody>
                  <a:tcPr/>
                </a:tc>
                <a:tc>
                  <a:txBody>
                    <a:bodyPr/>
                    <a:lstStyle/>
                    <a:p>
                      <a:r>
                        <a:rPr lang="en-US">
                          <a:latin typeface="Arial" panose="020B0604020202020204" pitchFamily="34" charset="0"/>
                          <a:cs typeface="Arial" panose="020B0604020202020204" pitchFamily="34" charset="0"/>
                        </a:rPr>
                        <a:t>Dùng để </a:t>
                      </a:r>
                      <a:r>
                        <a:rPr lang="en-US" b="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mới một tài nguyên</a:t>
                      </a:r>
                    </a:p>
                  </a:txBody>
                  <a:tcPr/>
                </a:tc>
                <a:extLst>
                  <a:ext uri="{0D108BD9-81ED-4DB2-BD59-A6C34878D82A}">
                    <a16:rowId xmlns:a16="http://schemas.microsoft.com/office/drawing/2014/main" val="431630907"/>
                  </a:ext>
                </a:extLst>
              </a:tr>
              <a:tr h="370840">
                <a:tc>
                  <a:txBody>
                    <a:bodyPr/>
                    <a:lstStyle/>
                    <a:p>
                      <a:r>
                        <a:rPr lang="en-US">
                          <a:latin typeface="Arial" panose="020B0604020202020204" pitchFamily="34" charset="0"/>
                          <a:cs typeface="Arial" panose="020B0604020202020204" pitchFamily="34" charset="0"/>
                        </a:rPr>
                        <a:t>PUT</a:t>
                      </a:r>
                    </a:p>
                  </a:txBody>
                  <a:tcPr/>
                </a:tc>
                <a:tc>
                  <a:txBody>
                    <a:bodyPr/>
                    <a:lstStyle/>
                    <a:p>
                      <a:r>
                        <a:rPr lang="en-US">
                          <a:latin typeface="Arial" panose="020B0604020202020204" pitchFamily="34" charset="0"/>
                          <a:cs typeface="Arial" panose="020B0604020202020204" pitchFamily="34" charset="0"/>
                        </a:rPr>
                        <a:t>Dùng để </a:t>
                      </a:r>
                      <a:r>
                        <a:rPr lang="en-US" b="1">
                          <a:latin typeface="Arial" panose="020B0604020202020204" pitchFamily="34" charset="0"/>
                          <a:cs typeface="Arial" panose="020B0604020202020204" pitchFamily="34" charset="0"/>
                        </a:rPr>
                        <a:t>cập nhật </a:t>
                      </a:r>
                      <a:r>
                        <a:rPr lang="en-US">
                          <a:latin typeface="Arial" panose="020B0604020202020204" pitchFamily="34" charset="0"/>
                          <a:cs typeface="Arial" panose="020B0604020202020204" pitchFamily="34" charset="0"/>
                        </a:rPr>
                        <a:t>tài nguyên</a:t>
                      </a:r>
                    </a:p>
                  </a:txBody>
                  <a:tcPr/>
                </a:tc>
                <a:extLst>
                  <a:ext uri="{0D108BD9-81ED-4DB2-BD59-A6C34878D82A}">
                    <a16:rowId xmlns:a16="http://schemas.microsoft.com/office/drawing/2014/main" val="1947718332"/>
                  </a:ext>
                </a:extLst>
              </a:tr>
              <a:tr h="370840">
                <a:tc>
                  <a:txBody>
                    <a:bodyPr/>
                    <a:lstStyle/>
                    <a:p>
                      <a:r>
                        <a:rPr lang="en-US">
                          <a:latin typeface="Arial" panose="020B0604020202020204" pitchFamily="34" charset="0"/>
                          <a:cs typeface="Arial" panose="020B0604020202020204" pitchFamily="34" charset="0"/>
                        </a:rPr>
                        <a:t>PATCH</a:t>
                      </a:r>
                    </a:p>
                  </a:txBody>
                  <a:tcPr/>
                </a:tc>
                <a:tc>
                  <a:txBody>
                    <a:bodyPr/>
                    <a:lstStyle/>
                    <a:p>
                      <a:r>
                        <a:rPr lang="en-US">
                          <a:latin typeface="Arial" panose="020B0604020202020204" pitchFamily="34" charset="0"/>
                          <a:cs typeface="Arial" panose="020B0604020202020204" pitchFamily="34" charset="0"/>
                        </a:rPr>
                        <a:t>Dùng để </a:t>
                      </a:r>
                      <a:r>
                        <a:rPr lang="en-US" b="1">
                          <a:latin typeface="Arial" panose="020B0604020202020204" pitchFamily="34" charset="0"/>
                          <a:cs typeface="Arial" panose="020B0604020202020204" pitchFamily="34" charset="0"/>
                        </a:rPr>
                        <a:t>cập nhật một phần </a:t>
                      </a:r>
                      <a:r>
                        <a:rPr lang="en-US">
                          <a:latin typeface="Arial" panose="020B0604020202020204" pitchFamily="34" charset="0"/>
                          <a:cs typeface="Arial" panose="020B0604020202020204" pitchFamily="34" charset="0"/>
                        </a:rPr>
                        <a:t>tài nguyên</a:t>
                      </a:r>
                    </a:p>
                  </a:txBody>
                  <a:tcPr/>
                </a:tc>
                <a:extLst>
                  <a:ext uri="{0D108BD9-81ED-4DB2-BD59-A6C34878D82A}">
                    <a16:rowId xmlns:a16="http://schemas.microsoft.com/office/drawing/2014/main" val="2907226726"/>
                  </a:ext>
                </a:extLst>
              </a:tr>
              <a:tr h="370840">
                <a:tc>
                  <a:txBody>
                    <a:bodyPr/>
                    <a:lstStyle/>
                    <a:p>
                      <a:r>
                        <a:rPr lang="en-US">
                          <a:latin typeface="Arial" panose="020B0604020202020204" pitchFamily="34" charset="0"/>
                          <a:cs typeface="Arial" panose="020B0604020202020204" pitchFamily="34" charset="0"/>
                        </a:rPr>
                        <a:t>DELETE</a:t>
                      </a:r>
                    </a:p>
                  </a:txBody>
                  <a:tcPr/>
                </a:tc>
                <a:tc>
                  <a:txBody>
                    <a:bodyPr/>
                    <a:lstStyle/>
                    <a:p>
                      <a:r>
                        <a:rPr lang="en-US">
                          <a:latin typeface="Arial" panose="020B0604020202020204" pitchFamily="34" charset="0"/>
                          <a:cs typeface="Arial" panose="020B0604020202020204" pitchFamily="34" charset="0"/>
                        </a:rPr>
                        <a:t>Dùng để </a:t>
                      </a:r>
                      <a:r>
                        <a:rPr lang="en-US" b="1">
                          <a:latin typeface="Arial" panose="020B0604020202020204" pitchFamily="34" charset="0"/>
                          <a:cs typeface="Arial" panose="020B0604020202020204" pitchFamily="34" charset="0"/>
                        </a:rPr>
                        <a:t>xoá</a:t>
                      </a:r>
                      <a:r>
                        <a:rPr lang="en-US">
                          <a:latin typeface="Arial" panose="020B0604020202020204" pitchFamily="34" charset="0"/>
                          <a:cs typeface="Arial" panose="020B0604020202020204" pitchFamily="34" charset="0"/>
                        </a:rPr>
                        <a:t> một tài nguyên</a:t>
                      </a:r>
                    </a:p>
                  </a:txBody>
                  <a:tcPr/>
                </a:tc>
                <a:extLst>
                  <a:ext uri="{0D108BD9-81ED-4DB2-BD59-A6C34878D82A}">
                    <a16:rowId xmlns:a16="http://schemas.microsoft.com/office/drawing/2014/main" val="3302109001"/>
                  </a:ext>
                </a:extLst>
              </a:tr>
            </a:tbl>
          </a:graphicData>
        </a:graphic>
      </p:graphicFrame>
    </p:spTree>
    <p:extLst>
      <p:ext uri="{BB962C8B-B14F-4D97-AF65-F5344CB8AC3E}">
        <p14:creationId xmlns:p14="http://schemas.microsoft.com/office/powerpoint/2010/main" val="25277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4977581" cy="3528851"/>
          </a:xfrm>
          <a:prstGeom prst="rect">
            <a:avLst/>
          </a:prstGeom>
          <a:noFill/>
        </p:spPr>
        <p:txBody>
          <a:bodyPr wrap="none" rtlCol="0">
            <a:spAutoFit/>
          </a:bodyPr>
          <a:lstStyle/>
          <a:p>
            <a:pPr marL="457200" indent="-457200">
              <a:lnSpc>
                <a:spcPct val="200000"/>
              </a:lnSpc>
              <a:buFont typeface="+mj-lt"/>
              <a:buAutoNum type="arabicPeriod"/>
            </a:pPr>
            <a:r>
              <a:rPr lang="en-US" sz="2800" dirty="0" err="1">
                <a:solidFill>
                  <a:schemeClr val="bg1">
                    <a:lumMod val="75000"/>
                  </a:schemeClr>
                </a:solidFill>
                <a:latin typeface="Arial" panose="020B0604020202020204" pitchFamily="34" charset="0"/>
                <a:cs typeface="Arial" panose="020B0604020202020204" pitchFamily="34" charset="0"/>
              </a:rPr>
              <a:t>Tổng</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err="1">
                <a:solidFill>
                  <a:schemeClr val="bg1">
                    <a:lumMod val="75000"/>
                  </a:schemeClr>
                </a:solidFill>
                <a:latin typeface="Arial" panose="020B0604020202020204" pitchFamily="34" charset="0"/>
                <a:cs typeface="Arial" panose="020B0604020202020204" pitchFamily="34" charset="0"/>
              </a:rPr>
              <a:t>quan</a:t>
            </a:r>
            <a:r>
              <a:rPr lang="en-US" sz="2800">
                <a:solidFill>
                  <a:schemeClr val="bg1">
                    <a:lumMod val="75000"/>
                  </a:schemeClr>
                </a:solidFill>
                <a:latin typeface="Arial" panose="020B0604020202020204" pitchFamily="34" charset="0"/>
                <a:cs typeface="Arial" panose="020B0604020202020204" pitchFamily="34" charset="0"/>
              </a:rPr>
              <a:t> về Web Service</a:t>
            </a:r>
            <a:endParaRPr lang="en-US" sz="32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Tổng quan về gRPC</a:t>
            </a:r>
            <a:endParaRPr lang="en-US" sz="2800" b="1"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Kiến trúc của gRPC</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Tạo ứng dụng với gRPC</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1517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1577</Words>
  <Application>Microsoft Office PowerPoint</Application>
  <PresentationFormat>Widescreen</PresentationFormat>
  <Paragraphs>154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Wingdings</vt:lpstr>
      <vt:lpstr>Office Theme</vt:lpstr>
      <vt:lpstr>PowerPoint Presentation</vt:lpstr>
      <vt:lpstr>Nội dung</vt:lpstr>
      <vt:lpstr>1. Tổng quan về Web Service</vt:lpstr>
      <vt:lpstr>1. Tổng quan về Web Service</vt:lpstr>
      <vt:lpstr>1. Tổng quan về Web Service</vt:lpstr>
      <vt:lpstr>1. Tổng quan về Web Service</vt:lpstr>
      <vt:lpstr>1. Tổng quan về Web Service</vt:lpstr>
      <vt:lpstr>1. Tổng quan về Web Service</vt:lpstr>
      <vt:lpstr>Nội dung</vt:lpstr>
      <vt:lpstr>2. Tổng quan về gRPC</vt:lpstr>
      <vt:lpstr>2. Tổng quan về gRPC</vt:lpstr>
      <vt:lpstr>Nội dung</vt:lpstr>
      <vt:lpstr>3. Kiến trúc của gRPC</vt:lpstr>
      <vt:lpstr>3. Kiến trúc của gRPC</vt:lpstr>
      <vt:lpstr>3. Kiến trúc của gRPC</vt:lpstr>
      <vt:lpstr>3. Kiến trúc của gRPC</vt:lpstr>
      <vt:lpstr>3. Kiến trúc của gRPC</vt:lpstr>
      <vt:lpstr>3. Kiến trúc của gRPC</vt:lpstr>
      <vt:lpstr>3. Kiến trúc của gRPC</vt:lpstr>
      <vt:lpstr>3. Kiến trúc của gRPC</vt:lpstr>
      <vt:lpstr>3. Kiến trúc của gRPC</vt:lpstr>
      <vt:lpstr>3. Kiến trúc của gRPC</vt:lpstr>
      <vt:lpstr>3. Kiến trúc của gRPC</vt:lpstr>
      <vt:lpstr>Nội dung</vt:lpstr>
      <vt:lpstr>4. Tạo ứng dụng với gRPC</vt:lpstr>
      <vt:lpstr>4. Tạo ứng dụng với gRPC</vt:lpstr>
      <vt:lpstr>4. Tạo ứng dụng với gRPC</vt:lpstr>
      <vt:lpstr>4. Tạo ứng dụng với gRPC</vt:lpstr>
      <vt:lpstr>4. Tạo ứng dụng với gRPC</vt:lpstr>
      <vt:lpstr>4. Tạo ứng dụng với gRPC</vt:lpstr>
      <vt:lpstr>4. Tạo ứng dụng với gRPC</vt:lpstr>
      <vt:lpstr>4. Tạo ứng dụng với gRPC</vt:lpstr>
      <vt:lpstr>4. Tạo ứng dụng với gRPC</vt:lpstr>
      <vt:lpstr>4. Tạo ứng dụng với gRPC</vt:lpstr>
      <vt:lpstr>4. Tạo ứng dụng với gRPC</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 Ping</cp:lastModifiedBy>
  <cp:revision>50</cp:revision>
  <dcterms:created xsi:type="dcterms:W3CDTF">2023-02-24T06:20:16Z</dcterms:created>
  <dcterms:modified xsi:type="dcterms:W3CDTF">2023-06-17T17:48:16Z</dcterms:modified>
</cp:coreProperties>
</file>