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7" r:id="rId2"/>
    <p:sldId id="258" r:id="rId3"/>
    <p:sldId id="287" r:id="rId4"/>
    <p:sldId id="290" r:id="rId5"/>
    <p:sldId id="291" r:id="rId6"/>
    <p:sldId id="292" r:id="rId7"/>
    <p:sldId id="293" r:id="rId8"/>
    <p:sldId id="288" r:id="rId9"/>
    <p:sldId id="294" r:id="rId10"/>
    <p:sldId id="295" r:id="rId11"/>
    <p:sldId id="300" r:id="rId12"/>
    <p:sldId id="296" r:id="rId13"/>
    <p:sldId id="299" r:id="rId14"/>
    <p:sldId id="297" r:id="rId15"/>
    <p:sldId id="298" r:id="rId16"/>
    <p:sldId id="289"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3AD8AD-4FDF-4CD5-953C-F3A0A14E93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E64067B-B9B1-40D0-9F1D-BCBDD8B308B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48AA4-3F84-4987-BAA8-51D0AAF94BEA}" type="datetimeFigureOut">
              <a:rPr lang="en-US" smtClean="0"/>
              <a:t>6/11/2023</a:t>
            </a:fld>
            <a:endParaRPr lang="en-US"/>
          </a:p>
        </p:txBody>
      </p:sp>
      <p:sp>
        <p:nvSpPr>
          <p:cNvPr id="4" name="Footer Placeholder 3">
            <a:extLst>
              <a:ext uri="{FF2B5EF4-FFF2-40B4-BE49-F238E27FC236}">
                <a16:creationId xmlns:a16="http://schemas.microsoft.com/office/drawing/2014/main" id="{7137F71F-EB31-4C71-A9D5-74FA8F54F70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0A2C738-FF9B-4FDC-9B72-8FB85955FF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EDD6D9-EE8B-4652-A4F3-2B62A7791013}" type="slidenum">
              <a:rPr lang="en-US" smtClean="0"/>
              <a:t>‹#›</a:t>
            </a:fld>
            <a:endParaRPr lang="en-US"/>
          </a:p>
        </p:txBody>
      </p:sp>
    </p:spTree>
    <p:extLst>
      <p:ext uri="{BB962C8B-B14F-4D97-AF65-F5344CB8AC3E}">
        <p14:creationId xmlns:p14="http://schemas.microsoft.com/office/powerpoint/2010/main" val="2051580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1DB6B1-3D22-4594-83C7-3AA21BF95838}" type="datetimeFigureOut">
              <a:rPr lang="en-US" smtClean="0"/>
              <a:t>6/11/2023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49D82-2617-47AD-8ADD-D5558117F2E2}" type="slidenum">
              <a:rPr lang="en-US" smtClean="0"/>
              <a:t>‹#›</a:t>
            </a:fld>
            <a:endParaRPr lang="en-US"/>
          </a:p>
        </p:txBody>
      </p:sp>
    </p:spTree>
    <p:extLst>
      <p:ext uri="{BB962C8B-B14F-4D97-AF65-F5344CB8AC3E}">
        <p14:creationId xmlns:p14="http://schemas.microsoft.com/office/powerpoint/2010/main" val="12831002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54" descr="Logo moi">
            <a:extLst>
              <a:ext uri="{FF2B5EF4-FFF2-40B4-BE49-F238E27FC236}">
                <a16:creationId xmlns:a16="http://schemas.microsoft.com/office/drawing/2014/main" id="{BA4D6AD0-AC32-4B25-8B7E-337F7A8D2CF5}"/>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DEC07AB-BBF8-4FF6-B966-30B64057D8FD}"/>
              </a:ext>
            </a:extLst>
          </p:cNvPr>
          <p:cNvSpPr txBox="1"/>
          <p:nvPr userDrawn="1"/>
        </p:nvSpPr>
        <p:spPr>
          <a:xfrm>
            <a:off x="5804894" y="6345923"/>
            <a:ext cx="582211" cy="375552"/>
          </a:xfrm>
          <a:prstGeom prst="rect">
            <a:avLst/>
          </a:prstGeom>
          <a:noFill/>
        </p:spPr>
        <p:txBody>
          <a:bodyPr wrap="none" rtlCol="0">
            <a:spAutoFit/>
          </a:bodyPr>
          <a:lstStyle/>
          <a:p>
            <a:pPr algn="ctr">
              <a:lnSpc>
                <a:spcPct val="150000"/>
              </a:lnSpc>
            </a:pPr>
            <a:r>
              <a:rPr lang="en-US" sz="1400" b="1" kern="1200">
                <a:solidFill>
                  <a:srgbClr val="333399"/>
                </a:solidFill>
                <a:latin typeface="Arial" panose="020B0604020202020204" pitchFamily="34" charset="0"/>
                <a:ea typeface="+mn-ea"/>
                <a:cs typeface="Arial" panose="020B0604020202020204" pitchFamily="34" charset="0"/>
              </a:rPr>
              <a:t>2023</a:t>
            </a:r>
          </a:p>
        </p:txBody>
      </p:sp>
      <p:sp>
        <p:nvSpPr>
          <p:cNvPr id="12" name="TextBox 11">
            <a:extLst>
              <a:ext uri="{FF2B5EF4-FFF2-40B4-BE49-F238E27FC236}">
                <a16:creationId xmlns:a16="http://schemas.microsoft.com/office/drawing/2014/main" id="{D383535A-C575-4D05-BC73-0C5C839435C5}"/>
              </a:ext>
            </a:extLst>
          </p:cNvPr>
          <p:cNvSpPr txBox="1"/>
          <p:nvPr userDrawn="1"/>
        </p:nvSpPr>
        <p:spPr>
          <a:xfrm>
            <a:off x="3777416" y="9307"/>
            <a:ext cx="4637167" cy="866327"/>
          </a:xfrm>
          <a:prstGeom prst="rect">
            <a:avLst/>
          </a:prstGeom>
          <a:noFill/>
        </p:spPr>
        <p:txBody>
          <a:bodyPr wrap="none" rtlCol="0">
            <a:spAutoFit/>
          </a:bodyPr>
          <a:lstStyle/>
          <a:p>
            <a:pPr algn="ctr">
              <a:lnSpc>
                <a:spcPct val="150000"/>
              </a:lnSpc>
            </a:pPr>
            <a:r>
              <a:rPr lang="en-US" sz="1600" b="0" kern="1200">
                <a:solidFill>
                  <a:srgbClr val="333399"/>
                </a:solidFill>
                <a:latin typeface="Arial" panose="020B0604020202020204" pitchFamily="34" charset="0"/>
                <a:ea typeface="+mn-ea"/>
                <a:cs typeface="Arial" panose="020B0604020202020204" pitchFamily="34" charset="0"/>
              </a:rPr>
              <a:t>Trường ĐH Khoa Học Tự Nhiên Tp. Hồ Chí Minh</a:t>
            </a:r>
          </a:p>
          <a:p>
            <a:pPr algn="ctr">
              <a:lnSpc>
                <a:spcPct val="150000"/>
              </a:lnSpc>
            </a:pPr>
            <a:r>
              <a:rPr lang="en-US" sz="2000" b="1" kern="1200">
                <a:solidFill>
                  <a:srgbClr val="333399"/>
                </a:solidFill>
                <a:latin typeface="Arial" panose="020B0604020202020204" pitchFamily="34" charset="0"/>
                <a:ea typeface="+mn-ea"/>
                <a:cs typeface="Arial" panose="020B0604020202020204" pitchFamily="34" charset="0"/>
              </a:rPr>
              <a:t>TRUNG TÂM TIN HỌC</a:t>
            </a:r>
          </a:p>
        </p:txBody>
      </p:sp>
      <p:sp>
        <p:nvSpPr>
          <p:cNvPr id="13" name="Line 55">
            <a:extLst>
              <a:ext uri="{FF2B5EF4-FFF2-40B4-BE49-F238E27FC236}">
                <a16:creationId xmlns:a16="http://schemas.microsoft.com/office/drawing/2014/main" id="{6A1A8846-A17A-46FF-B1D1-B2B9AE737680}"/>
              </a:ext>
            </a:extLst>
          </p:cNvPr>
          <p:cNvSpPr>
            <a:spLocks noChangeShapeType="1"/>
          </p:cNvSpPr>
          <p:nvPr userDrawn="1"/>
        </p:nvSpPr>
        <p:spPr bwMode="auto">
          <a:xfrm>
            <a:off x="10241540" y="2869190"/>
            <a:ext cx="0" cy="1150937"/>
          </a:xfrm>
          <a:prstGeom prst="line">
            <a:avLst/>
          </a:prstGeom>
          <a:noFill/>
          <a:ln w="28575">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56">
            <a:extLst>
              <a:ext uri="{FF2B5EF4-FFF2-40B4-BE49-F238E27FC236}">
                <a16:creationId xmlns:a16="http://schemas.microsoft.com/office/drawing/2014/main" id="{F872BF40-BC72-474F-AEEE-157302559B20}"/>
              </a:ext>
            </a:extLst>
          </p:cNvPr>
          <p:cNvSpPr>
            <a:spLocks noChangeShapeType="1"/>
          </p:cNvSpPr>
          <p:nvPr userDrawn="1"/>
        </p:nvSpPr>
        <p:spPr bwMode="auto">
          <a:xfrm flipV="1">
            <a:off x="3331152" y="4020127"/>
            <a:ext cx="6910388" cy="0"/>
          </a:xfrm>
          <a:prstGeom prst="line">
            <a:avLst/>
          </a:prstGeom>
          <a:noFill/>
          <a:ln w="5715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5" name="Picture 15">
            <a:extLst>
              <a:ext uri="{FF2B5EF4-FFF2-40B4-BE49-F238E27FC236}">
                <a16:creationId xmlns:a16="http://schemas.microsoft.com/office/drawing/2014/main" id="{8882C6AE-8448-4648-B5E1-9079CBEABC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71308" y="6320180"/>
            <a:ext cx="25447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8505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7AE8-EFC8-41FA-8ED0-3E6BB32F56EC}"/>
              </a:ext>
            </a:extLst>
          </p:cNvPr>
          <p:cNvSpPr>
            <a:spLocks noGrp="1"/>
          </p:cNvSpPr>
          <p:nvPr>
            <p:ph type="title"/>
          </p:nvPr>
        </p:nvSpPr>
        <p:spPr>
          <a:xfrm>
            <a:off x="1425430" y="247680"/>
            <a:ext cx="9522203" cy="515718"/>
          </a:xfrm>
          <a:prstGeom prst="rect">
            <a:avLst/>
          </a:prstGeom>
        </p:spPr>
        <p:txBody>
          <a:bodyPr/>
          <a:lstStyle>
            <a:lvl1pPr>
              <a:defRPr lang="en-US" sz="2800" b="1" kern="1200" smtClean="0">
                <a:solidFill>
                  <a:srgbClr val="333399"/>
                </a:solidFill>
                <a:latin typeface="Arial" panose="020B0604020202020204" pitchFamily="34" charset="0"/>
                <a:ea typeface="+mn-ea"/>
                <a:cs typeface="Arial" panose="020B0604020202020204" pitchFamily="34" charset="0"/>
              </a:defRPr>
            </a:lvl1pPr>
          </a:lstStyle>
          <a:p>
            <a:r>
              <a:rPr lang="en-US"/>
              <a:t>Click to edit Master title style</a:t>
            </a:r>
          </a:p>
        </p:txBody>
      </p:sp>
      <p:pic>
        <p:nvPicPr>
          <p:cNvPr id="3" name="Picture 54" descr="Logo moi">
            <a:extLst>
              <a:ext uri="{FF2B5EF4-FFF2-40B4-BE49-F238E27FC236}">
                <a16:creationId xmlns:a16="http://schemas.microsoft.com/office/drawing/2014/main" id="{9FCF7030-EF09-42EA-BDFE-0DD1140C65D4}"/>
              </a:ext>
            </a:extLst>
          </p:cNvPr>
          <p:cNvPicPr>
            <a:picLocks noChangeAspect="1" noChangeArrowheads="1"/>
          </p:cNvPicPr>
          <p:nvPr userDrawn="1">
            <p:custDataLst>
              <p:tags r:id="rId1"/>
            </p:custDataLst>
          </p:nvPr>
        </p:nvPicPr>
        <p:blipFill>
          <a:blip r:embed="rId3">
            <a:extLst>
              <a:ext uri="{28A0092B-C50C-407E-A947-70E740481C1C}">
                <a14:useLocalDpi xmlns:a14="http://schemas.microsoft.com/office/drawing/2010/main" val="0"/>
              </a:ext>
            </a:extLst>
          </a:blip>
          <a:srcRect/>
          <a:stretch>
            <a:fillRect/>
          </a:stretch>
        </p:blipFill>
        <p:spPr bwMode="auto">
          <a:xfrm>
            <a:off x="101600" y="42863"/>
            <a:ext cx="1230313"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DBFFA5D1-D1F1-48B2-A719-AE304179D4B5}"/>
              </a:ext>
            </a:extLst>
          </p:cNvPr>
          <p:cNvSpPr txBox="1"/>
          <p:nvPr userDrawn="1"/>
        </p:nvSpPr>
        <p:spPr>
          <a:xfrm>
            <a:off x="4766982" y="6345923"/>
            <a:ext cx="2658035" cy="375552"/>
          </a:xfrm>
          <a:prstGeom prst="rect">
            <a:avLst/>
          </a:prstGeom>
          <a:noFill/>
        </p:spPr>
        <p:txBody>
          <a:bodyPr wrap="none" rtlCol="0">
            <a:spAutoFit/>
          </a:bodyPr>
          <a:lstStyle/>
          <a:p>
            <a:pPr algn="ctr">
              <a:lnSpc>
                <a:spcPct val="150000"/>
              </a:lnSpc>
            </a:pPr>
            <a:r>
              <a:rPr lang="en-US" sz="1400" b="0" kern="1200">
                <a:solidFill>
                  <a:srgbClr val="333399"/>
                </a:solidFill>
                <a:latin typeface="Arial" panose="020B0604020202020204" pitchFamily="34" charset="0"/>
                <a:ea typeface="+mn-ea"/>
                <a:cs typeface="Arial" panose="020B0604020202020204" pitchFamily="34" charset="0"/>
              </a:rPr>
              <a:t>Lập trình viên .NET – Module 1</a:t>
            </a:r>
          </a:p>
        </p:txBody>
      </p:sp>
      <p:pic>
        <p:nvPicPr>
          <p:cNvPr id="8" name="Picture 75" descr="Logo T3H">
            <a:extLst>
              <a:ext uri="{FF2B5EF4-FFF2-40B4-BE49-F238E27FC236}">
                <a16:creationId xmlns:a16="http://schemas.microsoft.com/office/drawing/2014/main" id="{91BDCD7B-680E-4B04-BC5B-AB22B3D39668}"/>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0713" y="6324149"/>
            <a:ext cx="420687"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5167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D6CFEDE-A1E5-4DB8-8261-5B44411DB923}"/>
              </a:ext>
            </a:extLst>
          </p:cNvPr>
          <p:cNvSpPr txBox="1"/>
          <p:nvPr userDrawn="1"/>
        </p:nvSpPr>
        <p:spPr>
          <a:xfrm>
            <a:off x="11617355" y="6345923"/>
            <a:ext cx="402674" cy="375552"/>
          </a:xfrm>
          <a:prstGeom prst="rect">
            <a:avLst/>
          </a:prstGeom>
          <a:noFill/>
        </p:spPr>
        <p:txBody>
          <a:bodyPr wrap="none" rtlCol="0">
            <a:spAutoFit/>
          </a:bodyPr>
          <a:lstStyle/>
          <a:p>
            <a:pPr algn="ctr">
              <a:lnSpc>
                <a:spcPct val="150000"/>
              </a:lnSpc>
            </a:pPr>
            <a:fld id="{466C94E2-A68D-45FE-83D7-35AC1173755E}" type="slidenum">
              <a:rPr lang="en-US" sz="1400" b="0" kern="1200" smtClean="0">
                <a:solidFill>
                  <a:srgbClr val="333399"/>
                </a:solidFill>
                <a:latin typeface="Arial" panose="020B0604020202020204" pitchFamily="34" charset="0"/>
                <a:ea typeface="+mn-ea"/>
                <a:cs typeface="Arial" panose="020B0604020202020204" pitchFamily="34" charset="0"/>
              </a:rPr>
              <a:t>‹#›</a:t>
            </a:fld>
            <a:endParaRPr lang="en-US" sz="1400" b="1" kern="1200">
              <a:solidFill>
                <a:srgbClr val="333399"/>
              </a:solidFill>
              <a:latin typeface="Arial" panose="020B0604020202020204" pitchFamily="34" charset="0"/>
              <a:ea typeface="+mn-ea"/>
              <a:cs typeface="Arial" panose="020B0604020202020204" pitchFamily="34" charset="0"/>
            </a:endParaRPr>
          </a:p>
        </p:txBody>
      </p:sp>
      <p:pic>
        <p:nvPicPr>
          <p:cNvPr id="11" name="Picture 8">
            <a:extLst>
              <a:ext uri="{FF2B5EF4-FFF2-40B4-BE49-F238E27FC236}">
                <a16:creationId xmlns:a16="http://schemas.microsoft.com/office/drawing/2014/main" id="{CB13A511-BDF1-4920-B2F7-8F48737ABC7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41556" y="86191"/>
            <a:ext cx="9683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Line 40">
            <a:extLst>
              <a:ext uri="{FF2B5EF4-FFF2-40B4-BE49-F238E27FC236}">
                <a16:creationId xmlns:a16="http://schemas.microsoft.com/office/drawing/2014/main" id="{D20FBBBE-0416-4B93-B32D-EED832966B28}"/>
              </a:ext>
            </a:extLst>
          </p:cNvPr>
          <p:cNvSpPr>
            <a:spLocks noChangeShapeType="1"/>
          </p:cNvSpPr>
          <p:nvPr userDrawn="1"/>
        </p:nvSpPr>
        <p:spPr bwMode="auto">
          <a:xfrm>
            <a:off x="1384183" y="926678"/>
            <a:ext cx="9420837" cy="0"/>
          </a:xfrm>
          <a:prstGeom prst="line">
            <a:avLst/>
          </a:prstGeom>
          <a:noFill/>
          <a:ln w="381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852926502"/>
      </p:ext>
    </p:extLst>
  </p:cSld>
  <p:clrMap bg1="lt1" tx1="dk1" bg2="lt2" tx2="dk2" accent1="accent1" accent2="accent2" accent3="accent3" accent4="accent4" accent5="accent5" accent6="accent6" hlink="hlink" folHlink="folHlink"/>
  <p:sldLayoutIdLst>
    <p:sldLayoutId id="2147483650"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4B9E97-9583-4572-A799-5881ACE504F1}"/>
              </a:ext>
            </a:extLst>
          </p:cNvPr>
          <p:cNvSpPr txBox="1"/>
          <p:nvPr/>
        </p:nvSpPr>
        <p:spPr>
          <a:xfrm>
            <a:off x="2226733" y="3044279"/>
            <a:ext cx="7907866" cy="769441"/>
          </a:xfrm>
          <a:prstGeom prst="rect">
            <a:avLst/>
          </a:prstGeom>
          <a:noFill/>
        </p:spPr>
        <p:txBody>
          <a:bodyPr wrap="square" rtlCol="0" anchor="ctr" anchorCtr="0">
            <a:spAutoFit/>
          </a:bodyPr>
          <a:lstStyle/>
          <a:p>
            <a:pPr algn="ctr"/>
            <a:r>
              <a:rPr lang="en-US" sz="4400" b="1">
                <a:solidFill>
                  <a:srgbClr val="FF6600"/>
                </a:solidFill>
                <a:latin typeface="Arial" panose="020B0604020202020204" pitchFamily="34" charset="0"/>
                <a:ea typeface="+mj-ea"/>
                <a:cs typeface="Arial" panose="020B0604020202020204" pitchFamily="34" charset="0"/>
              </a:rPr>
              <a:t>Bài 4: Thao tác với EF Core</a:t>
            </a:r>
          </a:p>
        </p:txBody>
      </p:sp>
      <p:sp>
        <p:nvSpPr>
          <p:cNvPr id="3" name="TextBox 2">
            <a:extLst>
              <a:ext uri="{FF2B5EF4-FFF2-40B4-BE49-F238E27FC236}">
                <a16:creationId xmlns:a16="http://schemas.microsoft.com/office/drawing/2014/main" id="{056900E4-AE18-451A-993A-E4E7D2861650}"/>
              </a:ext>
            </a:extLst>
          </p:cNvPr>
          <p:cNvSpPr txBox="1"/>
          <p:nvPr/>
        </p:nvSpPr>
        <p:spPr>
          <a:xfrm>
            <a:off x="1322337" y="4180573"/>
            <a:ext cx="8947729" cy="461665"/>
          </a:xfrm>
          <a:prstGeom prst="rect">
            <a:avLst/>
          </a:prstGeom>
          <a:noFill/>
        </p:spPr>
        <p:txBody>
          <a:bodyPr wrap="square" rtlCol="0" anchor="ctr" anchorCtr="0">
            <a:spAutoFit/>
          </a:bodyPr>
          <a:lstStyle/>
          <a:p>
            <a:pPr algn="r"/>
            <a:r>
              <a:rPr lang="en-US" sz="2400" b="1">
                <a:solidFill>
                  <a:srgbClr val="333399"/>
                </a:solidFill>
                <a:latin typeface="Arial" panose="020B0604020202020204" pitchFamily="34" charset="0"/>
                <a:ea typeface="+mj-ea"/>
                <a:cs typeface="Arial" panose="020B0604020202020204" pitchFamily="34" charset="0"/>
              </a:rPr>
              <a:t>Huỳnh Mậu Quý – Phòng Dự Án</a:t>
            </a:r>
          </a:p>
        </p:txBody>
      </p:sp>
    </p:spTree>
    <p:extLst>
      <p:ext uri="{BB962C8B-B14F-4D97-AF65-F5344CB8AC3E}">
        <p14:creationId xmlns:p14="http://schemas.microsoft.com/office/powerpoint/2010/main" val="2710272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dirty="0"/>
              <a:t>2</a:t>
            </a:r>
            <a:r>
              <a:rPr lang="en-US" b="1" dirty="0"/>
              <a:t>. </a:t>
            </a:r>
            <a:r>
              <a:rPr lang="en-US" b="1" dirty="0" err="1"/>
              <a:t>Cập</a:t>
            </a:r>
            <a:r>
              <a:rPr lang="en-US" b="1" dirty="0"/>
              <a:t> </a:t>
            </a:r>
            <a:r>
              <a:rPr lang="en-US" b="1" dirty="0" err="1"/>
              <a:t>nhật</a:t>
            </a:r>
            <a:r>
              <a:rPr lang="en-US" b="1" dirty="0"/>
              <a:t> </a:t>
            </a:r>
            <a:r>
              <a:rPr lang="en-US" b="1" dirty="0" err="1"/>
              <a:t>các</a:t>
            </a:r>
            <a:r>
              <a:rPr lang="en-US" b="1" dirty="0"/>
              <a:t> </a:t>
            </a:r>
            <a:r>
              <a:rPr lang="en-US" b="1" dirty="0" err="1"/>
              <a:t>thuộc</a:t>
            </a:r>
            <a:r>
              <a:rPr lang="en-US" b="1" dirty="0"/>
              <a:t> </a:t>
            </a:r>
            <a:r>
              <a:rPr lang="en-US" b="1" dirty="0" err="1"/>
              <a:t>tính</a:t>
            </a:r>
            <a:r>
              <a:rPr lang="en-US" b="1" dirty="0"/>
              <a:t> </a:t>
            </a:r>
            <a:r>
              <a:rPr lang="en-US" b="1" dirty="0" err="1"/>
              <a:t>sử</a:t>
            </a:r>
            <a:r>
              <a:rPr lang="en-US" b="1" dirty="0"/>
              <a:t> </a:t>
            </a:r>
            <a:r>
              <a:rPr lang="en-US" b="1" dirty="0" err="1"/>
              <a:t>dụng</a:t>
            </a:r>
            <a:r>
              <a:rPr lang="en-US" b="1" dirty="0"/>
              <a:t>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dirty="0" err="1">
                <a:solidFill>
                  <a:srgbClr val="333399"/>
                </a:solidFill>
                <a:latin typeface="Arial" panose="020B0604020202020204" pitchFamily="34" charset="0"/>
                <a:cs typeface="Arial" panose="020B0604020202020204" pitchFamily="34" charset="0"/>
              </a:rPr>
              <a:t>Ví</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dụ</a:t>
            </a:r>
            <a:endParaRPr lang="en-US" sz="2800" b="1" dirty="0">
              <a:solidFill>
                <a:srgbClr val="333399"/>
              </a:solidFill>
              <a:latin typeface="Arial" panose="020B0604020202020204" pitchFamily="34" charset="0"/>
              <a:cs typeface="Arial" panose="020B0604020202020204" pitchFamily="34" charset="0"/>
            </a:endParaRPr>
          </a:p>
          <a:p>
            <a:pPr marL="800100" lvl="1"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rPr>
              <a:t>Truy</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cập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vào</a:t>
            </a:r>
            <a:r>
              <a:rPr lang="en-US" sz="2400" dirty="0">
                <a:solidFill>
                  <a:srgbClr val="333399"/>
                </a:solidFill>
                <a:latin typeface="Arial" panose="020B0604020202020204" pitchFamily="34" charset="0"/>
                <a:cs typeface="Arial" panose="020B0604020202020204" pitchFamily="34" charset="0"/>
              </a:rPr>
              <a:t> Package Manager Console</a:t>
            </a:r>
          </a:p>
          <a:p>
            <a:pPr marL="800100" lvl="1"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rPr>
              <a:t>Khởi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tạo</a:t>
            </a:r>
            <a:r>
              <a:rPr lang="en-US" sz="2400" dirty="0">
                <a:solidFill>
                  <a:srgbClr val="333399"/>
                </a:solidFill>
                <a:latin typeface="Arial" panose="020B0604020202020204" pitchFamily="34" charset="0"/>
                <a:cs typeface="Arial" panose="020B0604020202020204" pitchFamily="34" charset="0"/>
              </a:rPr>
              <a:t> Migrations </a:t>
            </a:r>
            <a:r>
              <a:rPr lang="en-US" sz="2400" dirty="0" err="1">
                <a:solidFill>
                  <a:srgbClr val="333399"/>
                </a:solidFill>
                <a:latin typeface="Arial" panose="020B0604020202020204" pitchFamily="34" charset="0"/>
                <a:cs typeface="Arial" panose="020B0604020202020204" pitchFamily="34" charset="0"/>
              </a:rPr>
              <a:t>thông</a:t>
            </a:r>
            <a:r>
              <a:rPr lang="en-US" sz="2400" dirty="0">
                <a:solidFill>
                  <a:srgbClr val="333399"/>
                </a:solidFill>
                <a:latin typeface="Arial" panose="020B0604020202020204" pitchFamily="34" charset="0"/>
                <a:cs typeface="Arial" panose="020B0604020202020204" pitchFamily="34" charset="0"/>
              </a:rPr>
              <a:t> qua </a:t>
            </a:r>
            <a:r>
              <a:rPr lang="en-US" sz="2400" dirty="0" err="1">
                <a:solidFill>
                  <a:srgbClr val="333399"/>
                </a:solidFill>
                <a:latin typeface="Arial" panose="020B0604020202020204" pitchFamily="34" charset="0"/>
                <a:cs typeface="Arial" panose="020B0604020202020204" pitchFamily="34" charset="0"/>
              </a:rPr>
              <a:t>lệnh</a:t>
            </a:r>
            <a:r>
              <a:rPr lang="en-US" sz="2400" dirty="0">
                <a:solidFill>
                  <a:srgbClr val="333399"/>
                </a:solidFill>
                <a:latin typeface="Arial" panose="020B0604020202020204" pitchFamily="34" charset="0"/>
                <a:cs typeface="Arial" panose="020B0604020202020204" pitchFamily="34" charset="0"/>
              </a:rPr>
              <a:t> </a:t>
            </a:r>
            <a:r>
              <a:rPr lang="en-US" sz="2400" b="1" dirty="0">
                <a:solidFill>
                  <a:srgbClr val="333399"/>
                </a:solidFill>
                <a:latin typeface="Arial" panose="020B0604020202020204" pitchFamily="34" charset="0"/>
                <a:cs typeface="Arial" panose="020B0604020202020204" pitchFamily="34" charset="0"/>
              </a:rPr>
              <a:t>Add-Migration</a:t>
            </a:r>
          </a:p>
          <a:p>
            <a:pPr marL="800100" lvl="1"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rPr>
              <a:t>Khi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khởi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tạo</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thành</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công</a:t>
            </a:r>
            <a:r>
              <a:rPr lang="en-US" sz="2400" dirty="0">
                <a:solidFill>
                  <a:srgbClr val="333399"/>
                </a:solidFill>
                <a:latin typeface="Arial" panose="020B0604020202020204" pitchFamily="34" charset="0"/>
                <a:cs typeface="Arial" panose="020B0604020202020204" pitchFamily="34" charset="0"/>
              </a:rPr>
              <a:t>, ta </a:t>
            </a:r>
            <a:r>
              <a:rPr lang="en-US" sz="2400" dirty="0" err="1">
                <a:solidFill>
                  <a:srgbClr val="333399"/>
                </a:solidFill>
                <a:latin typeface="Arial" panose="020B0604020202020204" pitchFamily="34" charset="0"/>
                <a:cs typeface="Arial" panose="020B0604020202020204" pitchFamily="34" charset="0"/>
              </a:rPr>
              <a:t>sẽ</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được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một</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phiên</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bản</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Snapshort</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cấu</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trúc</a:t>
            </a:r>
            <a:r>
              <a:rPr lang="en-US" sz="2400" dirty="0">
                <a:solidFill>
                  <a:srgbClr val="333399"/>
                </a:solidFill>
                <a:latin typeface="Arial" panose="020B0604020202020204" pitchFamily="34" charset="0"/>
                <a:cs typeface="Arial" panose="020B0604020202020204" pitchFamily="34" charset="0"/>
              </a:rPr>
              <a:t> CSDL</a:t>
            </a:r>
          </a:p>
        </p:txBody>
      </p:sp>
      <p:pic>
        <p:nvPicPr>
          <p:cNvPr id="5" name="Picture 4">
            <a:extLst>
              <a:ext uri="{FF2B5EF4-FFF2-40B4-BE49-F238E27FC236}">
                <a16:creationId xmlns:a16="http://schemas.microsoft.com/office/drawing/2014/main" id="{A36C7C5B-D4AA-48E5-A9E3-61B6BC89AD70}"/>
              </a:ext>
            </a:extLst>
          </p:cNvPr>
          <p:cNvPicPr>
            <a:picLocks noChangeAspect="1"/>
          </p:cNvPicPr>
          <p:nvPr/>
        </p:nvPicPr>
        <p:blipFill>
          <a:blip r:embed="rId2"/>
          <a:stretch>
            <a:fillRect/>
          </a:stretch>
        </p:blipFill>
        <p:spPr>
          <a:xfrm>
            <a:off x="2238459" y="4450223"/>
            <a:ext cx="3922015" cy="1230910"/>
          </a:xfrm>
          <a:prstGeom prst="rect">
            <a:avLst/>
          </a:prstGeom>
        </p:spPr>
      </p:pic>
      <p:pic>
        <p:nvPicPr>
          <p:cNvPr id="7" name="Picture 6">
            <a:extLst>
              <a:ext uri="{FF2B5EF4-FFF2-40B4-BE49-F238E27FC236}">
                <a16:creationId xmlns:a16="http://schemas.microsoft.com/office/drawing/2014/main" id="{DA4D8CF1-7C4B-4438-AE53-653CED9B2827}"/>
              </a:ext>
            </a:extLst>
          </p:cNvPr>
          <p:cNvPicPr>
            <a:picLocks noChangeAspect="1"/>
          </p:cNvPicPr>
          <p:nvPr/>
        </p:nvPicPr>
        <p:blipFill>
          <a:blip r:embed="rId3"/>
          <a:stretch>
            <a:fillRect/>
          </a:stretch>
        </p:blipFill>
        <p:spPr>
          <a:xfrm>
            <a:off x="6742728" y="4450222"/>
            <a:ext cx="3720080" cy="1230909"/>
          </a:xfrm>
          <a:prstGeom prst="rect">
            <a:avLst/>
          </a:prstGeom>
        </p:spPr>
      </p:pic>
    </p:spTree>
    <p:extLst>
      <p:ext uri="{BB962C8B-B14F-4D97-AF65-F5344CB8AC3E}">
        <p14:creationId xmlns:p14="http://schemas.microsoft.com/office/powerpoint/2010/main" val="1700939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25430" y="1256616"/>
            <a:ext cx="8881258" cy="4995708"/>
          </a:xfrm>
          <a:prstGeom prst="rect">
            <a:avLst/>
          </a:prstGeom>
        </p:spPr>
      </p:pic>
      <p:sp>
        <p:nvSpPr>
          <p:cNvPr id="2" name="Title 1"/>
          <p:cNvSpPr>
            <a:spLocks noGrp="1"/>
          </p:cNvSpPr>
          <p:nvPr>
            <p:ph type="title"/>
          </p:nvPr>
        </p:nvSpPr>
        <p:spPr/>
        <p:txBody>
          <a:bodyPr/>
          <a:lstStyle/>
          <a:p>
            <a:r>
              <a:rPr lang="en-US" dirty="0"/>
              <a:t>2. </a:t>
            </a:r>
            <a:r>
              <a:rPr lang="en-US" dirty="0" err="1"/>
              <a:t>Cập</a:t>
            </a:r>
            <a:r>
              <a:rPr lang="en-US" dirty="0"/>
              <a:t> </a:t>
            </a:r>
            <a:r>
              <a:rPr lang="en-US" dirty="0" err="1"/>
              <a:t>nhật</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sử</a:t>
            </a:r>
            <a:r>
              <a:rPr lang="en-US" dirty="0"/>
              <a:t> </a:t>
            </a:r>
            <a:r>
              <a:rPr lang="en-US" dirty="0" err="1"/>
              <a:t>dụng</a:t>
            </a:r>
            <a:r>
              <a:rPr lang="en-US" dirty="0"/>
              <a:t> EF Core</a:t>
            </a:r>
          </a:p>
        </p:txBody>
      </p:sp>
      <p:sp>
        <p:nvSpPr>
          <p:cNvPr id="4" name="Rounded Rectangular Callout 3"/>
          <p:cNvSpPr/>
          <p:nvPr/>
        </p:nvSpPr>
        <p:spPr>
          <a:xfrm>
            <a:off x="4848182" y="2601883"/>
            <a:ext cx="1893440" cy="881149"/>
          </a:xfrm>
          <a:prstGeom prst="wedgeRoundRectCallout">
            <a:avLst>
              <a:gd name="adj1" fmla="val -55135"/>
              <a:gd name="adj2" fmla="val 603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Thêm</a:t>
            </a:r>
            <a:r>
              <a:rPr lang="en-US" dirty="0" smtClean="0"/>
              <a:t> 2 </a:t>
            </a:r>
            <a:r>
              <a:rPr lang="en-US" dirty="0" err="1" smtClean="0"/>
              <a:t>dòng</a:t>
            </a:r>
            <a:r>
              <a:rPr lang="en-US" dirty="0" smtClean="0"/>
              <a:t> </a:t>
            </a:r>
            <a:r>
              <a:rPr lang="en-US" dirty="0" err="1" smtClean="0"/>
              <a:t>này</a:t>
            </a:r>
            <a:r>
              <a:rPr lang="en-US" dirty="0" smtClean="0"/>
              <a:t> </a:t>
            </a:r>
            <a:r>
              <a:rPr lang="en-US" dirty="0" err="1" smtClean="0"/>
              <a:t>vào</a:t>
            </a:r>
            <a:r>
              <a:rPr lang="en-US" dirty="0" smtClean="0"/>
              <a:t> model </a:t>
            </a:r>
            <a:r>
              <a:rPr lang="en-US" dirty="0" err="1" smtClean="0"/>
              <a:t>Khoa</a:t>
            </a:r>
            <a:endParaRPr lang="en-US" dirty="0"/>
          </a:p>
        </p:txBody>
      </p:sp>
    </p:spTree>
    <p:extLst>
      <p:ext uri="{BB962C8B-B14F-4D97-AF65-F5344CB8AC3E}">
        <p14:creationId xmlns:p14="http://schemas.microsoft.com/office/powerpoint/2010/main" val="1254788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dirty="0"/>
              <a:t>2</a:t>
            </a:r>
            <a:r>
              <a:rPr lang="en-US" b="1" dirty="0"/>
              <a:t>. </a:t>
            </a:r>
            <a:r>
              <a:rPr lang="en-US" b="1" dirty="0" err="1"/>
              <a:t>Cập</a:t>
            </a:r>
            <a:r>
              <a:rPr lang="en-US" b="1" dirty="0"/>
              <a:t> </a:t>
            </a:r>
            <a:r>
              <a:rPr lang="en-US" b="1" dirty="0" err="1"/>
              <a:t>nhật</a:t>
            </a:r>
            <a:r>
              <a:rPr lang="en-US" b="1" dirty="0"/>
              <a:t> </a:t>
            </a:r>
            <a:r>
              <a:rPr lang="en-US" b="1" dirty="0" err="1"/>
              <a:t>các</a:t>
            </a:r>
            <a:r>
              <a:rPr lang="en-US" b="1" dirty="0"/>
              <a:t> </a:t>
            </a:r>
            <a:r>
              <a:rPr lang="en-US" b="1" dirty="0" err="1"/>
              <a:t>thuộc</a:t>
            </a:r>
            <a:r>
              <a:rPr lang="en-US" b="1" dirty="0"/>
              <a:t> </a:t>
            </a:r>
            <a:r>
              <a:rPr lang="en-US" b="1" dirty="0" err="1"/>
              <a:t>tính</a:t>
            </a:r>
            <a:r>
              <a:rPr lang="en-US" b="1" dirty="0"/>
              <a:t> </a:t>
            </a:r>
            <a:r>
              <a:rPr lang="en-US" b="1" dirty="0" err="1"/>
              <a:t>sử</a:t>
            </a:r>
            <a:r>
              <a:rPr lang="en-US" b="1" dirty="0"/>
              <a:t> </a:t>
            </a:r>
            <a:r>
              <a:rPr lang="en-US" b="1" dirty="0" err="1"/>
              <a:t>dụng</a:t>
            </a:r>
            <a:r>
              <a:rPr lang="en-US" b="1" dirty="0"/>
              <a:t>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4279356" cy="1685846"/>
          </a:xfrm>
          <a:prstGeom prst="rect">
            <a:avLst/>
          </a:prstGeom>
          <a:noFill/>
        </p:spPr>
        <p:txBody>
          <a:bodyPr wrap="square" rtlCol="0">
            <a:spAutoFit/>
          </a:bodyPr>
          <a:lstStyle/>
          <a:p>
            <a:pPr lvl="1" algn="just">
              <a:lnSpc>
                <a:spcPct val="150000"/>
              </a:lnSpc>
            </a:pPr>
            <a:r>
              <a:rPr lang="en-US" sz="2400" dirty="0" err="1" smtClean="0">
                <a:solidFill>
                  <a:srgbClr val="333399"/>
                </a:solidFill>
                <a:latin typeface="Arial" panose="020B0604020202020204" pitchFamily="34" charset="0"/>
                <a:cs typeface="Arial" panose="020B0604020202020204" pitchFamily="34" charset="0"/>
              </a:rPr>
              <a:t>Để</a:t>
            </a:r>
            <a:r>
              <a:rPr lang="en-US" sz="2400" dirty="0" smtClean="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thay</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đổi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một</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số</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thuộc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tính</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trong</a:t>
            </a:r>
            <a:r>
              <a:rPr lang="en-US" sz="2400" dirty="0">
                <a:solidFill>
                  <a:srgbClr val="333399"/>
                </a:solidFill>
                <a:latin typeface="Arial" panose="020B0604020202020204" pitchFamily="34" charset="0"/>
                <a:cs typeface="Arial" panose="020B0604020202020204" pitchFamily="34" charset="0"/>
              </a:rPr>
              <a:t> Table, ta </a:t>
            </a:r>
            <a:r>
              <a:rPr lang="en-US" sz="2400" dirty="0" err="1">
                <a:solidFill>
                  <a:srgbClr val="333399"/>
                </a:solidFill>
                <a:latin typeface="Arial" panose="020B0604020202020204" pitchFamily="34" charset="0"/>
                <a:cs typeface="Arial" panose="020B0604020202020204" pitchFamily="34" charset="0"/>
              </a:rPr>
              <a:t>có</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thể</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tạo</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ra</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một</a:t>
            </a:r>
            <a:r>
              <a:rPr lang="en-US" sz="2400" dirty="0">
                <a:solidFill>
                  <a:srgbClr val="333399"/>
                </a:solidFill>
                <a:latin typeface="Arial" panose="020B0604020202020204" pitchFamily="34" charset="0"/>
                <a:cs typeface="Arial" panose="020B0604020202020204" pitchFamily="34" charset="0"/>
              </a:rPr>
              <a:t> Migration </a:t>
            </a:r>
            <a:r>
              <a:rPr lang="en-US" sz="2400" dirty="0" err="1">
                <a:solidFill>
                  <a:srgbClr val="333399"/>
                </a:solidFill>
                <a:latin typeface="Arial" panose="020B0604020202020204" pitchFamily="34" charset="0"/>
                <a:cs typeface="Arial" panose="020B0604020202020204" pitchFamily="34" charset="0"/>
              </a:rPr>
              <a:t>mới</a:t>
            </a:r>
            <a:endParaRPr lang="en-US" sz="2400" dirty="0">
              <a:solidFill>
                <a:srgbClr val="333399"/>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F680811-290A-448E-8C57-83E6AC40ECE1}"/>
              </a:ext>
            </a:extLst>
          </p:cNvPr>
          <p:cNvPicPr>
            <a:picLocks noChangeAspect="1"/>
          </p:cNvPicPr>
          <p:nvPr/>
        </p:nvPicPr>
        <p:blipFill>
          <a:blip r:embed="rId2"/>
          <a:stretch>
            <a:fillRect/>
          </a:stretch>
        </p:blipFill>
        <p:spPr>
          <a:xfrm>
            <a:off x="1631467" y="4435748"/>
            <a:ext cx="3867284" cy="1179050"/>
          </a:xfrm>
          <a:prstGeom prst="rect">
            <a:avLst/>
          </a:prstGeom>
        </p:spPr>
      </p:pic>
      <p:pic>
        <p:nvPicPr>
          <p:cNvPr id="9" name="Picture 8">
            <a:extLst>
              <a:ext uri="{FF2B5EF4-FFF2-40B4-BE49-F238E27FC236}">
                <a16:creationId xmlns:a16="http://schemas.microsoft.com/office/drawing/2014/main" id="{83663DAC-DFA0-43FD-B5F5-2A454DAC06D8}"/>
              </a:ext>
            </a:extLst>
          </p:cNvPr>
          <p:cNvPicPr>
            <a:picLocks noChangeAspect="1"/>
          </p:cNvPicPr>
          <p:nvPr/>
        </p:nvPicPr>
        <p:blipFill>
          <a:blip r:embed="rId3"/>
          <a:stretch>
            <a:fillRect/>
          </a:stretch>
        </p:blipFill>
        <p:spPr>
          <a:xfrm>
            <a:off x="5970748" y="1870951"/>
            <a:ext cx="5296639" cy="3743847"/>
          </a:xfrm>
          <a:prstGeom prst="rect">
            <a:avLst/>
          </a:prstGeom>
        </p:spPr>
      </p:pic>
    </p:spTree>
    <p:extLst>
      <p:ext uri="{BB962C8B-B14F-4D97-AF65-F5344CB8AC3E}">
        <p14:creationId xmlns:p14="http://schemas.microsoft.com/office/powerpoint/2010/main" val="95221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Cập</a:t>
            </a:r>
            <a:r>
              <a:rPr lang="en-US" dirty="0"/>
              <a:t> </a:t>
            </a:r>
            <a:r>
              <a:rPr lang="en-US" dirty="0" err="1"/>
              <a:t>nhật</a:t>
            </a:r>
            <a:r>
              <a:rPr lang="en-US" dirty="0"/>
              <a:t> </a:t>
            </a:r>
            <a:r>
              <a:rPr lang="en-US" dirty="0" err="1"/>
              <a:t>các</a:t>
            </a:r>
            <a:r>
              <a:rPr lang="en-US" dirty="0"/>
              <a:t> </a:t>
            </a:r>
            <a:r>
              <a:rPr lang="en-US" dirty="0" err="1"/>
              <a:t>thuộc</a:t>
            </a:r>
            <a:r>
              <a:rPr lang="en-US" dirty="0"/>
              <a:t> </a:t>
            </a:r>
            <a:r>
              <a:rPr lang="en-US" dirty="0" err="1"/>
              <a:t>tính</a:t>
            </a:r>
            <a:r>
              <a:rPr lang="en-US" dirty="0"/>
              <a:t> </a:t>
            </a:r>
            <a:r>
              <a:rPr lang="en-US" dirty="0" err="1"/>
              <a:t>sử</a:t>
            </a:r>
            <a:r>
              <a:rPr lang="en-US" dirty="0"/>
              <a:t> </a:t>
            </a:r>
            <a:r>
              <a:rPr lang="en-US" dirty="0" err="1"/>
              <a:t>dụng</a:t>
            </a:r>
            <a:r>
              <a:rPr lang="en-US" dirty="0"/>
              <a:t> EF Core</a:t>
            </a:r>
          </a:p>
        </p:txBody>
      </p:sp>
      <p:pic>
        <p:nvPicPr>
          <p:cNvPr id="6" name="Picture 5"/>
          <p:cNvPicPr>
            <a:picLocks noChangeAspect="1"/>
          </p:cNvPicPr>
          <p:nvPr/>
        </p:nvPicPr>
        <p:blipFill>
          <a:blip r:embed="rId2"/>
          <a:stretch>
            <a:fillRect/>
          </a:stretch>
        </p:blipFill>
        <p:spPr>
          <a:xfrm>
            <a:off x="1425430" y="1256616"/>
            <a:ext cx="8881258" cy="4995708"/>
          </a:xfrm>
          <a:prstGeom prst="rect">
            <a:avLst/>
          </a:prstGeom>
        </p:spPr>
      </p:pic>
      <p:sp>
        <p:nvSpPr>
          <p:cNvPr id="7" name="Rounded Rectangular Callout 6"/>
          <p:cNvSpPr/>
          <p:nvPr/>
        </p:nvSpPr>
        <p:spPr>
          <a:xfrm>
            <a:off x="9993759" y="1197032"/>
            <a:ext cx="2256430" cy="1463040"/>
          </a:xfrm>
          <a:prstGeom prst="wedgeRoundRectCallout">
            <a:avLst>
              <a:gd name="adj1" fmla="val -55135"/>
              <a:gd name="adj2" fmla="val 6030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Phải</a:t>
            </a:r>
            <a:r>
              <a:rPr lang="en-US" dirty="0" smtClean="0"/>
              <a:t> </a:t>
            </a:r>
            <a:r>
              <a:rPr lang="en-US" dirty="0" err="1" smtClean="0"/>
              <a:t>xóa</a:t>
            </a:r>
            <a:r>
              <a:rPr lang="en-US" dirty="0" smtClean="0"/>
              <a:t> </a:t>
            </a:r>
            <a:r>
              <a:rPr lang="en-US" dirty="0" err="1" smtClean="0"/>
              <a:t>hoặc</a:t>
            </a:r>
            <a:r>
              <a:rPr lang="en-US" dirty="0" smtClean="0"/>
              <a:t> </a:t>
            </a:r>
            <a:r>
              <a:rPr lang="en-US" dirty="0" err="1" smtClean="0"/>
              <a:t>lưu</a:t>
            </a:r>
            <a:r>
              <a:rPr lang="en-US" dirty="0" smtClean="0"/>
              <a:t> </a:t>
            </a:r>
            <a:r>
              <a:rPr lang="en-US" dirty="0" err="1" smtClean="0"/>
              <a:t>trữ</a:t>
            </a:r>
            <a:r>
              <a:rPr lang="en-US" dirty="0" smtClean="0"/>
              <a:t> migration </a:t>
            </a:r>
            <a:r>
              <a:rPr lang="en-US" dirty="0" err="1" smtClean="0"/>
              <a:t>mặc</a:t>
            </a:r>
            <a:r>
              <a:rPr lang="en-US" dirty="0" smtClean="0"/>
              <a:t> </a:t>
            </a:r>
            <a:r>
              <a:rPr lang="en-US" dirty="0" err="1" smtClean="0"/>
              <a:t>định</a:t>
            </a:r>
            <a:r>
              <a:rPr lang="en-US" dirty="0" smtClean="0"/>
              <a:t> ở slide 10 </a:t>
            </a:r>
            <a:r>
              <a:rPr lang="en-US" dirty="0" err="1" smtClean="0"/>
              <a:t>thì</a:t>
            </a:r>
            <a:r>
              <a:rPr lang="en-US" dirty="0" smtClean="0"/>
              <a:t> </a:t>
            </a:r>
            <a:r>
              <a:rPr lang="en-US" dirty="0" err="1" smtClean="0"/>
              <a:t>mới</a:t>
            </a:r>
            <a:r>
              <a:rPr lang="en-US" dirty="0" smtClean="0"/>
              <a:t> </a:t>
            </a:r>
            <a:r>
              <a:rPr lang="en-US" dirty="0" err="1" smtClean="0"/>
              <a:t>hoạt</a:t>
            </a:r>
            <a:r>
              <a:rPr lang="en-US" dirty="0" smtClean="0"/>
              <a:t> </a:t>
            </a:r>
            <a:r>
              <a:rPr lang="en-US" dirty="0" err="1" smtClean="0"/>
              <a:t>động</a:t>
            </a:r>
            <a:r>
              <a:rPr lang="en-US" dirty="0" smtClean="0"/>
              <a:t> </a:t>
            </a:r>
            <a:r>
              <a:rPr lang="en-US" dirty="0" err="1" smtClean="0"/>
              <a:t>được</a:t>
            </a:r>
            <a:endParaRPr lang="en-US" dirty="0"/>
          </a:p>
        </p:txBody>
      </p:sp>
    </p:spTree>
    <p:extLst>
      <p:ext uri="{BB962C8B-B14F-4D97-AF65-F5344CB8AC3E}">
        <p14:creationId xmlns:p14="http://schemas.microsoft.com/office/powerpoint/2010/main" val="335258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Cập nhật các thuộc tính sử dụng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575711"/>
            <a:ext cx="9522202" cy="1131848"/>
          </a:xfrm>
          <a:prstGeom prst="rect">
            <a:avLst/>
          </a:prstGeom>
          <a:noFill/>
        </p:spPr>
        <p:txBody>
          <a:bodyPr wrap="square" rtlCol="0">
            <a:spAutoFit/>
          </a:bodyPr>
          <a:lstStyle/>
          <a:p>
            <a:pPr lvl="1" algn="just">
              <a:lnSpc>
                <a:spcPct val="150000"/>
              </a:lnSpc>
            </a:pPr>
            <a:r>
              <a:rPr lang="en-US" sz="2400" dirty="0" err="1" smtClean="0">
                <a:solidFill>
                  <a:srgbClr val="333399"/>
                </a:solidFill>
                <a:latin typeface="Arial" panose="020B0604020202020204" pitchFamily="34" charset="0"/>
                <a:cs typeface="Arial" panose="020B0604020202020204" pitchFamily="34" charset="0"/>
              </a:rPr>
              <a:t>Chạy</a:t>
            </a:r>
            <a:r>
              <a:rPr lang="en-US" sz="2400" dirty="0" smtClean="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lệnh</a:t>
            </a:r>
            <a:r>
              <a:rPr lang="en-US" sz="2400" dirty="0">
                <a:solidFill>
                  <a:srgbClr val="333399"/>
                </a:solidFill>
                <a:latin typeface="Arial" panose="020B0604020202020204" pitchFamily="34" charset="0"/>
                <a:cs typeface="Arial" panose="020B0604020202020204" pitchFamily="34" charset="0"/>
              </a:rPr>
              <a:t> </a:t>
            </a:r>
            <a:r>
              <a:rPr lang="en-US" sz="2400" dirty="0" smtClean="0">
                <a:solidFill>
                  <a:srgbClr val="333399"/>
                </a:solidFill>
                <a:latin typeface="Arial" panose="020B0604020202020204" pitchFamily="34" charset="0"/>
                <a:cs typeface="Arial" panose="020B0604020202020204" pitchFamily="34" charset="0"/>
              </a:rPr>
              <a:t>Update-Database </a:t>
            </a:r>
            <a:r>
              <a:rPr lang="en-US" sz="2400" dirty="0" err="1">
                <a:solidFill>
                  <a:srgbClr val="333399"/>
                </a:solidFill>
                <a:latin typeface="Arial" panose="020B0604020202020204" pitchFamily="34" charset="0"/>
                <a:cs typeface="Arial" panose="020B0604020202020204" pitchFamily="34" charset="0"/>
              </a:rPr>
              <a:t>để</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tiến</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hành</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cập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nhật</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lại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cấu</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trúc</a:t>
            </a:r>
            <a:r>
              <a:rPr lang="en-US" sz="2400" dirty="0">
                <a:solidFill>
                  <a:srgbClr val="333399"/>
                </a:solidFill>
                <a:latin typeface="Arial" panose="020B0604020202020204" pitchFamily="34" charset="0"/>
                <a:cs typeface="Arial" panose="020B0604020202020204" pitchFamily="34" charset="0"/>
              </a:rPr>
              <a:t> CSDL</a:t>
            </a:r>
          </a:p>
        </p:txBody>
      </p:sp>
      <p:pic>
        <p:nvPicPr>
          <p:cNvPr id="5" name="Picture 4">
            <a:extLst>
              <a:ext uri="{FF2B5EF4-FFF2-40B4-BE49-F238E27FC236}">
                <a16:creationId xmlns:a16="http://schemas.microsoft.com/office/drawing/2014/main" id="{D0150D3B-D83B-4FA3-BBE3-D82D01B91DBF}"/>
              </a:ext>
            </a:extLst>
          </p:cNvPr>
          <p:cNvPicPr>
            <a:picLocks noChangeAspect="1"/>
          </p:cNvPicPr>
          <p:nvPr/>
        </p:nvPicPr>
        <p:blipFill>
          <a:blip r:embed="rId2"/>
          <a:stretch>
            <a:fillRect/>
          </a:stretch>
        </p:blipFill>
        <p:spPr>
          <a:xfrm>
            <a:off x="2608332" y="3276373"/>
            <a:ext cx="6975335" cy="2658760"/>
          </a:xfrm>
          <a:prstGeom prst="rect">
            <a:avLst/>
          </a:prstGeom>
        </p:spPr>
      </p:pic>
    </p:spTree>
    <p:extLst>
      <p:ext uri="{BB962C8B-B14F-4D97-AF65-F5344CB8AC3E}">
        <p14:creationId xmlns:p14="http://schemas.microsoft.com/office/powerpoint/2010/main" val="3197032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Cập nhật các thuộc tính sử dụng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1" y="1243202"/>
            <a:ext cx="9522202" cy="577850"/>
          </a:xfrm>
          <a:prstGeom prst="rect">
            <a:avLst/>
          </a:prstGeom>
          <a:noFill/>
        </p:spPr>
        <p:txBody>
          <a:bodyPr wrap="square" rtlCol="0">
            <a:spAutoFit/>
          </a:bodyPr>
          <a:lstStyle/>
          <a:p>
            <a:pPr lvl="1" algn="just">
              <a:lnSpc>
                <a:spcPct val="150000"/>
              </a:lnSpc>
            </a:pPr>
            <a:r>
              <a:rPr lang="en-US" sz="2400" dirty="0" err="1" smtClean="0">
                <a:solidFill>
                  <a:srgbClr val="333399"/>
                </a:solidFill>
                <a:latin typeface="Arial" panose="020B0604020202020204" pitchFamily="34" charset="0"/>
                <a:cs typeface="Arial" panose="020B0604020202020204" pitchFamily="34" charset="0"/>
              </a:rPr>
              <a:t>Kiểm</a:t>
            </a:r>
            <a:r>
              <a:rPr lang="en-US" sz="2400" dirty="0" smtClean="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tra</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lại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các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thuộc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tính</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trong</a:t>
            </a:r>
            <a:r>
              <a:rPr lang="en-US" sz="2400" dirty="0">
                <a:solidFill>
                  <a:srgbClr val="333399"/>
                </a:solidFill>
                <a:latin typeface="Arial" panose="020B0604020202020204" pitchFamily="34" charset="0"/>
                <a:cs typeface="Arial" panose="020B0604020202020204" pitchFamily="34" charset="0"/>
              </a:rPr>
              <a:t> Table </a:t>
            </a:r>
            <a:r>
              <a:rPr lang="en-US" sz="2400" dirty="0" err="1">
                <a:solidFill>
                  <a:srgbClr val="333399"/>
                </a:solidFill>
                <a:latin typeface="Arial" panose="020B0604020202020204" pitchFamily="34" charset="0"/>
                <a:cs typeface="Arial" panose="020B0604020202020204" pitchFamily="34" charset="0"/>
              </a:rPr>
              <a:t>vừa</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cập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nhật</a:t>
            </a:r>
            <a:endParaRPr lang="en-US" sz="2400" dirty="0">
              <a:solidFill>
                <a:srgbClr val="333399"/>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4CEB97B-7EDA-420F-A405-F73882D9058E}"/>
              </a:ext>
            </a:extLst>
          </p:cNvPr>
          <p:cNvPicPr>
            <a:picLocks noChangeAspect="1"/>
          </p:cNvPicPr>
          <p:nvPr/>
        </p:nvPicPr>
        <p:blipFill>
          <a:blip r:embed="rId2"/>
          <a:stretch>
            <a:fillRect/>
          </a:stretch>
        </p:blipFill>
        <p:spPr>
          <a:xfrm>
            <a:off x="3267684" y="2830395"/>
            <a:ext cx="5656631" cy="291526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121028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830990" cy="2800767"/>
          </a:xfrm>
          <a:prstGeom prst="rect">
            <a:avLst/>
          </a:prstGeom>
          <a:noFill/>
        </p:spPr>
        <p:txBody>
          <a:bodyPr wrap="none" rtlCol="0">
            <a:spAutoFit/>
          </a:bodyPr>
          <a:lstStyle/>
          <a:p>
            <a:pPr marL="457200" indent="-457200">
              <a:lnSpc>
                <a:spcPct val="200000"/>
              </a:lnSpc>
              <a:buFont typeface="+mj-lt"/>
              <a:buAutoNum type="arabicPeriod"/>
            </a:pPr>
            <a:r>
              <a:rPr lang="en-US" sz="2800" dirty="0" err="1">
                <a:solidFill>
                  <a:schemeClr val="bg1">
                    <a:lumMod val="75000"/>
                  </a:schemeClr>
                </a:solidFill>
                <a:latin typeface="Arial" panose="020B0604020202020204" pitchFamily="34" charset="0"/>
                <a:cs typeface="Arial" panose="020B0604020202020204" pitchFamily="34" charset="0"/>
              </a:rPr>
              <a:t>Các</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thao</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tác</a:t>
            </a:r>
            <a:r>
              <a:rPr lang="en-US" sz="2800" dirty="0">
                <a:solidFill>
                  <a:schemeClr val="bg1">
                    <a:lumMod val="75000"/>
                  </a:schemeClr>
                </a:solidFill>
                <a:latin typeface="Arial" panose="020B0604020202020204" pitchFamily="34" charset="0"/>
                <a:cs typeface="Arial" panose="020B0604020202020204" pitchFamily="34" charset="0"/>
              </a:rPr>
              <a:t> CRUD</a:t>
            </a:r>
          </a:p>
          <a:p>
            <a:pPr marL="457200" indent="-457200">
              <a:lnSpc>
                <a:spcPct val="200000"/>
              </a:lnSpc>
              <a:buFont typeface="+mj-lt"/>
              <a:buAutoNum type="arabicPeriod"/>
            </a:pPr>
            <a:r>
              <a:rPr lang="en-US" sz="2800" dirty="0" err="1">
                <a:solidFill>
                  <a:schemeClr val="bg1">
                    <a:lumMod val="75000"/>
                  </a:schemeClr>
                </a:solidFill>
                <a:latin typeface="Arial" panose="020B0604020202020204" pitchFamily="34" charset="0"/>
                <a:cs typeface="Arial" panose="020B0604020202020204" pitchFamily="34" charset="0"/>
              </a:rPr>
              <a:t>Cập</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nhật</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các</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thuộc</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tính</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sử</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dụng</a:t>
            </a:r>
            <a:r>
              <a:rPr lang="en-US" sz="2800" dirty="0">
                <a:solidFill>
                  <a:schemeClr val="bg1">
                    <a:lumMod val="75000"/>
                  </a:schemeClr>
                </a:solidFill>
                <a:latin typeface="Arial" panose="020B0604020202020204" pitchFamily="34" charset="0"/>
                <a:cs typeface="Arial" panose="020B0604020202020204" pitchFamily="34" charset="0"/>
              </a:rPr>
              <a:t> EF Core</a:t>
            </a:r>
            <a:endParaRPr lang="en-US" sz="3200" dirty="0">
              <a:solidFill>
                <a:schemeClr val="bg1">
                  <a:lumMod val="75000"/>
                </a:schemeClr>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3200" b="1" dirty="0" err="1">
                <a:solidFill>
                  <a:srgbClr val="333399"/>
                </a:solidFill>
                <a:latin typeface="Arial" panose="020B0604020202020204" pitchFamily="34" charset="0"/>
                <a:cs typeface="Arial" panose="020B0604020202020204" pitchFamily="34" charset="0"/>
              </a:rPr>
              <a:t>Sử</a:t>
            </a:r>
            <a:r>
              <a:rPr lang="en-US" sz="3200" b="1" dirty="0">
                <a:solidFill>
                  <a:srgbClr val="333399"/>
                </a:solidFill>
                <a:latin typeface="Arial" panose="020B0604020202020204" pitchFamily="34" charset="0"/>
                <a:cs typeface="Arial" panose="020B0604020202020204" pitchFamily="34" charset="0"/>
              </a:rPr>
              <a:t> </a:t>
            </a:r>
            <a:r>
              <a:rPr lang="en-US" sz="3200" b="1" dirty="0" err="1">
                <a:solidFill>
                  <a:srgbClr val="333399"/>
                </a:solidFill>
                <a:latin typeface="Arial" panose="020B0604020202020204" pitchFamily="34" charset="0"/>
                <a:cs typeface="Arial" panose="020B0604020202020204" pitchFamily="34" charset="0"/>
              </a:rPr>
              <a:t>dụng</a:t>
            </a:r>
            <a:r>
              <a:rPr lang="en-US" sz="3200" b="1" dirty="0">
                <a:solidFill>
                  <a:srgbClr val="333399"/>
                </a:solidFill>
                <a:latin typeface="Arial" panose="020B0604020202020204" pitchFamily="34" charset="0"/>
                <a:cs typeface="Arial" panose="020B0604020202020204" pitchFamily="34" charset="0"/>
              </a:rPr>
              <a:t> Store </a:t>
            </a:r>
            <a:r>
              <a:rPr lang="en-US" sz="3200" b="1" dirty="0" smtClean="0">
                <a:solidFill>
                  <a:srgbClr val="333399"/>
                </a:solidFill>
                <a:latin typeface="Arial" panose="020B0604020202020204" pitchFamily="34" charset="0"/>
                <a:cs typeface="Arial" panose="020B0604020202020204" pitchFamily="34" charset="0"/>
              </a:rPr>
              <a:t>Procedure</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tự</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tìm</a:t>
            </a:r>
            <a:r>
              <a:rPr lang="en-US" sz="2800" b="1" dirty="0">
                <a:solidFill>
                  <a:srgbClr val="333399"/>
                </a:solidFill>
                <a:latin typeface="Arial" panose="020B0604020202020204" pitchFamily="34" charset="0"/>
                <a:cs typeface="Arial" panose="020B0604020202020204" pitchFamily="34" charset="0"/>
              </a:rPr>
              <a:t> </a:t>
            </a:r>
            <a:r>
              <a:rPr lang="en-US" sz="2800" b="1" dirty="0" err="1">
                <a:solidFill>
                  <a:srgbClr val="333399"/>
                </a:solidFill>
                <a:latin typeface="Arial" panose="020B0604020202020204" pitchFamily="34" charset="0"/>
                <a:cs typeface="Arial" panose="020B0604020202020204" pitchFamily="34" charset="0"/>
              </a:rPr>
              <a:t>hiểu</a:t>
            </a:r>
            <a:r>
              <a:rPr lang="en-US" sz="2800" b="1" dirty="0">
                <a:solidFill>
                  <a:srgbClr val="333399"/>
                </a:solidFill>
                <a:latin typeface="Arial" panose="020B0604020202020204" pitchFamily="34" charset="0"/>
                <a:cs typeface="Arial" panose="020B0604020202020204" pitchFamily="34" charset="0"/>
              </a:rPr>
              <a:t>)</a:t>
            </a:r>
            <a:endParaRPr lang="en-US" sz="2800" b="1"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3819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C7DF16C-5160-4E6E-BF68-CF75B914C537}"/>
              </a:ext>
            </a:extLst>
          </p:cNvPr>
          <p:cNvSpPr>
            <a:spLocks noGrp="1"/>
          </p:cNvSpPr>
          <p:nvPr>
            <p:ph type="title"/>
          </p:nvPr>
        </p:nvSpPr>
        <p:spPr/>
        <p:txBody>
          <a:bodyPr/>
          <a:lstStyle/>
          <a:p>
            <a:r>
              <a:rPr lang="en-US"/>
              <a:t>Happy Coding</a:t>
            </a:r>
          </a:p>
        </p:txBody>
      </p:sp>
      <p:pic>
        <p:nvPicPr>
          <p:cNvPr id="1030" name="Picture 6" descr="vector illustration of women working in informational technologies sphere / girl programmer and coder - 120178681">
            <a:extLst>
              <a:ext uri="{FF2B5EF4-FFF2-40B4-BE49-F238E27FC236}">
                <a16:creationId xmlns:a16="http://schemas.microsoft.com/office/drawing/2014/main" id="{522E693C-34AC-4B51-A519-3F5EAE91BA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533" y="1329266"/>
            <a:ext cx="9414934" cy="4707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3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7301999" cy="2667077"/>
          </a:xfrm>
          <a:prstGeom prst="rect">
            <a:avLst/>
          </a:prstGeom>
          <a:noFill/>
        </p:spPr>
        <p:txBody>
          <a:bodyPr wrap="none" rtlCol="0">
            <a:spAutoFit/>
          </a:bodyPr>
          <a:lstStyle/>
          <a:p>
            <a:pPr marL="457200" indent="-457200">
              <a:lnSpc>
                <a:spcPct val="200000"/>
              </a:lnSpc>
              <a:buFont typeface="+mj-lt"/>
              <a:buAutoNum type="arabicPeriod"/>
            </a:pPr>
            <a:r>
              <a:rPr lang="en-US" sz="3200" b="1">
                <a:solidFill>
                  <a:srgbClr val="333399"/>
                </a:solidFill>
                <a:latin typeface="Arial" panose="020B0604020202020204" pitchFamily="34" charset="0"/>
                <a:cs typeface="Arial" panose="020B0604020202020204" pitchFamily="34" charset="0"/>
              </a:rPr>
              <a:t>Các thao tác CRUD</a:t>
            </a:r>
            <a:endParaRPr lang="en-US" sz="3200" b="1"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Cập nhật các thuộc tính sử dụng EF Core</a:t>
            </a:r>
            <a:endParaRPr lang="en-US" sz="2800" dirty="0">
              <a:solidFill>
                <a:srgbClr val="333399"/>
              </a:solidFill>
              <a:latin typeface="Arial" panose="020B0604020202020204" pitchFamily="34" charset="0"/>
              <a:cs typeface="Arial" panose="020B0604020202020204" pitchFamily="34" charset="0"/>
            </a:endParaRPr>
          </a:p>
          <a:p>
            <a:pPr marL="457200" indent="-457200">
              <a:lnSpc>
                <a:spcPct val="200000"/>
              </a:lnSpc>
              <a:buFont typeface="+mj-lt"/>
              <a:buAutoNum type="arabicPeriod"/>
            </a:pPr>
            <a:r>
              <a:rPr lang="en-US" sz="2800">
                <a:solidFill>
                  <a:srgbClr val="333399"/>
                </a:solidFill>
                <a:latin typeface="Arial" panose="020B0604020202020204" pitchFamily="34" charset="0"/>
                <a:cs typeface="Arial" panose="020B0604020202020204" pitchFamily="34" charset="0"/>
              </a:rPr>
              <a:t>Sử dụng Store Procedure</a:t>
            </a:r>
            <a:endParaRPr lang="en-US" sz="2800"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5859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096763"/>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CRUD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Các phương thức CRUD (Create, Read, Update, Detele) được sử dụng để tương tác với CSDL thông qua EF Core dưới dạng các đối tượng trong ứng dụng.</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DbContext là một lớp trừu tượng được định nghĩa trong EF Core, hỗ trợ các phương thức CRUD như Add(), Remove(), Update(), ToList(), …</a:t>
            </a:r>
          </a:p>
        </p:txBody>
      </p:sp>
    </p:spTree>
    <p:extLst>
      <p:ext uri="{BB962C8B-B14F-4D97-AF65-F5344CB8AC3E}">
        <p14:creationId xmlns:p14="http://schemas.microsoft.com/office/powerpoint/2010/main" val="959662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2988767"/>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C - Create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có thể sử dụng được phương thức </a:t>
            </a:r>
            <a:r>
              <a:rPr lang="en-US" sz="2400" b="1">
                <a:solidFill>
                  <a:srgbClr val="333399"/>
                </a:solidFill>
                <a:latin typeface="Arial" panose="020B0604020202020204" pitchFamily="34" charset="0"/>
                <a:cs typeface="Arial" panose="020B0604020202020204" pitchFamily="34" charset="0"/>
              </a:rPr>
              <a:t>Add()</a:t>
            </a:r>
            <a:r>
              <a:rPr lang="en-US" sz="2400">
                <a:solidFill>
                  <a:srgbClr val="333399"/>
                </a:solidFill>
                <a:latin typeface="Arial" panose="020B0604020202020204" pitchFamily="34" charset="0"/>
                <a:cs typeface="Arial" panose="020B0604020202020204" pitchFamily="34" charset="0"/>
              </a:rPr>
              <a:t> trong </a:t>
            </a:r>
            <a:r>
              <a:rPr lang="en-US" sz="2400" b="1">
                <a:solidFill>
                  <a:srgbClr val="333399"/>
                </a:solidFill>
                <a:latin typeface="Arial" panose="020B0604020202020204" pitchFamily="34" charset="0"/>
                <a:cs typeface="Arial" panose="020B0604020202020204" pitchFamily="34" charset="0"/>
              </a:rPr>
              <a:t>EF Core</a:t>
            </a:r>
            <a:r>
              <a:rPr lang="en-US" sz="2400">
                <a:solidFill>
                  <a:srgbClr val="333399"/>
                </a:solidFill>
                <a:latin typeface="Arial" panose="020B0604020202020204" pitchFamily="34" charset="0"/>
                <a:cs typeface="Arial" panose="020B0604020202020204" pitchFamily="34" charset="0"/>
              </a:rPr>
              <a:t>, đầu tiên cần khởi tạo một đối tượng (Object) chứa các thông tin tương ứng với Entity Class.</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Sử dụng </a:t>
            </a:r>
            <a:r>
              <a:rPr lang="en-US" sz="2400" b="1">
                <a:solidFill>
                  <a:srgbClr val="333399"/>
                </a:solidFill>
                <a:latin typeface="Arial" panose="020B0604020202020204" pitchFamily="34" charset="0"/>
                <a:cs typeface="Arial" panose="020B0604020202020204" pitchFamily="34" charset="0"/>
              </a:rPr>
              <a:t>SaveChanges()</a:t>
            </a:r>
            <a:r>
              <a:rPr lang="en-US" sz="2400">
                <a:solidFill>
                  <a:srgbClr val="333399"/>
                </a:solidFill>
                <a:latin typeface="Arial" panose="020B0604020202020204" pitchFamily="34" charset="0"/>
                <a:cs typeface="Arial" panose="020B0604020202020204" pitchFamily="34" charset="0"/>
              </a:rPr>
              <a:t> để lưu lại các thay đổi.</a:t>
            </a:r>
          </a:p>
        </p:txBody>
      </p:sp>
      <p:pic>
        <p:nvPicPr>
          <p:cNvPr id="5" name="Picture 4">
            <a:extLst>
              <a:ext uri="{FF2B5EF4-FFF2-40B4-BE49-F238E27FC236}">
                <a16:creationId xmlns:a16="http://schemas.microsoft.com/office/drawing/2014/main" id="{B5D03E8A-8C60-4A55-91E3-080F527E1651}"/>
              </a:ext>
            </a:extLst>
          </p:cNvPr>
          <p:cNvPicPr>
            <a:picLocks noChangeAspect="1"/>
          </p:cNvPicPr>
          <p:nvPr/>
        </p:nvPicPr>
        <p:blipFill>
          <a:blip r:embed="rId2"/>
          <a:stretch>
            <a:fillRect/>
          </a:stretch>
        </p:blipFill>
        <p:spPr>
          <a:xfrm>
            <a:off x="1425262" y="4477765"/>
            <a:ext cx="9341475" cy="754636"/>
          </a:xfrm>
          <a:prstGeom prst="rect">
            <a:avLst/>
          </a:prstGeom>
        </p:spPr>
      </p:pic>
    </p:spTree>
    <p:extLst>
      <p:ext uri="{BB962C8B-B14F-4D97-AF65-F5344CB8AC3E}">
        <p14:creationId xmlns:p14="http://schemas.microsoft.com/office/powerpoint/2010/main" val="291840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1880771"/>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R - Read</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có thể sử dụng được phương thức </a:t>
            </a:r>
            <a:r>
              <a:rPr lang="en-US" sz="2400" b="1">
                <a:solidFill>
                  <a:srgbClr val="333399"/>
                </a:solidFill>
                <a:latin typeface="Arial" panose="020B0604020202020204" pitchFamily="34" charset="0"/>
                <a:cs typeface="Arial" panose="020B0604020202020204" pitchFamily="34" charset="0"/>
              </a:rPr>
              <a:t>ToList()</a:t>
            </a:r>
            <a:r>
              <a:rPr lang="en-US" sz="2400">
                <a:solidFill>
                  <a:srgbClr val="333399"/>
                </a:solidFill>
                <a:latin typeface="Arial" panose="020B0604020202020204" pitchFamily="34" charset="0"/>
                <a:cs typeface="Arial" panose="020B0604020202020204" pitchFamily="34" charset="0"/>
              </a:rPr>
              <a:t> trong </a:t>
            </a:r>
            <a:r>
              <a:rPr lang="en-US" sz="2400" b="1">
                <a:solidFill>
                  <a:srgbClr val="333399"/>
                </a:solidFill>
                <a:latin typeface="Arial" panose="020B0604020202020204" pitchFamily="34" charset="0"/>
                <a:cs typeface="Arial" panose="020B0604020202020204" pitchFamily="34" charset="0"/>
              </a:rPr>
              <a:t>EF Core</a:t>
            </a:r>
            <a:r>
              <a:rPr lang="en-US" sz="2400">
                <a:solidFill>
                  <a:srgbClr val="333399"/>
                </a:solidFill>
                <a:latin typeface="Arial" panose="020B0604020202020204" pitchFamily="34" charset="0"/>
                <a:cs typeface="Arial" panose="020B0604020202020204" pitchFamily="34" charset="0"/>
              </a:rPr>
              <a:t>, ta cần xác định được Entity Class cần lấy dữ liệu.</a:t>
            </a:r>
          </a:p>
        </p:txBody>
      </p:sp>
      <p:pic>
        <p:nvPicPr>
          <p:cNvPr id="6" name="Picture 5">
            <a:extLst>
              <a:ext uri="{FF2B5EF4-FFF2-40B4-BE49-F238E27FC236}">
                <a16:creationId xmlns:a16="http://schemas.microsoft.com/office/drawing/2014/main" id="{89527D41-A20A-43FC-8115-4C4BA16B071B}"/>
              </a:ext>
            </a:extLst>
          </p:cNvPr>
          <p:cNvPicPr>
            <a:picLocks noChangeAspect="1"/>
          </p:cNvPicPr>
          <p:nvPr/>
        </p:nvPicPr>
        <p:blipFill>
          <a:blip r:embed="rId2"/>
          <a:stretch>
            <a:fillRect/>
          </a:stretch>
        </p:blipFill>
        <p:spPr>
          <a:xfrm>
            <a:off x="3679452" y="3429000"/>
            <a:ext cx="4833096" cy="579972"/>
          </a:xfrm>
          <a:prstGeom prst="rect">
            <a:avLst/>
          </a:prstGeom>
        </p:spPr>
      </p:pic>
    </p:spTree>
    <p:extLst>
      <p:ext uri="{BB962C8B-B14F-4D97-AF65-F5344CB8AC3E}">
        <p14:creationId xmlns:p14="http://schemas.microsoft.com/office/powerpoint/2010/main" val="46722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dirty="0">
                <a:solidFill>
                  <a:srgbClr val="333399"/>
                </a:solidFill>
                <a:latin typeface="Arial" panose="020B0604020202020204" pitchFamily="34" charset="0"/>
                <a:cs typeface="Arial" panose="020B0604020202020204" pitchFamily="34" charset="0"/>
              </a:rPr>
              <a:t>U - Update</a:t>
            </a:r>
          </a:p>
          <a:p>
            <a:pPr marL="800100" lvl="1"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rPr>
              <a:t>Để</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có</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thể</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sử</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dụng</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được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phương</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thức</a:t>
            </a:r>
            <a:r>
              <a:rPr lang="en-US" sz="2400" dirty="0">
                <a:solidFill>
                  <a:srgbClr val="333399"/>
                </a:solidFill>
                <a:latin typeface="Arial" panose="020B0604020202020204" pitchFamily="34" charset="0"/>
                <a:cs typeface="Arial" panose="020B0604020202020204" pitchFamily="34" charset="0"/>
              </a:rPr>
              <a:t> </a:t>
            </a:r>
            <a:r>
              <a:rPr lang="en-US" sz="2400" b="1" dirty="0">
                <a:solidFill>
                  <a:srgbClr val="333399"/>
                </a:solidFill>
                <a:latin typeface="Arial" panose="020B0604020202020204" pitchFamily="34" charset="0"/>
                <a:cs typeface="Arial" panose="020B0604020202020204" pitchFamily="34" charset="0"/>
              </a:rPr>
              <a:t>Update()</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trong</a:t>
            </a:r>
            <a:r>
              <a:rPr lang="en-US" sz="2400" dirty="0">
                <a:solidFill>
                  <a:srgbClr val="333399"/>
                </a:solidFill>
                <a:latin typeface="Arial" panose="020B0604020202020204" pitchFamily="34" charset="0"/>
                <a:cs typeface="Arial" panose="020B0604020202020204" pitchFamily="34" charset="0"/>
              </a:rPr>
              <a:t> </a:t>
            </a:r>
            <a:r>
              <a:rPr lang="en-US" sz="2400" b="1" dirty="0">
                <a:solidFill>
                  <a:srgbClr val="333399"/>
                </a:solidFill>
                <a:latin typeface="Arial" panose="020B0604020202020204" pitchFamily="34" charset="0"/>
                <a:cs typeface="Arial" panose="020B0604020202020204" pitchFamily="34" charset="0"/>
              </a:rPr>
              <a:t>EF Core</a:t>
            </a:r>
            <a:r>
              <a:rPr lang="en-US" sz="2400" dirty="0">
                <a:solidFill>
                  <a:srgbClr val="333399"/>
                </a:solidFill>
                <a:latin typeface="Arial" panose="020B0604020202020204" pitchFamily="34" charset="0"/>
                <a:cs typeface="Arial" panose="020B0604020202020204" pitchFamily="34" charset="0"/>
              </a:rPr>
              <a:t>, ta </a:t>
            </a:r>
            <a:r>
              <a:rPr lang="en-US" sz="2400" dirty="0" err="1">
                <a:solidFill>
                  <a:srgbClr val="333399"/>
                </a:solidFill>
                <a:latin typeface="Arial" panose="020B0604020202020204" pitchFamily="34" charset="0"/>
                <a:cs typeface="Arial" panose="020B0604020202020204" pitchFamily="34" charset="0"/>
              </a:rPr>
              <a:t>cần</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làm</a:t>
            </a:r>
            <a:r>
              <a:rPr lang="en-US" sz="2400" dirty="0">
                <a:solidFill>
                  <a:srgbClr val="333399"/>
                </a:solidFill>
                <a:latin typeface="Arial" panose="020B0604020202020204" pitchFamily="34" charset="0"/>
                <a:cs typeface="Arial" panose="020B0604020202020204" pitchFamily="34" charset="0"/>
              </a:rPr>
              <a:t> 2 </a:t>
            </a:r>
            <a:r>
              <a:rPr lang="en-US" sz="2400" dirty="0" err="1">
                <a:solidFill>
                  <a:srgbClr val="333399"/>
                </a:solidFill>
                <a:latin typeface="Arial" panose="020B0604020202020204" pitchFamily="34" charset="0"/>
                <a:cs typeface="Arial" panose="020B0604020202020204" pitchFamily="34" charset="0"/>
              </a:rPr>
              <a:t>việc</a:t>
            </a:r>
            <a:r>
              <a:rPr lang="en-US" sz="2400" dirty="0">
                <a:solidFill>
                  <a:srgbClr val="333399"/>
                </a:solidFill>
                <a:latin typeface="Arial" panose="020B0604020202020204" pitchFamily="34" charset="0"/>
                <a:cs typeface="Arial" panose="020B0604020202020204" pitchFamily="34" charset="0"/>
              </a:rPr>
              <a:t>:</a:t>
            </a:r>
          </a:p>
          <a:p>
            <a:pPr marL="1257300" lvl="2"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rPr>
              <a:t>Xác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định</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được</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đối</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tượng</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cần</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cập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nhật</a:t>
            </a:r>
            <a:r>
              <a:rPr lang="en-US" sz="2400" dirty="0">
                <a:solidFill>
                  <a:srgbClr val="333399"/>
                </a:solidFill>
                <a:latin typeface="Arial" panose="020B0604020202020204" pitchFamily="34" charset="0"/>
                <a:cs typeface="Arial" panose="020B0604020202020204" pitchFamily="34" charset="0"/>
              </a:rPr>
              <a:t>.</a:t>
            </a:r>
          </a:p>
          <a:p>
            <a:pPr lvl="2" algn="just">
              <a:lnSpc>
                <a:spcPct val="150000"/>
              </a:lnSpc>
            </a:pPr>
            <a:endParaRPr lang="en-US" sz="2400" dirty="0">
              <a:solidFill>
                <a:srgbClr val="333399"/>
              </a:solidFill>
              <a:latin typeface="Arial" panose="020B0604020202020204" pitchFamily="34" charset="0"/>
              <a:cs typeface="Arial" panose="020B0604020202020204" pitchFamily="34" charset="0"/>
            </a:endParaRPr>
          </a:p>
          <a:p>
            <a:pPr marL="1257300" lvl="2" indent="-342900" algn="just">
              <a:lnSpc>
                <a:spcPct val="150000"/>
              </a:lnSpc>
              <a:buFont typeface="Arial" panose="020B0604020202020204" pitchFamily="34" charset="0"/>
              <a:buChar char="•"/>
            </a:pPr>
            <a:r>
              <a:rPr lang="en-US" sz="2400" dirty="0" err="1">
                <a:solidFill>
                  <a:srgbClr val="333399"/>
                </a:solidFill>
                <a:latin typeface="Arial" panose="020B0604020202020204" pitchFamily="34" charset="0"/>
                <a:cs typeface="Arial" panose="020B0604020202020204" pitchFamily="34" charset="0"/>
              </a:rPr>
              <a:t>Cập</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nhật</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thông</a:t>
            </a:r>
            <a:r>
              <a:rPr lang="en-US" sz="2400" dirty="0">
                <a:solidFill>
                  <a:srgbClr val="333399"/>
                </a:solidFill>
                <a:latin typeface="Arial" panose="020B0604020202020204" pitchFamily="34" charset="0"/>
                <a:cs typeface="Arial" panose="020B0604020202020204" pitchFamily="34" charset="0"/>
              </a:rPr>
              <a:t> tin </a:t>
            </a:r>
            <a:r>
              <a:rPr lang="en-US" sz="2400" dirty="0" err="1">
                <a:solidFill>
                  <a:srgbClr val="333399"/>
                </a:solidFill>
                <a:latin typeface="Arial" panose="020B0604020202020204" pitchFamily="34" charset="0"/>
                <a:cs typeface="Arial" panose="020B0604020202020204" pitchFamily="34" charset="0"/>
              </a:rPr>
              <a:t>và</a:t>
            </a:r>
            <a:r>
              <a:rPr lang="en-US" sz="2400" dirty="0">
                <a:solidFill>
                  <a:srgbClr val="333399"/>
                </a:solidFill>
                <a:latin typeface="Arial" panose="020B0604020202020204" pitchFamily="34" charset="0"/>
                <a:cs typeface="Arial" panose="020B0604020202020204" pitchFamily="34" charset="0"/>
              </a:rPr>
              <a:t> dung </a:t>
            </a:r>
            <a:r>
              <a:rPr lang="en-US" sz="2400" dirty="0" err="1">
                <a:solidFill>
                  <a:srgbClr val="333399"/>
                </a:solidFill>
                <a:latin typeface="Arial" panose="020B0604020202020204" pitchFamily="34" charset="0"/>
                <a:cs typeface="Arial" panose="020B0604020202020204" pitchFamily="34" charset="0"/>
              </a:rPr>
              <a:t>SaveChanges</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để</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lưu</a:t>
            </a:r>
            <a:r>
              <a:rPr lang="en-US" sz="2400" dirty="0">
                <a:solidFill>
                  <a:srgbClr val="333399"/>
                </a:solidFill>
                <a:latin typeface="Arial" panose="020B0604020202020204" pitchFamily="34" charset="0"/>
                <a:cs typeface="Arial" panose="020B0604020202020204" pitchFamily="34" charset="0"/>
              </a:rPr>
              <a:t> </a:t>
            </a:r>
            <a:r>
              <a:rPr lang="en-US" sz="2400" dirty="0" err="1">
                <a:solidFill>
                  <a:srgbClr val="333399"/>
                </a:solidFill>
                <a:latin typeface="Arial" panose="020B0604020202020204" pitchFamily="34" charset="0"/>
                <a:cs typeface="Arial" panose="020B0604020202020204" pitchFamily="34" charset="0"/>
              </a:rPr>
              <a:t>lại</a:t>
            </a:r>
            <a:r>
              <a:rPr lang="en-US" sz="2400" dirty="0">
                <a:solidFill>
                  <a:srgbClr val="333399"/>
                </a:solidFill>
                <a:latin typeface="Arial" panose="020B0604020202020204" pitchFamily="34" charset="0"/>
                <a:cs typeface="Arial" panose="020B0604020202020204" pitchFamily="34" charset="0"/>
              </a:rPr>
              <a:t>.</a:t>
            </a:r>
          </a:p>
        </p:txBody>
      </p:sp>
      <p:pic>
        <p:nvPicPr>
          <p:cNvPr id="5" name="Picture 4">
            <a:extLst>
              <a:ext uri="{FF2B5EF4-FFF2-40B4-BE49-F238E27FC236}">
                <a16:creationId xmlns:a16="http://schemas.microsoft.com/office/drawing/2014/main" id="{4407FF0C-EB4D-4A46-87DA-519E11B775C9}"/>
              </a:ext>
            </a:extLst>
          </p:cNvPr>
          <p:cNvPicPr>
            <a:picLocks noChangeAspect="1"/>
          </p:cNvPicPr>
          <p:nvPr/>
        </p:nvPicPr>
        <p:blipFill>
          <a:blip r:embed="rId2"/>
          <a:stretch>
            <a:fillRect/>
          </a:stretch>
        </p:blipFill>
        <p:spPr>
          <a:xfrm>
            <a:off x="2356499" y="3763942"/>
            <a:ext cx="7660064" cy="410124"/>
          </a:xfrm>
          <a:prstGeom prst="rect">
            <a:avLst/>
          </a:prstGeom>
        </p:spPr>
      </p:pic>
      <p:pic>
        <p:nvPicPr>
          <p:cNvPr id="8" name="Picture 7">
            <a:extLst>
              <a:ext uri="{FF2B5EF4-FFF2-40B4-BE49-F238E27FC236}">
                <a16:creationId xmlns:a16="http://schemas.microsoft.com/office/drawing/2014/main" id="{463B265A-2721-497E-833B-04476F9059F5}"/>
              </a:ext>
            </a:extLst>
          </p:cNvPr>
          <p:cNvPicPr>
            <a:picLocks noChangeAspect="1"/>
          </p:cNvPicPr>
          <p:nvPr/>
        </p:nvPicPr>
        <p:blipFill>
          <a:blip r:embed="rId3"/>
          <a:stretch>
            <a:fillRect/>
          </a:stretch>
        </p:blipFill>
        <p:spPr>
          <a:xfrm>
            <a:off x="3261665" y="4821232"/>
            <a:ext cx="5849731" cy="1462433"/>
          </a:xfrm>
          <a:prstGeom prst="rect">
            <a:avLst/>
          </a:prstGeom>
        </p:spPr>
      </p:pic>
    </p:spTree>
    <p:extLst>
      <p:ext uri="{BB962C8B-B14F-4D97-AF65-F5344CB8AC3E}">
        <p14:creationId xmlns:p14="http://schemas.microsoft.com/office/powerpoint/2010/main" val="3034085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b="1"/>
              <a:t>1. Các thao tác CRUD</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3542765"/>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D - Delete</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có thể sử dụng được phương thức </a:t>
            </a:r>
            <a:r>
              <a:rPr lang="en-US" sz="2400" b="1">
                <a:solidFill>
                  <a:srgbClr val="333399"/>
                </a:solidFill>
                <a:latin typeface="Arial" panose="020B0604020202020204" pitchFamily="34" charset="0"/>
                <a:cs typeface="Arial" panose="020B0604020202020204" pitchFamily="34" charset="0"/>
              </a:rPr>
              <a:t>Delete()</a:t>
            </a:r>
            <a:r>
              <a:rPr lang="en-US" sz="2400">
                <a:solidFill>
                  <a:srgbClr val="333399"/>
                </a:solidFill>
                <a:latin typeface="Arial" panose="020B0604020202020204" pitchFamily="34" charset="0"/>
                <a:cs typeface="Arial" panose="020B0604020202020204" pitchFamily="34" charset="0"/>
              </a:rPr>
              <a:t> trong </a:t>
            </a:r>
            <a:r>
              <a:rPr lang="en-US" sz="2400" b="1">
                <a:solidFill>
                  <a:srgbClr val="333399"/>
                </a:solidFill>
                <a:latin typeface="Arial" panose="020B0604020202020204" pitchFamily="34" charset="0"/>
                <a:cs typeface="Arial" panose="020B0604020202020204" pitchFamily="34" charset="0"/>
              </a:rPr>
              <a:t>EF Core</a:t>
            </a:r>
            <a:r>
              <a:rPr lang="en-US" sz="2400">
                <a:solidFill>
                  <a:srgbClr val="333399"/>
                </a:solidFill>
                <a:latin typeface="Arial" panose="020B0604020202020204" pitchFamily="34" charset="0"/>
                <a:cs typeface="Arial" panose="020B0604020202020204" pitchFamily="34" charset="0"/>
              </a:rPr>
              <a:t>, ta cần làm 2 việc:</a:t>
            </a: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Xác định được đối tượng cần cập nhật.</a:t>
            </a:r>
          </a:p>
          <a:p>
            <a:pPr lvl="2" algn="just">
              <a:lnSpc>
                <a:spcPct val="150000"/>
              </a:lnSpc>
            </a:pPr>
            <a:endParaRPr lang="en-US" sz="2400">
              <a:solidFill>
                <a:srgbClr val="333399"/>
              </a:solidFill>
              <a:latin typeface="Arial" panose="020B0604020202020204" pitchFamily="34" charset="0"/>
              <a:cs typeface="Arial" panose="020B0604020202020204" pitchFamily="34" charset="0"/>
            </a:endParaRPr>
          </a:p>
          <a:p>
            <a:pPr marL="1257300" lvl="2"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Xóa thông tin và dung SaveChanges để lưu lại.</a:t>
            </a:r>
          </a:p>
        </p:txBody>
      </p:sp>
      <p:pic>
        <p:nvPicPr>
          <p:cNvPr id="6" name="Picture 5">
            <a:extLst>
              <a:ext uri="{FF2B5EF4-FFF2-40B4-BE49-F238E27FC236}">
                <a16:creationId xmlns:a16="http://schemas.microsoft.com/office/drawing/2014/main" id="{3A37BDAA-12EE-4A51-8381-E72310B9B4E9}"/>
              </a:ext>
            </a:extLst>
          </p:cNvPr>
          <p:cNvPicPr>
            <a:picLocks noChangeAspect="1"/>
          </p:cNvPicPr>
          <p:nvPr/>
        </p:nvPicPr>
        <p:blipFill>
          <a:blip r:embed="rId2"/>
          <a:stretch>
            <a:fillRect/>
          </a:stretch>
        </p:blipFill>
        <p:spPr>
          <a:xfrm>
            <a:off x="4583670" y="4890665"/>
            <a:ext cx="3024659" cy="750211"/>
          </a:xfrm>
          <a:prstGeom prst="rect">
            <a:avLst/>
          </a:prstGeom>
        </p:spPr>
      </p:pic>
      <p:pic>
        <p:nvPicPr>
          <p:cNvPr id="9" name="Picture 8">
            <a:extLst>
              <a:ext uri="{FF2B5EF4-FFF2-40B4-BE49-F238E27FC236}">
                <a16:creationId xmlns:a16="http://schemas.microsoft.com/office/drawing/2014/main" id="{6BD499CA-C01D-4418-9DC4-DE596B83CDB3}"/>
              </a:ext>
            </a:extLst>
          </p:cNvPr>
          <p:cNvPicPr>
            <a:picLocks noChangeAspect="1"/>
          </p:cNvPicPr>
          <p:nvPr/>
        </p:nvPicPr>
        <p:blipFill>
          <a:blip r:embed="rId3"/>
          <a:stretch>
            <a:fillRect/>
          </a:stretch>
        </p:blipFill>
        <p:spPr>
          <a:xfrm>
            <a:off x="2808088" y="3738006"/>
            <a:ext cx="6575823" cy="461461"/>
          </a:xfrm>
          <a:prstGeom prst="rect">
            <a:avLst/>
          </a:prstGeom>
        </p:spPr>
      </p:pic>
    </p:spTree>
    <p:extLst>
      <p:ext uri="{BB962C8B-B14F-4D97-AF65-F5344CB8AC3E}">
        <p14:creationId xmlns:p14="http://schemas.microsoft.com/office/powerpoint/2010/main" val="3917170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ED6-1F93-49E8-87BE-A48646E74F84}"/>
              </a:ext>
            </a:extLst>
          </p:cNvPr>
          <p:cNvSpPr>
            <a:spLocks noGrp="1"/>
          </p:cNvSpPr>
          <p:nvPr>
            <p:ph type="title"/>
          </p:nvPr>
        </p:nvSpPr>
        <p:spPr/>
        <p:txBody>
          <a:bodyPr/>
          <a:lstStyle/>
          <a:p>
            <a:r>
              <a:rPr lang="en-US" b="1"/>
              <a:t>Nội dung</a:t>
            </a:r>
          </a:p>
        </p:txBody>
      </p:sp>
      <p:sp>
        <p:nvSpPr>
          <p:cNvPr id="3" name="TextBox 2">
            <a:extLst>
              <a:ext uri="{FF2B5EF4-FFF2-40B4-BE49-F238E27FC236}">
                <a16:creationId xmlns:a16="http://schemas.microsoft.com/office/drawing/2014/main" id="{BF71B10A-C45B-4D2B-A757-54D07EDEFBDF}"/>
              </a:ext>
            </a:extLst>
          </p:cNvPr>
          <p:cNvSpPr txBox="1"/>
          <p:nvPr/>
        </p:nvSpPr>
        <p:spPr>
          <a:xfrm>
            <a:off x="1425430" y="1210734"/>
            <a:ext cx="8725466" cy="2667077"/>
          </a:xfrm>
          <a:prstGeom prst="rect">
            <a:avLst/>
          </a:prstGeom>
          <a:noFill/>
        </p:spPr>
        <p:txBody>
          <a:bodyPr wrap="none" rtlCol="0">
            <a:spAutoFit/>
          </a:bodyPr>
          <a:lstStyle/>
          <a:p>
            <a:pPr marL="457200" indent="-457200">
              <a:lnSpc>
                <a:spcPct val="200000"/>
              </a:lnSpc>
              <a:buFont typeface="+mj-lt"/>
              <a:buAutoNum type="arabicPeriod"/>
            </a:pPr>
            <a:r>
              <a:rPr lang="en-US" sz="2800" dirty="0" err="1">
                <a:solidFill>
                  <a:schemeClr val="bg1">
                    <a:lumMod val="75000"/>
                  </a:schemeClr>
                </a:solidFill>
                <a:latin typeface="Arial" panose="020B0604020202020204" pitchFamily="34" charset="0"/>
                <a:cs typeface="Arial" panose="020B0604020202020204" pitchFamily="34" charset="0"/>
              </a:rPr>
              <a:t>Các</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thao</a:t>
            </a:r>
            <a:r>
              <a:rPr lang="en-US" sz="2800" dirty="0">
                <a:solidFill>
                  <a:schemeClr val="bg1">
                    <a:lumMod val="75000"/>
                  </a:schemeClr>
                </a:solidFill>
                <a:latin typeface="Arial" panose="020B0604020202020204" pitchFamily="34" charset="0"/>
                <a:cs typeface="Arial" panose="020B0604020202020204" pitchFamily="34" charset="0"/>
              </a:rPr>
              <a:t> </a:t>
            </a:r>
            <a:r>
              <a:rPr lang="en-US" sz="2800" dirty="0" err="1">
                <a:solidFill>
                  <a:schemeClr val="bg1">
                    <a:lumMod val="75000"/>
                  </a:schemeClr>
                </a:solidFill>
                <a:latin typeface="Arial" panose="020B0604020202020204" pitchFamily="34" charset="0"/>
                <a:cs typeface="Arial" panose="020B0604020202020204" pitchFamily="34" charset="0"/>
              </a:rPr>
              <a:t>tác</a:t>
            </a:r>
            <a:r>
              <a:rPr lang="en-US" sz="2800" dirty="0">
                <a:solidFill>
                  <a:schemeClr val="bg1">
                    <a:lumMod val="75000"/>
                  </a:schemeClr>
                </a:solidFill>
                <a:latin typeface="Arial" panose="020B0604020202020204" pitchFamily="34" charset="0"/>
                <a:cs typeface="Arial" panose="020B0604020202020204" pitchFamily="34" charset="0"/>
              </a:rPr>
              <a:t> CRUD</a:t>
            </a:r>
          </a:p>
          <a:p>
            <a:pPr marL="457200" indent="-457200">
              <a:lnSpc>
                <a:spcPct val="200000"/>
              </a:lnSpc>
              <a:buFont typeface="+mj-lt"/>
              <a:buAutoNum type="arabicPeriod"/>
            </a:pPr>
            <a:r>
              <a:rPr lang="en-US" sz="3200" b="1" dirty="0" err="1">
                <a:solidFill>
                  <a:srgbClr val="333399"/>
                </a:solidFill>
                <a:latin typeface="Arial" panose="020B0604020202020204" pitchFamily="34" charset="0"/>
                <a:cs typeface="Arial" panose="020B0604020202020204" pitchFamily="34" charset="0"/>
              </a:rPr>
              <a:t>Cập</a:t>
            </a:r>
            <a:r>
              <a:rPr lang="en-US" sz="3200" b="1" dirty="0">
                <a:solidFill>
                  <a:srgbClr val="333399"/>
                </a:solidFill>
                <a:latin typeface="Arial" panose="020B0604020202020204" pitchFamily="34" charset="0"/>
                <a:cs typeface="Arial" panose="020B0604020202020204" pitchFamily="34" charset="0"/>
              </a:rPr>
              <a:t> </a:t>
            </a:r>
            <a:r>
              <a:rPr lang="en-US" sz="3200" b="1" dirty="0" err="1">
                <a:solidFill>
                  <a:srgbClr val="333399"/>
                </a:solidFill>
                <a:latin typeface="Arial" panose="020B0604020202020204" pitchFamily="34" charset="0"/>
                <a:cs typeface="Arial" panose="020B0604020202020204" pitchFamily="34" charset="0"/>
              </a:rPr>
              <a:t>nhật</a:t>
            </a:r>
            <a:r>
              <a:rPr lang="en-US" sz="3200" b="1" dirty="0">
                <a:solidFill>
                  <a:srgbClr val="333399"/>
                </a:solidFill>
                <a:latin typeface="Arial" panose="020B0604020202020204" pitchFamily="34" charset="0"/>
                <a:cs typeface="Arial" panose="020B0604020202020204" pitchFamily="34" charset="0"/>
              </a:rPr>
              <a:t> </a:t>
            </a:r>
            <a:r>
              <a:rPr lang="en-US" sz="3200" b="1" dirty="0" err="1">
                <a:solidFill>
                  <a:srgbClr val="333399"/>
                </a:solidFill>
                <a:latin typeface="Arial" panose="020B0604020202020204" pitchFamily="34" charset="0"/>
                <a:cs typeface="Arial" panose="020B0604020202020204" pitchFamily="34" charset="0"/>
              </a:rPr>
              <a:t>các</a:t>
            </a:r>
            <a:r>
              <a:rPr lang="en-US" sz="3200" b="1" dirty="0">
                <a:solidFill>
                  <a:srgbClr val="333399"/>
                </a:solidFill>
                <a:latin typeface="Arial" panose="020B0604020202020204" pitchFamily="34" charset="0"/>
                <a:cs typeface="Arial" panose="020B0604020202020204" pitchFamily="34" charset="0"/>
              </a:rPr>
              <a:t> </a:t>
            </a:r>
            <a:r>
              <a:rPr lang="en-US" sz="3200" b="1" dirty="0" err="1">
                <a:solidFill>
                  <a:srgbClr val="333399"/>
                </a:solidFill>
                <a:latin typeface="Arial" panose="020B0604020202020204" pitchFamily="34" charset="0"/>
                <a:cs typeface="Arial" panose="020B0604020202020204" pitchFamily="34" charset="0"/>
              </a:rPr>
              <a:t>thuộc</a:t>
            </a:r>
            <a:r>
              <a:rPr lang="en-US" sz="3200" b="1" dirty="0">
                <a:solidFill>
                  <a:srgbClr val="333399"/>
                </a:solidFill>
                <a:latin typeface="Arial" panose="020B0604020202020204" pitchFamily="34" charset="0"/>
                <a:cs typeface="Arial" panose="020B0604020202020204" pitchFamily="34" charset="0"/>
              </a:rPr>
              <a:t> </a:t>
            </a:r>
            <a:r>
              <a:rPr lang="en-US" sz="3200" b="1" dirty="0" err="1">
                <a:solidFill>
                  <a:srgbClr val="333399"/>
                </a:solidFill>
                <a:latin typeface="Arial" panose="020B0604020202020204" pitchFamily="34" charset="0"/>
                <a:cs typeface="Arial" panose="020B0604020202020204" pitchFamily="34" charset="0"/>
              </a:rPr>
              <a:t>tính</a:t>
            </a:r>
            <a:r>
              <a:rPr lang="en-US" sz="3200" b="1" dirty="0">
                <a:solidFill>
                  <a:srgbClr val="333399"/>
                </a:solidFill>
                <a:latin typeface="Arial" panose="020B0604020202020204" pitchFamily="34" charset="0"/>
                <a:cs typeface="Arial" panose="020B0604020202020204" pitchFamily="34" charset="0"/>
              </a:rPr>
              <a:t> </a:t>
            </a:r>
            <a:r>
              <a:rPr lang="en-US" sz="3200" b="1" dirty="0" err="1">
                <a:solidFill>
                  <a:srgbClr val="333399"/>
                </a:solidFill>
                <a:latin typeface="Arial" panose="020B0604020202020204" pitchFamily="34" charset="0"/>
                <a:cs typeface="Arial" panose="020B0604020202020204" pitchFamily="34" charset="0"/>
              </a:rPr>
              <a:t>sử</a:t>
            </a:r>
            <a:r>
              <a:rPr lang="en-US" sz="3200" b="1" dirty="0">
                <a:solidFill>
                  <a:srgbClr val="333399"/>
                </a:solidFill>
                <a:latin typeface="Arial" panose="020B0604020202020204" pitchFamily="34" charset="0"/>
                <a:cs typeface="Arial" panose="020B0604020202020204" pitchFamily="34" charset="0"/>
              </a:rPr>
              <a:t> </a:t>
            </a:r>
            <a:r>
              <a:rPr lang="en-US" sz="3200" b="1" dirty="0" err="1">
                <a:solidFill>
                  <a:srgbClr val="333399"/>
                </a:solidFill>
                <a:latin typeface="Arial" panose="020B0604020202020204" pitchFamily="34" charset="0"/>
                <a:cs typeface="Arial" panose="020B0604020202020204" pitchFamily="34" charset="0"/>
              </a:rPr>
              <a:t>dụng</a:t>
            </a:r>
            <a:r>
              <a:rPr lang="en-US" sz="3200" b="1" dirty="0">
                <a:solidFill>
                  <a:srgbClr val="333399"/>
                </a:solidFill>
                <a:latin typeface="Arial" panose="020B0604020202020204" pitchFamily="34" charset="0"/>
                <a:cs typeface="Arial" panose="020B0604020202020204" pitchFamily="34" charset="0"/>
              </a:rPr>
              <a:t> EF Core</a:t>
            </a:r>
          </a:p>
          <a:p>
            <a:pPr marL="457200" indent="-457200">
              <a:lnSpc>
                <a:spcPct val="200000"/>
              </a:lnSpc>
              <a:buFont typeface="+mj-lt"/>
              <a:buAutoNum type="arabicPeriod"/>
            </a:pPr>
            <a:r>
              <a:rPr lang="en-US" sz="2800" dirty="0" err="1">
                <a:solidFill>
                  <a:srgbClr val="333399"/>
                </a:solidFill>
                <a:latin typeface="Arial" panose="020B0604020202020204" pitchFamily="34" charset="0"/>
                <a:cs typeface="Arial" panose="020B0604020202020204" pitchFamily="34" charset="0"/>
              </a:rPr>
              <a:t>Sử</a:t>
            </a:r>
            <a:r>
              <a:rPr lang="en-US" sz="2800" dirty="0">
                <a:solidFill>
                  <a:srgbClr val="333399"/>
                </a:solidFill>
                <a:latin typeface="Arial" panose="020B0604020202020204" pitchFamily="34" charset="0"/>
                <a:cs typeface="Arial" panose="020B0604020202020204" pitchFamily="34" charset="0"/>
              </a:rPr>
              <a:t> </a:t>
            </a:r>
            <a:r>
              <a:rPr lang="en-US" sz="2800" dirty="0" err="1">
                <a:solidFill>
                  <a:srgbClr val="333399"/>
                </a:solidFill>
                <a:latin typeface="Arial" panose="020B0604020202020204" pitchFamily="34" charset="0"/>
                <a:cs typeface="Arial" panose="020B0604020202020204" pitchFamily="34" charset="0"/>
              </a:rPr>
              <a:t>dụng</a:t>
            </a:r>
            <a:r>
              <a:rPr lang="en-US" sz="2800" dirty="0">
                <a:solidFill>
                  <a:srgbClr val="333399"/>
                </a:solidFill>
                <a:latin typeface="Arial" panose="020B0604020202020204" pitchFamily="34" charset="0"/>
                <a:cs typeface="Arial" panose="020B0604020202020204" pitchFamily="34" charset="0"/>
              </a:rPr>
              <a:t> Store </a:t>
            </a:r>
            <a:r>
              <a:rPr lang="en-US" sz="2800" dirty="0" smtClean="0">
                <a:solidFill>
                  <a:srgbClr val="333399"/>
                </a:solidFill>
                <a:latin typeface="Arial" panose="020B0604020202020204" pitchFamily="34" charset="0"/>
                <a:cs typeface="Arial" panose="020B0604020202020204" pitchFamily="34" charset="0"/>
              </a:rPr>
              <a:t>Procedure</a:t>
            </a:r>
            <a:endParaRPr lang="en-US" sz="2800" dirty="0">
              <a:solidFill>
                <a:srgbClr val="33339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5546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ECE5-6C78-4FFA-B52B-456A914B5ECE}"/>
              </a:ext>
            </a:extLst>
          </p:cNvPr>
          <p:cNvSpPr>
            <a:spLocks noGrp="1"/>
          </p:cNvSpPr>
          <p:nvPr>
            <p:ph type="title"/>
          </p:nvPr>
        </p:nvSpPr>
        <p:spPr/>
        <p:txBody>
          <a:bodyPr/>
          <a:lstStyle/>
          <a:p>
            <a:r>
              <a:rPr lang="en-US"/>
              <a:t>2</a:t>
            </a:r>
            <a:r>
              <a:rPr lang="en-US" b="1"/>
              <a:t>. Cập nhật các thuộc tính sử dụng EF Core</a:t>
            </a:r>
          </a:p>
        </p:txBody>
      </p:sp>
      <p:sp>
        <p:nvSpPr>
          <p:cNvPr id="4" name="TextBox 3">
            <a:extLst>
              <a:ext uri="{FF2B5EF4-FFF2-40B4-BE49-F238E27FC236}">
                <a16:creationId xmlns:a16="http://schemas.microsoft.com/office/drawing/2014/main" id="{680624B8-669E-4011-B27E-6B968739B41F}"/>
              </a:ext>
            </a:extLst>
          </p:cNvPr>
          <p:cNvSpPr txBox="1"/>
          <p:nvPr/>
        </p:nvSpPr>
        <p:spPr>
          <a:xfrm>
            <a:off x="1425430" y="1243202"/>
            <a:ext cx="9411903" cy="4650760"/>
          </a:xfrm>
          <a:prstGeom prst="rect">
            <a:avLst/>
          </a:prstGeom>
          <a:noFill/>
        </p:spPr>
        <p:txBody>
          <a:bodyPr wrap="square" rtlCol="0">
            <a:spAutoFit/>
          </a:bodyPr>
          <a:lstStyle/>
          <a:p>
            <a:pPr marL="457200" indent="-457200" algn="just">
              <a:lnSpc>
                <a:spcPct val="150000"/>
              </a:lnSpc>
              <a:spcAft>
                <a:spcPts val="800"/>
              </a:spcAft>
              <a:buFont typeface="Wingdings" panose="05000000000000000000" pitchFamily="2" charset="2"/>
              <a:buChar char="v"/>
            </a:pPr>
            <a:r>
              <a:rPr lang="en-US" sz="2800" b="1">
                <a:solidFill>
                  <a:srgbClr val="333399"/>
                </a:solidFill>
                <a:latin typeface="Arial" panose="020B0604020202020204" pitchFamily="34" charset="0"/>
                <a:cs typeface="Arial" panose="020B0604020202020204" pitchFamily="34" charset="0"/>
              </a:rPr>
              <a:t>Migrations là gì?</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Được hiểu như phiên bản của cấu trúc cơ sở dữ liệu, cho phép tạo ra các phiên bản mới của cấu trúc CSDL từ phiên bản hiện có bằng cách thêm, xóa các thành phần đã có.</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tạo một phiên bản ta khai báo:</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Add-Migration &lt;Tên Migration&gt;</a:t>
            </a:r>
          </a:p>
          <a:p>
            <a:pPr marL="800100" lvl="1" indent="-342900" algn="just">
              <a:lnSpc>
                <a:spcPct val="150000"/>
              </a:lnSpc>
              <a:buFont typeface="Arial" panose="020B0604020202020204" pitchFamily="34" charset="0"/>
              <a:buChar char="•"/>
            </a:pPr>
            <a:r>
              <a:rPr lang="en-US" sz="2400">
                <a:solidFill>
                  <a:srgbClr val="333399"/>
                </a:solidFill>
                <a:latin typeface="Arial" panose="020B0604020202020204" pitchFamily="34" charset="0"/>
                <a:cs typeface="Arial" panose="020B0604020202020204" pitchFamily="34" charset="0"/>
              </a:rPr>
              <a:t>Để cập nhật lại cấu trúc Database ta sử dụng lệnh:</a:t>
            </a:r>
          </a:p>
          <a:p>
            <a:pPr marL="1257300" lvl="2" indent="-342900" algn="just">
              <a:lnSpc>
                <a:spcPct val="150000"/>
              </a:lnSpc>
              <a:buFont typeface="Arial" panose="020B0604020202020204" pitchFamily="34" charset="0"/>
              <a:buChar char="•"/>
            </a:pPr>
            <a:r>
              <a:rPr lang="en-US" sz="2400" b="1">
                <a:solidFill>
                  <a:srgbClr val="333399"/>
                </a:solidFill>
                <a:latin typeface="Arial" panose="020B0604020202020204" pitchFamily="34" charset="0"/>
                <a:cs typeface="Arial" panose="020B0604020202020204" pitchFamily="34" charset="0"/>
              </a:rPr>
              <a:t>Update-Database</a:t>
            </a:r>
          </a:p>
        </p:txBody>
      </p:sp>
    </p:spTree>
    <p:extLst>
      <p:ext uri="{BB962C8B-B14F-4D97-AF65-F5344CB8AC3E}">
        <p14:creationId xmlns:p14="http://schemas.microsoft.com/office/powerpoint/2010/main" val="20739341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ags/tag2.xml><?xml version="1.0" encoding="utf-8"?>
<p:tagLst xmlns:a="http://schemas.openxmlformats.org/drawingml/2006/main" xmlns:r="http://schemas.openxmlformats.org/officeDocument/2006/relationships" xmlns:p="http://schemas.openxmlformats.org/presentationml/2006/main">
  <p:tag name="MMPROD_SUBSTITUTION_ID" val="{3CE1DD0C-F23F-4A50-AF91-8D24E5749DE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583</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PowerPoint Presentation</vt:lpstr>
      <vt:lpstr>Nội dung</vt:lpstr>
      <vt:lpstr>1. Các thao tác CRUD</vt:lpstr>
      <vt:lpstr>1. Các thao tác CRUD</vt:lpstr>
      <vt:lpstr>1. Các thao tác CRUD</vt:lpstr>
      <vt:lpstr>1. Các thao tác CRUD</vt:lpstr>
      <vt:lpstr>1. Các thao tác CRUD</vt:lpstr>
      <vt:lpstr>Nội dung</vt:lpstr>
      <vt:lpstr>2. Cập nhật các thuộc tính sử dụng EF Core</vt:lpstr>
      <vt:lpstr>2. Cập nhật các thuộc tính sử dụng EF Core</vt:lpstr>
      <vt:lpstr>2. Cập nhật các thuộc tính sử dụng EF Core</vt:lpstr>
      <vt:lpstr>2. Cập nhật các thuộc tính sử dụng EF Core</vt:lpstr>
      <vt:lpstr>2. Cập nhật các thuộc tính sử dụng EF Core</vt:lpstr>
      <vt:lpstr>2. Cập nhật các thuộc tính sử dụng EF Core</vt:lpstr>
      <vt:lpstr>2. Cập nhật các thuộc tính sử dụng EF Core</vt:lpstr>
      <vt:lpstr>Nội dung</vt:lpstr>
      <vt:lpstr>Happy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Huynh</dc:creator>
  <cp:lastModifiedBy>hv</cp:lastModifiedBy>
  <cp:revision>38</cp:revision>
  <dcterms:created xsi:type="dcterms:W3CDTF">2023-02-24T06:20:16Z</dcterms:created>
  <dcterms:modified xsi:type="dcterms:W3CDTF">2023-06-11T04:46:07Z</dcterms:modified>
</cp:coreProperties>
</file>