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306" r:id="rId3"/>
    <p:sldId id="307" r:id="rId4"/>
    <p:sldId id="308" r:id="rId5"/>
    <p:sldId id="310" r:id="rId6"/>
    <p:sldId id="309" r:id="rId7"/>
    <p:sldId id="305" r:id="rId8"/>
    <p:sldId id="313" r:id="rId9"/>
    <p:sldId id="281"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Montserrat ExtraBold" panose="020B060402020202020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8ECB463-193D-4A2A-B9F7-718970E20571}">
          <p14:sldIdLst>
            <p14:sldId id="256"/>
            <p14:sldId id="306"/>
            <p14:sldId id="307"/>
            <p14:sldId id="308"/>
            <p14:sldId id="310"/>
            <p14:sldId id="309"/>
            <p14:sldId id="305"/>
            <p14:sldId id="313"/>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D82635-235C-4C10-B1BE-C28DFAE1EA74}">
  <a:tblStyle styleId="{88D82635-235C-4C10-B1BE-C28DFAE1E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3" d="100"/>
          <a:sy n="103"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SECTION_TITLE_AND_DESCRIPTION_1_2">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9"/>
          <p:cNvSpPr txBox="1">
            <a:spLocks noGrp="1"/>
          </p:cNvSpPr>
          <p:nvPr>
            <p:ph type="subTitle" idx="1"/>
          </p:nvPr>
        </p:nvSpPr>
        <p:spPr>
          <a:xfrm>
            <a:off x="5817050" y="2435925"/>
            <a:ext cx="2556300" cy="20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4" name="Google Shape;134;p29"/>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1">
  <p:cSld name="SECTION_TITLE_AND_DESCRIPTION_1_1_2">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0" name="Google Shape;150;p3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71551" y="736600"/>
            <a:ext cx="7200897" cy="9779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8/8/2023</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8408591" y="120651"/>
            <a:ext cx="407023" cy="209550"/>
          </a:xfrm>
          <a:prstGeom prst="rect">
            <a:avLst/>
          </a:prstGeom>
        </p:spPr>
        <p:txBody>
          <a:bodyPr vert="horz" lIns="68580" tIns="34290" rIns="68580" bIns="3429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750" smtClean="0"/>
              <a:pPr/>
              <a:t>‹#›</a:t>
            </a:fld>
            <a:endParaRPr lang="en-US" sz="750" dirty="0"/>
          </a:p>
        </p:txBody>
      </p:sp>
    </p:spTree>
    <p:extLst>
      <p:ext uri="{BB962C8B-B14F-4D97-AF65-F5344CB8AC3E}">
        <p14:creationId xmlns:p14="http://schemas.microsoft.com/office/powerpoint/2010/main" val="5259965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5" r:id="rId4"/>
    <p:sldLayoutId id="2147483680"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hyperlink" Target="https://tspace.library.utoronto.ca/handle/1807/24487" TargetMode="External"/><Relationship Id="rId4" Type="http://schemas.openxmlformats.org/officeDocument/2006/relationships/hyperlink" Target="https://zenodo.org/record/1188976#.XsAXemgzaU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latin typeface="Times New Roman" panose="02020603050405020304" pitchFamily="18" charset="0"/>
                <a:cs typeface="Times New Roman" panose="02020603050405020304" pitchFamily="18" charset="0"/>
              </a:rPr>
              <a:t>SPEECH EM</a:t>
            </a:r>
            <a:r>
              <a:rPr lang="en-IN" dirty="0">
                <a:solidFill>
                  <a:schemeClr val="bg1"/>
                </a:solidFill>
                <a:latin typeface="Times New Roman" panose="02020603050405020304" pitchFamily="18" charset="0"/>
                <a:cs typeface="Times New Roman" panose="02020603050405020304" pitchFamily="18" charset="0"/>
              </a:rPr>
              <a:t>OTION RECOGNITON</a:t>
            </a:r>
            <a:endParaRPr dirty="0">
              <a:solidFill>
                <a:schemeClr val="bg1"/>
              </a:solidFill>
              <a:latin typeface="Times New Roman" panose="02020603050405020304" pitchFamily="18" charset="0"/>
              <a:cs typeface="Times New Roman" panose="02020603050405020304" pitchFamily="18" charset="0"/>
            </a:endParaRPr>
          </a:p>
        </p:txBody>
      </p:sp>
      <p:sp>
        <p:nvSpPr>
          <p:cNvPr id="163" name="Google Shape;163;p38"/>
          <p:cNvSpPr txBox="1">
            <a:spLocks noGrp="1"/>
          </p:cNvSpPr>
          <p:nvPr>
            <p:ph type="subTitle" idx="1"/>
          </p:nvPr>
        </p:nvSpPr>
        <p:spPr>
          <a:xfrm>
            <a:off x="3337552" y="4262487"/>
            <a:ext cx="5806448"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                                                P</a:t>
            </a:r>
            <a:r>
              <a:rPr lang="en" dirty="0">
                <a:latin typeface="Times New Roman" panose="02020603050405020304" pitchFamily="18" charset="0"/>
                <a:cs typeface="Times New Roman" panose="02020603050405020304" pitchFamily="18" charset="0"/>
              </a:rPr>
              <a:t>resented By A</a:t>
            </a:r>
            <a:r>
              <a:rPr lang="en-IN" dirty="0">
                <a:latin typeface="Times New Roman" panose="02020603050405020304" pitchFamily="18" charset="0"/>
                <a:cs typeface="Times New Roman" panose="02020603050405020304" pitchFamily="18" charset="0"/>
              </a:rPr>
              <a:t>JIN VIJAYAN,</a:t>
            </a: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		                                         FARSEEN AHAMMED</a:t>
            </a:r>
            <a:endParaRPr dirty="0">
              <a:latin typeface="Times New Roman" panose="02020603050405020304" pitchFamily="18" charset="0"/>
              <a:cs typeface="Times New Roman" panose="02020603050405020304" pitchFamily="18" charset="0"/>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A4717FB-544B-4739-B827-9A6EFEAC4E59}"/>
              </a:ext>
            </a:extLst>
          </p:cNvPr>
          <p:cNvSpPr>
            <a:spLocks noGrp="1"/>
          </p:cNvSpPr>
          <p:nvPr>
            <p:ph type="subTitle" idx="1"/>
          </p:nvPr>
        </p:nvSpPr>
        <p:spPr>
          <a:xfrm>
            <a:off x="0" y="1732156"/>
            <a:ext cx="9143999" cy="3062868"/>
          </a:xfrm>
        </p:spPr>
        <p:txBody>
          <a:bodyPr/>
          <a:lstStyle/>
          <a:p>
            <a:pPr>
              <a:buFont typeface="Wingdings" panose="05000000000000000000" pitchFamily="2" charset="2"/>
              <a:buChar char="q"/>
            </a:pPr>
            <a:r>
              <a:rPr lang="en-US" sz="1400" dirty="0"/>
              <a:t>Emotions play a crucial role in comprehending human interactions. Ongoing research seeks to develop methods that mimic human abilities in recognizing emotions conveyed through facial expressions, vocal tone variations, and more. One such field is Speech Emotion Recognition (SER), which leverages deep learning and machine learning algorithms to create an automated system for emotion recognition.</a:t>
            </a:r>
          </a:p>
          <a:p>
            <a:pPr marL="114300" indent="0"/>
            <a:endParaRPr lang="en-US" sz="1400" dirty="0"/>
          </a:p>
          <a:p>
            <a:pPr>
              <a:buFont typeface="Wingdings" panose="05000000000000000000" pitchFamily="2" charset="2"/>
              <a:buChar char="q"/>
            </a:pPr>
            <a:r>
              <a:rPr lang="en-US" sz="1400" dirty="0"/>
              <a:t>In this project, our primary objective is to construct a model that effectively replicates the innate human ability to perceive and categorize emotions from audio sources. By leveraging advanced algorithms, we aspire to impart this model with the capacity to distinguish and classify emotions accurately, paralleling the intuitive comprehension exhibited by humans.</a:t>
            </a:r>
          </a:p>
          <a:p>
            <a:pPr>
              <a:buFont typeface="Wingdings" panose="05000000000000000000" pitchFamily="2" charset="2"/>
              <a:buChar char="q"/>
            </a:pPr>
            <a:endParaRPr lang="en-IN" sz="1400" dirty="0">
              <a:solidFill>
                <a:schemeClr val="accent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22037E5-EB6F-45BB-BE16-058662F50AFA}"/>
              </a:ext>
            </a:extLst>
          </p:cNvPr>
          <p:cNvSpPr>
            <a:spLocks noGrp="1"/>
          </p:cNvSpPr>
          <p:nvPr>
            <p:ph type="title"/>
          </p:nvPr>
        </p:nvSpPr>
        <p:spPr>
          <a:xfrm>
            <a:off x="0" y="288908"/>
            <a:ext cx="9144000" cy="941400"/>
          </a:xfrm>
        </p:spPr>
        <p:txBody>
          <a:bodyPr/>
          <a:lstStyle/>
          <a:p>
            <a:pPr algn="ctr"/>
            <a:r>
              <a:rPr lang="en-US" sz="18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18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42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D68FAA-E035-4741-973C-E9097FCBF5CF}"/>
              </a:ext>
            </a:extLst>
          </p:cNvPr>
          <p:cNvSpPr>
            <a:spLocks noGrp="1"/>
          </p:cNvSpPr>
          <p:nvPr>
            <p:ph type="title"/>
          </p:nvPr>
        </p:nvSpPr>
        <p:spPr>
          <a:xfrm>
            <a:off x="0" y="102217"/>
            <a:ext cx="9054790" cy="941400"/>
          </a:xfrm>
        </p:spPr>
        <p:txBody>
          <a:bodyPr/>
          <a:lstStyle/>
          <a:p>
            <a:pPr algn="ctr"/>
            <a:r>
              <a:rPr lang="en-IN" i="1" u="sng" dirty="0">
                <a:latin typeface="Times New Roman" panose="02020603050405020304" pitchFamily="18" charset="0"/>
                <a:cs typeface="Times New Roman" panose="02020603050405020304" pitchFamily="18" charset="0"/>
              </a:rPr>
              <a:t>Dataset Description</a:t>
            </a:r>
          </a:p>
        </p:txBody>
      </p:sp>
      <p:sp>
        <p:nvSpPr>
          <p:cNvPr id="8" name="Text Placeholder 7">
            <a:extLst>
              <a:ext uri="{FF2B5EF4-FFF2-40B4-BE49-F238E27FC236}">
                <a16:creationId xmlns:a16="http://schemas.microsoft.com/office/drawing/2014/main" id="{DDAD69C9-DB4D-41A5-9BB9-F06F1451BCCC}"/>
              </a:ext>
            </a:extLst>
          </p:cNvPr>
          <p:cNvSpPr>
            <a:spLocks noGrp="1"/>
          </p:cNvSpPr>
          <p:nvPr>
            <p:ph type="body" idx="1"/>
          </p:nvPr>
        </p:nvSpPr>
        <p:spPr>
          <a:xfrm>
            <a:off x="60959" y="906966"/>
            <a:ext cx="8934357" cy="3847913"/>
          </a:xfrm>
        </p:spPr>
        <p:txBody>
          <a:bodyPr/>
          <a:lstStyle/>
          <a:p>
            <a:pPr marL="139700" indent="0">
              <a:buNone/>
            </a:pPr>
            <a:r>
              <a:rPr lang="en-US" u="sng" dirty="0"/>
              <a:t>The dataset is built using 5252 samples from:</a:t>
            </a:r>
          </a:p>
          <a:p>
            <a:pPr>
              <a:buFont typeface="Wingdings" panose="05000000000000000000" pitchFamily="2" charset="2"/>
              <a:buChar char="q"/>
            </a:pPr>
            <a:endParaRPr lang="en-IN" sz="1600" u="sng"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dirty="0"/>
              <a:t>The </a:t>
            </a:r>
            <a:r>
              <a:rPr lang="en-US" dirty="0">
                <a:hlinkClick r:id="rId4"/>
              </a:rPr>
              <a:t>Ryerson Audio-Visual Database of Emotional Speech and Song (RAVDESS) dataset</a:t>
            </a:r>
            <a:r>
              <a:rPr lang="en-US" dirty="0"/>
              <a:t>.</a:t>
            </a:r>
          </a:p>
          <a:p>
            <a:r>
              <a:rPr lang="en-US" dirty="0"/>
              <a:t>The </a:t>
            </a:r>
            <a:r>
              <a:rPr lang="en-US" dirty="0">
                <a:hlinkClick r:id="rId5"/>
              </a:rPr>
              <a:t>Toronto emotional speech set (TESS) dataset</a:t>
            </a:r>
            <a:r>
              <a:rPr lang="en-US" dirty="0"/>
              <a:t>.</a:t>
            </a:r>
          </a:p>
          <a:p>
            <a:pPr marL="139700" indent="0">
              <a:buNone/>
            </a:pPr>
            <a:endParaRPr lang="en-US" dirty="0"/>
          </a:p>
          <a:p>
            <a:pPr marL="139700" indent="0">
              <a:buNone/>
            </a:pPr>
            <a:endParaRPr lang="en-US" dirty="0"/>
          </a:p>
          <a:p>
            <a:pPr>
              <a:buFont typeface="Wingdings" panose="05000000000000000000" pitchFamily="2" charset="2"/>
              <a:buChar char="q"/>
            </a:pPr>
            <a:r>
              <a:rPr lang="en-US" sz="1200" b="1" dirty="0"/>
              <a:t>1440 speech files and 1012 Song files from RAVDESS. This dataset includes recordings of 24 professional actors (12 female, 12 male), vocalizing two lexically-matched statements in a neutral North American accent. Speech includes calm, happy, sad, angry, fearful, surprise, and disgust expressions, and song contains calm, happy, sad, angry, and fearful emotions.</a:t>
            </a:r>
          </a:p>
          <a:p>
            <a:pPr marL="139700" indent="0">
              <a:buNone/>
            </a:pPr>
            <a:endParaRPr lang="en-IN" sz="1600" u="sng"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200" b="1" dirty="0"/>
              <a:t>2800 files from TESS. A set of 200 target words were spoken in the carrier phrase "Say the word _____' by two actresses (aged 26 and 64 years) and recordings were made of the set portraying each of seven emotions (anger, disgust, fear, happiness, pleasant surprise, sadness, and neutral). There are 2800 stimuli in total. Two actresses were recruited from the Toronto area. Both actresses speak English as their first language, are university educated, and have musical training. Audiometric testing indicated that both actresses have thresholds within the normal range.</a:t>
            </a:r>
          </a:p>
          <a:p>
            <a:pPr marL="139700" indent="0">
              <a:buNone/>
            </a:pPr>
            <a:endParaRPr lang="en-IN" sz="1600" u="sng"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139700" indent="0">
              <a:buNone/>
            </a:pPr>
            <a:endParaRPr lang="en-IN" sz="1600" u="sng"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51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C8AF-5529-4E8D-93EA-7E8EA4E78F59}"/>
              </a:ext>
            </a:extLst>
          </p:cNvPr>
          <p:cNvSpPr>
            <a:spLocks noGrp="1"/>
          </p:cNvSpPr>
          <p:nvPr>
            <p:ph type="title"/>
          </p:nvPr>
        </p:nvSpPr>
        <p:spPr>
          <a:xfrm>
            <a:off x="78058" y="150302"/>
            <a:ext cx="8987883" cy="941400"/>
          </a:xfrm>
        </p:spPr>
        <p:txBody>
          <a:bodyPr/>
          <a:lstStyle/>
          <a:p>
            <a:pPr algn="ctr"/>
            <a:r>
              <a:rPr lang="en-US" i="1" u="sng" dirty="0">
                <a:latin typeface="Times New Roman" panose="02020603050405020304" pitchFamily="18" charset="0"/>
                <a:cs typeface="Times New Roman" panose="02020603050405020304" pitchFamily="18" charset="0"/>
              </a:rPr>
              <a:t>Model Summary</a:t>
            </a:r>
            <a:endParaRPr lang="en-IN" i="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2360C8-C696-4ECB-A968-2D082B6572BE}"/>
              </a:ext>
            </a:extLst>
          </p:cNvPr>
          <p:cNvPicPr>
            <a:picLocks noChangeAspect="1"/>
          </p:cNvPicPr>
          <p:nvPr/>
        </p:nvPicPr>
        <p:blipFill>
          <a:blip r:embed="rId2"/>
          <a:stretch>
            <a:fillRect/>
          </a:stretch>
        </p:blipFill>
        <p:spPr>
          <a:xfrm>
            <a:off x="1275794" y="621002"/>
            <a:ext cx="6297307" cy="4534829"/>
          </a:xfrm>
          <a:prstGeom prst="rect">
            <a:avLst/>
          </a:prstGeom>
        </p:spPr>
      </p:pic>
    </p:spTree>
    <p:extLst>
      <p:ext uri="{BB962C8B-B14F-4D97-AF65-F5344CB8AC3E}">
        <p14:creationId xmlns:p14="http://schemas.microsoft.com/office/powerpoint/2010/main" val="171283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82437-B84C-44D5-98B9-647FEDA00F1D}"/>
              </a:ext>
            </a:extLst>
          </p:cNvPr>
          <p:cNvSpPr>
            <a:spLocks noGrp="1"/>
          </p:cNvSpPr>
          <p:nvPr>
            <p:ph type="title"/>
          </p:nvPr>
        </p:nvSpPr>
        <p:spPr>
          <a:xfrm>
            <a:off x="498090" y="68624"/>
            <a:ext cx="6683295" cy="578148"/>
          </a:xfrm>
        </p:spPr>
        <p:txBody>
          <a:bodyPr/>
          <a:lstStyle/>
          <a:p>
            <a:pPr algn="ctr"/>
            <a:r>
              <a:rPr lang="en-US" i="1" u="sng" dirty="0">
                <a:latin typeface="Times New Roman" panose="02020603050405020304" pitchFamily="18" charset="0"/>
                <a:cs typeface="Times New Roman" panose="02020603050405020304" pitchFamily="18" charset="0"/>
              </a:rPr>
              <a:t>Pipeline</a:t>
            </a:r>
            <a:endParaRPr lang="en-IN" i="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83670C-0FB8-4CBA-A518-E9E8128CCD05}"/>
              </a:ext>
            </a:extLst>
          </p:cNvPr>
          <p:cNvPicPr>
            <a:picLocks noChangeAspect="1"/>
          </p:cNvPicPr>
          <p:nvPr/>
        </p:nvPicPr>
        <p:blipFill>
          <a:blip r:embed="rId2"/>
          <a:stretch>
            <a:fillRect/>
          </a:stretch>
        </p:blipFill>
        <p:spPr>
          <a:xfrm>
            <a:off x="416313" y="1010022"/>
            <a:ext cx="1635507" cy="1109045"/>
          </a:xfrm>
          <a:prstGeom prst="rect">
            <a:avLst/>
          </a:prstGeom>
        </p:spPr>
      </p:pic>
      <p:pic>
        <p:nvPicPr>
          <p:cNvPr id="11" name="Picture 10">
            <a:extLst>
              <a:ext uri="{FF2B5EF4-FFF2-40B4-BE49-F238E27FC236}">
                <a16:creationId xmlns:a16="http://schemas.microsoft.com/office/drawing/2014/main" id="{1792382E-5B99-4CC9-AAD5-75F5909E145B}"/>
              </a:ext>
            </a:extLst>
          </p:cNvPr>
          <p:cNvPicPr>
            <a:picLocks noChangeAspect="1"/>
          </p:cNvPicPr>
          <p:nvPr/>
        </p:nvPicPr>
        <p:blipFill>
          <a:blip r:embed="rId3"/>
          <a:stretch>
            <a:fillRect/>
          </a:stretch>
        </p:blipFill>
        <p:spPr>
          <a:xfrm>
            <a:off x="441574" y="2780038"/>
            <a:ext cx="1635508" cy="1222098"/>
          </a:xfrm>
          <a:prstGeom prst="rect">
            <a:avLst/>
          </a:prstGeom>
        </p:spPr>
      </p:pic>
      <p:sp>
        <p:nvSpPr>
          <p:cNvPr id="37" name="Rectangle: Rounded Corners 36">
            <a:extLst>
              <a:ext uri="{FF2B5EF4-FFF2-40B4-BE49-F238E27FC236}">
                <a16:creationId xmlns:a16="http://schemas.microsoft.com/office/drawing/2014/main" id="{155C9986-6406-43CC-93C6-DBFEECBA9FA7}"/>
              </a:ext>
            </a:extLst>
          </p:cNvPr>
          <p:cNvSpPr/>
          <p:nvPr/>
        </p:nvSpPr>
        <p:spPr>
          <a:xfrm>
            <a:off x="2561065" y="1916373"/>
            <a:ext cx="1427353"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Feature Extraction</a:t>
            </a:r>
            <a:endParaRPr lang="en-IN" sz="1100" dirty="0">
              <a:latin typeface="Times New Roman" panose="02020603050405020304" pitchFamily="18" charset="0"/>
              <a:cs typeface="Times New Roman" panose="02020603050405020304" pitchFamily="18" charset="0"/>
            </a:endParaRPr>
          </a:p>
        </p:txBody>
      </p:sp>
      <p:sp>
        <p:nvSpPr>
          <p:cNvPr id="46" name="Rectangle: Rounded Corners 45">
            <a:extLst>
              <a:ext uri="{FF2B5EF4-FFF2-40B4-BE49-F238E27FC236}">
                <a16:creationId xmlns:a16="http://schemas.microsoft.com/office/drawing/2014/main" id="{5E9A5F70-EC8C-423A-9089-19EE2389A2FC}"/>
              </a:ext>
            </a:extLst>
          </p:cNvPr>
          <p:cNvSpPr/>
          <p:nvPr/>
        </p:nvSpPr>
        <p:spPr>
          <a:xfrm>
            <a:off x="2561073" y="2780038"/>
            <a:ext cx="1427345"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Splitting into Training &amp; Test  sets</a:t>
            </a:r>
            <a:endParaRPr lang="en-IN" sz="1100" dirty="0">
              <a:latin typeface="Times New Roman" panose="02020603050405020304" pitchFamily="18" charset="0"/>
              <a:cs typeface="Times New Roman" panose="02020603050405020304" pitchFamily="18" charset="0"/>
            </a:endParaRPr>
          </a:p>
        </p:txBody>
      </p:sp>
      <p:sp>
        <p:nvSpPr>
          <p:cNvPr id="47" name="Rectangle: Rounded Corners 46">
            <a:extLst>
              <a:ext uri="{FF2B5EF4-FFF2-40B4-BE49-F238E27FC236}">
                <a16:creationId xmlns:a16="http://schemas.microsoft.com/office/drawing/2014/main" id="{7C4FB07A-3DAE-44B4-9E58-B0AF2AF284DC}"/>
              </a:ext>
            </a:extLst>
          </p:cNvPr>
          <p:cNvSpPr/>
          <p:nvPr/>
        </p:nvSpPr>
        <p:spPr>
          <a:xfrm>
            <a:off x="2561065" y="4384268"/>
            <a:ext cx="1427344"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Selecting best model</a:t>
            </a:r>
            <a:endParaRPr lang="en-IN" sz="1100" dirty="0">
              <a:latin typeface="Times New Roman" panose="02020603050405020304" pitchFamily="18" charset="0"/>
              <a:cs typeface="Times New Roman" panose="02020603050405020304" pitchFamily="18" charset="0"/>
            </a:endParaRPr>
          </a:p>
        </p:txBody>
      </p:sp>
      <p:sp>
        <p:nvSpPr>
          <p:cNvPr id="48" name="Rectangle: Rounded Corners 47">
            <a:extLst>
              <a:ext uri="{FF2B5EF4-FFF2-40B4-BE49-F238E27FC236}">
                <a16:creationId xmlns:a16="http://schemas.microsoft.com/office/drawing/2014/main" id="{CDF22398-853E-4716-81F2-14D0A5A4B180}"/>
              </a:ext>
            </a:extLst>
          </p:cNvPr>
          <p:cNvSpPr/>
          <p:nvPr/>
        </p:nvSpPr>
        <p:spPr>
          <a:xfrm>
            <a:off x="2561065" y="3601025"/>
            <a:ext cx="1427344"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Testing</a:t>
            </a:r>
            <a:endParaRPr lang="en-IN" sz="1100" dirty="0">
              <a:latin typeface="Times New Roman" panose="02020603050405020304" pitchFamily="18" charset="0"/>
              <a:cs typeface="Times New Roman" panose="02020603050405020304" pitchFamily="18" charset="0"/>
            </a:endParaRPr>
          </a:p>
        </p:txBody>
      </p:sp>
      <p:sp>
        <p:nvSpPr>
          <p:cNvPr id="55" name="Rectangle: Rounded Corners 54">
            <a:extLst>
              <a:ext uri="{FF2B5EF4-FFF2-40B4-BE49-F238E27FC236}">
                <a16:creationId xmlns:a16="http://schemas.microsoft.com/office/drawing/2014/main" id="{2D822BF8-4E2F-461D-82CE-8BEBC3C371BC}"/>
              </a:ext>
            </a:extLst>
          </p:cNvPr>
          <p:cNvSpPr/>
          <p:nvPr/>
        </p:nvSpPr>
        <p:spPr>
          <a:xfrm>
            <a:off x="6103419" y="2780038"/>
            <a:ext cx="1367878"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Deep learning models</a:t>
            </a:r>
            <a:endParaRPr lang="en-IN" sz="1100" dirty="0">
              <a:latin typeface="Times New Roman" panose="02020603050405020304" pitchFamily="18" charset="0"/>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F733F207-622C-4063-ADFE-9BFE5363F295}"/>
              </a:ext>
            </a:extLst>
          </p:cNvPr>
          <p:cNvSpPr/>
          <p:nvPr/>
        </p:nvSpPr>
        <p:spPr>
          <a:xfrm>
            <a:off x="4438181" y="2780038"/>
            <a:ext cx="1367878"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Training</a:t>
            </a:r>
            <a:endParaRPr lang="en-IN" sz="1100" dirty="0">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2FA20E4C-F084-4BDA-AE73-63610D46B8C3}"/>
              </a:ext>
            </a:extLst>
          </p:cNvPr>
          <p:cNvSpPr/>
          <p:nvPr/>
        </p:nvSpPr>
        <p:spPr>
          <a:xfrm>
            <a:off x="4406576" y="4384268"/>
            <a:ext cx="1367878"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Saving model as h5 file</a:t>
            </a:r>
            <a:endParaRPr lang="en-IN" sz="1100" dirty="0">
              <a:latin typeface="Times New Roman" panose="02020603050405020304" pitchFamily="18" charset="0"/>
              <a:cs typeface="Times New Roman" panose="02020603050405020304" pitchFamily="18" charset="0"/>
            </a:endParaRPr>
          </a:p>
        </p:txBody>
      </p:sp>
      <p:sp>
        <p:nvSpPr>
          <p:cNvPr id="58" name="Rectangle: Rounded Corners 57">
            <a:extLst>
              <a:ext uri="{FF2B5EF4-FFF2-40B4-BE49-F238E27FC236}">
                <a16:creationId xmlns:a16="http://schemas.microsoft.com/office/drawing/2014/main" id="{FB8B0228-105B-45D4-95B5-F23025A3C56B}"/>
              </a:ext>
            </a:extLst>
          </p:cNvPr>
          <p:cNvSpPr/>
          <p:nvPr/>
        </p:nvSpPr>
        <p:spPr>
          <a:xfrm>
            <a:off x="6103419" y="4384268"/>
            <a:ext cx="1367878" cy="4868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Times New Roman" panose="02020603050405020304" pitchFamily="18" charset="0"/>
                <a:cs typeface="Times New Roman" panose="02020603050405020304" pitchFamily="18" charset="0"/>
              </a:rPr>
              <a:t>Connecting model to Tkinter</a:t>
            </a:r>
            <a:endParaRPr lang="en-IN" sz="1100" dirty="0">
              <a:latin typeface="Times New Roman" panose="02020603050405020304" pitchFamily="18"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DCCAEAE9-9838-4467-A4F2-D72CCA0390D2}"/>
              </a:ext>
            </a:extLst>
          </p:cNvPr>
          <p:cNvCxnSpPr>
            <a:stCxn id="48" idx="2"/>
            <a:endCxn id="47" idx="0"/>
          </p:cNvCxnSpPr>
          <p:nvPr/>
        </p:nvCxnSpPr>
        <p:spPr>
          <a:xfrm>
            <a:off x="3274737" y="4087923"/>
            <a:ext cx="0" cy="29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0CE01F8-5589-443F-99EA-50160230E3CB}"/>
              </a:ext>
            </a:extLst>
          </p:cNvPr>
          <p:cNvCxnSpPr>
            <a:stCxn id="37" idx="2"/>
            <a:endCxn id="46" idx="0"/>
          </p:cNvCxnSpPr>
          <p:nvPr/>
        </p:nvCxnSpPr>
        <p:spPr>
          <a:xfrm>
            <a:off x="3274742" y="2403271"/>
            <a:ext cx="4" cy="37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72FE35B-A19A-4E3B-BBAE-754A6D681D3C}"/>
              </a:ext>
            </a:extLst>
          </p:cNvPr>
          <p:cNvCxnSpPr>
            <a:stCxn id="46" idx="3"/>
            <a:endCxn id="56" idx="1"/>
          </p:cNvCxnSpPr>
          <p:nvPr/>
        </p:nvCxnSpPr>
        <p:spPr>
          <a:xfrm>
            <a:off x="3988418" y="3023487"/>
            <a:ext cx="44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5BC62EB-8A7C-4F87-8B68-8E5CEC721C6D}"/>
              </a:ext>
            </a:extLst>
          </p:cNvPr>
          <p:cNvCxnSpPr>
            <a:stCxn id="47" idx="3"/>
            <a:endCxn id="57" idx="1"/>
          </p:cNvCxnSpPr>
          <p:nvPr/>
        </p:nvCxnSpPr>
        <p:spPr>
          <a:xfrm>
            <a:off x="3988409" y="4627717"/>
            <a:ext cx="418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0695E33-0406-42EB-A5EA-21A9FF95698B}"/>
              </a:ext>
            </a:extLst>
          </p:cNvPr>
          <p:cNvCxnSpPr>
            <a:stCxn id="57" idx="3"/>
            <a:endCxn id="58" idx="1"/>
          </p:cNvCxnSpPr>
          <p:nvPr/>
        </p:nvCxnSpPr>
        <p:spPr>
          <a:xfrm>
            <a:off x="5774454" y="4627717"/>
            <a:ext cx="328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9CF8097-8B05-472A-969B-E5E73FC22BE5}"/>
              </a:ext>
            </a:extLst>
          </p:cNvPr>
          <p:cNvCxnSpPr>
            <a:stCxn id="56" idx="3"/>
            <a:endCxn id="55" idx="1"/>
          </p:cNvCxnSpPr>
          <p:nvPr/>
        </p:nvCxnSpPr>
        <p:spPr>
          <a:xfrm>
            <a:off x="5806059" y="3023487"/>
            <a:ext cx="297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A779930-8C70-4010-AD5B-80FC6A40DCA1}"/>
              </a:ext>
            </a:extLst>
          </p:cNvPr>
          <p:cNvCxnSpPr>
            <a:stCxn id="55" idx="2"/>
          </p:cNvCxnSpPr>
          <p:nvPr/>
        </p:nvCxnSpPr>
        <p:spPr>
          <a:xfrm>
            <a:off x="6787358" y="3266936"/>
            <a:ext cx="0" cy="57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B572665-0387-4FEA-82DD-A14F6E8B9162}"/>
              </a:ext>
            </a:extLst>
          </p:cNvPr>
          <p:cNvCxnSpPr>
            <a:endCxn id="48" idx="3"/>
          </p:cNvCxnSpPr>
          <p:nvPr/>
        </p:nvCxnSpPr>
        <p:spPr>
          <a:xfrm flipH="1">
            <a:off x="3988409" y="3844474"/>
            <a:ext cx="27989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61F9203-6270-4100-B114-FBD46DE68F94}"/>
              </a:ext>
            </a:extLst>
          </p:cNvPr>
          <p:cNvCxnSpPr>
            <a:stCxn id="58" idx="3"/>
          </p:cNvCxnSpPr>
          <p:nvPr/>
        </p:nvCxnSpPr>
        <p:spPr>
          <a:xfrm>
            <a:off x="7471297" y="4627717"/>
            <a:ext cx="289952" cy="0"/>
          </a:xfrm>
          <a:prstGeom prst="line">
            <a:avLst/>
          </a:prstGeom>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817B0F30-3F90-4183-9B97-7F47201C0953}"/>
              </a:ext>
            </a:extLst>
          </p:cNvPr>
          <p:cNvPicPr>
            <a:picLocks noChangeAspect="1"/>
          </p:cNvPicPr>
          <p:nvPr/>
        </p:nvPicPr>
        <p:blipFill>
          <a:blip r:embed="rId4"/>
          <a:stretch>
            <a:fillRect/>
          </a:stretch>
        </p:blipFill>
        <p:spPr>
          <a:xfrm>
            <a:off x="8017399" y="1250058"/>
            <a:ext cx="1065613" cy="3172499"/>
          </a:xfrm>
          <a:prstGeom prst="rect">
            <a:avLst/>
          </a:prstGeom>
        </p:spPr>
      </p:pic>
      <p:cxnSp>
        <p:nvCxnSpPr>
          <p:cNvPr id="91" name="Straight Connector 90">
            <a:extLst>
              <a:ext uri="{FF2B5EF4-FFF2-40B4-BE49-F238E27FC236}">
                <a16:creationId xmlns:a16="http://schemas.microsoft.com/office/drawing/2014/main" id="{2F32490A-C19A-4BF1-87FB-AE47F871E3A8}"/>
              </a:ext>
            </a:extLst>
          </p:cNvPr>
          <p:cNvCxnSpPr/>
          <p:nvPr/>
        </p:nvCxnSpPr>
        <p:spPr>
          <a:xfrm flipV="1">
            <a:off x="7761249" y="3023487"/>
            <a:ext cx="0" cy="1604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A5759A3-F9D2-4061-B22D-F544BB361CF3}"/>
              </a:ext>
            </a:extLst>
          </p:cNvPr>
          <p:cNvCxnSpPr/>
          <p:nvPr/>
        </p:nvCxnSpPr>
        <p:spPr>
          <a:xfrm>
            <a:off x="2356624" y="1561171"/>
            <a:ext cx="0" cy="1705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D8D827B-06CE-4B00-A99A-CA37C4002B23}"/>
              </a:ext>
            </a:extLst>
          </p:cNvPr>
          <p:cNvCxnSpPr>
            <a:stCxn id="9" idx="3"/>
          </p:cNvCxnSpPr>
          <p:nvPr/>
        </p:nvCxnSpPr>
        <p:spPr>
          <a:xfrm flipV="1">
            <a:off x="2051820" y="1561171"/>
            <a:ext cx="304804" cy="3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0F886AF-1A24-461A-B062-523CE06EC1C6}"/>
              </a:ext>
            </a:extLst>
          </p:cNvPr>
          <p:cNvCxnSpPr>
            <a:cxnSpLocks/>
          </p:cNvCxnSpPr>
          <p:nvPr/>
        </p:nvCxnSpPr>
        <p:spPr>
          <a:xfrm flipH="1">
            <a:off x="2077082" y="3266936"/>
            <a:ext cx="2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054194E-2804-4AEC-90A6-5DDC36A6D234}"/>
              </a:ext>
            </a:extLst>
          </p:cNvPr>
          <p:cNvCxnSpPr>
            <a:endCxn id="37" idx="1"/>
          </p:cNvCxnSpPr>
          <p:nvPr/>
        </p:nvCxnSpPr>
        <p:spPr>
          <a:xfrm>
            <a:off x="2356624" y="2159822"/>
            <a:ext cx="204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83DAD3F3-403E-4F29-9308-2772D521F76A}"/>
              </a:ext>
            </a:extLst>
          </p:cNvPr>
          <p:cNvSpPr/>
          <p:nvPr/>
        </p:nvSpPr>
        <p:spPr>
          <a:xfrm>
            <a:off x="416313" y="4179249"/>
            <a:ext cx="1146468" cy="307777"/>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TESS dataset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6" name="Rectangle 115">
            <a:extLst>
              <a:ext uri="{FF2B5EF4-FFF2-40B4-BE49-F238E27FC236}">
                <a16:creationId xmlns:a16="http://schemas.microsoft.com/office/drawing/2014/main" id="{AF77F762-57C7-43D2-8084-BD0CA95263FF}"/>
              </a:ext>
            </a:extLst>
          </p:cNvPr>
          <p:cNvSpPr/>
          <p:nvPr/>
        </p:nvSpPr>
        <p:spPr>
          <a:xfrm>
            <a:off x="419580" y="2295078"/>
            <a:ext cx="1547218" cy="307777"/>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RAVDESS dataset</a:t>
            </a:r>
            <a:endParaRPr lang="en-IN" dirty="0">
              <a:solidFill>
                <a:schemeClr val="bg1"/>
              </a:solidFill>
              <a:latin typeface="Times New Roman" panose="02020603050405020304" pitchFamily="18" charset="0"/>
              <a:cs typeface="Times New Roman" panose="02020603050405020304" pitchFamily="18" charset="0"/>
            </a:endParaRPr>
          </a:p>
        </p:txBody>
      </p:sp>
      <p:cxnSp>
        <p:nvCxnSpPr>
          <p:cNvPr id="120" name="Straight Arrow Connector 119">
            <a:extLst>
              <a:ext uri="{FF2B5EF4-FFF2-40B4-BE49-F238E27FC236}">
                <a16:creationId xmlns:a16="http://schemas.microsoft.com/office/drawing/2014/main" id="{49143B5D-34A1-4FDB-9CB0-3BD090415CBA}"/>
              </a:ext>
            </a:extLst>
          </p:cNvPr>
          <p:cNvCxnSpPr/>
          <p:nvPr/>
        </p:nvCxnSpPr>
        <p:spPr>
          <a:xfrm>
            <a:off x="7761248" y="3023487"/>
            <a:ext cx="223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09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1DDE-2DB0-4D0E-AC19-3FE9C8C62A60}"/>
              </a:ext>
            </a:extLst>
          </p:cNvPr>
          <p:cNvSpPr>
            <a:spLocks noGrp="1"/>
          </p:cNvSpPr>
          <p:nvPr>
            <p:ph type="title"/>
          </p:nvPr>
        </p:nvSpPr>
        <p:spPr>
          <a:xfrm>
            <a:off x="284295" y="140225"/>
            <a:ext cx="4629300" cy="941400"/>
          </a:xfrm>
        </p:spPr>
        <p:txBody>
          <a:bodyPr/>
          <a:lstStyle/>
          <a:p>
            <a:r>
              <a:rPr lang="en-US" i="1" u="sng" dirty="0">
                <a:latin typeface="Times New Roman" panose="02020603050405020304" pitchFamily="18" charset="0"/>
                <a:cs typeface="Times New Roman" panose="02020603050405020304" pitchFamily="18" charset="0"/>
              </a:rPr>
              <a:t>CNN Layer Description</a:t>
            </a:r>
            <a:endParaRPr lang="en-IN" i="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81EB2A-62E1-4FFA-A3D3-0C5C4127B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32" b="1732"/>
          <a:stretch>
            <a:fillRect/>
          </a:stretch>
        </p:blipFill>
        <p:spPr bwMode="auto">
          <a:xfrm>
            <a:off x="479353" y="1081625"/>
            <a:ext cx="5185467" cy="19089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EA9082F-EA3C-4EE7-B89E-ADB72679C166}"/>
              </a:ext>
            </a:extLst>
          </p:cNvPr>
          <p:cNvPicPr>
            <a:picLocks noChangeAspect="1"/>
          </p:cNvPicPr>
          <p:nvPr/>
        </p:nvPicPr>
        <p:blipFill>
          <a:blip r:embed="rId3"/>
          <a:stretch>
            <a:fillRect/>
          </a:stretch>
        </p:blipFill>
        <p:spPr>
          <a:xfrm>
            <a:off x="5987033" y="669072"/>
            <a:ext cx="2677614" cy="3025699"/>
          </a:xfrm>
          <a:prstGeom prst="rect">
            <a:avLst/>
          </a:prstGeom>
        </p:spPr>
      </p:pic>
    </p:spTree>
    <p:extLst>
      <p:ext uri="{BB962C8B-B14F-4D97-AF65-F5344CB8AC3E}">
        <p14:creationId xmlns:p14="http://schemas.microsoft.com/office/powerpoint/2010/main" val="73081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EF75C93-EB16-4B31-AC17-AA8DBF05C9A0}"/>
              </a:ext>
            </a:extLst>
          </p:cNvPr>
          <p:cNvGraphicFramePr>
            <a:graphicFrameLocks noGrp="1"/>
          </p:cNvGraphicFramePr>
          <p:nvPr>
            <p:extLst>
              <p:ext uri="{D42A27DB-BD31-4B8C-83A1-F6EECF244321}">
                <p14:modId xmlns:p14="http://schemas.microsoft.com/office/powerpoint/2010/main" val="934396219"/>
              </p:ext>
            </p:extLst>
          </p:nvPr>
        </p:nvGraphicFramePr>
        <p:xfrm>
          <a:off x="252757" y="371170"/>
          <a:ext cx="2728335" cy="4070452"/>
        </p:xfrm>
        <a:graphic>
          <a:graphicData uri="http://schemas.openxmlformats.org/drawingml/2006/table">
            <a:tbl>
              <a:tblPr firstRow="1" bandRow="1">
                <a:tableStyleId>{88D82635-235C-4C10-B1BE-C28DFAE1EA74}</a:tableStyleId>
              </a:tblPr>
              <a:tblGrid>
                <a:gridCol w="909445">
                  <a:extLst>
                    <a:ext uri="{9D8B030D-6E8A-4147-A177-3AD203B41FA5}">
                      <a16:colId xmlns:a16="http://schemas.microsoft.com/office/drawing/2014/main" val="2778647671"/>
                    </a:ext>
                  </a:extLst>
                </a:gridCol>
                <a:gridCol w="909445">
                  <a:extLst>
                    <a:ext uri="{9D8B030D-6E8A-4147-A177-3AD203B41FA5}">
                      <a16:colId xmlns:a16="http://schemas.microsoft.com/office/drawing/2014/main" val="2379914064"/>
                    </a:ext>
                  </a:extLst>
                </a:gridCol>
                <a:gridCol w="909445">
                  <a:extLst>
                    <a:ext uri="{9D8B030D-6E8A-4147-A177-3AD203B41FA5}">
                      <a16:colId xmlns:a16="http://schemas.microsoft.com/office/drawing/2014/main" val="921512590"/>
                    </a:ext>
                  </a:extLst>
                </a:gridCol>
              </a:tblGrid>
              <a:tr h="287963">
                <a:tc>
                  <a:txBody>
                    <a:bodyPr/>
                    <a:lstStyle/>
                    <a:p>
                      <a:r>
                        <a:rPr lang="en-GB" sz="1400" u="none" strike="noStrike" dirty="0">
                          <a:solidFill>
                            <a:schemeClr val="bg1"/>
                          </a:solidFill>
                          <a:effectLst/>
                          <a:latin typeface="Times New Roman" panose="02020603050405020304" pitchFamily="18" charset="0"/>
                          <a:cs typeface="Times New Roman" panose="02020603050405020304" pitchFamily="18" charset="0"/>
                        </a:rPr>
                        <a:t>CLASS</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bg1"/>
                          </a:solidFill>
                        </a:rPr>
                        <a:t>MLP</a:t>
                      </a:r>
                      <a:endParaRPr lang="en-IN" dirty="0">
                        <a:solidFill>
                          <a:schemeClr val="bg1"/>
                        </a:solidFill>
                      </a:endParaRPr>
                    </a:p>
                  </a:txBody>
                  <a:tcPr/>
                </a:tc>
                <a:tc>
                  <a:txBody>
                    <a:bodyPr/>
                    <a:lstStyle/>
                    <a:p>
                      <a:r>
                        <a:rPr lang="en-US" dirty="0">
                          <a:solidFill>
                            <a:schemeClr val="bg1"/>
                          </a:solidFill>
                        </a:rPr>
                        <a:t>CNN</a:t>
                      </a:r>
                      <a:endParaRPr lang="en-IN" dirty="0">
                        <a:solidFill>
                          <a:schemeClr val="bg1"/>
                        </a:solidFill>
                      </a:endParaRPr>
                    </a:p>
                  </a:txBody>
                  <a:tcPr/>
                </a:tc>
                <a:extLst>
                  <a:ext uri="{0D108BD9-81ED-4DB2-BD59-A6C34878D82A}">
                    <a16:rowId xmlns:a16="http://schemas.microsoft.com/office/drawing/2014/main" val="1432690633"/>
                  </a:ext>
                </a:extLst>
              </a:tr>
              <a:tr h="437332">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SAD</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u="none" strike="noStrike" dirty="0">
                          <a:solidFill>
                            <a:schemeClr val="bg1"/>
                          </a:solidFill>
                          <a:effectLst/>
                          <a:latin typeface="Times New Roman" panose="02020603050405020304" pitchFamily="18" charset="0"/>
                          <a:cs typeface="Times New Roman" panose="02020603050405020304" pitchFamily="18" charset="0"/>
                        </a:rPr>
                        <a:t>0.81</a:t>
                      </a:r>
                      <a:endParaRPr lang="en-GB" sz="14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u="none" strike="noStrike" dirty="0">
                          <a:solidFill>
                            <a:schemeClr val="bg1"/>
                          </a:solidFill>
                          <a:effectLst/>
                          <a:latin typeface="Times New Roman" panose="02020603050405020304" pitchFamily="18" charset="0"/>
                          <a:cs typeface="Times New Roman" panose="02020603050405020304" pitchFamily="18" charset="0"/>
                        </a:rPr>
                        <a:t>0.93</a:t>
                      </a:r>
                      <a:endParaRPr lang="en-GB" sz="14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extLst>
                  <a:ext uri="{0D108BD9-81ED-4DB2-BD59-A6C34878D82A}">
                    <a16:rowId xmlns:a16="http://schemas.microsoft.com/office/drawing/2014/main" val="1556473888"/>
                  </a:ext>
                </a:extLst>
              </a:tr>
              <a:tr h="437332">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ANGRY</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0.89</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0.90</a:t>
                      </a:r>
                    </a:p>
                  </a:txBody>
                  <a:tcPr marL="124771" marR="124771" marT="124771" marB="124771" anchor="ctr"/>
                </a:tc>
                <a:extLst>
                  <a:ext uri="{0D108BD9-81ED-4DB2-BD59-A6C34878D82A}">
                    <a16:rowId xmlns:a16="http://schemas.microsoft.com/office/drawing/2014/main" val="3084074687"/>
                  </a:ext>
                </a:extLst>
              </a:tr>
              <a:tr h="437332">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HAPPY</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0.82</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0.92</a:t>
                      </a:r>
                    </a:p>
                  </a:txBody>
                  <a:tcPr marL="124771" marR="124771" marT="124771" marB="124771" anchor="ctr"/>
                </a:tc>
                <a:extLst>
                  <a:ext uri="{0D108BD9-81ED-4DB2-BD59-A6C34878D82A}">
                    <a16:rowId xmlns:a16="http://schemas.microsoft.com/office/drawing/2014/main" val="585063611"/>
                  </a:ext>
                </a:extLst>
              </a:tr>
              <a:tr h="483714">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DISGUST</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0.80</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0.90</a:t>
                      </a:r>
                    </a:p>
                  </a:txBody>
                  <a:tcPr marL="124771" marR="124771" marT="124771" marB="124771" anchor="ctr"/>
                </a:tc>
                <a:extLst>
                  <a:ext uri="{0D108BD9-81ED-4DB2-BD59-A6C34878D82A}">
                    <a16:rowId xmlns:a16="http://schemas.microsoft.com/office/drawing/2014/main" val="1074470710"/>
                  </a:ext>
                </a:extLst>
              </a:tr>
              <a:tr h="483714">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SURPRISE</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0.80</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0.93</a:t>
                      </a:r>
                    </a:p>
                  </a:txBody>
                  <a:tcPr marL="124771" marR="124771" marT="124771" marB="124771" anchor="ctr"/>
                </a:tc>
                <a:extLst>
                  <a:ext uri="{0D108BD9-81ED-4DB2-BD59-A6C34878D82A}">
                    <a16:rowId xmlns:a16="http://schemas.microsoft.com/office/drawing/2014/main" val="3602152639"/>
                  </a:ext>
                </a:extLst>
              </a:tr>
              <a:tr h="483714">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NEUTRAL</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0.89</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0.90</a:t>
                      </a:r>
                    </a:p>
                  </a:txBody>
                  <a:tcPr marL="124771" marR="124771" marT="124771" marB="124771" anchor="ctr"/>
                </a:tc>
                <a:extLst>
                  <a:ext uri="{0D108BD9-81ED-4DB2-BD59-A6C34878D82A}">
                    <a16:rowId xmlns:a16="http://schemas.microsoft.com/office/drawing/2014/main" val="3432989684"/>
                  </a:ext>
                </a:extLst>
              </a:tr>
              <a:tr h="437332">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CALM</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0.75</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0.93</a:t>
                      </a:r>
                    </a:p>
                  </a:txBody>
                  <a:tcPr marL="124771" marR="124771" marT="124771" marB="124771" anchor="ctr"/>
                </a:tc>
                <a:extLst>
                  <a:ext uri="{0D108BD9-81ED-4DB2-BD59-A6C34878D82A}">
                    <a16:rowId xmlns:a16="http://schemas.microsoft.com/office/drawing/2014/main" val="18634764"/>
                  </a:ext>
                </a:extLst>
              </a:tr>
              <a:tr h="437332">
                <a:tc>
                  <a:txBody>
                    <a:bodyPr/>
                    <a:lstStyle/>
                    <a:p>
                      <a:pPr algn="ctr" rtl="0" fontAlgn="t">
                        <a:spcBef>
                          <a:spcPts val="0"/>
                        </a:spcBef>
                        <a:spcAft>
                          <a:spcPts val="0"/>
                        </a:spcAft>
                      </a:pPr>
                      <a:r>
                        <a:rPr lang="en-GB" sz="1100" u="none" strike="noStrike" dirty="0">
                          <a:solidFill>
                            <a:schemeClr val="bg1"/>
                          </a:solidFill>
                          <a:effectLst/>
                          <a:latin typeface="Times New Roman" panose="02020603050405020304" pitchFamily="18" charset="0"/>
                          <a:cs typeface="Times New Roman" panose="02020603050405020304" pitchFamily="18" charset="0"/>
                        </a:rPr>
                        <a:t>FEAR</a:t>
                      </a:r>
                      <a:endParaRPr lang="en-GB" sz="1100" dirty="0">
                        <a:solidFill>
                          <a:schemeClr val="bg1"/>
                        </a:solidFill>
                        <a:effectLst/>
                        <a:latin typeface="Times New Roman" panose="02020603050405020304" pitchFamily="18" charset="0"/>
                        <a:cs typeface="Times New Roman" panose="02020603050405020304" pitchFamily="18" charset="0"/>
                      </a:endParaRP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0.84</a:t>
                      </a:r>
                    </a:p>
                  </a:txBody>
                  <a:tcPr marL="124771" marR="124771" marT="124771" marB="124771" anchor="ctr"/>
                </a:tc>
                <a:tc>
                  <a:txBody>
                    <a:bodyPr/>
                    <a:lstStyle/>
                    <a:p>
                      <a:pPr algn="ctr" rtl="0" fontAlgn="t">
                        <a:spcBef>
                          <a:spcPts val="0"/>
                        </a:spcBef>
                        <a:spcAft>
                          <a:spcPts val="0"/>
                        </a:spcAft>
                      </a:pPr>
                      <a:r>
                        <a:rPr lang="en-GB" sz="1400" dirty="0">
                          <a:solidFill>
                            <a:schemeClr val="bg1"/>
                          </a:solidFill>
                          <a:effectLst/>
                          <a:latin typeface="Times New Roman" panose="02020603050405020304" pitchFamily="18" charset="0"/>
                          <a:cs typeface="Times New Roman" panose="02020603050405020304" pitchFamily="18" charset="0"/>
                        </a:rPr>
                        <a:t>0.93</a:t>
                      </a:r>
                    </a:p>
                  </a:txBody>
                  <a:tcPr marL="124771" marR="124771" marT="124771" marB="124771" anchor="ctr"/>
                </a:tc>
                <a:extLst>
                  <a:ext uri="{0D108BD9-81ED-4DB2-BD59-A6C34878D82A}">
                    <a16:rowId xmlns:a16="http://schemas.microsoft.com/office/drawing/2014/main" val="3210929328"/>
                  </a:ext>
                </a:extLst>
              </a:tr>
            </a:tbl>
          </a:graphicData>
        </a:graphic>
      </p:graphicFrame>
      <p:sp>
        <p:nvSpPr>
          <p:cNvPr id="5" name="Rectangle 4">
            <a:extLst>
              <a:ext uri="{FF2B5EF4-FFF2-40B4-BE49-F238E27FC236}">
                <a16:creationId xmlns:a16="http://schemas.microsoft.com/office/drawing/2014/main" id="{842B9A25-C473-4D17-9667-CA5A37F28D4B}"/>
              </a:ext>
            </a:extLst>
          </p:cNvPr>
          <p:cNvSpPr/>
          <p:nvPr/>
        </p:nvSpPr>
        <p:spPr>
          <a:xfrm>
            <a:off x="195395" y="4558375"/>
            <a:ext cx="2785697" cy="523220"/>
          </a:xfrm>
          <a:prstGeom prst="rect">
            <a:avLst/>
          </a:prstGeom>
        </p:spPr>
        <p:txBody>
          <a:bodyPr wrap="square">
            <a:spAutoFit/>
          </a:bodyPr>
          <a:lstStyle/>
          <a:p>
            <a:r>
              <a:rPr lang="en-GB" dirty="0">
                <a:solidFill>
                  <a:schemeClr val="bg1"/>
                </a:solidFill>
                <a:latin typeface="Times New Roman" panose="02020603050405020304" pitchFamily="18" charset="0"/>
                <a:cs typeface="Times New Roman" panose="02020603050405020304" pitchFamily="18" charset="0"/>
              </a:rPr>
              <a:t>F1-score for each class compared to the baselines.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2D75DA4-2F51-488D-A4BA-A52AF9D58B07}"/>
              </a:ext>
            </a:extLst>
          </p:cNvPr>
          <p:cNvPicPr>
            <a:picLocks noChangeAspect="1"/>
          </p:cNvPicPr>
          <p:nvPr/>
        </p:nvPicPr>
        <p:blipFill rotWithShape="1">
          <a:blip r:embed="rId2"/>
          <a:srcRect l="503" t="2223" r="5610" b="3366"/>
          <a:stretch/>
        </p:blipFill>
        <p:spPr>
          <a:xfrm>
            <a:off x="4750420" y="214379"/>
            <a:ext cx="3888058" cy="2200580"/>
          </a:xfrm>
          <a:prstGeom prst="rect">
            <a:avLst/>
          </a:prstGeom>
        </p:spPr>
      </p:pic>
      <p:pic>
        <p:nvPicPr>
          <p:cNvPr id="13" name="Picture 12">
            <a:extLst>
              <a:ext uri="{FF2B5EF4-FFF2-40B4-BE49-F238E27FC236}">
                <a16:creationId xmlns:a16="http://schemas.microsoft.com/office/drawing/2014/main" id="{4D458DB4-57DF-4CE6-8CED-A3FC6B5DC5D9}"/>
              </a:ext>
            </a:extLst>
          </p:cNvPr>
          <p:cNvPicPr>
            <a:picLocks noChangeAspect="1"/>
          </p:cNvPicPr>
          <p:nvPr/>
        </p:nvPicPr>
        <p:blipFill>
          <a:blip r:embed="rId3"/>
          <a:stretch>
            <a:fillRect/>
          </a:stretch>
        </p:blipFill>
        <p:spPr>
          <a:xfrm>
            <a:off x="4750419" y="2571750"/>
            <a:ext cx="3888059" cy="2442473"/>
          </a:xfrm>
          <a:prstGeom prst="rect">
            <a:avLst/>
          </a:prstGeom>
        </p:spPr>
      </p:pic>
    </p:spTree>
    <p:extLst>
      <p:ext uri="{BB962C8B-B14F-4D97-AF65-F5344CB8AC3E}">
        <p14:creationId xmlns:p14="http://schemas.microsoft.com/office/powerpoint/2010/main" val="145148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C5D8655-BE10-4273-8BDB-1D7A48FCAE6B}"/>
              </a:ext>
            </a:extLst>
          </p:cNvPr>
          <p:cNvSpPr>
            <a:spLocks noGrp="1"/>
          </p:cNvSpPr>
          <p:nvPr>
            <p:ph type="subTitle" idx="1"/>
          </p:nvPr>
        </p:nvSpPr>
        <p:spPr>
          <a:xfrm>
            <a:off x="1977483" y="1278674"/>
            <a:ext cx="6921190" cy="3605560"/>
          </a:xfrm>
        </p:spPr>
        <p:txBody>
          <a:bodyPr/>
          <a:lstStyle/>
          <a:p>
            <a:pPr>
              <a:buFont typeface="Arial" panose="020B0604020202020204" pitchFamily="34" charset="0"/>
              <a:buChar char="•"/>
            </a:pPr>
            <a:r>
              <a:rPr lang="en-US" sz="1400" b="1" u="sng" dirty="0">
                <a:latin typeface="Times New Roman" panose="02020603050405020304" pitchFamily="18" charset="0"/>
                <a:cs typeface="Times New Roman" panose="02020603050405020304" pitchFamily="18" charset="0"/>
              </a:rPr>
              <a:t>Mental Health Monitoring:</a:t>
            </a:r>
            <a:r>
              <a:rPr lang="en-US" sz="14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SER could play a pivotal role in monitoring and assessing mental health conditions. By analyzing speech patterns, tone, and emotional cues, it could provide insights into an individual's emotional well-being, potentially aiding in early detection and intervention.</a:t>
            </a:r>
          </a:p>
          <a:p>
            <a:pPr>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u="sng" dirty="0">
                <a:latin typeface="Times New Roman" panose="02020603050405020304" pitchFamily="18" charset="0"/>
                <a:cs typeface="Times New Roman" panose="02020603050405020304" pitchFamily="18" charset="0"/>
              </a:rPr>
              <a:t>Education and Training:</a:t>
            </a:r>
            <a:r>
              <a:rPr lang="en-US" sz="14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Emotion recognition technology could be integrated into educational tools to provide real-time feedback to learners. It could identify signs of confusion, frustration, or engagement, helping educators tailor their approach and content accordingly.</a:t>
            </a:r>
          </a:p>
          <a:p>
            <a:pPr>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u="sng" dirty="0">
                <a:latin typeface="Times New Roman" panose="02020603050405020304" pitchFamily="18" charset="0"/>
                <a:cs typeface="Times New Roman" panose="02020603050405020304" pitchFamily="18" charset="0"/>
              </a:rPr>
              <a:t>Customer Service and Sales:</a:t>
            </a:r>
            <a:r>
              <a:rPr lang="en-US" sz="14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Emotion-aware systems could revolutionize customer service interactions. Call centers, for example, could use SER to gauge customer satisfaction and adapt their responses in real-time, leading to more effective and personalized customer interactions.</a:t>
            </a:r>
          </a:p>
          <a:p>
            <a:pPr>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u="sng" dirty="0">
                <a:latin typeface="Times New Roman" panose="02020603050405020304" pitchFamily="18" charset="0"/>
                <a:cs typeface="Times New Roman" panose="02020603050405020304" pitchFamily="18" charset="0"/>
              </a:rPr>
              <a:t>Language Learning:</a:t>
            </a:r>
            <a:r>
              <a:rPr lang="en-US" sz="1400" b="1" u="sng" dirty="0">
                <a:solidFill>
                  <a:srgbClr val="D1D5DB"/>
                </a:solidFill>
                <a:latin typeface="Times New Roman" panose="02020603050405020304" pitchFamily="18" charset="0"/>
                <a:cs typeface="Times New Roman" panose="02020603050405020304" pitchFamily="18" charset="0"/>
              </a:rPr>
              <a:t> </a:t>
            </a:r>
            <a:r>
              <a:rPr lang="en-US" sz="1200" dirty="0">
                <a:solidFill>
                  <a:srgbClr val="D1D5DB"/>
                </a:solidFill>
                <a:latin typeface="Times New Roman" panose="02020603050405020304" pitchFamily="18" charset="0"/>
                <a:cs typeface="Times New Roman" panose="02020603050405020304" pitchFamily="18" charset="0"/>
              </a:rPr>
              <a:t>Emotion recognition could assist language learners in understanding and mimicking native speakers' emotional nuances, improving pronunciation, and overall language acquisition.</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55C3D52-F28A-4E59-BC01-128616581599}"/>
              </a:ext>
            </a:extLst>
          </p:cNvPr>
          <p:cNvSpPr>
            <a:spLocks noGrp="1"/>
          </p:cNvSpPr>
          <p:nvPr>
            <p:ph type="title"/>
          </p:nvPr>
        </p:nvSpPr>
        <p:spPr>
          <a:xfrm>
            <a:off x="2257350" y="459894"/>
            <a:ext cx="4629300" cy="941400"/>
          </a:xfrm>
        </p:spPr>
        <p:txBody>
          <a:bodyPr/>
          <a:lstStyle/>
          <a:p>
            <a:pPr algn="ctr"/>
            <a:r>
              <a:rPr lang="en-US" i="1" u="sng" dirty="0">
                <a:latin typeface="Times New Roman" panose="02020603050405020304" pitchFamily="18" charset="0"/>
                <a:cs typeface="Times New Roman" panose="02020603050405020304" pitchFamily="18" charset="0"/>
              </a:rPr>
              <a:t>Future Scope</a:t>
            </a:r>
            <a:endParaRPr lang="en-IN"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42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71551" y="245947"/>
            <a:ext cx="7200897" cy="977900"/>
          </a:xfrm>
        </p:spPr>
        <p:txBody>
          <a:bodyPr/>
          <a:lstStyle/>
          <a:p>
            <a:pPr algn="ctr"/>
            <a:r>
              <a:rPr lang="en-IN" b="1" i="1" u="sng" dirty="0">
                <a:solidFill>
                  <a:schemeClr val="accent1"/>
                </a:solidFill>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00908" y="1990521"/>
            <a:ext cx="8520600" cy="2741624"/>
          </a:xfrm>
        </p:spPr>
        <p:txBody>
          <a:bodyPr>
            <a:normAutofit/>
          </a:bodyPr>
          <a:lstStyle/>
          <a:p>
            <a:r>
              <a:rPr lang="en-GB" dirty="0">
                <a:solidFill>
                  <a:schemeClr val="bg1"/>
                </a:solidFill>
                <a:latin typeface="Times New Roman" panose="02020603050405020304" pitchFamily="18" charset="0"/>
                <a:cs typeface="Times New Roman" panose="02020603050405020304" pitchFamily="18" charset="0"/>
              </a:rPr>
              <a:t>Approaches based on deep neural networks are an excellent basis for solving the task. </a:t>
            </a:r>
          </a:p>
          <a:p>
            <a:r>
              <a:rPr lang="en-GB" dirty="0">
                <a:solidFill>
                  <a:schemeClr val="bg1"/>
                </a:solidFill>
                <a:latin typeface="Times New Roman" panose="02020603050405020304" pitchFamily="18" charset="0"/>
                <a:cs typeface="Times New Roman" panose="02020603050405020304" pitchFamily="18" charset="0"/>
              </a:rPr>
              <a:t>Model is general enough to work in a real application context correctly </a:t>
            </a:r>
          </a:p>
          <a:p>
            <a:r>
              <a:rPr lang="en-GB" dirty="0">
                <a:solidFill>
                  <a:schemeClr val="bg1"/>
                </a:solidFill>
                <a:latin typeface="Times New Roman" panose="02020603050405020304" pitchFamily="18" charset="0"/>
                <a:cs typeface="Times New Roman" panose="02020603050405020304" pitchFamily="18" charset="0"/>
              </a:rPr>
              <a:t>Combining the two datasets, RAVDESS &amp; TESS, increased accuracy</a:t>
            </a:r>
          </a:p>
          <a:p>
            <a:r>
              <a:rPr lang="en-GB" dirty="0">
                <a:solidFill>
                  <a:schemeClr val="bg1"/>
                </a:solidFill>
                <a:latin typeface="Times New Roman" panose="02020603050405020304" pitchFamily="18" charset="0"/>
                <a:cs typeface="Times New Roman" panose="02020603050405020304" pitchFamily="18" charset="0"/>
              </a:rPr>
              <a:t>Removed audio collected from video files from RAVDESS dataset as it caused overfitting</a:t>
            </a:r>
          </a:p>
          <a:p>
            <a:r>
              <a:rPr lang="en-IN" u="sng" dirty="0">
                <a:solidFill>
                  <a:schemeClr val="bg1"/>
                </a:solidFill>
                <a:latin typeface="Times New Roman" panose="02020603050405020304" pitchFamily="18" charset="0"/>
                <a:cs typeface="Times New Roman" panose="02020603050405020304" pitchFamily="18" charset="0"/>
              </a:rPr>
              <a:t>Further Improvement</a:t>
            </a:r>
            <a:r>
              <a:rPr lang="en-IN" dirty="0">
                <a:solidFill>
                  <a:schemeClr val="bg1"/>
                </a:solidFill>
                <a:latin typeface="Times New Roman" panose="02020603050405020304" pitchFamily="18" charset="0"/>
                <a:cs typeface="Times New Roman" panose="02020603050405020304" pitchFamily="18" charset="0"/>
              </a:rPr>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071368"/>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661</TotalTime>
  <Words>476</Words>
  <Application>Microsoft Office PowerPoint</Application>
  <PresentationFormat>On-screen Show (16:9)</PresentationFormat>
  <Paragraphs>72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Wingdings</vt:lpstr>
      <vt:lpstr>Arial</vt:lpstr>
      <vt:lpstr>Times New Roman</vt:lpstr>
      <vt:lpstr>Montserrat ExtraBold</vt:lpstr>
      <vt:lpstr>Futuristic Background by Slidesgo</vt:lpstr>
      <vt:lpstr>SPEECH EMOTION RECOGNITON</vt:lpstr>
      <vt:lpstr>INTRODUCTION</vt:lpstr>
      <vt:lpstr>Dataset Description</vt:lpstr>
      <vt:lpstr>Model Summary</vt:lpstr>
      <vt:lpstr>Pipeline</vt:lpstr>
      <vt:lpstr>CNN Layer Description</vt:lpstr>
      <vt:lpstr>PowerPoint Presentation</vt:lpstr>
      <vt:lpstr>Future Scope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dc:title>
  <dc:creator>Ajin Vijayan</dc:creator>
  <cp:lastModifiedBy>Ajin Vijayan</cp:lastModifiedBy>
  <cp:revision>68</cp:revision>
  <dcterms:modified xsi:type="dcterms:W3CDTF">2023-08-08T18:06:20Z</dcterms:modified>
</cp:coreProperties>
</file>