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4630400" cy="8229600"/>
  <p:notesSz cx="8229600" cy="14630400"/>
  <p:embeddedFontLst>
    <p:embeddedFont>
      <p:font typeface="Cabin" panose="020B0604020202020204" charset="0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Unbounde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59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7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3257D4-2A31-69E9-1929-4B5417048081}"/>
              </a:ext>
            </a:extLst>
          </p:cNvPr>
          <p:cNvSpPr txBox="1"/>
          <p:nvPr/>
        </p:nvSpPr>
        <p:spPr>
          <a:xfrm>
            <a:off x="3369735" y="2849771"/>
            <a:ext cx="7569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Tournament Scheduler</a:t>
            </a:r>
            <a:endParaRPr lang="en-US" sz="6600" dirty="0"/>
          </a:p>
        </p:txBody>
      </p:sp>
      <p:pic>
        <p:nvPicPr>
          <p:cNvPr id="5" name="Picture 4" descr="A green glowing lines and dots&#10;&#10;Description automatically generated">
            <a:extLst>
              <a:ext uri="{FF2B5EF4-FFF2-40B4-BE49-F238E27FC236}">
                <a16:creationId xmlns:a16="http://schemas.microsoft.com/office/drawing/2014/main" id="{AF65759E-A55B-69B2-4216-D8165789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2687" y="428268"/>
            <a:ext cx="8514278" cy="4560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8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Code: Visualizing Round Robin Matches</a:t>
            </a:r>
            <a:endParaRPr lang="en-US" sz="2850" dirty="0"/>
          </a:p>
        </p:txBody>
      </p:sp>
      <p:sp>
        <p:nvSpPr>
          <p:cNvPr id="3" name="Shape 1"/>
          <p:cNvSpPr/>
          <p:nvPr/>
        </p:nvSpPr>
        <p:spPr>
          <a:xfrm>
            <a:off x="542687" y="1194316"/>
            <a:ext cx="13545026" cy="6184583"/>
          </a:xfrm>
          <a:prstGeom prst="roundRect">
            <a:avLst>
              <a:gd name="adj" fmla="val 376"/>
            </a:avLst>
          </a:prstGeom>
          <a:solidFill>
            <a:srgbClr val="054842"/>
          </a:solidFill>
          <a:ln/>
        </p:spPr>
      </p:sp>
      <p:sp>
        <p:nvSpPr>
          <p:cNvPr id="4" name="Shape 2"/>
          <p:cNvSpPr/>
          <p:nvPr/>
        </p:nvSpPr>
        <p:spPr>
          <a:xfrm>
            <a:off x="534948" y="1194316"/>
            <a:ext cx="13560504" cy="6184583"/>
          </a:xfrm>
          <a:prstGeom prst="roundRect">
            <a:avLst>
              <a:gd name="adj" fmla="val 376"/>
            </a:avLst>
          </a:prstGeom>
          <a:solidFill>
            <a:srgbClr val="054842"/>
          </a:solidFill>
          <a:ln/>
        </p:spPr>
      </p:sp>
      <p:sp>
        <p:nvSpPr>
          <p:cNvPr id="5" name="Text 3"/>
          <p:cNvSpPr/>
          <p:nvPr/>
        </p:nvSpPr>
        <p:spPr>
          <a:xfrm>
            <a:off x="689967" y="1310521"/>
            <a:ext cx="13250466" cy="59521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matplotlib.pyplot as plt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math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visualize_round_robin(participants, schedule):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""" Visualizes the round-robin schedule in a circular graph. """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num_participants = len(participants)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angle_step = 2 * math.pi / num_participants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positions = [(math.cos(i * angle_step), math.sin(i * angle_step)) for i in range(num_participants)]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pos_map = {participants[i]: positions[i] for i in range(num_participants)}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plt.figure(figsize=(8, 8))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plt.axis("off")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Plot nodes for participant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participant, (x, y) in pos_map.items():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plt.scatter(x, y, s=500, color="lightblue", zorder=2)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plt.text(x, y, participant, ha="center", va="center", fontsize=10, fontweight="bold")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Plot edges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round_matches in schedule: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for match in round_matches: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 "Bye" not in match: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x1, y1 = pos_map[match[0]]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x2, y2 = pos_map[match[1]]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plt.plot([x1, x2], [y1, y2], color="gray", linestyle="--", zorder=1)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plt.title("Round Robin Match Visualization", fontsize=16)</a:t>
            </a:r>
            <a:endParaRPr lang="en-US" sz="1200" dirty="0"/>
          </a:p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plt.show()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42687" y="7553325"/>
            <a:ext cx="13545026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Creates a circular graph representing players and their matches. Matches visualized as edges; players as nodes. Demonstrates combinatorics and graph theory concepts.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4977" y="601980"/>
            <a:ext cx="7614047" cy="1928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Code: Advancing Winners to Single Elimination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64977" y="2857857"/>
            <a:ext cx="7614047" cy="3824526"/>
          </a:xfrm>
          <a:prstGeom prst="roundRect">
            <a:avLst>
              <a:gd name="adj" fmla="val 857"/>
            </a:avLst>
          </a:prstGeom>
          <a:solidFill>
            <a:srgbClr val="054842"/>
          </a:solidFill>
          <a:ln/>
        </p:spPr>
      </p:sp>
      <p:sp>
        <p:nvSpPr>
          <p:cNvPr id="5" name="Shape 2"/>
          <p:cNvSpPr/>
          <p:nvPr/>
        </p:nvSpPr>
        <p:spPr>
          <a:xfrm>
            <a:off x="754142" y="2857857"/>
            <a:ext cx="7635716" cy="3824526"/>
          </a:xfrm>
          <a:prstGeom prst="roundRect">
            <a:avLst>
              <a:gd name="adj" fmla="val 857"/>
            </a:avLst>
          </a:prstGeom>
          <a:solidFill>
            <a:srgbClr val="054842"/>
          </a:solidFill>
          <a:ln/>
        </p:spPr>
      </p:sp>
      <p:sp>
        <p:nvSpPr>
          <p:cNvPr id="6" name="Text 3"/>
          <p:cNvSpPr/>
          <p:nvPr/>
        </p:nvSpPr>
        <p:spPr>
          <a:xfrm>
            <a:off x="893599" y="2857857"/>
            <a:ext cx="7198757" cy="34968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advance_to_knockout(round_robin_results, group_size):</a:t>
            </a:r>
            <a:endParaRPr lang="en-US" sz="1700" dirty="0"/>
          </a:p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""" Advances winners from Round Robin to Single Elimination. """</a:t>
            </a:r>
            <a:endParaRPr lang="en-US" sz="1700" dirty="0"/>
          </a:p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knockout_participants = []</a:t>
            </a:r>
            <a:endParaRPr lang="en-US" sz="1700" dirty="0"/>
          </a:p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group in round_robin_results:</a:t>
            </a:r>
            <a:endParaRPr lang="en-US" sz="1700" dirty="0"/>
          </a:p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# Sort participants by performance and pick top group_size players</a:t>
            </a:r>
            <a:endParaRPr lang="en-US" sz="1700" dirty="0"/>
          </a:p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sorted_group = sorted(group, key=lambda x: x["score"], reverse=True)</a:t>
            </a:r>
            <a:endParaRPr lang="en-US" sz="1700" dirty="0"/>
          </a:p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knockout_participants.append(sorted_group[:group_size])</a:t>
            </a:r>
            <a:endParaRPr lang="en-US" sz="1700" dirty="0"/>
          </a:p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knockout_participants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75811" y="7120158"/>
            <a:ext cx="7614047" cy="699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Determines top players from each group based on scores. Prepares participant list for the knockout phase.</a:t>
            </a:r>
            <a:endParaRPr 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264" y="790456"/>
            <a:ext cx="10685026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Code: Single Elimination Scheduler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79264" y="2002036"/>
            <a:ext cx="261973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Code Snippet:</a:t>
            </a:r>
            <a:endParaRPr lang="en-US" sz="2050" dirty="0"/>
          </a:p>
        </p:txBody>
      </p:sp>
      <p:sp>
        <p:nvSpPr>
          <p:cNvPr id="4" name="Shape 2"/>
          <p:cNvSpPr/>
          <p:nvPr/>
        </p:nvSpPr>
        <p:spPr>
          <a:xfrm>
            <a:off x="779264" y="2579965"/>
            <a:ext cx="6264354" cy="4608671"/>
          </a:xfrm>
          <a:prstGeom prst="roundRect">
            <a:avLst>
              <a:gd name="adj" fmla="val 725"/>
            </a:avLst>
          </a:prstGeom>
          <a:solidFill>
            <a:srgbClr val="054842"/>
          </a:solidFill>
          <a:ln/>
        </p:spPr>
      </p:sp>
      <p:sp>
        <p:nvSpPr>
          <p:cNvPr id="5" name="Shape 3"/>
          <p:cNvSpPr/>
          <p:nvPr/>
        </p:nvSpPr>
        <p:spPr>
          <a:xfrm>
            <a:off x="768191" y="2579965"/>
            <a:ext cx="6286500" cy="4608671"/>
          </a:xfrm>
          <a:prstGeom prst="roundRect">
            <a:avLst>
              <a:gd name="adj" fmla="val 725"/>
            </a:avLst>
          </a:prstGeom>
          <a:solidFill>
            <a:srgbClr val="054842"/>
          </a:solidFill>
          <a:ln/>
        </p:spPr>
      </p:sp>
      <p:sp>
        <p:nvSpPr>
          <p:cNvPr id="6" name="Text 4"/>
          <p:cNvSpPr/>
          <p:nvPr/>
        </p:nvSpPr>
        <p:spPr>
          <a:xfrm>
            <a:off x="990838" y="2746891"/>
            <a:ext cx="5841206" cy="4274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single_elimination_schedule(participants):</a:t>
            </a:r>
            <a:endParaRPr lang="en-US" sz="175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""" Creates a Single Elimination schedule. """</a:t>
            </a:r>
            <a:endParaRPr lang="en-US" sz="175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schedule = []</a:t>
            </a:r>
            <a:endParaRPr lang="en-US" sz="175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while len(participants) &gt; 1:</a:t>
            </a:r>
            <a:endParaRPr lang="en-US" sz="175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round_matches = []</a:t>
            </a:r>
            <a:endParaRPr lang="en-US" sz="175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i in range(0, len(participants), 2):</a:t>
            </a:r>
            <a:endParaRPr lang="en-US" sz="175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round_matches.append((participants[i], participants[i + 1]))</a:t>
            </a:r>
            <a:endParaRPr lang="en-US" sz="175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participants = [winner for winner, _ in round_matches]</a:t>
            </a:r>
            <a:endParaRPr lang="en-US" sz="175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Placeholder winners schedule.</a:t>
            </a:r>
            <a:endParaRPr lang="en-US" sz="175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schedule.append(round_matches)</a:t>
            </a:r>
            <a:endParaRPr lang="en-US" sz="175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schedule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4402" y="2002036"/>
            <a:ext cx="261973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Explanation: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7594402" y="2552105"/>
            <a:ext cx="626435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- Matches participants in pairs.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4402" y="3108722"/>
            <a:ext cx="626435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- Winners proceed to the next round until only one remains.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4402" y="3665339"/>
            <a:ext cx="626435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- Optimized for practicality with minimal matches.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94006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65199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Conclusion: Does Fairness Truly Exist?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418999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36583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Fairness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4153853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"Absolute fairness requires eliminating individuality and differences."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3418999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36583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Practicality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4153853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"Is a world without differences a desirable one?"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6324124" y="5811441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approach maximizes fairness and practicality, but perfect fairness is unattainable.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68364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378148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Philosophical Inquiry: Through Tournament Schedulers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553188"/>
            <a:ext cx="7468553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0" i="0" dirty="0">
                <a:solidFill>
                  <a:schemeClr val="bg1">
                    <a:lumMod val="75000"/>
                  </a:schemeClr>
                </a:solidFill>
                <a:effectLst/>
                <a:latin typeface="Cabin" panose="020B0604020202020204" charset="0"/>
              </a:rPr>
              <a:t>Fairness….a concept we often assume holds weight in reality</a:t>
            </a:r>
            <a:r>
              <a:rPr lang="en-US" sz="1850" dirty="0">
                <a:solidFill>
                  <a:schemeClr val="bg1">
                    <a:lumMod val="75000"/>
                  </a:schemeClr>
                </a:solidFill>
                <a:latin typeface="Cabin" panose="020B0604020202020204" charset="0"/>
              </a:rPr>
              <a:t> but today we are going to prove so otherwise. We will use tournament schedulers as an example to visualize this phenomenon. While also </a:t>
            </a:r>
            <a:r>
              <a:rPr lang="en-US" sz="1850" b="0" i="0" dirty="0">
                <a:solidFill>
                  <a:schemeClr val="bg1">
                    <a:lumMod val="75000"/>
                  </a:schemeClr>
                </a:solidFill>
                <a:effectLst/>
                <a:latin typeface="Cabin" panose="020B0604020202020204" charset="0"/>
              </a:rPr>
              <a:t>exploring different tournament formats, the algorithms behind them, and how we can develop solutions that meet both fairness and efficiency in competitive environments.</a:t>
            </a:r>
            <a:endParaRPr lang="en-US" sz="1850" dirty="0">
              <a:solidFill>
                <a:schemeClr val="bg1">
                  <a:lumMod val="75000"/>
                </a:schemeClr>
              </a:solidFill>
              <a:latin typeface="Cabin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76356"/>
            <a:ext cx="1132867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What is a Tournament Scheduler?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7866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69926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 tournament scheduler organizes matches among participants to identify a winner systematically.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57866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Disciplines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169926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Combinatorics – Match arrangement and probability calculations.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501967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Graph Theory – Representing participants and matches.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548640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Optimization Techniques – Reducing redundant matches.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80517"/>
            <a:ext cx="1016067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Types of Tournament Formats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463284"/>
            <a:ext cx="4158734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27026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Round Robin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77039" y="3198138"/>
            <a:ext cx="368010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Everyone plays everyone.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5773" y="2463284"/>
            <a:ext cx="4158734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5475089" y="2702600"/>
            <a:ext cx="293322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Single Elimination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75089" y="3198138"/>
            <a:ext cx="368010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One loss eliminates a participant.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3823" y="2463284"/>
            <a:ext cx="4158734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0" name="Text 8"/>
          <p:cNvSpPr/>
          <p:nvPr/>
        </p:nvSpPr>
        <p:spPr>
          <a:xfrm>
            <a:off x="9873139" y="2702600"/>
            <a:ext cx="309729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Double Elimination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3139" y="3198138"/>
            <a:ext cx="368010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Two losses result in elimination. This format offers a second chance for players to bounce back.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837724" y="4825841"/>
            <a:ext cx="6357818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3" name="Text 11"/>
          <p:cNvSpPr/>
          <p:nvPr/>
        </p:nvSpPr>
        <p:spPr>
          <a:xfrm>
            <a:off x="1077039" y="506515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Swiss System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77039" y="5560695"/>
            <a:ext cx="58791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Players are paired based on their performance. This ensures more balanced matches as the tournament progresses.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7434858" y="4825841"/>
            <a:ext cx="6357818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6" name="Text 14"/>
          <p:cNvSpPr/>
          <p:nvPr/>
        </p:nvSpPr>
        <p:spPr>
          <a:xfrm>
            <a:off x="7674173" y="506515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Pyramid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74173" y="5560695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Participants face off in a hierarchical structure, ultimately leading to a final match.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1109614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Round Robin Tournament Format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Concept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Each participant competes with every other participant. Represented as a complete graph where: Nodes = Players. Edges = Matches.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Formula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 matches = n(n−1)/2.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1055" y="645081"/>
            <a:ext cx="7501890" cy="1379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Single Elimination Tournament Format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1157645" y="2376845"/>
            <a:ext cx="30480" cy="5209818"/>
          </a:xfrm>
          <a:prstGeom prst="roundRect">
            <a:avLst>
              <a:gd name="adj" fmla="val 115454"/>
            </a:avLst>
          </a:prstGeom>
          <a:solidFill>
            <a:srgbClr val="49606E"/>
          </a:solidFill>
          <a:ln/>
        </p:spPr>
      </p:sp>
      <p:sp>
        <p:nvSpPr>
          <p:cNvPr id="5" name="Shape 2"/>
          <p:cNvSpPr/>
          <p:nvPr/>
        </p:nvSpPr>
        <p:spPr>
          <a:xfrm>
            <a:off x="1406307" y="2889290"/>
            <a:ext cx="821055" cy="30480"/>
          </a:xfrm>
          <a:prstGeom prst="roundRect">
            <a:avLst>
              <a:gd name="adj" fmla="val 115454"/>
            </a:avLst>
          </a:prstGeom>
          <a:solidFill>
            <a:srgbClr val="49606E"/>
          </a:solidFill>
          <a:ln/>
        </p:spPr>
      </p:sp>
      <p:sp>
        <p:nvSpPr>
          <p:cNvPr id="6" name="Shape 3"/>
          <p:cNvSpPr/>
          <p:nvPr/>
        </p:nvSpPr>
        <p:spPr>
          <a:xfrm>
            <a:off x="908983" y="2640687"/>
            <a:ext cx="527804" cy="527804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7" name="Text 4"/>
          <p:cNvSpPr/>
          <p:nvPr/>
        </p:nvSpPr>
        <p:spPr>
          <a:xfrm>
            <a:off x="1094839" y="2738914"/>
            <a:ext cx="155972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2463165" y="2611398"/>
            <a:ext cx="2759988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Concept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2463165" y="3097054"/>
            <a:ext cx="5859780" cy="750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Participants are eliminated after one loss. Visualized as a tournament tree.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1406307" y="4829175"/>
            <a:ext cx="821055" cy="30480"/>
          </a:xfrm>
          <a:prstGeom prst="roundRect">
            <a:avLst>
              <a:gd name="adj" fmla="val 115454"/>
            </a:avLst>
          </a:prstGeom>
          <a:solidFill>
            <a:srgbClr val="49606E"/>
          </a:solidFill>
          <a:ln/>
        </p:spPr>
      </p:sp>
      <p:sp>
        <p:nvSpPr>
          <p:cNvPr id="11" name="Shape 8"/>
          <p:cNvSpPr/>
          <p:nvPr/>
        </p:nvSpPr>
        <p:spPr>
          <a:xfrm>
            <a:off x="908983" y="4580573"/>
            <a:ext cx="527804" cy="527804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2" name="Text 9"/>
          <p:cNvSpPr/>
          <p:nvPr/>
        </p:nvSpPr>
        <p:spPr>
          <a:xfrm>
            <a:off x="1042214" y="4678799"/>
            <a:ext cx="261342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2463165" y="4551283"/>
            <a:ext cx="2759988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Strengths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2463165" y="5036939"/>
            <a:ext cx="5859780" cy="375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Efficient for large groups with fewer matches.</a:t>
            </a:r>
            <a:endParaRPr lang="en-US" sz="1800" dirty="0"/>
          </a:p>
        </p:txBody>
      </p:sp>
      <p:sp>
        <p:nvSpPr>
          <p:cNvPr id="15" name="Shape 12"/>
          <p:cNvSpPr/>
          <p:nvPr/>
        </p:nvSpPr>
        <p:spPr>
          <a:xfrm>
            <a:off x="1406307" y="6393775"/>
            <a:ext cx="821055" cy="30480"/>
          </a:xfrm>
          <a:prstGeom prst="roundRect">
            <a:avLst>
              <a:gd name="adj" fmla="val 115454"/>
            </a:avLst>
          </a:prstGeom>
          <a:solidFill>
            <a:srgbClr val="49606E"/>
          </a:solidFill>
          <a:ln/>
        </p:spPr>
      </p:sp>
      <p:sp>
        <p:nvSpPr>
          <p:cNvPr id="16" name="Shape 13"/>
          <p:cNvSpPr/>
          <p:nvPr/>
        </p:nvSpPr>
        <p:spPr>
          <a:xfrm>
            <a:off x="908983" y="6145173"/>
            <a:ext cx="527804" cy="527804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7" name="Text 14"/>
          <p:cNvSpPr/>
          <p:nvPr/>
        </p:nvSpPr>
        <p:spPr>
          <a:xfrm>
            <a:off x="1039713" y="6243399"/>
            <a:ext cx="26622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2463165" y="6115883"/>
            <a:ext cx="2759988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Limitations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2463165" y="6601539"/>
            <a:ext cx="5859780" cy="750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One bad performance can result in elimination, reducing fairness.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4814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Combining Round Robin and Single Elimination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38" y="3234928"/>
            <a:ext cx="2137529" cy="8305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5858" y="3499485"/>
            <a:ext cx="140970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384482" y="3474244"/>
            <a:ext cx="247471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Hybrid System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204936" y="4080153"/>
            <a:ext cx="8527971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814" y="4125278"/>
            <a:ext cx="4275058" cy="8305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58352" y="4301252"/>
            <a:ext cx="23598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6453187" y="4364593"/>
            <a:ext cx="340328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Round Robin Groups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73641" y="4970502"/>
            <a:ext cx="7459266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09" y="5015627"/>
            <a:ext cx="6412587" cy="8305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56090" y="5191601"/>
            <a:ext cx="24050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8"/>
          <p:cNvSpPr/>
          <p:nvPr/>
        </p:nvSpPr>
        <p:spPr>
          <a:xfrm>
            <a:off x="7522012" y="5254943"/>
            <a:ext cx="405003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Single Elimination Phase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837724" y="6115407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Divide participants into smaller groups for Round Robin matches. Group winners advance to a Single Elimination phase. Fairness checks: Equal skill-level distribution across groups. Example: FIFA uses group stages followed by knockout rounds.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9705" y="568285"/>
            <a:ext cx="7697391" cy="1823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Hybrid Tournament Scheduler Algorithm – The Core Logic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705" y="2701647"/>
            <a:ext cx="1033224" cy="16531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52849" y="2908221"/>
            <a:ext cx="243125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 1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552849" y="3336012"/>
            <a:ext cx="6354247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Create Round Robin groups with fairness checks.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705" y="4354830"/>
            <a:ext cx="1033224" cy="16531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52849" y="4561403"/>
            <a:ext cx="243125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 2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552849" y="4989195"/>
            <a:ext cx="6354247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Identify group winners for Single Elimination.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705" y="6008013"/>
            <a:ext cx="1033224" cy="16531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52849" y="6214586"/>
            <a:ext cx="243125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 3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552849" y="6642378"/>
            <a:ext cx="6354247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Continue elimination rounds until a final winner is determined.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310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8643" y="2477929"/>
            <a:ext cx="9082802" cy="477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Code: Generating Round Robin Matches</a:t>
            </a:r>
            <a:endParaRPr lang="en-US" sz="3000" dirty="0"/>
          </a:p>
        </p:txBody>
      </p:sp>
      <p:sp>
        <p:nvSpPr>
          <p:cNvPr id="4" name="Shape 1"/>
          <p:cNvSpPr/>
          <p:nvPr/>
        </p:nvSpPr>
        <p:spPr>
          <a:xfrm>
            <a:off x="568643" y="3199448"/>
            <a:ext cx="13493115" cy="4144089"/>
          </a:xfrm>
          <a:prstGeom prst="roundRect">
            <a:avLst>
              <a:gd name="adj" fmla="val 588"/>
            </a:avLst>
          </a:prstGeom>
          <a:solidFill>
            <a:srgbClr val="054842"/>
          </a:solidFill>
          <a:ln/>
        </p:spPr>
      </p:sp>
      <p:sp>
        <p:nvSpPr>
          <p:cNvPr id="5" name="Shape 2"/>
          <p:cNvSpPr/>
          <p:nvPr/>
        </p:nvSpPr>
        <p:spPr>
          <a:xfrm>
            <a:off x="560546" y="3199448"/>
            <a:ext cx="13509308" cy="4144089"/>
          </a:xfrm>
          <a:prstGeom prst="roundRect">
            <a:avLst>
              <a:gd name="adj" fmla="val 588"/>
            </a:avLst>
          </a:prstGeom>
          <a:solidFill>
            <a:srgbClr val="054842"/>
          </a:solidFill>
          <a:ln/>
        </p:spPr>
      </p:sp>
      <p:sp>
        <p:nvSpPr>
          <p:cNvPr id="6" name="Text 3"/>
          <p:cNvSpPr/>
          <p:nvPr/>
        </p:nvSpPr>
        <p:spPr>
          <a:xfrm>
            <a:off x="722948" y="3321248"/>
            <a:ext cx="13184505" cy="3900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round_robin_schedule(participants):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""" Generates a round-robin schedule for a given list of participants.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Adds a 'bye' if the number of participants is odd.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"""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len(participants) % 2 != 0: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participants.append("Bye")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n = len(participants)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schedule = []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round_number in range(n - 1):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matches = []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for i in range(n // 2):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matches.append((participants[i], participants[n - 1 - i]))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participants = [participants[0]] + [participants[-1]] + participants[1:-1]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schedule.append(matches)</a:t>
            </a:r>
            <a:endParaRPr lang="en-US" sz="1250" dirty="0"/>
          </a:p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schedule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568643" y="7526298"/>
            <a:ext cx="13493115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Adds a "bye" for odd participants. Uses a rotation algorithm to create matches for every round. Round Robin ensures all players face each other.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1183</Words>
  <Application>Microsoft Office PowerPoint</Application>
  <PresentationFormat>Custom</PresentationFormat>
  <Paragraphs>139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Cabin</vt:lpstr>
      <vt:lpstr>Arial</vt:lpstr>
      <vt:lpstr>Consolas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 Jeager</cp:lastModifiedBy>
  <cp:revision>7</cp:revision>
  <dcterms:created xsi:type="dcterms:W3CDTF">2024-12-02T16:09:19Z</dcterms:created>
  <dcterms:modified xsi:type="dcterms:W3CDTF">2024-12-03T01:50:17Z</dcterms:modified>
</cp:coreProperties>
</file>