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Cabin" panose="020B0604020202020204" charset="0"/>
      <p:regular r:id="rId16"/>
    </p:embeddedFont>
    <p:embeddedFont>
      <p:font typeface="Consolas" panose="020B0609020204030204" pitchFamily="49" charset="0"/>
      <p:regular r:id="rId17"/>
      <p:bold r:id="rId18"/>
      <p:italic r:id="rId19"/>
      <p:boldItalic r:id="rId20"/>
    </p:embeddedFont>
    <p:embeddedFont>
      <p:font typeface="Unbounde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59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6369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184397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0780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378148"/>
            <a:ext cx="7468553" cy="2816066"/>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Does True Fairness Exist? Exploring Tournament Schedulers</a:t>
            </a:r>
            <a:endParaRPr lang="en-US" sz="4400" dirty="0"/>
          </a:p>
        </p:txBody>
      </p:sp>
      <p:sp>
        <p:nvSpPr>
          <p:cNvPr id="4" name="Text 1"/>
          <p:cNvSpPr/>
          <p:nvPr/>
        </p:nvSpPr>
        <p:spPr>
          <a:xfrm>
            <a:off x="837724" y="4553188"/>
            <a:ext cx="7468553" cy="2298144"/>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Welcome to this presentation exploring the intriguing question: Does true fairness exist? Specifically, we'll delve into the realm of tournament schedulers, examining how these systems balance fairness with practicality. Join us as we unravel the complexities of tournament formats, algorithm design, and code implementation, demonstrating the interplay between fairness and efficiency in competitive environments.</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4977" y="601980"/>
            <a:ext cx="7614047" cy="1928098"/>
          </a:xfrm>
          <a:prstGeom prst="rect">
            <a:avLst/>
          </a:prstGeom>
          <a:noFill/>
          <a:ln/>
        </p:spPr>
        <p:txBody>
          <a:bodyPr wrap="square" lIns="0" tIns="0" rIns="0" bIns="0" rtlCol="0" anchor="t"/>
          <a:lstStyle/>
          <a:p>
            <a:pPr marL="0" indent="0">
              <a:lnSpc>
                <a:spcPts val="5050"/>
              </a:lnSpc>
              <a:buNone/>
            </a:pPr>
            <a:r>
              <a:rPr lang="en-US" sz="4000" dirty="0">
                <a:solidFill>
                  <a:srgbClr val="FFFFFF"/>
                </a:solidFill>
                <a:latin typeface="Unbounded" pitchFamily="34" charset="0"/>
                <a:ea typeface="Unbounded" pitchFamily="34" charset="-122"/>
                <a:cs typeface="Unbounded" pitchFamily="34" charset="-120"/>
              </a:rPr>
              <a:t>Code: Advancing Winners to Single Elimination</a:t>
            </a:r>
            <a:endParaRPr lang="en-US" sz="4000" dirty="0"/>
          </a:p>
        </p:txBody>
      </p:sp>
      <p:sp>
        <p:nvSpPr>
          <p:cNvPr id="4" name="Shape 1"/>
          <p:cNvSpPr/>
          <p:nvPr/>
        </p:nvSpPr>
        <p:spPr>
          <a:xfrm>
            <a:off x="764977" y="2857857"/>
            <a:ext cx="7614047" cy="3824526"/>
          </a:xfrm>
          <a:prstGeom prst="roundRect">
            <a:avLst>
              <a:gd name="adj" fmla="val 857"/>
            </a:avLst>
          </a:prstGeom>
          <a:solidFill>
            <a:srgbClr val="054842"/>
          </a:solidFill>
          <a:ln/>
        </p:spPr>
      </p:sp>
      <p:sp>
        <p:nvSpPr>
          <p:cNvPr id="5" name="Shape 2"/>
          <p:cNvSpPr/>
          <p:nvPr/>
        </p:nvSpPr>
        <p:spPr>
          <a:xfrm>
            <a:off x="754142" y="2857857"/>
            <a:ext cx="7635716" cy="3824526"/>
          </a:xfrm>
          <a:prstGeom prst="roundRect">
            <a:avLst>
              <a:gd name="adj" fmla="val 857"/>
            </a:avLst>
          </a:prstGeom>
          <a:solidFill>
            <a:srgbClr val="054842"/>
          </a:solidFill>
          <a:ln/>
        </p:spPr>
      </p:sp>
      <p:sp>
        <p:nvSpPr>
          <p:cNvPr id="6" name="Text 3"/>
          <p:cNvSpPr/>
          <p:nvPr/>
        </p:nvSpPr>
        <p:spPr>
          <a:xfrm>
            <a:off x="893599" y="2857857"/>
            <a:ext cx="7198757" cy="3496866"/>
          </a:xfrm>
          <a:prstGeom prst="rect">
            <a:avLst/>
          </a:prstGeom>
          <a:noFill/>
          <a:ln/>
        </p:spPr>
        <p:txBody>
          <a:bodyPr wrap="square" lIns="0" tIns="0" rIns="0" bIns="0" rtlCol="0" anchor="t"/>
          <a:lstStyle/>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def advance_to_knockout(round_robin_results, group_size):</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 Advances winners from Round Robin to Single Elimination. """</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knockout_participants = []</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for group in round_robin_results:</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 Sort participants by performance and pick top group_size players</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sorted_group = sorted(group, key=lambda x: x["score"], reverse=True)</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knockout_participants.append(sorted_group[:group_size])</a:t>
            </a:r>
            <a:endParaRPr lang="en-US" sz="1700" dirty="0"/>
          </a:p>
          <a:p>
            <a:pPr marL="0" indent="0">
              <a:lnSpc>
                <a:spcPts val="2750"/>
              </a:lnSpc>
              <a:buNone/>
            </a:pPr>
            <a:r>
              <a:rPr lang="en-US" sz="1700" dirty="0">
                <a:solidFill>
                  <a:srgbClr val="CAD6DE"/>
                </a:solidFill>
                <a:highlight>
                  <a:srgbClr val="054842"/>
                </a:highlight>
                <a:latin typeface="Consolas" pitchFamily="34" charset="0"/>
                <a:ea typeface="Consolas" pitchFamily="34" charset="-122"/>
                <a:cs typeface="Consolas" pitchFamily="34" charset="-120"/>
              </a:rPr>
              <a:t>    return knockout_participants</a:t>
            </a:r>
            <a:endParaRPr lang="en-US" sz="1700" dirty="0"/>
          </a:p>
        </p:txBody>
      </p:sp>
      <p:sp>
        <p:nvSpPr>
          <p:cNvPr id="7" name="Text 4"/>
          <p:cNvSpPr/>
          <p:nvPr/>
        </p:nvSpPr>
        <p:spPr>
          <a:xfrm>
            <a:off x="775811" y="7120158"/>
            <a:ext cx="7614047" cy="699373"/>
          </a:xfrm>
          <a:prstGeom prst="rect">
            <a:avLst/>
          </a:prstGeom>
          <a:noFill/>
          <a:ln/>
        </p:spPr>
        <p:txBody>
          <a:bodyPr wrap="square" lIns="0" tIns="0" rIns="0" bIns="0" rtlCol="0" anchor="t"/>
          <a:lstStyle/>
          <a:p>
            <a:pPr marL="0" indent="0">
              <a:lnSpc>
                <a:spcPts val="2750"/>
              </a:lnSpc>
              <a:buNone/>
            </a:pPr>
            <a:r>
              <a:rPr lang="en-US" sz="1700" dirty="0">
                <a:solidFill>
                  <a:srgbClr val="CAD6DE"/>
                </a:solidFill>
                <a:latin typeface="Cabin" pitchFamily="34" charset="0"/>
                <a:ea typeface="Cabin" pitchFamily="34" charset="-122"/>
                <a:cs typeface="Cabin" pitchFamily="34" charset="-120"/>
              </a:rPr>
              <a:t>Determines top players from each group based on scores. Prepares participant list for the knockout phase.</a:t>
            </a: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034177"/>
            <a:ext cx="7468553" cy="2816066"/>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Tournament Scheduler: Balancing Fairness &amp; Practicality</a:t>
            </a:r>
            <a:endParaRPr lang="en-US" sz="4400" dirty="0"/>
          </a:p>
        </p:txBody>
      </p:sp>
      <p:sp>
        <p:nvSpPr>
          <p:cNvPr id="4" name="Text 1"/>
          <p:cNvSpPr/>
          <p:nvPr/>
        </p:nvSpPr>
        <p:spPr>
          <a:xfrm>
            <a:off x="6324124" y="4209217"/>
            <a:ext cx="7468553" cy="2298144"/>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This presentation explores the challenges of designing a tournament scheduler that balances fairness and practicality. We will delve into two popular scheduling methods – Round Robin and Single Elimination – analyzing their strengths and weaknesses. We'll then discuss how to achieve a balance between fairness and practicality by utilizing a hybrid approach.</a:t>
            </a:r>
            <a:endParaRPr lang="en-US" sz="1850" dirty="0"/>
          </a:p>
        </p:txBody>
      </p:sp>
    </p:spTree>
    <p:extLst>
      <p:ext uri="{BB962C8B-B14F-4D97-AF65-F5344CB8AC3E}">
        <p14:creationId xmlns:p14="http://schemas.microsoft.com/office/powerpoint/2010/main" val="227298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9264" y="790456"/>
            <a:ext cx="10685026" cy="654963"/>
          </a:xfrm>
          <a:prstGeom prst="rect">
            <a:avLst/>
          </a:prstGeom>
          <a:noFill/>
          <a:ln/>
        </p:spPr>
        <p:txBody>
          <a:bodyPr wrap="none" lIns="0" tIns="0" rIns="0" bIns="0" rtlCol="0" anchor="t"/>
          <a:lstStyle/>
          <a:p>
            <a:pPr marL="0" indent="0">
              <a:lnSpc>
                <a:spcPts val="5150"/>
              </a:lnSpc>
              <a:buNone/>
            </a:pPr>
            <a:r>
              <a:rPr lang="en-US" sz="4100" dirty="0">
                <a:solidFill>
                  <a:srgbClr val="FFFFFF"/>
                </a:solidFill>
                <a:latin typeface="Unbounded" pitchFamily="34" charset="0"/>
                <a:ea typeface="Unbounded" pitchFamily="34" charset="-122"/>
                <a:cs typeface="Unbounded" pitchFamily="34" charset="-120"/>
              </a:rPr>
              <a:t>Code: Single Elimination Scheduler</a:t>
            </a:r>
            <a:endParaRPr lang="en-US" sz="4100" dirty="0"/>
          </a:p>
        </p:txBody>
      </p:sp>
      <p:sp>
        <p:nvSpPr>
          <p:cNvPr id="3" name="Text 1"/>
          <p:cNvSpPr/>
          <p:nvPr/>
        </p:nvSpPr>
        <p:spPr>
          <a:xfrm>
            <a:off x="779264" y="2002036"/>
            <a:ext cx="2619732" cy="327422"/>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Code Snippet:</a:t>
            </a:r>
            <a:endParaRPr lang="en-US" sz="2050" dirty="0"/>
          </a:p>
        </p:txBody>
      </p:sp>
      <p:sp>
        <p:nvSpPr>
          <p:cNvPr id="4" name="Shape 2"/>
          <p:cNvSpPr/>
          <p:nvPr/>
        </p:nvSpPr>
        <p:spPr>
          <a:xfrm>
            <a:off x="779264" y="2579965"/>
            <a:ext cx="6264354" cy="4608671"/>
          </a:xfrm>
          <a:prstGeom prst="roundRect">
            <a:avLst>
              <a:gd name="adj" fmla="val 725"/>
            </a:avLst>
          </a:prstGeom>
          <a:solidFill>
            <a:srgbClr val="054842"/>
          </a:solidFill>
          <a:ln/>
        </p:spPr>
      </p:sp>
      <p:sp>
        <p:nvSpPr>
          <p:cNvPr id="5" name="Shape 3"/>
          <p:cNvSpPr/>
          <p:nvPr/>
        </p:nvSpPr>
        <p:spPr>
          <a:xfrm>
            <a:off x="768191" y="2579965"/>
            <a:ext cx="6286500" cy="4608671"/>
          </a:xfrm>
          <a:prstGeom prst="roundRect">
            <a:avLst>
              <a:gd name="adj" fmla="val 725"/>
            </a:avLst>
          </a:prstGeom>
          <a:solidFill>
            <a:srgbClr val="054842"/>
          </a:solidFill>
          <a:ln/>
        </p:spPr>
      </p:sp>
      <p:sp>
        <p:nvSpPr>
          <p:cNvPr id="6" name="Text 4"/>
          <p:cNvSpPr/>
          <p:nvPr/>
        </p:nvSpPr>
        <p:spPr>
          <a:xfrm>
            <a:off x="990838" y="2746891"/>
            <a:ext cx="5841206" cy="4274820"/>
          </a:xfrm>
          <a:prstGeom prst="rect">
            <a:avLst/>
          </a:prstGeom>
          <a:noFill/>
          <a:ln/>
        </p:spPr>
        <p:txBody>
          <a:bodyPr wrap="square" lIns="0" tIns="0" rIns="0" bIns="0" rtlCol="0" anchor="t"/>
          <a:lstStyle/>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def single_elimination_schedule(participants):</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 Creates a Single Elimination schedule. """</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schedule = []</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while len(participants) &gt; 1:</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round_matches = []</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for i in range(0, len(participants), 2):</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round_matches.append((participants[i], participants[i + 1]))</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participants = [winner for winner, _ in round_matches]</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 Placeholder winners schedule.</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schedule.append(round_matches)</a:t>
            </a:r>
            <a:endParaRPr lang="en-US" sz="1750" dirty="0"/>
          </a:p>
          <a:p>
            <a:pPr marL="0" indent="0">
              <a:lnSpc>
                <a:spcPts val="2800"/>
              </a:lnSpc>
              <a:buNone/>
            </a:pPr>
            <a:r>
              <a:rPr lang="en-US" sz="1750" dirty="0">
                <a:solidFill>
                  <a:srgbClr val="CAD6DE"/>
                </a:solidFill>
                <a:highlight>
                  <a:srgbClr val="054842"/>
                </a:highlight>
                <a:latin typeface="Consolas" pitchFamily="34" charset="0"/>
                <a:ea typeface="Consolas" pitchFamily="34" charset="-122"/>
                <a:cs typeface="Consolas" pitchFamily="34" charset="-120"/>
              </a:rPr>
              <a:t>  return schedule</a:t>
            </a:r>
            <a:endParaRPr lang="en-US" sz="1750" dirty="0"/>
          </a:p>
        </p:txBody>
      </p:sp>
      <p:sp>
        <p:nvSpPr>
          <p:cNvPr id="7" name="Text 5"/>
          <p:cNvSpPr/>
          <p:nvPr/>
        </p:nvSpPr>
        <p:spPr>
          <a:xfrm>
            <a:off x="7594402" y="2002036"/>
            <a:ext cx="2619732" cy="327422"/>
          </a:xfrm>
          <a:prstGeom prst="rect">
            <a:avLst/>
          </a:prstGeom>
          <a:noFill/>
          <a:ln/>
        </p:spPr>
        <p:txBody>
          <a:bodyPr wrap="none" lIns="0" tIns="0" rIns="0" bIns="0" rtlCol="0" anchor="t"/>
          <a:lstStyle/>
          <a:p>
            <a:pPr marL="0" indent="0">
              <a:lnSpc>
                <a:spcPts val="2550"/>
              </a:lnSpc>
              <a:buNone/>
            </a:pPr>
            <a:r>
              <a:rPr lang="en-US" sz="2050" dirty="0">
                <a:solidFill>
                  <a:srgbClr val="FFFFFF"/>
                </a:solidFill>
                <a:latin typeface="Unbounded" pitchFamily="34" charset="0"/>
                <a:ea typeface="Unbounded" pitchFamily="34" charset="-122"/>
                <a:cs typeface="Unbounded" pitchFamily="34" charset="-120"/>
              </a:rPr>
              <a:t>Explanation:</a:t>
            </a:r>
            <a:endParaRPr lang="en-US" sz="2050" dirty="0"/>
          </a:p>
        </p:txBody>
      </p:sp>
      <p:sp>
        <p:nvSpPr>
          <p:cNvPr id="8" name="Text 6"/>
          <p:cNvSpPr/>
          <p:nvPr/>
        </p:nvSpPr>
        <p:spPr>
          <a:xfrm>
            <a:off x="7594402" y="2552105"/>
            <a:ext cx="6264354" cy="356235"/>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 Matches participants in pairs.</a:t>
            </a:r>
            <a:endParaRPr lang="en-US" sz="1750" dirty="0"/>
          </a:p>
        </p:txBody>
      </p:sp>
      <p:sp>
        <p:nvSpPr>
          <p:cNvPr id="9" name="Text 7"/>
          <p:cNvSpPr/>
          <p:nvPr/>
        </p:nvSpPr>
        <p:spPr>
          <a:xfrm>
            <a:off x="7594402" y="3108722"/>
            <a:ext cx="6264354" cy="356235"/>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 Winners proceed to the next round until only one remains.</a:t>
            </a:r>
            <a:endParaRPr lang="en-US" sz="1750" dirty="0"/>
          </a:p>
        </p:txBody>
      </p:sp>
      <p:sp>
        <p:nvSpPr>
          <p:cNvPr id="10" name="Text 8"/>
          <p:cNvSpPr/>
          <p:nvPr/>
        </p:nvSpPr>
        <p:spPr>
          <a:xfrm>
            <a:off x="7594402" y="3665339"/>
            <a:ext cx="6264354" cy="356235"/>
          </a:xfrm>
          <a:prstGeom prst="rect">
            <a:avLst/>
          </a:prstGeom>
          <a:noFill/>
          <a:ln/>
        </p:spPr>
        <p:txBody>
          <a:bodyPr wrap="non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 Optimized for practicality with minimal matches.</a:t>
            </a:r>
            <a:endParaRPr lang="en-US" sz="1750" dirty="0"/>
          </a:p>
        </p:txBody>
      </p:sp>
    </p:spTree>
    <p:extLst>
      <p:ext uri="{BB962C8B-B14F-4D97-AF65-F5344CB8AC3E}">
        <p14:creationId xmlns:p14="http://schemas.microsoft.com/office/powerpoint/2010/main" val="294006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651992"/>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Conclusion: Does Fairness Truly Exist?</a:t>
            </a:r>
            <a:endParaRPr lang="en-US" sz="4400" dirty="0"/>
          </a:p>
        </p:txBody>
      </p:sp>
      <p:sp>
        <p:nvSpPr>
          <p:cNvPr id="4" name="Shape 1"/>
          <p:cNvSpPr/>
          <p:nvPr/>
        </p:nvSpPr>
        <p:spPr>
          <a:xfrm>
            <a:off x="6324124" y="3418999"/>
            <a:ext cx="3614618" cy="2123242"/>
          </a:xfrm>
          <a:prstGeom prst="roundRect">
            <a:avLst>
              <a:gd name="adj" fmla="val 1691"/>
            </a:avLst>
          </a:prstGeom>
          <a:solidFill>
            <a:srgbClr val="304755"/>
          </a:solidFill>
          <a:ln/>
        </p:spPr>
      </p:sp>
      <p:sp>
        <p:nvSpPr>
          <p:cNvPr id="5" name="Text 2"/>
          <p:cNvSpPr/>
          <p:nvPr/>
        </p:nvSpPr>
        <p:spPr>
          <a:xfrm>
            <a:off x="6563439" y="365831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Fairness</a:t>
            </a:r>
            <a:endParaRPr lang="en-US" sz="2200" dirty="0"/>
          </a:p>
        </p:txBody>
      </p:sp>
      <p:sp>
        <p:nvSpPr>
          <p:cNvPr id="6" name="Text 3"/>
          <p:cNvSpPr/>
          <p:nvPr/>
        </p:nvSpPr>
        <p:spPr>
          <a:xfrm>
            <a:off x="6563439" y="4153853"/>
            <a:ext cx="3135987"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"Absolute fairness requires eliminating individuality and differences."</a:t>
            </a:r>
            <a:endParaRPr lang="en-US" sz="1850" dirty="0"/>
          </a:p>
        </p:txBody>
      </p:sp>
      <p:sp>
        <p:nvSpPr>
          <p:cNvPr id="7" name="Shape 4"/>
          <p:cNvSpPr/>
          <p:nvPr/>
        </p:nvSpPr>
        <p:spPr>
          <a:xfrm>
            <a:off x="10178058" y="3418999"/>
            <a:ext cx="3614618" cy="2123242"/>
          </a:xfrm>
          <a:prstGeom prst="roundRect">
            <a:avLst>
              <a:gd name="adj" fmla="val 1691"/>
            </a:avLst>
          </a:prstGeom>
          <a:solidFill>
            <a:srgbClr val="304755"/>
          </a:solidFill>
          <a:ln/>
        </p:spPr>
      </p:sp>
      <p:sp>
        <p:nvSpPr>
          <p:cNvPr id="8" name="Text 5"/>
          <p:cNvSpPr/>
          <p:nvPr/>
        </p:nvSpPr>
        <p:spPr>
          <a:xfrm>
            <a:off x="10417373" y="365831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Practicality</a:t>
            </a:r>
            <a:endParaRPr lang="en-US" sz="2200" dirty="0"/>
          </a:p>
        </p:txBody>
      </p:sp>
      <p:sp>
        <p:nvSpPr>
          <p:cNvPr id="9" name="Text 6"/>
          <p:cNvSpPr/>
          <p:nvPr/>
        </p:nvSpPr>
        <p:spPr>
          <a:xfrm>
            <a:off x="10417373" y="4153853"/>
            <a:ext cx="3135987"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"Is a world without differences a desirable one?"</a:t>
            </a:r>
            <a:endParaRPr lang="en-US" sz="1850" dirty="0"/>
          </a:p>
        </p:txBody>
      </p:sp>
      <p:sp>
        <p:nvSpPr>
          <p:cNvPr id="10" name="Text 7"/>
          <p:cNvSpPr/>
          <p:nvPr/>
        </p:nvSpPr>
        <p:spPr>
          <a:xfrm>
            <a:off x="6324124" y="5811441"/>
            <a:ext cx="7468553"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Our approach maximizes fairness and practicality, but perfect fairness is unattainable.</a:t>
            </a:r>
            <a:endParaRPr lang="en-US" sz="1850" dirty="0"/>
          </a:p>
        </p:txBody>
      </p:sp>
    </p:spTree>
    <p:extLst>
      <p:ext uri="{BB962C8B-B14F-4D97-AF65-F5344CB8AC3E}">
        <p14:creationId xmlns:p14="http://schemas.microsoft.com/office/powerpoint/2010/main" val="268364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276356"/>
            <a:ext cx="11328678"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What is a Tournament Scheduler?</a:t>
            </a:r>
            <a:endParaRPr lang="en-US" sz="4400" dirty="0"/>
          </a:p>
        </p:txBody>
      </p:sp>
      <p:sp>
        <p:nvSpPr>
          <p:cNvPr id="3" name="Text 1"/>
          <p:cNvSpPr/>
          <p:nvPr/>
        </p:nvSpPr>
        <p:spPr>
          <a:xfrm>
            <a:off x="837724" y="3578662"/>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Definition</a:t>
            </a:r>
            <a:endParaRPr lang="en-US" sz="2200" dirty="0"/>
          </a:p>
        </p:txBody>
      </p:sp>
      <p:sp>
        <p:nvSpPr>
          <p:cNvPr id="4" name="Text 2"/>
          <p:cNvSpPr/>
          <p:nvPr/>
        </p:nvSpPr>
        <p:spPr>
          <a:xfrm>
            <a:off x="837724" y="4169926"/>
            <a:ext cx="6185535"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A tournament scheduler organizes matches among participants to identify a winner systematically.</a:t>
            </a:r>
            <a:endParaRPr lang="en-US" sz="1850" dirty="0"/>
          </a:p>
        </p:txBody>
      </p:sp>
      <p:sp>
        <p:nvSpPr>
          <p:cNvPr id="5" name="Text 3"/>
          <p:cNvSpPr/>
          <p:nvPr/>
        </p:nvSpPr>
        <p:spPr>
          <a:xfrm>
            <a:off x="7614761" y="3578662"/>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Key Disciplines</a:t>
            </a:r>
            <a:endParaRPr lang="en-US" sz="2200" dirty="0"/>
          </a:p>
        </p:txBody>
      </p:sp>
      <p:sp>
        <p:nvSpPr>
          <p:cNvPr id="6" name="Text 4"/>
          <p:cNvSpPr/>
          <p:nvPr/>
        </p:nvSpPr>
        <p:spPr>
          <a:xfrm>
            <a:off x="7614761" y="4169926"/>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Combinatorics – Match arrangement and probability calculations.</a:t>
            </a:r>
            <a:endParaRPr lang="en-US" sz="1850" dirty="0"/>
          </a:p>
        </p:txBody>
      </p:sp>
      <p:sp>
        <p:nvSpPr>
          <p:cNvPr id="7" name="Text 5"/>
          <p:cNvSpPr/>
          <p:nvPr/>
        </p:nvSpPr>
        <p:spPr>
          <a:xfrm>
            <a:off x="7614761" y="501967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Graph Theory – Representing participants and matches.</a:t>
            </a:r>
            <a:endParaRPr lang="en-US" sz="1850" dirty="0"/>
          </a:p>
        </p:txBody>
      </p:sp>
      <p:sp>
        <p:nvSpPr>
          <p:cNvPr id="8" name="Text 6"/>
          <p:cNvSpPr/>
          <p:nvPr/>
        </p:nvSpPr>
        <p:spPr>
          <a:xfrm>
            <a:off x="7614761" y="548640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Optimization Techniques – Reducing redundant matches.</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280517"/>
            <a:ext cx="10160675"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Types of Tournament Formats</a:t>
            </a:r>
            <a:endParaRPr lang="en-US" sz="4400" dirty="0"/>
          </a:p>
        </p:txBody>
      </p:sp>
      <p:sp>
        <p:nvSpPr>
          <p:cNvPr id="3" name="Shape 1"/>
          <p:cNvSpPr/>
          <p:nvPr/>
        </p:nvSpPr>
        <p:spPr>
          <a:xfrm>
            <a:off x="837724" y="2463284"/>
            <a:ext cx="4158734" cy="2123242"/>
          </a:xfrm>
          <a:prstGeom prst="roundRect">
            <a:avLst>
              <a:gd name="adj" fmla="val 1691"/>
            </a:avLst>
          </a:prstGeom>
          <a:solidFill>
            <a:srgbClr val="304755"/>
          </a:solidFill>
          <a:ln/>
        </p:spPr>
      </p:sp>
      <p:sp>
        <p:nvSpPr>
          <p:cNvPr id="4" name="Text 2"/>
          <p:cNvSpPr/>
          <p:nvPr/>
        </p:nvSpPr>
        <p:spPr>
          <a:xfrm>
            <a:off x="1077039" y="270260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Round Robin</a:t>
            </a:r>
            <a:endParaRPr lang="en-US" sz="2200" dirty="0"/>
          </a:p>
        </p:txBody>
      </p:sp>
      <p:sp>
        <p:nvSpPr>
          <p:cNvPr id="5" name="Text 3"/>
          <p:cNvSpPr/>
          <p:nvPr/>
        </p:nvSpPr>
        <p:spPr>
          <a:xfrm>
            <a:off x="1077039" y="3198138"/>
            <a:ext cx="3680103"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Everyone plays everyone.</a:t>
            </a:r>
            <a:endParaRPr lang="en-US" sz="1850" dirty="0"/>
          </a:p>
        </p:txBody>
      </p:sp>
      <p:sp>
        <p:nvSpPr>
          <p:cNvPr id="6" name="Shape 4"/>
          <p:cNvSpPr/>
          <p:nvPr/>
        </p:nvSpPr>
        <p:spPr>
          <a:xfrm>
            <a:off x="5235773" y="2463284"/>
            <a:ext cx="4158734" cy="2123242"/>
          </a:xfrm>
          <a:prstGeom prst="roundRect">
            <a:avLst>
              <a:gd name="adj" fmla="val 1691"/>
            </a:avLst>
          </a:prstGeom>
          <a:solidFill>
            <a:srgbClr val="304755"/>
          </a:solidFill>
          <a:ln/>
        </p:spPr>
      </p:sp>
      <p:sp>
        <p:nvSpPr>
          <p:cNvPr id="7" name="Text 5"/>
          <p:cNvSpPr/>
          <p:nvPr/>
        </p:nvSpPr>
        <p:spPr>
          <a:xfrm>
            <a:off x="5475089" y="2702600"/>
            <a:ext cx="2933224"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Single Elimination</a:t>
            </a:r>
            <a:endParaRPr lang="en-US" sz="2200" dirty="0"/>
          </a:p>
        </p:txBody>
      </p:sp>
      <p:sp>
        <p:nvSpPr>
          <p:cNvPr id="8" name="Text 6"/>
          <p:cNvSpPr/>
          <p:nvPr/>
        </p:nvSpPr>
        <p:spPr>
          <a:xfrm>
            <a:off x="5475089" y="3198138"/>
            <a:ext cx="3680103"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One loss eliminates a participant.</a:t>
            </a:r>
            <a:endParaRPr lang="en-US" sz="1850" dirty="0"/>
          </a:p>
        </p:txBody>
      </p:sp>
      <p:sp>
        <p:nvSpPr>
          <p:cNvPr id="9" name="Shape 7"/>
          <p:cNvSpPr/>
          <p:nvPr/>
        </p:nvSpPr>
        <p:spPr>
          <a:xfrm>
            <a:off x="9633823" y="2463284"/>
            <a:ext cx="4158734" cy="2123242"/>
          </a:xfrm>
          <a:prstGeom prst="roundRect">
            <a:avLst>
              <a:gd name="adj" fmla="val 1691"/>
            </a:avLst>
          </a:prstGeom>
          <a:solidFill>
            <a:srgbClr val="304755"/>
          </a:solidFill>
          <a:ln/>
        </p:spPr>
      </p:sp>
      <p:sp>
        <p:nvSpPr>
          <p:cNvPr id="10" name="Text 8"/>
          <p:cNvSpPr/>
          <p:nvPr/>
        </p:nvSpPr>
        <p:spPr>
          <a:xfrm>
            <a:off x="9873139" y="2702600"/>
            <a:ext cx="3097292"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Double Elimination</a:t>
            </a:r>
            <a:endParaRPr lang="en-US" sz="2200" dirty="0"/>
          </a:p>
        </p:txBody>
      </p:sp>
      <p:sp>
        <p:nvSpPr>
          <p:cNvPr id="11" name="Text 9"/>
          <p:cNvSpPr/>
          <p:nvPr/>
        </p:nvSpPr>
        <p:spPr>
          <a:xfrm>
            <a:off x="9873139" y="3198138"/>
            <a:ext cx="3680103"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Two losses result in elimination. This format offers a second chance for players to bounce back.</a:t>
            </a:r>
            <a:endParaRPr lang="en-US" sz="1850" dirty="0"/>
          </a:p>
        </p:txBody>
      </p:sp>
      <p:sp>
        <p:nvSpPr>
          <p:cNvPr id="12" name="Shape 10"/>
          <p:cNvSpPr/>
          <p:nvPr/>
        </p:nvSpPr>
        <p:spPr>
          <a:xfrm>
            <a:off x="837724" y="4825841"/>
            <a:ext cx="6357818" cy="2123242"/>
          </a:xfrm>
          <a:prstGeom prst="roundRect">
            <a:avLst>
              <a:gd name="adj" fmla="val 1691"/>
            </a:avLst>
          </a:prstGeom>
          <a:solidFill>
            <a:srgbClr val="304755"/>
          </a:solidFill>
          <a:ln/>
        </p:spPr>
      </p:sp>
      <p:sp>
        <p:nvSpPr>
          <p:cNvPr id="13" name="Text 11"/>
          <p:cNvSpPr/>
          <p:nvPr/>
        </p:nvSpPr>
        <p:spPr>
          <a:xfrm>
            <a:off x="1077039" y="506515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Swiss System</a:t>
            </a:r>
            <a:endParaRPr lang="en-US" sz="2200" dirty="0"/>
          </a:p>
        </p:txBody>
      </p:sp>
      <p:sp>
        <p:nvSpPr>
          <p:cNvPr id="14" name="Text 12"/>
          <p:cNvSpPr/>
          <p:nvPr/>
        </p:nvSpPr>
        <p:spPr>
          <a:xfrm>
            <a:off x="1077039" y="5560695"/>
            <a:ext cx="5879187"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Players are paired based on their performance. This ensures more balanced matches as the tournament progresses.</a:t>
            </a:r>
            <a:endParaRPr lang="en-US" sz="1850" dirty="0"/>
          </a:p>
        </p:txBody>
      </p:sp>
      <p:sp>
        <p:nvSpPr>
          <p:cNvPr id="15" name="Shape 13"/>
          <p:cNvSpPr/>
          <p:nvPr/>
        </p:nvSpPr>
        <p:spPr>
          <a:xfrm>
            <a:off x="7434858" y="4825841"/>
            <a:ext cx="6357818" cy="2123242"/>
          </a:xfrm>
          <a:prstGeom prst="roundRect">
            <a:avLst>
              <a:gd name="adj" fmla="val 1691"/>
            </a:avLst>
          </a:prstGeom>
          <a:solidFill>
            <a:srgbClr val="304755"/>
          </a:solidFill>
          <a:ln/>
        </p:spPr>
      </p:sp>
      <p:sp>
        <p:nvSpPr>
          <p:cNvPr id="16" name="Text 14"/>
          <p:cNvSpPr/>
          <p:nvPr/>
        </p:nvSpPr>
        <p:spPr>
          <a:xfrm>
            <a:off x="7674173" y="506515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CAD6DE"/>
                </a:solidFill>
                <a:latin typeface="Unbounded" pitchFamily="34" charset="0"/>
                <a:ea typeface="Unbounded" pitchFamily="34" charset="-122"/>
                <a:cs typeface="Unbounded" pitchFamily="34" charset="-120"/>
              </a:rPr>
              <a:t>Pyramid</a:t>
            </a:r>
            <a:endParaRPr lang="en-US" sz="2200" dirty="0"/>
          </a:p>
        </p:txBody>
      </p:sp>
      <p:sp>
        <p:nvSpPr>
          <p:cNvPr id="17" name="Text 15"/>
          <p:cNvSpPr/>
          <p:nvPr/>
        </p:nvSpPr>
        <p:spPr>
          <a:xfrm>
            <a:off x="7674173" y="5560695"/>
            <a:ext cx="5879187"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Participants face off in a hierarchical structure, ultimately leading to a final match.</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2485787"/>
            <a:ext cx="11096149"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Round Robin Tournament Format</a:t>
            </a:r>
            <a:endParaRPr lang="en-US" sz="4400" dirty="0"/>
          </a:p>
        </p:txBody>
      </p:sp>
      <p:sp>
        <p:nvSpPr>
          <p:cNvPr id="3" name="Text 1"/>
          <p:cNvSpPr/>
          <p:nvPr/>
        </p:nvSpPr>
        <p:spPr>
          <a:xfrm>
            <a:off x="837724" y="378809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Concept</a:t>
            </a:r>
            <a:endParaRPr lang="en-US" sz="2200" dirty="0"/>
          </a:p>
        </p:txBody>
      </p:sp>
      <p:sp>
        <p:nvSpPr>
          <p:cNvPr id="4" name="Text 2"/>
          <p:cNvSpPr/>
          <p:nvPr/>
        </p:nvSpPr>
        <p:spPr>
          <a:xfrm>
            <a:off x="837724" y="4379357"/>
            <a:ext cx="6185535"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Each participant competes with every other participant. Represented as a complete graph where: Nodes = Players. Edges = Matches.</a:t>
            </a:r>
            <a:endParaRPr lang="en-US" sz="1850" dirty="0"/>
          </a:p>
        </p:txBody>
      </p:sp>
      <p:sp>
        <p:nvSpPr>
          <p:cNvPr id="5" name="Text 3"/>
          <p:cNvSpPr/>
          <p:nvPr/>
        </p:nvSpPr>
        <p:spPr>
          <a:xfrm>
            <a:off x="7614761" y="378809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Formula</a:t>
            </a:r>
            <a:endParaRPr lang="en-US" sz="2200" dirty="0"/>
          </a:p>
        </p:txBody>
      </p:sp>
      <p:sp>
        <p:nvSpPr>
          <p:cNvPr id="6" name="Text 4"/>
          <p:cNvSpPr/>
          <p:nvPr/>
        </p:nvSpPr>
        <p:spPr>
          <a:xfrm>
            <a:off x="7614761" y="4379357"/>
            <a:ext cx="6185535"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Total matches = n(n−1)/2.</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743"/>
          </a:xfrm>
          <a:prstGeom prst="rect">
            <a:avLst/>
          </a:prstGeom>
        </p:spPr>
      </p:pic>
      <p:sp>
        <p:nvSpPr>
          <p:cNvPr id="3" name="Text 0"/>
          <p:cNvSpPr/>
          <p:nvPr/>
        </p:nvSpPr>
        <p:spPr>
          <a:xfrm>
            <a:off x="821055" y="645081"/>
            <a:ext cx="7501890" cy="1379934"/>
          </a:xfrm>
          <a:prstGeom prst="rect">
            <a:avLst/>
          </a:prstGeom>
          <a:noFill/>
          <a:ln/>
        </p:spPr>
        <p:txBody>
          <a:bodyPr wrap="square" lIns="0" tIns="0" rIns="0" bIns="0" rtlCol="0" anchor="t"/>
          <a:lstStyle/>
          <a:p>
            <a:pPr marL="0" indent="0">
              <a:lnSpc>
                <a:spcPts val="5400"/>
              </a:lnSpc>
              <a:buNone/>
            </a:pPr>
            <a:r>
              <a:rPr lang="en-US" sz="4300" dirty="0">
                <a:solidFill>
                  <a:srgbClr val="FFFFFF"/>
                </a:solidFill>
                <a:latin typeface="Unbounded" pitchFamily="34" charset="0"/>
                <a:ea typeface="Unbounded" pitchFamily="34" charset="-122"/>
                <a:cs typeface="Unbounded" pitchFamily="34" charset="-120"/>
              </a:rPr>
              <a:t>Single Elimination Tournament Format</a:t>
            </a:r>
            <a:endParaRPr lang="en-US" sz="4300" dirty="0"/>
          </a:p>
        </p:txBody>
      </p:sp>
      <p:sp>
        <p:nvSpPr>
          <p:cNvPr id="4" name="Shape 1"/>
          <p:cNvSpPr/>
          <p:nvPr/>
        </p:nvSpPr>
        <p:spPr>
          <a:xfrm>
            <a:off x="1157645" y="2376845"/>
            <a:ext cx="30480" cy="5209818"/>
          </a:xfrm>
          <a:prstGeom prst="roundRect">
            <a:avLst>
              <a:gd name="adj" fmla="val 115454"/>
            </a:avLst>
          </a:prstGeom>
          <a:solidFill>
            <a:srgbClr val="49606E"/>
          </a:solidFill>
          <a:ln/>
        </p:spPr>
      </p:sp>
      <p:sp>
        <p:nvSpPr>
          <p:cNvPr id="5" name="Shape 2"/>
          <p:cNvSpPr/>
          <p:nvPr/>
        </p:nvSpPr>
        <p:spPr>
          <a:xfrm>
            <a:off x="1406307" y="2889290"/>
            <a:ext cx="821055" cy="30480"/>
          </a:xfrm>
          <a:prstGeom prst="roundRect">
            <a:avLst>
              <a:gd name="adj" fmla="val 115454"/>
            </a:avLst>
          </a:prstGeom>
          <a:solidFill>
            <a:srgbClr val="49606E"/>
          </a:solidFill>
          <a:ln/>
        </p:spPr>
      </p:sp>
      <p:sp>
        <p:nvSpPr>
          <p:cNvPr id="6" name="Shape 3"/>
          <p:cNvSpPr/>
          <p:nvPr/>
        </p:nvSpPr>
        <p:spPr>
          <a:xfrm>
            <a:off x="908983" y="2640687"/>
            <a:ext cx="527804" cy="527804"/>
          </a:xfrm>
          <a:prstGeom prst="roundRect">
            <a:avLst>
              <a:gd name="adj" fmla="val 6667"/>
            </a:avLst>
          </a:prstGeom>
          <a:solidFill>
            <a:srgbClr val="304755"/>
          </a:solidFill>
          <a:ln/>
        </p:spPr>
      </p:sp>
      <p:sp>
        <p:nvSpPr>
          <p:cNvPr id="7" name="Text 4"/>
          <p:cNvSpPr/>
          <p:nvPr/>
        </p:nvSpPr>
        <p:spPr>
          <a:xfrm>
            <a:off x="1094839" y="2738914"/>
            <a:ext cx="155972" cy="331232"/>
          </a:xfrm>
          <a:prstGeom prst="rect">
            <a:avLst/>
          </a:prstGeom>
          <a:noFill/>
          <a:ln/>
        </p:spPr>
        <p:txBody>
          <a:bodyPr wrap="none" lIns="0" tIns="0" rIns="0" bIns="0" rtlCol="0" anchor="t"/>
          <a:lstStyle/>
          <a:p>
            <a:pPr marL="0" indent="0" algn="ctr">
              <a:lnSpc>
                <a:spcPts val="2600"/>
              </a:lnSpc>
              <a:buNone/>
            </a:pPr>
            <a:r>
              <a:rPr lang="en-US" sz="2600" dirty="0">
                <a:solidFill>
                  <a:srgbClr val="CAD6DE"/>
                </a:solidFill>
                <a:latin typeface="Unbounded" pitchFamily="34" charset="0"/>
                <a:ea typeface="Unbounded" pitchFamily="34" charset="-122"/>
                <a:cs typeface="Unbounded" pitchFamily="34" charset="-120"/>
              </a:rPr>
              <a:t>1</a:t>
            </a:r>
            <a:endParaRPr lang="en-US" sz="2600" dirty="0"/>
          </a:p>
        </p:txBody>
      </p:sp>
      <p:sp>
        <p:nvSpPr>
          <p:cNvPr id="8" name="Text 5"/>
          <p:cNvSpPr/>
          <p:nvPr/>
        </p:nvSpPr>
        <p:spPr>
          <a:xfrm>
            <a:off x="2463165" y="2611398"/>
            <a:ext cx="2759988" cy="344924"/>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Concept</a:t>
            </a:r>
            <a:endParaRPr lang="en-US" sz="2150" dirty="0"/>
          </a:p>
        </p:txBody>
      </p:sp>
      <p:sp>
        <p:nvSpPr>
          <p:cNvPr id="9" name="Text 6"/>
          <p:cNvSpPr/>
          <p:nvPr/>
        </p:nvSpPr>
        <p:spPr>
          <a:xfrm>
            <a:off x="2463165" y="3097054"/>
            <a:ext cx="5859780" cy="750570"/>
          </a:xfrm>
          <a:prstGeom prst="rect">
            <a:avLst/>
          </a:prstGeom>
          <a:noFill/>
          <a:ln/>
        </p:spPr>
        <p:txBody>
          <a:bodyPr wrap="squar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Participants are eliminated after one loss. Visualized as a tournament tree.</a:t>
            </a:r>
            <a:endParaRPr lang="en-US" sz="1800" dirty="0"/>
          </a:p>
        </p:txBody>
      </p:sp>
      <p:sp>
        <p:nvSpPr>
          <p:cNvPr id="10" name="Shape 7"/>
          <p:cNvSpPr/>
          <p:nvPr/>
        </p:nvSpPr>
        <p:spPr>
          <a:xfrm>
            <a:off x="1406307" y="4829175"/>
            <a:ext cx="821055" cy="30480"/>
          </a:xfrm>
          <a:prstGeom prst="roundRect">
            <a:avLst>
              <a:gd name="adj" fmla="val 115454"/>
            </a:avLst>
          </a:prstGeom>
          <a:solidFill>
            <a:srgbClr val="49606E"/>
          </a:solidFill>
          <a:ln/>
        </p:spPr>
      </p:sp>
      <p:sp>
        <p:nvSpPr>
          <p:cNvPr id="11" name="Shape 8"/>
          <p:cNvSpPr/>
          <p:nvPr/>
        </p:nvSpPr>
        <p:spPr>
          <a:xfrm>
            <a:off x="908983" y="4580573"/>
            <a:ext cx="527804" cy="527804"/>
          </a:xfrm>
          <a:prstGeom prst="roundRect">
            <a:avLst>
              <a:gd name="adj" fmla="val 6667"/>
            </a:avLst>
          </a:prstGeom>
          <a:solidFill>
            <a:srgbClr val="304755"/>
          </a:solidFill>
          <a:ln/>
        </p:spPr>
      </p:sp>
      <p:sp>
        <p:nvSpPr>
          <p:cNvPr id="12" name="Text 9"/>
          <p:cNvSpPr/>
          <p:nvPr/>
        </p:nvSpPr>
        <p:spPr>
          <a:xfrm>
            <a:off x="1042214" y="4678799"/>
            <a:ext cx="261342" cy="331232"/>
          </a:xfrm>
          <a:prstGeom prst="rect">
            <a:avLst/>
          </a:prstGeom>
          <a:noFill/>
          <a:ln/>
        </p:spPr>
        <p:txBody>
          <a:bodyPr wrap="none" lIns="0" tIns="0" rIns="0" bIns="0" rtlCol="0" anchor="t"/>
          <a:lstStyle/>
          <a:p>
            <a:pPr marL="0" indent="0" algn="ctr">
              <a:lnSpc>
                <a:spcPts val="2600"/>
              </a:lnSpc>
              <a:buNone/>
            </a:pPr>
            <a:r>
              <a:rPr lang="en-US" sz="2600" dirty="0">
                <a:solidFill>
                  <a:srgbClr val="CAD6DE"/>
                </a:solidFill>
                <a:latin typeface="Unbounded" pitchFamily="34" charset="0"/>
                <a:ea typeface="Unbounded" pitchFamily="34" charset="-122"/>
                <a:cs typeface="Unbounded" pitchFamily="34" charset="-120"/>
              </a:rPr>
              <a:t>2</a:t>
            </a:r>
            <a:endParaRPr lang="en-US" sz="2600" dirty="0"/>
          </a:p>
        </p:txBody>
      </p:sp>
      <p:sp>
        <p:nvSpPr>
          <p:cNvPr id="13" name="Text 10"/>
          <p:cNvSpPr/>
          <p:nvPr/>
        </p:nvSpPr>
        <p:spPr>
          <a:xfrm>
            <a:off x="2463165" y="4551283"/>
            <a:ext cx="2759988" cy="344924"/>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Strengths</a:t>
            </a:r>
            <a:endParaRPr lang="en-US" sz="2150" dirty="0"/>
          </a:p>
        </p:txBody>
      </p:sp>
      <p:sp>
        <p:nvSpPr>
          <p:cNvPr id="14" name="Text 11"/>
          <p:cNvSpPr/>
          <p:nvPr/>
        </p:nvSpPr>
        <p:spPr>
          <a:xfrm>
            <a:off x="2463165" y="5036939"/>
            <a:ext cx="5859780" cy="375285"/>
          </a:xfrm>
          <a:prstGeom prst="rect">
            <a:avLst/>
          </a:prstGeom>
          <a:noFill/>
          <a:ln/>
        </p:spPr>
        <p:txBody>
          <a:bodyPr wrap="non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Efficient for large groups with fewer matches.</a:t>
            </a:r>
            <a:endParaRPr lang="en-US" sz="1800" dirty="0"/>
          </a:p>
        </p:txBody>
      </p:sp>
      <p:sp>
        <p:nvSpPr>
          <p:cNvPr id="15" name="Shape 12"/>
          <p:cNvSpPr/>
          <p:nvPr/>
        </p:nvSpPr>
        <p:spPr>
          <a:xfrm>
            <a:off x="1406307" y="6393775"/>
            <a:ext cx="821055" cy="30480"/>
          </a:xfrm>
          <a:prstGeom prst="roundRect">
            <a:avLst>
              <a:gd name="adj" fmla="val 115454"/>
            </a:avLst>
          </a:prstGeom>
          <a:solidFill>
            <a:srgbClr val="49606E"/>
          </a:solidFill>
          <a:ln/>
        </p:spPr>
      </p:sp>
      <p:sp>
        <p:nvSpPr>
          <p:cNvPr id="16" name="Shape 13"/>
          <p:cNvSpPr/>
          <p:nvPr/>
        </p:nvSpPr>
        <p:spPr>
          <a:xfrm>
            <a:off x="908983" y="6145173"/>
            <a:ext cx="527804" cy="527804"/>
          </a:xfrm>
          <a:prstGeom prst="roundRect">
            <a:avLst>
              <a:gd name="adj" fmla="val 6667"/>
            </a:avLst>
          </a:prstGeom>
          <a:solidFill>
            <a:srgbClr val="304755"/>
          </a:solidFill>
          <a:ln/>
        </p:spPr>
      </p:sp>
      <p:sp>
        <p:nvSpPr>
          <p:cNvPr id="17" name="Text 14"/>
          <p:cNvSpPr/>
          <p:nvPr/>
        </p:nvSpPr>
        <p:spPr>
          <a:xfrm>
            <a:off x="1039713" y="6243399"/>
            <a:ext cx="266224" cy="331232"/>
          </a:xfrm>
          <a:prstGeom prst="rect">
            <a:avLst/>
          </a:prstGeom>
          <a:noFill/>
          <a:ln/>
        </p:spPr>
        <p:txBody>
          <a:bodyPr wrap="none" lIns="0" tIns="0" rIns="0" bIns="0" rtlCol="0" anchor="t"/>
          <a:lstStyle/>
          <a:p>
            <a:pPr marL="0" indent="0" algn="ctr">
              <a:lnSpc>
                <a:spcPts val="2600"/>
              </a:lnSpc>
              <a:buNone/>
            </a:pPr>
            <a:r>
              <a:rPr lang="en-US" sz="2600" dirty="0">
                <a:solidFill>
                  <a:srgbClr val="CAD6DE"/>
                </a:solidFill>
                <a:latin typeface="Unbounded" pitchFamily="34" charset="0"/>
                <a:ea typeface="Unbounded" pitchFamily="34" charset="-122"/>
                <a:cs typeface="Unbounded" pitchFamily="34" charset="-120"/>
              </a:rPr>
              <a:t>3</a:t>
            </a:r>
            <a:endParaRPr lang="en-US" sz="2600" dirty="0"/>
          </a:p>
        </p:txBody>
      </p:sp>
      <p:sp>
        <p:nvSpPr>
          <p:cNvPr id="18" name="Text 15"/>
          <p:cNvSpPr/>
          <p:nvPr/>
        </p:nvSpPr>
        <p:spPr>
          <a:xfrm>
            <a:off x="2463165" y="6115883"/>
            <a:ext cx="2759988" cy="344924"/>
          </a:xfrm>
          <a:prstGeom prst="rect">
            <a:avLst/>
          </a:prstGeom>
          <a:noFill/>
          <a:ln/>
        </p:spPr>
        <p:txBody>
          <a:bodyPr wrap="none" lIns="0" tIns="0" rIns="0" bIns="0" rtlCol="0" anchor="t"/>
          <a:lstStyle/>
          <a:p>
            <a:pPr marL="0" indent="0" algn="l">
              <a:lnSpc>
                <a:spcPts val="2700"/>
              </a:lnSpc>
              <a:buNone/>
            </a:pPr>
            <a:r>
              <a:rPr lang="en-US" sz="2150" dirty="0">
                <a:solidFill>
                  <a:srgbClr val="CAD6DE"/>
                </a:solidFill>
                <a:latin typeface="Unbounded" pitchFamily="34" charset="0"/>
                <a:ea typeface="Unbounded" pitchFamily="34" charset="-122"/>
                <a:cs typeface="Unbounded" pitchFamily="34" charset="-120"/>
              </a:rPr>
              <a:t>Limitations</a:t>
            </a:r>
            <a:endParaRPr lang="en-US" sz="2150" dirty="0"/>
          </a:p>
        </p:txBody>
      </p:sp>
      <p:sp>
        <p:nvSpPr>
          <p:cNvPr id="19" name="Text 16"/>
          <p:cNvSpPr/>
          <p:nvPr/>
        </p:nvSpPr>
        <p:spPr>
          <a:xfrm>
            <a:off x="2463165" y="6601539"/>
            <a:ext cx="5859780" cy="750570"/>
          </a:xfrm>
          <a:prstGeom prst="rect">
            <a:avLst/>
          </a:prstGeom>
          <a:noFill/>
          <a:ln/>
        </p:spPr>
        <p:txBody>
          <a:bodyPr wrap="square" lIns="0" tIns="0" rIns="0" bIns="0" rtlCol="0" anchor="t"/>
          <a:lstStyle/>
          <a:p>
            <a:pPr marL="0" indent="0" algn="l">
              <a:lnSpc>
                <a:spcPts val="2950"/>
              </a:lnSpc>
              <a:buNone/>
            </a:pPr>
            <a:r>
              <a:rPr lang="en-US" sz="1800" dirty="0">
                <a:solidFill>
                  <a:srgbClr val="CAD6DE"/>
                </a:solidFill>
                <a:latin typeface="Cabin" pitchFamily="34" charset="0"/>
                <a:ea typeface="Cabin" pitchFamily="34" charset="-122"/>
                <a:cs typeface="Cabin" pitchFamily="34" charset="-120"/>
              </a:rPr>
              <a:t>One bad performance can result in elimination, reducing fairness.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348145"/>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Combining Round Robin and Single Elimination</a:t>
            </a:r>
            <a:endParaRPr lang="en-US" sz="4400" dirty="0"/>
          </a:p>
        </p:txBody>
      </p:sp>
      <p:pic>
        <p:nvPicPr>
          <p:cNvPr id="3" name="Image 0" descr="preencoded.png"/>
          <p:cNvPicPr>
            <a:picLocks noChangeAspect="1"/>
          </p:cNvPicPr>
          <p:nvPr/>
        </p:nvPicPr>
        <p:blipFill>
          <a:blip r:embed="rId3"/>
          <a:stretch>
            <a:fillRect/>
          </a:stretch>
        </p:blipFill>
        <p:spPr>
          <a:xfrm>
            <a:off x="3007638" y="3234928"/>
            <a:ext cx="2137529" cy="830580"/>
          </a:xfrm>
          <a:prstGeom prst="rect">
            <a:avLst/>
          </a:prstGeom>
        </p:spPr>
      </p:pic>
      <p:sp>
        <p:nvSpPr>
          <p:cNvPr id="4" name="Text 1"/>
          <p:cNvSpPr/>
          <p:nvPr/>
        </p:nvSpPr>
        <p:spPr>
          <a:xfrm>
            <a:off x="4005858" y="3499485"/>
            <a:ext cx="140970"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1</a:t>
            </a:r>
            <a:endParaRPr lang="en-US" sz="2350" dirty="0"/>
          </a:p>
        </p:txBody>
      </p:sp>
      <p:sp>
        <p:nvSpPr>
          <p:cNvPr id="5" name="Text 2"/>
          <p:cNvSpPr/>
          <p:nvPr/>
        </p:nvSpPr>
        <p:spPr>
          <a:xfrm>
            <a:off x="5384482" y="3474244"/>
            <a:ext cx="2474714"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Hybrid System</a:t>
            </a:r>
            <a:endParaRPr lang="en-US" sz="2200" dirty="0"/>
          </a:p>
        </p:txBody>
      </p:sp>
      <p:sp>
        <p:nvSpPr>
          <p:cNvPr id="6" name="Shape 3"/>
          <p:cNvSpPr/>
          <p:nvPr/>
        </p:nvSpPr>
        <p:spPr>
          <a:xfrm>
            <a:off x="5204936" y="4080153"/>
            <a:ext cx="8527971" cy="15240"/>
          </a:xfrm>
          <a:prstGeom prst="roundRect">
            <a:avLst>
              <a:gd name="adj" fmla="val 235611"/>
            </a:avLst>
          </a:prstGeom>
          <a:solidFill>
            <a:srgbClr val="49606E"/>
          </a:solidFill>
          <a:ln/>
        </p:spPr>
      </p:sp>
      <p:pic>
        <p:nvPicPr>
          <p:cNvPr id="7" name="Image 1" descr="preencoded.png"/>
          <p:cNvPicPr>
            <a:picLocks noChangeAspect="1"/>
          </p:cNvPicPr>
          <p:nvPr/>
        </p:nvPicPr>
        <p:blipFill>
          <a:blip r:embed="rId4"/>
          <a:stretch>
            <a:fillRect/>
          </a:stretch>
        </p:blipFill>
        <p:spPr>
          <a:xfrm>
            <a:off x="1938814" y="4125278"/>
            <a:ext cx="4275058" cy="830580"/>
          </a:xfrm>
          <a:prstGeom prst="rect">
            <a:avLst/>
          </a:prstGeom>
        </p:spPr>
      </p:pic>
      <p:sp>
        <p:nvSpPr>
          <p:cNvPr id="8" name="Text 4"/>
          <p:cNvSpPr/>
          <p:nvPr/>
        </p:nvSpPr>
        <p:spPr>
          <a:xfrm>
            <a:off x="3958352" y="4301252"/>
            <a:ext cx="235982"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2</a:t>
            </a:r>
            <a:endParaRPr lang="en-US" sz="2350" dirty="0"/>
          </a:p>
        </p:txBody>
      </p:sp>
      <p:sp>
        <p:nvSpPr>
          <p:cNvPr id="9" name="Text 5"/>
          <p:cNvSpPr/>
          <p:nvPr/>
        </p:nvSpPr>
        <p:spPr>
          <a:xfrm>
            <a:off x="6453187" y="4364593"/>
            <a:ext cx="3403283"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Round Robin Groups</a:t>
            </a:r>
            <a:endParaRPr lang="en-US" sz="2200" dirty="0"/>
          </a:p>
        </p:txBody>
      </p:sp>
      <p:sp>
        <p:nvSpPr>
          <p:cNvPr id="10" name="Shape 6"/>
          <p:cNvSpPr/>
          <p:nvPr/>
        </p:nvSpPr>
        <p:spPr>
          <a:xfrm>
            <a:off x="6273641" y="4970502"/>
            <a:ext cx="7459266" cy="15240"/>
          </a:xfrm>
          <a:prstGeom prst="roundRect">
            <a:avLst>
              <a:gd name="adj" fmla="val 235611"/>
            </a:avLst>
          </a:prstGeom>
          <a:solidFill>
            <a:srgbClr val="49606E"/>
          </a:solidFill>
          <a:ln/>
        </p:spPr>
      </p:sp>
      <p:pic>
        <p:nvPicPr>
          <p:cNvPr id="11" name="Image 2" descr="preencoded.png"/>
          <p:cNvPicPr>
            <a:picLocks noChangeAspect="1"/>
          </p:cNvPicPr>
          <p:nvPr/>
        </p:nvPicPr>
        <p:blipFill>
          <a:blip r:embed="rId5"/>
          <a:stretch>
            <a:fillRect/>
          </a:stretch>
        </p:blipFill>
        <p:spPr>
          <a:xfrm>
            <a:off x="870109" y="5015627"/>
            <a:ext cx="6412587" cy="830580"/>
          </a:xfrm>
          <a:prstGeom prst="rect">
            <a:avLst/>
          </a:prstGeom>
        </p:spPr>
      </p:pic>
      <p:sp>
        <p:nvSpPr>
          <p:cNvPr id="12" name="Text 7"/>
          <p:cNvSpPr/>
          <p:nvPr/>
        </p:nvSpPr>
        <p:spPr>
          <a:xfrm>
            <a:off x="3956090" y="5191601"/>
            <a:ext cx="240506" cy="478631"/>
          </a:xfrm>
          <a:prstGeom prst="rect">
            <a:avLst/>
          </a:prstGeom>
          <a:noFill/>
          <a:ln/>
        </p:spPr>
        <p:txBody>
          <a:bodyPr wrap="none" lIns="0" tIns="0" rIns="0" bIns="0" rtlCol="0" anchor="t"/>
          <a:lstStyle/>
          <a:p>
            <a:pPr marL="0" indent="0" algn="ctr">
              <a:lnSpc>
                <a:spcPts val="3750"/>
              </a:lnSpc>
              <a:buNone/>
            </a:pPr>
            <a:r>
              <a:rPr lang="en-US" sz="2350" dirty="0">
                <a:solidFill>
                  <a:srgbClr val="CAD6DE"/>
                </a:solidFill>
                <a:latin typeface="Unbounded" pitchFamily="34" charset="0"/>
                <a:ea typeface="Unbounded" pitchFamily="34" charset="-122"/>
                <a:cs typeface="Unbounded" pitchFamily="34" charset="-120"/>
              </a:rPr>
              <a:t>3</a:t>
            </a:r>
            <a:endParaRPr lang="en-US" sz="2350" dirty="0"/>
          </a:p>
        </p:txBody>
      </p:sp>
      <p:sp>
        <p:nvSpPr>
          <p:cNvPr id="13" name="Text 8"/>
          <p:cNvSpPr/>
          <p:nvPr/>
        </p:nvSpPr>
        <p:spPr>
          <a:xfrm>
            <a:off x="7522012" y="5254943"/>
            <a:ext cx="4050030"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Single Elimination Phase</a:t>
            </a:r>
            <a:endParaRPr lang="en-US" sz="2200" dirty="0"/>
          </a:p>
        </p:txBody>
      </p:sp>
      <p:sp>
        <p:nvSpPr>
          <p:cNvPr id="14" name="Text 9"/>
          <p:cNvSpPr/>
          <p:nvPr/>
        </p:nvSpPr>
        <p:spPr>
          <a:xfrm>
            <a:off x="837724" y="6115407"/>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Divide participants into smaller groups for Round Robin matches. Group winners advance to a Single Elimination phase. Fairness checks: Equal skill-level distribution across groups. Example: FIFA uses group stages followed by knockout rounds.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9705" y="568285"/>
            <a:ext cx="7697391" cy="1823442"/>
          </a:xfrm>
          <a:prstGeom prst="rect">
            <a:avLst/>
          </a:prstGeom>
          <a:noFill/>
          <a:ln/>
        </p:spPr>
        <p:txBody>
          <a:bodyPr wrap="square" lIns="0" tIns="0" rIns="0" bIns="0" rtlCol="0" anchor="t"/>
          <a:lstStyle/>
          <a:p>
            <a:pPr marL="0" indent="0">
              <a:lnSpc>
                <a:spcPts val="4750"/>
              </a:lnSpc>
              <a:buNone/>
            </a:pPr>
            <a:r>
              <a:rPr lang="en-US" sz="3800" dirty="0">
                <a:solidFill>
                  <a:srgbClr val="FFFFFF"/>
                </a:solidFill>
                <a:latin typeface="Unbounded" pitchFamily="34" charset="0"/>
                <a:ea typeface="Unbounded" pitchFamily="34" charset="-122"/>
                <a:cs typeface="Unbounded" pitchFamily="34" charset="-120"/>
              </a:rPr>
              <a:t>Hybrid Tournament Scheduler Algorithm – The Core Logic</a:t>
            </a:r>
            <a:endParaRPr lang="en-US" sz="3800" dirty="0"/>
          </a:p>
        </p:txBody>
      </p:sp>
      <p:pic>
        <p:nvPicPr>
          <p:cNvPr id="4" name="Image 1" descr="preencoded.png"/>
          <p:cNvPicPr>
            <a:picLocks noChangeAspect="1"/>
          </p:cNvPicPr>
          <p:nvPr/>
        </p:nvPicPr>
        <p:blipFill>
          <a:blip r:embed="rId4"/>
          <a:stretch>
            <a:fillRect/>
          </a:stretch>
        </p:blipFill>
        <p:spPr>
          <a:xfrm>
            <a:off x="6209705" y="2701647"/>
            <a:ext cx="1033224" cy="1653183"/>
          </a:xfrm>
          <a:prstGeom prst="rect">
            <a:avLst/>
          </a:prstGeom>
        </p:spPr>
      </p:pic>
      <p:sp>
        <p:nvSpPr>
          <p:cNvPr id="5" name="Text 1"/>
          <p:cNvSpPr/>
          <p:nvPr/>
        </p:nvSpPr>
        <p:spPr>
          <a:xfrm>
            <a:off x="7552849" y="2908221"/>
            <a:ext cx="2431256" cy="303848"/>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Step 1</a:t>
            </a:r>
            <a:endParaRPr lang="en-US" sz="1900" dirty="0"/>
          </a:p>
        </p:txBody>
      </p:sp>
      <p:sp>
        <p:nvSpPr>
          <p:cNvPr id="6" name="Text 2"/>
          <p:cNvSpPr/>
          <p:nvPr/>
        </p:nvSpPr>
        <p:spPr>
          <a:xfrm>
            <a:off x="7552849" y="3336012"/>
            <a:ext cx="6354247" cy="330637"/>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Create Round Robin groups with fairness checks.</a:t>
            </a:r>
            <a:endParaRPr lang="en-US" sz="1600" dirty="0"/>
          </a:p>
        </p:txBody>
      </p:sp>
      <p:pic>
        <p:nvPicPr>
          <p:cNvPr id="7" name="Image 2" descr="preencoded.png"/>
          <p:cNvPicPr>
            <a:picLocks noChangeAspect="1"/>
          </p:cNvPicPr>
          <p:nvPr/>
        </p:nvPicPr>
        <p:blipFill>
          <a:blip r:embed="rId5"/>
          <a:stretch>
            <a:fillRect/>
          </a:stretch>
        </p:blipFill>
        <p:spPr>
          <a:xfrm>
            <a:off x="6209705" y="4354830"/>
            <a:ext cx="1033224" cy="1653183"/>
          </a:xfrm>
          <a:prstGeom prst="rect">
            <a:avLst/>
          </a:prstGeom>
        </p:spPr>
      </p:pic>
      <p:sp>
        <p:nvSpPr>
          <p:cNvPr id="8" name="Text 3"/>
          <p:cNvSpPr/>
          <p:nvPr/>
        </p:nvSpPr>
        <p:spPr>
          <a:xfrm>
            <a:off x="7552849" y="4561403"/>
            <a:ext cx="2431256" cy="303848"/>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Step 2</a:t>
            </a:r>
            <a:endParaRPr lang="en-US" sz="1900" dirty="0"/>
          </a:p>
        </p:txBody>
      </p:sp>
      <p:sp>
        <p:nvSpPr>
          <p:cNvPr id="9" name="Text 4"/>
          <p:cNvSpPr/>
          <p:nvPr/>
        </p:nvSpPr>
        <p:spPr>
          <a:xfrm>
            <a:off x="7552849" y="4989195"/>
            <a:ext cx="6354247" cy="330637"/>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Identify group winners for Single Elimination.</a:t>
            </a:r>
            <a:endParaRPr lang="en-US" sz="1600" dirty="0"/>
          </a:p>
        </p:txBody>
      </p:sp>
      <p:pic>
        <p:nvPicPr>
          <p:cNvPr id="10" name="Image 3" descr="preencoded.png"/>
          <p:cNvPicPr>
            <a:picLocks noChangeAspect="1"/>
          </p:cNvPicPr>
          <p:nvPr/>
        </p:nvPicPr>
        <p:blipFill>
          <a:blip r:embed="rId6"/>
          <a:stretch>
            <a:fillRect/>
          </a:stretch>
        </p:blipFill>
        <p:spPr>
          <a:xfrm>
            <a:off x="6209705" y="6008013"/>
            <a:ext cx="1033224" cy="1653183"/>
          </a:xfrm>
          <a:prstGeom prst="rect">
            <a:avLst/>
          </a:prstGeom>
        </p:spPr>
      </p:pic>
      <p:sp>
        <p:nvSpPr>
          <p:cNvPr id="11" name="Text 5"/>
          <p:cNvSpPr/>
          <p:nvPr/>
        </p:nvSpPr>
        <p:spPr>
          <a:xfrm>
            <a:off x="7552849" y="6214586"/>
            <a:ext cx="2431256" cy="303848"/>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Step 3</a:t>
            </a:r>
            <a:endParaRPr lang="en-US" sz="1900" dirty="0"/>
          </a:p>
        </p:txBody>
      </p:sp>
      <p:sp>
        <p:nvSpPr>
          <p:cNvPr id="12" name="Text 6"/>
          <p:cNvSpPr/>
          <p:nvPr/>
        </p:nvSpPr>
        <p:spPr>
          <a:xfrm>
            <a:off x="7552849" y="6642378"/>
            <a:ext cx="6354247" cy="330637"/>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Continue elimination rounds until a final winner is determined.</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31087"/>
          </a:xfrm>
          <a:prstGeom prst="rect">
            <a:avLst/>
          </a:prstGeom>
        </p:spPr>
      </p:pic>
      <p:sp>
        <p:nvSpPr>
          <p:cNvPr id="3" name="Text 0"/>
          <p:cNvSpPr/>
          <p:nvPr/>
        </p:nvSpPr>
        <p:spPr>
          <a:xfrm>
            <a:off x="568643" y="2477929"/>
            <a:ext cx="9082802" cy="477798"/>
          </a:xfrm>
          <a:prstGeom prst="rect">
            <a:avLst/>
          </a:prstGeom>
          <a:noFill/>
          <a:ln/>
        </p:spPr>
        <p:txBody>
          <a:bodyPr wrap="none" lIns="0" tIns="0" rIns="0" bIns="0" rtlCol="0" anchor="t"/>
          <a:lstStyle/>
          <a:p>
            <a:pPr marL="0" indent="0">
              <a:lnSpc>
                <a:spcPts val="3750"/>
              </a:lnSpc>
              <a:buNone/>
            </a:pPr>
            <a:r>
              <a:rPr lang="en-US" sz="3000" dirty="0">
                <a:solidFill>
                  <a:srgbClr val="FFFFFF"/>
                </a:solidFill>
                <a:latin typeface="Unbounded" pitchFamily="34" charset="0"/>
                <a:ea typeface="Unbounded" pitchFamily="34" charset="-122"/>
                <a:cs typeface="Unbounded" pitchFamily="34" charset="-120"/>
              </a:rPr>
              <a:t>Code: Generating Round Robin Matches</a:t>
            </a:r>
            <a:endParaRPr lang="en-US" sz="3000" dirty="0"/>
          </a:p>
        </p:txBody>
      </p:sp>
      <p:sp>
        <p:nvSpPr>
          <p:cNvPr id="4" name="Shape 1"/>
          <p:cNvSpPr/>
          <p:nvPr/>
        </p:nvSpPr>
        <p:spPr>
          <a:xfrm>
            <a:off x="568643" y="3199448"/>
            <a:ext cx="13493115" cy="4144089"/>
          </a:xfrm>
          <a:prstGeom prst="roundRect">
            <a:avLst>
              <a:gd name="adj" fmla="val 588"/>
            </a:avLst>
          </a:prstGeom>
          <a:solidFill>
            <a:srgbClr val="054842"/>
          </a:solidFill>
          <a:ln/>
        </p:spPr>
      </p:sp>
      <p:sp>
        <p:nvSpPr>
          <p:cNvPr id="5" name="Shape 2"/>
          <p:cNvSpPr/>
          <p:nvPr/>
        </p:nvSpPr>
        <p:spPr>
          <a:xfrm>
            <a:off x="560546" y="3199448"/>
            <a:ext cx="13509308" cy="4144089"/>
          </a:xfrm>
          <a:prstGeom prst="roundRect">
            <a:avLst>
              <a:gd name="adj" fmla="val 588"/>
            </a:avLst>
          </a:prstGeom>
          <a:solidFill>
            <a:srgbClr val="054842"/>
          </a:solidFill>
          <a:ln/>
        </p:spPr>
      </p:sp>
      <p:sp>
        <p:nvSpPr>
          <p:cNvPr id="6" name="Text 3"/>
          <p:cNvSpPr/>
          <p:nvPr/>
        </p:nvSpPr>
        <p:spPr>
          <a:xfrm>
            <a:off x="722948" y="3321248"/>
            <a:ext cx="13184505" cy="3900488"/>
          </a:xfrm>
          <a:prstGeom prst="rect">
            <a:avLst/>
          </a:prstGeom>
          <a:noFill/>
          <a:ln/>
        </p:spPr>
        <p:txBody>
          <a:bodyPr wrap="square" lIns="0" tIns="0" rIns="0" bIns="0" rtlCol="0" anchor="t"/>
          <a:lstStyle/>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def round_robin_schedule(participants):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 Generates a round-robin schedule for a given list of participants.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Adds a 'bye' if the number of participants is odd.</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if len(participants) % 2 != 0:</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participants.append("Bye")</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n = len(participants)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schedule = []</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for round_number in range(n - 1):</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matches = []</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for i in range(n // 2):</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matches.append((participants[i], participants[n - 1 - i]))</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participants = [participants[0]] + [participants[-1]] + participants[1:-1]</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schedule.append(matches)</a:t>
            </a:r>
            <a:endParaRPr lang="en-US" sz="1250" dirty="0"/>
          </a:p>
          <a:p>
            <a:pPr marL="0" indent="0">
              <a:lnSpc>
                <a:spcPts val="2000"/>
              </a:lnSpc>
              <a:buNone/>
            </a:pPr>
            <a:r>
              <a:rPr lang="en-US" sz="1250" dirty="0">
                <a:solidFill>
                  <a:srgbClr val="CAD6DE"/>
                </a:solidFill>
                <a:highlight>
                  <a:srgbClr val="054842"/>
                </a:highlight>
                <a:latin typeface="Consolas" pitchFamily="34" charset="0"/>
                <a:ea typeface="Consolas" pitchFamily="34" charset="-122"/>
                <a:cs typeface="Consolas" pitchFamily="34" charset="-120"/>
              </a:rPr>
              <a:t>    return schedule</a:t>
            </a:r>
            <a:endParaRPr lang="en-US" sz="1250" dirty="0"/>
          </a:p>
        </p:txBody>
      </p:sp>
      <p:sp>
        <p:nvSpPr>
          <p:cNvPr id="7" name="Text 4"/>
          <p:cNvSpPr/>
          <p:nvPr/>
        </p:nvSpPr>
        <p:spPr>
          <a:xfrm>
            <a:off x="568643" y="7526298"/>
            <a:ext cx="13493115" cy="260033"/>
          </a:xfrm>
          <a:prstGeom prst="rect">
            <a:avLst/>
          </a:prstGeom>
          <a:noFill/>
          <a:ln/>
        </p:spPr>
        <p:txBody>
          <a:bodyPr wrap="none" lIns="0" tIns="0" rIns="0" bIns="0" rtlCol="0" anchor="t"/>
          <a:lstStyle/>
          <a:p>
            <a:pPr marL="0" indent="0">
              <a:lnSpc>
                <a:spcPts val="2000"/>
              </a:lnSpc>
              <a:buNone/>
            </a:pPr>
            <a:r>
              <a:rPr lang="en-US" sz="1250" dirty="0">
                <a:solidFill>
                  <a:srgbClr val="CAD6DE"/>
                </a:solidFill>
                <a:latin typeface="Cabin" pitchFamily="34" charset="0"/>
                <a:ea typeface="Cabin" pitchFamily="34" charset="-122"/>
                <a:cs typeface="Cabin" pitchFamily="34" charset="-120"/>
              </a:rPr>
              <a:t>Adds a "bye" for odd participants. Uses a rotation algorithm to create matches for every round. Round Robin ensures all players face each other.</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42687" y="428268"/>
            <a:ext cx="8514278" cy="456009"/>
          </a:xfrm>
          <a:prstGeom prst="rect">
            <a:avLst/>
          </a:prstGeom>
          <a:noFill/>
          <a:ln/>
        </p:spPr>
        <p:txBody>
          <a:bodyPr wrap="none" lIns="0" tIns="0" rIns="0" bIns="0" rtlCol="0" anchor="t"/>
          <a:lstStyle/>
          <a:p>
            <a:pPr marL="0" indent="0">
              <a:lnSpc>
                <a:spcPts val="3550"/>
              </a:lnSpc>
              <a:buNone/>
            </a:pPr>
            <a:r>
              <a:rPr lang="en-US" sz="2850" dirty="0">
                <a:solidFill>
                  <a:srgbClr val="FFFFFF"/>
                </a:solidFill>
                <a:latin typeface="Unbounded" pitchFamily="34" charset="0"/>
                <a:ea typeface="Unbounded" pitchFamily="34" charset="-122"/>
                <a:cs typeface="Unbounded" pitchFamily="34" charset="-120"/>
              </a:rPr>
              <a:t>Code: Visualizing Round Robin Matches</a:t>
            </a:r>
            <a:endParaRPr lang="en-US" sz="2850" dirty="0"/>
          </a:p>
        </p:txBody>
      </p:sp>
      <p:sp>
        <p:nvSpPr>
          <p:cNvPr id="3" name="Shape 1"/>
          <p:cNvSpPr/>
          <p:nvPr/>
        </p:nvSpPr>
        <p:spPr>
          <a:xfrm>
            <a:off x="542687" y="1194316"/>
            <a:ext cx="13545026" cy="6184583"/>
          </a:xfrm>
          <a:prstGeom prst="roundRect">
            <a:avLst>
              <a:gd name="adj" fmla="val 376"/>
            </a:avLst>
          </a:prstGeom>
          <a:solidFill>
            <a:srgbClr val="054842"/>
          </a:solidFill>
          <a:ln/>
        </p:spPr>
      </p:sp>
      <p:sp>
        <p:nvSpPr>
          <p:cNvPr id="4" name="Shape 2"/>
          <p:cNvSpPr/>
          <p:nvPr/>
        </p:nvSpPr>
        <p:spPr>
          <a:xfrm>
            <a:off x="534948" y="1194316"/>
            <a:ext cx="13560504" cy="6184583"/>
          </a:xfrm>
          <a:prstGeom prst="roundRect">
            <a:avLst>
              <a:gd name="adj" fmla="val 376"/>
            </a:avLst>
          </a:prstGeom>
          <a:solidFill>
            <a:srgbClr val="054842"/>
          </a:solidFill>
          <a:ln/>
        </p:spPr>
      </p:sp>
      <p:sp>
        <p:nvSpPr>
          <p:cNvPr id="5" name="Text 3"/>
          <p:cNvSpPr/>
          <p:nvPr/>
        </p:nvSpPr>
        <p:spPr>
          <a:xfrm>
            <a:off x="689967" y="1310521"/>
            <a:ext cx="13250466" cy="5952172"/>
          </a:xfrm>
          <a:prstGeom prst="rect">
            <a:avLst/>
          </a:prstGeom>
          <a:noFill/>
          <a:ln/>
        </p:spPr>
        <p:txBody>
          <a:bodyPr wrap="square" lIns="0" tIns="0" rIns="0" bIns="0" rtlCol="0" anchor="t"/>
          <a:lstStyle/>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import matplotlib.pyplot as plt</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import math</a:t>
            </a:r>
            <a:endParaRPr lang="en-US" sz="1200" dirty="0"/>
          </a:p>
          <a:p>
            <a:pPr marL="0" indent="0">
              <a:lnSpc>
                <a:spcPts val="1950"/>
              </a:lnSpc>
              <a:buNone/>
            </a:pP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def visualize_round_robin(participants, schedule):</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 Visualizes the round-robin schedule in a circular graph. """</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num_participants = len(participants)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angle_step = 2 * math.pi / num_participants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positions = [(math.cos(i * angle_step), math.sin(i * angle_step)) for i in range(num_participants)]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pos_map = {participants[i]: positions[i] for i in range(num_participants)}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plt.figure(figsize=(8, 8))</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plt.axis("off")</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 Plot nodes for participant</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for participant, (x, y) in pos_map.items():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plt.scatter(x, y, s=500, color="lightblue", zorder=2)</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plt.text(x, y, participant, ha="center", va="center", fontsize=10, fontweight="bold")</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 Plot edges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for round_matches in schedule:</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for match in round_matches:</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if "Bye" not in match:</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x1, y1 = pos_map[match[0]]</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x2, y2 = pos_map[match[1]]</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plt.plot([x1, x2], [y1, y2], color="gray", linestyle="--", zorder=1)</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plt.title("Round Robin Match Visualization", fontsize=16)</a:t>
            </a:r>
            <a:endParaRPr lang="en-US" sz="1200" dirty="0"/>
          </a:p>
          <a:p>
            <a:pPr marL="0" indent="0">
              <a:lnSpc>
                <a:spcPts val="1950"/>
              </a:lnSpc>
              <a:buNone/>
            </a:pPr>
            <a:r>
              <a:rPr lang="en-US" sz="1200" dirty="0">
                <a:solidFill>
                  <a:srgbClr val="CAD6DE"/>
                </a:solidFill>
                <a:highlight>
                  <a:srgbClr val="054842"/>
                </a:highlight>
                <a:latin typeface="Consolas" pitchFamily="34" charset="0"/>
                <a:ea typeface="Consolas" pitchFamily="34" charset="-122"/>
                <a:cs typeface="Consolas" pitchFamily="34" charset="-120"/>
              </a:rPr>
              <a:t>    plt.show()</a:t>
            </a:r>
            <a:endParaRPr lang="en-US" sz="1200" dirty="0"/>
          </a:p>
        </p:txBody>
      </p:sp>
      <p:sp>
        <p:nvSpPr>
          <p:cNvPr id="6" name="Text 4"/>
          <p:cNvSpPr/>
          <p:nvPr/>
        </p:nvSpPr>
        <p:spPr>
          <a:xfrm>
            <a:off x="542687" y="7553325"/>
            <a:ext cx="13545026" cy="248007"/>
          </a:xfrm>
          <a:prstGeom prst="rect">
            <a:avLst/>
          </a:prstGeom>
          <a:noFill/>
          <a:ln/>
        </p:spPr>
        <p:txBody>
          <a:bodyPr wrap="none" lIns="0" tIns="0" rIns="0" bIns="0" rtlCol="0" anchor="t"/>
          <a:lstStyle/>
          <a:p>
            <a:pPr marL="0" indent="0">
              <a:lnSpc>
                <a:spcPts val="1950"/>
              </a:lnSpc>
              <a:buNone/>
            </a:pPr>
            <a:r>
              <a:rPr lang="en-US" sz="1200" dirty="0">
                <a:solidFill>
                  <a:srgbClr val="CAD6DE"/>
                </a:solidFill>
                <a:latin typeface="Cabin" pitchFamily="34" charset="0"/>
                <a:ea typeface="Cabin" pitchFamily="34" charset="-122"/>
                <a:cs typeface="Cabin" pitchFamily="34" charset="-120"/>
              </a:rPr>
              <a:t>Creates a circular graph representing players and their matches. Matches visualized as edges; players as nodes. Demonstrates combinatorics and graph theory concepts.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1247</Words>
  <Application>Microsoft Office PowerPoint</Application>
  <PresentationFormat>Custom</PresentationFormat>
  <Paragraphs>141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Cabin</vt:lpstr>
      <vt:lpstr>Consolas</vt:lpstr>
      <vt:lpstr>Arial</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Muaaz</cp:lastModifiedBy>
  <cp:revision>4</cp:revision>
  <dcterms:created xsi:type="dcterms:W3CDTF">2024-12-02T16:09:19Z</dcterms:created>
  <dcterms:modified xsi:type="dcterms:W3CDTF">2024-12-02T16:32:19Z</dcterms:modified>
</cp:coreProperties>
</file>