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20"/>
  </p:notesMasterIdLst>
  <p:sldIdLst>
    <p:sldId id="269" r:id="rId3"/>
    <p:sldId id="270" r:id="rId4"/>
    <p:sldId id="271" r:id="rId5"/>
    <p:sldId id="272" r:id="rId6"/>
    <p:sldId id="259" r:id="rId7"/>
    <p:sldId id="256" r:id="rId8"/>
    <p:sldId id="257" r:id="rId9"/>
    <p:sldId id="273" r:id="rId10"/>
    <p:sldId id="260" r:id="rId11"/>
    <p:sldId id="274" r:id="rId12"/>
    <p:sldId id="261" r:id="rId13"/>
    <p:sldId id="262" r:id="rId14"/>
    <p:sldId id="263" r:id="rId15"/>
    <p:sldId id="264" r:id="rId16"/>
    <p:sldId id="265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4845E-4B11-A4B5-45FF-6833C77A66BC}" v="186" dt="2024-12-03T03:50:18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29D1E-88BC-4809-9F9A-BF056DA00BB4}" type="datetimeFigureOut"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780E3-1705-4ABC-837F-F5985CFED1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8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97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07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1113-A35F-01DE-4FF6-5DC1AB1C9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29D5D-86CF-080A-5026-1DF5760B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75C1-CE88-D9B4-005F-A2C7D489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0F9-5710-4984-ABB2-3A947B07A87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FC413-ABAB-2913-30BC-FCFCB09B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A820-AAB0-14DF-1DBD-165B3070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EAFA-0842-4B66-BBF4-2FADFB96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7A87-F2A2-FEAF-E8FE-77294D3F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2A40F-8582-6C56-E7DE-8BA354175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2A79-1965-441D-66EF-BA4B00CD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0F9-5710-4984-ABB2-3A947B07A87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539D2-4715-26BC-F218-242DAF94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2B1AE-B36E-9D33-BD60-5CED68F8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EAFA-0842-4B66-BBF4-2FADFB96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1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C0418-E68D-21E4-DE03-D7A037320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9C9DF-6792-3C60-8D2D-D0B8CB92A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0B48-D4E7-8FB0-510B-01B946E6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0F9-5710-4984-ABB2-3A947B07A87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8377E-AA55-DA14-0F26-12721AAE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12C6-3E1A-870A-870C-DD7224E7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EAFA-0842-4B66-BBF4-2FADFB96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28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2836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2836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2836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2836"/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2836"/>
          </a:solidFill>
          <a:ln/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2836"/>
          </a:solidFill>
          <a:ln/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2836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A62D-6E79-6798-D5E8-417FD470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EC53-9061-D2F6-F095-0205BBD1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DC697-FB92-2355-918B-0E99B3F2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0F9-5710-4984-ABB2-3A947B07A87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A32FE-BA07-7D5D-05EE-D73B3BE6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4902-6994-D59D-8939-6821779C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EAFA-0842-4B66-BBF4-2FADFB96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21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2836"/>
          </a:solidFill>
          <a:ln/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2836"/>
          </a:solidFill>
          <a:ln/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2836"/>
          </a:solidFill>
          <a:ln/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A62D-6E79-6798-D5E8-417FD470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EC53-9061-D2F6-F095-0205BBD1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DC697-FB92-2355-918B-0E99B3F2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0F9-5710-4984-ABB2-3A947B07A87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A32FE-BA07-7D5D-05EE-D73B3BE6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4902-6994-D59D-8939-6821779C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EAFA-0842-4B66-BBF4-2FADFB96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1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FFE9-E6A1-430D-B3D2-674E88A1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EE645-0EE4-E59F-69E3-469BC2C91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444E3-FB87-21AE-8BA0-7ED83D2D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0F9-5710-4984-ABB2-3A947B07A87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B97F-2020-E6E6-B9DA-E7F24108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32AC-9E71-915F-6D1C-63429830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EAFA-0842-4B66-BBF4-2FADFB96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C188-D7C4-FD74-1421-271FE236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AD27-D40E-0E98-1E4E-34FBFD2CA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70294-3A5B-31CE-CB4E-F822D3642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D137D-C207-323B-B540-5762CD32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0F9-5710-4984-ABB2-3A947B07A87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7D3EE-2B72-AD06-52B3-317FB427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08111-22F7-F4F7-EBE1-9A649240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EAFA-0842-4B66-BBF4-2FADFB96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5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419E-4BF6-D25B-BE57-C2E38BA7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7F315-3BED-1EA0-5365-7FD98AE5E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B677B-FEC9-EF7C-EFD9-C35535FD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EFE17-0950-05C5-E160-45F295B23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29E1D-0A0A-7243-074A-E1EC396E5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5FF3C-51C0-5D69-6E6F-BA61E023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0F9-5710-4984-ABB2-3A947B07A87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301A7-E3AC-3C69-E398-1B20039B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69DCF-90C8-AEE6-D0A4-96D0DBF4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EAFA-0842-4B66-BBF4-2FADFB96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7724-FE5D-C54E-ADCE-9A3B77A5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4B1C8-A17D-1F55-1479-4DA947F6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0F9-5710-4984-ABB2-3A947B07A87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60E74-F562-66E3-7F93-42FC66F1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E4122-B0A8-11CB-6701-1EB5D3C3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EAFA-0842-4B66-BBF4-2FADFB96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1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C9966-0852-778C-CDE9-12E44E34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0F9-5710-4984-ABB2-3A947B07A87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BC3B9-0A26-1D43-D018-0429BD95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ECC9F-1301-5D15-E38D-7D163871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EAFA-0842-4B66-BBF4-2FADFB96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7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8498-B065-F01B-3D90-3F29ACF2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041DD-3082-59CF-FEC1-9CC863B2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98C3D-66CB-A308-EE48-C14FD0BDC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6FFB5-3ED7-6B5A-EF6B-1BEC6C13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0F9-5710-4984-ABB2-3A947B07A87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8EC4F-6E9E-302D-AE96-3DB4B0FE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80F69-89B6-CFFE-12C9-09A6960D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EAFA-0842-4B66-BBF4-2FADFB96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5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62FD-AF3A-EAA7-9B41-0E2F5B8D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4DCCE-45D8-577A-C978-5D291DC6F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38974-B1AB-6826-F994-35F8893A1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7C4A2-7D02-6001-5212-94273973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0F9-5710-4984-ABB2-3A947B07A87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394DD-4D6A-D7EE-A127-C0B21DE7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56B32-2490-F6F1-4955-DB8B5DFD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EAFA-0842-4B66-BBF4-2FADFB96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1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D7BE9-0AD6-A55C-DFF1-73FCB3B9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46661-750D-66BD-F332-B8FB509E7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AC5B-3E95-2004-D024-0A62B4F58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120F9-5710-4984-ABB2-3A947B07A87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7BE90-0DA1-55E6-8963-C740696D2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03C58-7D64-9BD6-280E-C9F5EC0E8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BEAFA-0842-4B66-BBF4-2FADFB96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5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3257D4-2A31-69E9-1929-4B5417048081}"/>
              </a:ext>
            </a:extLst>
          </p:cNvPr>
          <p:cNvSpPr txBox="1"/>
          <p:nvPr/>
        </p:nvSpPr>
        <p:spPr>
          <a:xfrm>
            <a:off x="2808112" y="2374809"/>
            <a:ext cx="6307667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5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Tournament Scheduler</a:t>
            </a:r>
            <a:endParaRPr lang="en-US" sz="5500" dirty="0"/>
          </a:p>
        </p:txBody>
      </p:sp>
      <p:pic>
        <p:nvPicPr>
          <p:cNvPr id="5" name="Picture 4" descr="A green glowing lines and dots&#10;&#10;Description automatically generated">
            <a:extLst>
              <a:ext uri="{FF2B5EF4-FFF2-40B4-BE49-F238E27FC236}">
                <a16:creationId xmlns:a16="http://schemas.microsoft.com/office/drawing/2014/main" id="{AF65759E-A55B-69B2-4216-D8165789EC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4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and a blue line&#10;&#10;Description automatically generated">
            <a:extLst>
              <a:ext uri="{FF2B5EF4-FFF2-40B4-BE49-F238E27FC236}">
                <a16:creationId xmlns:a16="http://schemas.microsoft.com/office/drawing/2014/main" id="{24445752-4CCD-8A2F-876A-57BD03E3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82" y="645113"/>
            <a:ext cx="9545593" cy="5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4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8104" y="1123455"/>
            <a:ext cx="10795793" cy="1173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583"/>
              </a:lnSpc>
              <a:buNone/>
            </a:pPr>
            <a:r>
              <a:rPr lang="en-US" sz="366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Combining Round Robin and Single Elimination</a:t>
            </a:r>
            <a:endParaRPr lang="en-US" sz="3667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366" y="2695773"/>
            <a:ext cx="1781274" cy="6921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338215" y="2916238"/>
            <a:ext cx="117475" cy="3988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125"/>
              </a:lnSpc>
              <a:buNone/>
            </a:pPr>
            <a:r>
              <a:rPr lang="en-US" sz="1958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1958" dirty="0"/>
          </a:p>
        </p:txBody>
      </p:sp>
      <p:sp>
        <p:nvSpPr>
          <p:cNvPr id="5" name="Text 2"/>
          <p:cNvSpPr/>
          <p:nvPr/>
        </p:nvSpPr>
        <p:spPr>
          <a:xfrm>
            <a:off x="4487068" y="2895204"/>
            <a:ext cx="2062262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92"/>
              </a:lnSpc>
              <a:buNone/>
            </a:pPr>
            <a:r>
              <a:rPr lang="en-US" sz="1833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Hybrid System</a:t>
            </a:r>
            <a:endParaRPr lang="en-US" sz="1833" dirty="0"/>
          </a:p>
        </p:txBody>
      </p:sp>
      <p:sp>
        <p:nvSpPr>
          <p:cNvPr id="6" name="Shape 3"/>
          <p:cNvSpPr/>
          <p:nvPr/>
        </p:nvSpPr>
        <p:spPr>
          <a:xfrm>
            <a:off x="4337447" y="3400128"/>
            <a:ext cx="7106643" cy="1270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679" y="3437732"/>
            <a:ext cx="3562548" cy="69215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298627" y="3584377"/>
            <a:ext cx="196652" cy="3988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125"/>
              </a:lnSpc>
              <a:buNone/>
            </a:pPr>
            <a:r>
              <a:rPr lang="en-US" sz="1958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1958" dirty="0"/>
          </a:p>
        </p:txBody>
      </p:sp>
      <p:sp>
        <p:nvSpPr>
          <p:cNvPr id="9" name="Text 5"/>
          <p:cNvSpPr/>
          <p:nvPr/>
        </p:nvSpPr>
        <p:spPr>
          <a:xfrm>
            <a:off x="5377656" y="3637161"/>
            <a:ext cx="2836069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92"/>
              </a:lnSpc>
              <a:buNone/>
            </a:pPr>
            <a:r>
              <a:rPr lang="en-US" sz="1833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Round Robin Groups</a:t>
            </a:r>
            <a:endParaRPr lang="en-US" sz="1833" dirty="0"/>
          </a:p>
        </p:txBody>
      </p:sp>
      <p:sp>
        <p:nvSpPr>
          <p:cNvPr id="10" name="Shape 6"/>
          <p:cNvSpPr/>
          <p:nvPr/>
        </p:nvSpPr>
        <p:spPr>
          <a:xfrm>
            <a:off x="5228034" y="4142085"/>
            <a:ext cx="6216055" cy="1270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91" y="4179689"/>
            <a:ext cx="5343823" cy="6921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296742" y="4326335"/>
            <a:ext cx="200422" cy="3988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125"/>
              </a:lnSpc>
              <a:buNone/>
            </a:pPr>
            <a:r>
              <a:rPr lang="en-US" sz="1958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1958" dirty="0"/>
          </a:p>
        </p:txBody>
      </p:sp>
      <p:sp>
        <p:nvSpPr>
          <p:cNvPr id="13" name="Text 8"/>
          <p:cNvSpPr/>
          <p:nvPr/>
        </p:nvSpPr>
        <p:spPr>
          <a:xfrm>
            <a:off x="6268343" y="4379120"/>
            <a:ext cx="3375025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92"/>
              </a:lnSpc>
              <a:buNone/>
            </a:pPr>
            <a:r>
              <a:rPr lang="en-US" sz="1833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Single Elimination Phase</a:t>
            </a:r>
            <a:endParaRPr lang="en-US" sz="1833" dirty="0"/>
          </a:p>
        </p:txBody>
      </p:sp>
      <p:sp>
        <p:nvSpPr>
          <p:cNvPr id="14" name="Text 9"/>
          <p:cNvSpPr/>
          <p:nvPr/>
        </p:nvSpPr>
        <p:spPr>
          <a:xfrm>
            <a:off x="698104" y="5096173"/>
            <a:ext cx="10795793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None/>
            </a:pPr>
            <a:r>
              <a:rPr lang="en-US" sz="1542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Divide participants into smaller groups for Round Robin matches. Group winners advance to a Single Elimination phase. Fairness checks: Equal skill-level distribution across groups. Example: FIFA uses group stages followed by knockout rounds.</a:t>
            </a:r>
            <a:endParaRPr lang="en-US" sz="1542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174754" y="473571"/>
            <a:ext cx="6414493" cy="15195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958"/>
              </a:lnSpc>
              <a:buNone/>
            </a:pPr>
            <a:r>
              <a:rPr lang="en-US" sz="316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Hybrid Tournament Scheduler Algorithm – The Core Logic</a:t>
            </a:r>
            <a:endParaRPr lang="en-US" sz="3167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754" y="2251373"/>
            <a:ext cx="861020" cy="137765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94041" y="2423517"/>
            <a:ext cx="2026047" cy="253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958"/>
              </a:lnSpc>
              <a:buNone/>
            </a:pPr>
            <a:r>
              <a:rPr lang="en-US" sz="1583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Step 1</a:t>
            </a:r>
            <a:endParaRPr lang="en-US" sz="1583" dirty="0"/>
          </a:p>
        </p:txBody>
      </p:sp>
      <p:sp>
        <p:nvSpPr>
          <p:cNvPr id="6" name="Text 2"/>
          <p:cNvSpPr/>
          <p:nvPr/>
        </p:nvSpPr>
        <p:spPr>
          <a:xfrm>
            <a:off x="6294041" y="2780010"/>
            <a:ext cx="5295206" cy="27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67"/>
              </a:lnSpc>
              <a:buNone/>
            </a:pPr>
            <a:r>
              <a:rPr lang="en-US" sz="1333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Create Round Robin groups with fairness checks.</a:t>
            </a:r>
            <a:endParaRPr lang="en-US" sz="1333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754" y="3629025"/>
            <a:ext cx="861020" cy="137765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94041" y="3801169"/>
            <a:ext cx="2026047" cy="253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958"/>
              </a:lnSpc>
              <a:buNone/>
            </a:pPr>
            <a:r>
              <a:rPr lang="en-US" sz="1583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Step 2</a:t>
            </a:r>
            <a:endParaRPr lang="en-US" sz="1583" dirty="0"/>
          </a:p>
        </p:txBody>
      </p:sp>
      <p:sp>
        <p:nvSpPr>
          <p:cNvPr id="9" name="Text 4"/>
          <p:cNvSpPr/>
          <p:nvPr/>
        </p:nvSpPr>
        <p:spPr>
          <a:xfrm>
            <a:off x="6294041" y="4157663"/>
            <a:ext cx="5295206" cy="27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67"/>
              </a:lnSpc>
              <a:buNone/>
            </a:pPr>
            <a:r>
              <a:rPr lang="en-US" sz="1333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Identify group winners for Single Elimination.</a:t>
            </a:r>
            <a:endParaRPr lang="en-US" sz="1333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4754" y="5006678"/>
            <a:ext cx="861020" cy="137765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94041" y="5178822"/>
            <a:ext cx="2026047" cy="253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958"/>
              </a:lnSpc>
              <a:buNone/>
            </a:pPr>
            <a:r>
              <a:rPr lang="en-US" sz="1583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Step 3</a:t>
            </a:r>
            <a:endParaRPr lang="en-US" sz="1583" dirty="0"/>
          </a:p>
        </p:txBody>
      </p:sp>
      <p:sp>
        <p:nvSpPr>
          <p:cNvPr id="12" name="Text 6"/>
          <p:cNvSpPr/>
          <p:nvPr/>
        </p:nvSpPr>
        <p:spPr>
          <a:xfrm>
            <a:off x="6294041" y="5535315"/>
            <a:ext cx="5295206" cy="27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67"/>
              </a:lnSpc>
              <a:buNone/>
            </a:pPr>
            <a:r>
              <a:rPr lang="en-US" sz="1333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Continue elimination rounds until a final winner is determined.</a:t>
            </a:r>
            <a:endParaRPr lang="en-US" sz="1333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9257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73869" y="2064941"/>
            <a:ext cx="7569002" cy="398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25"/>
              </a:lnSpc>
              <a:buNone/>
            </a:pPr>
            <a:r>
              <a:rPr lang="en-US" sz="25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Code: Generating Round Robin Matches</a:t>
            </a:r>
            <a:endParaRPr lang="en-US" sz="2500" dirty="0"/>
          </a:p>
        </p:txBody>
      </p:sp>
      <p:sp>
        <p:nvSpPr>
          <p:cNvPr id="4" name="Shape 1"/>
          <p:cNvSpPr/>
          <p:nvPr/>
        </p:nvSpPr>
        <p:spPr>
          <a:xfrm>
            <a:off x="473869" y="2666207"/>
            <a:ext cx="11244263" cy="3453408"/>
          </a:xfrm>
          <a:prstGeom prst="roundRect">
            <a:avLst>
              <a:gd name="adj" fmla="val 588"/>
            </a:avLst>
          </a:prstGeom>
          <a:solidFill>
            <a:srgbClr val="054842"/>
          </a:solidFill>
          <a:ln/>
        </p:spPr>
      </p:sp>
      <p:sp>
        <p:nvSpPr>
          <p:cNvPr id="5" name="Shape 2"/>
          <p:cNvSpPr/>
          <p:nvPr/>
        </p:nvSpPr>
        <p:spPr>
          <a:xfrm>
            <a:off x="467122" y="2666207"/>
            <a:ext cx="11257757" cy="3453408"/>
          </a:xfrm>
          <a:prstGeom prst="roundRect">
            <a:avLst>
              <a:gd name="adj" fmla="val 588"/>
            </a:avLst>
          </a:prstGeom>
          <a:solidFill>
            <a:srgbClr val="054842"/>
          </a:solidFill>
          <a:ln/>
        </p:spPr>
      </p:sp>
      <p:sp>
        <p:nvSpPr>
          <p:cNvPr id="6" name="Text 3"/>
          <p:cNvSpPr/>
          <p:nvPr/>
        </p:nvSpPr>
        <p:spPr>
          <a:xfrm>
            <a:off x="602457" y="2767707"/>
            <a:ext cx="10987088" cy="3250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67"/>
              </a:lnSpc>
              <a:buNone/>
            </a:pPr>
            <a:r>
              <a:rPr lang="en-US" sz="1042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round_robin_schedule(participants):</a:t>
            </a:r>
            <a:endParaRPr lang="en-US" sz="1042" dirty="0"/>
          </a:p>
          <a:p>
            <a:pPr marL="0" indent="0">
              <a:lnSpc>
                <a:spcPts val="1667"/>
              </a:lnSpc>
              <a:buNone/>
            </a:pPr>
            <a:r>
              <a:rPr lang="en-US" sz="1042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""" Generates a round-robin schedule for a given list of participants.</a:t>
            </a:r>
            <a:endParaRPr lang="en-US" sz="1042" dirty="0"/>
          </a:p>
          <a:p>
            <a:pPr marL="0" indent="0">
              <a:lnSpc>
                <a:spcPts val="1667"/>
              </a:lnSpc>
              <a:buNone/>
            </a:pPr>
            <a:r>
              <a:rPr lang="en-US" sz="1042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Adds a 'bye' if the number of participants is odd.</a:t>
            </a:r>
            <a:endParaRPr lang="en-US" sz="1042" dirty="0"/>
          </a:p>
          <a:p>
            <a:pPr marL="0" indent="0">
              <a:lnSpc>
                <a:spcPts val="1667"/>
              </a:lnSpc>
              <a:buNone/>
            </a:pPr>
            <a:r>
              <a:rPr lang="en-US" sz="1042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"""</a:t>
            </a:r>
            <a:endParaRPr lang="en-US" sz="1042" dirty="0"/>
          </a:p>
          <a:p>
            <a:pPr marL="0" indent="0">
              <a:lnSpc>
                <a:spcPts val="1667"/>
              </a:lnSpc>
              <a:buNone/>
            </a:pPr>
            <a:r>
              <a:rPr lang="en-US" sz="1042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if len(participants) % 2 != 0:</a:t>
            </a:r>
            <a:endParaRPr lang="en-US" sz="1042" dirty="0"/>
          </a:p>
          <a:p>
            <a:pPr marL="0" indent="0">
              <a:lnSpc>
                <a:spcPts val="1667"/>
              </a:lnSpc>
              <a:buNone/>
            </a:pPr>
            <a:r>
              <a:rPr lang="en-US" sz="1042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participants.append("Bye")</a:t>
            </a:r>
            <a:endParaRPr lang="en-US" sz="1042" dirty="0"/>
          </a:p>
          <a:p>
            <a:pPr marL="0" indent="0">
              <a:lnSpc>
                <a:spcPts val="1667"/>
              </a:lnSpc>
              <a:buNone/>
            </a:pPr>
            <a:r>
              <a:rPr lang="en-US" sz="1042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n = len(participants)</a:t>
            </a:r>
            <a:endParaRPr lang="en-US" sz="1042" dirty="0"/>
          </a:p>
          <a:p>
            <a:pPr marL="0" indent="0">
              <a:lnSpc>
                <a:spcPts val="1667"/>
              </a:lnSpc>
              <a:buNone/>
            </a:pPr>
            <a:r>
              <a:rPr lang="en-US" sz="1042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schedule = []</a:t>
            </a:r>
            <a:endParaRPr lang="en-US" sz="1042" dirty="0"/>
          </a:p>
          <a:p>
            <a:pPr marL="0" indent="0">
              <a:lnSpc>
                <a:spcPts val="1667"/>
              </a:lnSpc>
              <a:buNone/>
            </a:pPr>
            <a:r>
              <a:rPr lang="en-US" sz="1042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for round_number in range(n - 1):</a:t>
            </a:r>
            <a:endParaRPr lang="en-US" sz="1042" dirty="0"/>
          </a:p>
          <a:p>
            <a:pPr marL="0" indent="0">
              <a:lnSpc>
                <a:spcPts val="1667"/>
              </a:lnSpc>
              <a:buNone/>
            </a:pPr>
            <a:r>
              <a:rPr lang="en-US" sz="1042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matches = []</a:t>
            </a:r>
            <a:endParaRPr lang="en-US" sz="1042" dirty="0"/>
          </a:p>
          <a:p>
            <a:pPr marL="0" indent="0">
              <a:lnSpc>
                <a:spcPts val="1667"/>
              </a:lnSpc>
              <a:buNone/>
            </a:pPr>
            <a:r>
              <a:rPr lang="en-US" sz="1042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for i in range(n // 2):</a:t>
            </a:r>
            <a:endParaRPr lang="en-US" sz="1042" dirty="0"/>
          </a:p>
          <a:p>
            <a:pPr marL="0" indent="0">
              <a:lnSpc>
                <a:spcPts val="1667"/>
              </a:lnSpc>
              <a:buNone/>
            </a:pPr>
            <a:r>
              <a:rPr lang="en-US" sz="1042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matches.append((participants[i], participants[n - 1 - i]))</a:t>
            </a:r>
            <a:endParaRPr lang="en-US" sz="1042" dirty="0"/>
          </a:p>
          <a:p>
            <a:pPr marL="0" indent="0">
              <a:lnSpc>
                <a:spcPts val="1667"/>
              </a:lnSpc>
              <a:buNone/>
            </a:pPr>
            <a:r>
              <a:rPr lang="en-US" sz="1042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participants = [participants[0]] + [participants[-1]] + participants[1:-1]</a:t>
            </a:r>
            <a:endParaRPr lang="en-US" sz="1042" dirty="0"/>
          </a:p>
          <a:p>
            <a:pPr marL="0" indent="0">
              <a:lnSpc>
                <a:spcPts val="1667"/>
              </a:lnSpc>
              <a:buNone/>
            </a:pPr>
            <a:r>
              <a:rPr lang="en-US" sz="1042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schedule.append(matches)</a:t>
            </a:r>
            <a:endParaRPr lang="en-US" sz="1042" dirty="0"/>
          </a:p>
          <a:p>
            <a:pPr marL="0" indent="0">
              <a:lnSpc>
                <a:spcPts val="1667"/>
              </a:lnSpc>
              <a:buNone/>
            </a:pPr>
            <a:r>
              <a:rPr lang="en-US" sz="1042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return schedule</a:t>
            </a:r>
            <a:endParaRPr lang="en-US" sz="1042" dirty="0"/>
          </a:p>
        </p:txBody>
      </p:sp>
      <p:sp>
        <p:nvSpPr>
          <p:cNvPr id="7" name="Text 4"/>
          <p:cNvSpPr/>
          <p:nvPr/>
        </p:nvSpPr>
        <p:spPr>
          <a:xfrm>
            <a:off x="473869" y="6271916"/>
            <a:ext cx="11244263" cy="216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67"/>
              </a:lnSpc>
              <a:buNone/>
            </a:pPr>
            <a:r>
              <a:rPr lang="en-US" sz="1042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Adds a "bye" for odd participants. Uses a rotation algorithm to create matches for every round. Round Robin ensures all players face each other.</a:t>
            </a:r>
            <a:endParaRPr lang="en-US" sz="1042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2239" y="356890"/>
            <a:ext cx="7095232" cy="380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958"/>
              </a:lnSpc>
              <a:buNone/>
            </a:pPr>
            <a:r>
              <a:rPr lang="en-US" sz="2375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Code: Visualizing Round Robin Matches</a:t>
            </a:r>
            <a:endParaRPr lang="en-US" sz="2375" dirty="0"/>
          </a:p>
        </p:txBody>
      </p:sp>
      <p:sp>
        <p:nvSpPr>
          <p:cNvPr id="3" name="Shape 1"/>
          <p:cNvSpPr/>
          <p:nvPr/>
        </p:nvSpPr>
        <p:spPr>
          <a:xfrm>
            <a:off x="452239" y="995264"/>
            <a:ext cx="11287522" cy="5153819"/>
          </a:xfrm>
          <a:prstGeom prst="roundRect">
            <a:avLst>
              <a:gd name="adj" fmla="val 376"/>
            </a:avLst>
          </a:prstGeom>
          <a:solidFill>
            <a:srgbClr val="054842"/>
          </a:solidFill>
          <a:ln/>
        </p:spPr>
      </p:sp>
      <p:sp>
        <p:nvSpPr>
          <p:cNvPr id="4" name="Shape 2"/>
          <p:cNvSpPr/>
          <p:nvPr/>
        </p:nvSpPr>
        <p:spPr>
          <a:xfrm>
            <a:off x="445790" y="995264"/>
            <a:ext cx="11300420" cy="5153819"/>
          </a:xfrm>
          <a:prstGeom prst="roundRect">
            <a:avLst>
              <a:gd name="adj" fmla="val 376"/>
            </a:avLst>
          </a:prstGeom>
          <a:solidFill>
            <a:srgbClr val="054842"/>
          </a:solidFill>
          <a:ln/>
        </p:spPr>
      </p:sp>
      <p:sp>
        <p:nvSpPr>
          <p:cNvPr id="5" name="Text 3"/>
          <p:cNvSpPr/>
          <p:nvPr/>
        </p:nvSpPr>
        <p:spPr>
          <a:xfrm>
            <a:off x="574973" y="1092101"/>
            <a:ext cx="11042055" cy="49601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matplotlib.pyplot as plt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math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visualize_round_robin(participants, schedule):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""" Visualizes the round-robin schedule in a circular graph. """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num_participants = len(participants)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angle_step = 2 * math.pi / num_participants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positions = [(math.cos(i * angle_step), math.sin(i * angle_step)) for i in range(num_participants)]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pos_map = {participants[i]: positions[i] for i in range(num_participants)}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plt.figure(figsize=(8, 8))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plt.axis("off")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# Plot nodes for participant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for participant, (x, y) in pos_map.items():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plt.scatter(x, y, s=500, color="lightblue", zorder=2)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plt.text(x, y, participant, ha="center", va="center", fontsize=10, fontweight="bold")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# Plot edges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for round_matches in schedule: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for match in round_matches: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if "Bye" not in match: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x1, y1 = pos_map[match[0]]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x2, y2 = pos_map[match[1]]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plt.plot([x1, x2], [y1, y2], color="gray", linestyle="--", zorder=1)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plt.title("Round Robin Match Visualization", fontsize=16)</a:t>
            </a:r>
            <a:endParaRPr lang="en-US" sz="1000" dirty="0"/>
          </a:p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plt.show()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452239" y="6294438"/>
            <a:ext cx="11287522" cy="2066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25"/>
              </a:lnSpc>
              <a:buNone/>
            </a:pP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Creates a circular graph representing players and their matches. Matches visualized as edges; players as nodes. Demonstrates combinatorics and graph theory concepts.</a:t>
            </a:r>
            <a:endParaRPr 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7481" y="501650"/>
            <a:ext cx="6345039" cy="1606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208"/>
              </a:lnSpc>
              <a:buNone/>
            </a:pPr>
            <a:r>
              <a:rPr lang="en-US" sz="333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Code: Advancing Winners to Single Elimination</a:t>
            </a:r>
            <a:endParaRPr lang="en-US" sz="3333" dirty="0"/>
          </a:p>
        </p:txBody>
      </p:sp>
      <p:sp>
        <p:nvSpPr>
          <p:cNvPr id="4" name="Shape 1"/>
          <p:cNvSpPr/>
          <p:nvPr/>
        </p:nvSpPr>
        <p:spPr>
          <a:xfrm>
            <a:off x="637481" y="2381548"/>
            <a:ext cx="6345039" cy="3187105"/>
          </a:xfrm>
          <a:prstGeom prst="roundRect">
            <a:avLst>
              <a:gd name="adj" fmla="val 857"/>
            </a:avLst>
          </a:prstGeom>
          <a:solidFill>
            <a:srgbClr val="054842"/>
          </a:solidFill>
          <a:ln/>
        </p:spPr>
      </p:sp>
      <p:sp>
        <p:nvSpPr>
          <p:cNvPr id="5" name="Shape 2"/>
          <p:cNvSpPr/>
          <p:nvPr/>
        </p:nvSpPr>
        <p:spPr>
          <a:xfrm>
            <a:off x="628452" y="2381548"/>
            <a:ext cx="6363097" cy="3187105"/>
          </a:xfrm>
          <a:prstGeom prst="roundRect">
            <a:avLst>
              <a:gd name="adj" fmla="val 857"/>
            </a:avLst>
          </a:prstGeom>
          <a:solidFill>
            <a:srgbClr val="054842"/>
          </a:solidFill>
          <a:ln/>
        </p:spPr>
      </p:sp>
      <p:sp>
        <p:nvSpPr>
          <p:cNvPr id="6" name="Text 3"/>
          <p:cNvSpPr/>
          <p:nvPr/>
        </p:nvSpPr>
        <p:spPr>
          <a:xfrm>
            <a:off x="744666" y="2381548"/>
            <a:ext cx="5998964" cy="29140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92"/>
              </a:lnSpc>
              <a:buNone/>
            </a:pPr>
            <a:r>
              <a:rPr lang="en-US" sz="1417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advance_to_knockout(round_robin_results, group_size):</a:t>
            </a:r>
            <a:endParaRPr lang="en-US" sz="1417" dirty="0"/>
          </a:p>
          <a:p>
            <a:pPr marL="0" indent="0">
              <a:lnSpc>
                <a:spcPts val="2292"/>
              </a:lnSpc>
              <a:buNone/>
            </a:pPr>
            <a:r>
              <a:rPr lang="en-US" sz="1417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""" Advances winners from Round Robin to Single Elimination. """</a:t>
            </a:r>
            <a:endParaRPr lang="en-US" sz="1417" dirty="0"/>
          </a:p>
          <a:p>
            <a:pPr marL="0" indent="0">
              <a:lnSpc>
                <a:spcPts val="2292"/>
              </a:lnSpc>
              <a:buNone/>
            </a:pPr>
            <a:r>
              <a:rPr lang="en-US" sz="1417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knockout_participants = []</a:t>
            </a:r>
            <a:endParaRPr lang="en-US" sz="1417" dirty="0"/>
          </a:p>
          <a:p>
            <a:pPr marL="0" indent="0">
              <a:lnSpc>
                <a:spcPts val="2292"/>
              </a:lnSpc>
              <a:buNone/>
            </a:pPr>
            <a:r>
              <a:rPr lang="en-US" sz="1417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for group in round_robin_results:</a:t>
            </a:r>
            <a:endParaRPr lang="en-US" sz="1417" dirty="0"/>
          </a:p>
          <a:p>
            <a:pPr marL="0" indent="0">
              <a:lnSpc>
                <a:spcPts val="2292"/>
              </a:lnSpc>
              <a:buNone/>
            </a:pPr>
            <a:r>
              <a:rPr lang="en-US" sz="1417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# Sort participants by performance and pick top group_size players</a:t>
            </a:r>
            <a:endParaRPr lang="en-US" sz="1417" dirty="0"/>
          </a:p>
          <a:p>
            <a:pPr marL="0" indent="0">
              <a:lnSpc>
                <a:spcPts val="2292"/>
              </a:lnSpc>
              <a:buNone/>
            </a:pPr>
            <a:r>
              <a:rPr lang="en-US" sz="1417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sorted_group = sorted(group, key=lambda x: x["score"], reverse=True)</a:t>
            </a:r>
            <a:endParaRPr lang="en-US" sz="1417" dirty="0"/>
          </a:p>
          <a:p>
            <a:pPr marL="0" indent="0">
              <a:lnSpc>
                <a:spcPts val="2292"/>
              </a:lnSpc>
              <a:buNone/>
            </a:pPr>
            <a:r>
              <a:rPr lang="en-US" sz="1417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knockout_participants.append(sorted_group[:group_size])</a:t>
            </a:r>
            <a:endParaRPr lang="en-US" sz="1417" dirty="0"/>
          </a:p>
          <a:p>
            <a:pPr marL="0" indent="0">
              <a:lnSpc>
                <a:spcPts val="2292"/>
              </a:lnSpc>
              <a:buNone/>
            </a:pPr>
            <a:r>
              <a:rPr lang="en-US" sz="1417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return knockout_participants</a:t>
            </a:r>
            <a:endParaRPr lang="en-US" sz="1417" dirty="0"/>
          </a:p>
        </p:txBody>
      </p:sp>
      <p:sp>
        <p:nvSpPr>
          <p:cNvPr id="7" name="Text 4"/>
          <p:cNvSpPr/>
          <p:nvPr/>
        </p:nvSpPr>
        <p:spPr>
          <a:xfrm>
            <a:off x="646510" y="5933465"/>
            <a:ext cx="6345039" cy="5828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92"/>
              </a:lnSpc>
              <a:buNone/>
            </a:pPr>
            <a:r>
              <a:rPr lang="en-US" sz="1417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Determines top players from each group based on scores. Prepares participant list for the knockout phase.</a:t>
            </a:r>
            <a:endParaRPr lang="en-US" sz="1417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9387" y="658714"/>
            <a:ext cx="8904188" cy="545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291"/>
              </a:lnSpc>
              <a:buNone/>
            </a:pPr>
            <a:r>
              <a:rPr lang="en-US" sz="341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Code: Single Elimination Scheduler</a:t>
            </a:r>
            <a:endParaRPr lang="en-US" sz="3417" dirty="0"/>
          </a:p>
        </p:txBody>
      </p:sp>
      <p:sp>
        <p:nvSpPr>
          <p:cNvPr id="3" name="Text 1"/>
          <p:cNvSpPr/>
          <p:nvPr/>
        </p:nvSpPr>
        <p:spPr>
          <a:xfrm>
            <a:off x="649387" y="1668363"/>
            <a:ext cx="2183110" cy="2728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25"/>
              </a:lnSpc>
              <a:buNone/>
            </a:pPr>
            <a:r>
              <a:rPr lang="en-US" sz="170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Code Snippet:</a:t>
            </a:r>
            <a:endParaRPr lang="en-US" sz="1708" dirty="0"/>
          </a:p>
        </p:txBody>
      </p:sp>
      <p:sp>
        <p:nvSpPr>
          <p:cNvPr id="4" name="Shape 2"/>
          <p:cNvSpPr/>
          <p:nvPr/>
        </p:nvSpPr>
        <p:spPr>
          <a:xfrm>
            <a:off x="649387" y="2149971"/>
            <a:ext cx="5220295" cy="3840559"/>
          </a:xfrm>
          <a:prstGeom prst="roundRect">
            <a:avLst>
              <a:gd name="adj" fmla="val 725"/>
            </a:avLst>
          </a:prstGeom>
          <a:solidFill>
            <a:srgbClr val="054842"/>
          </a:solidFill>
          <a:ln/>
        </p:spPr>
      </p:sp>
      <p:sp>
        <p:nvSpPr>
          <p:cNvPr id="5" name="Shape 3"/>
          <p:cNvSpPr/>
          <p:nvPr/>
        </p:nvSpPr>
        <p:spPr>
          <a:xfrm>
            <a:off x="640159" y="2149971"/>
            <a:ext cx="5238750" cy="3840559"/>
          </a:xfrm>
          <a:prstGeom prst="roundRect">
            <a:avLst>
              <a:gd name="adj" fmla="val 725"/>
            </a:avLst>
          </a:prstGeom>
          <a:solidFill>
            <a:srgbClr val="054842"/>
          </a:solidFill>
          <a:ln/>
        </p:spPr>
      </p:sp>
      <p:sp>
        <p:nvSpPr>
          <p:cNvPr id="6" name="Text 4"/>
          <p:cNvSpPr/>
          <p:nvPr/>
        </p:nvSpPr>
        <p:spPr>
          <a:xfrm>
            <a:off x="825698" y="2289076"/>
            <a:ext cx="4867672" cy="3562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333"/>
              </a:lnSpc>
              <a:buNone/>
            </a:pPr>
            <a:r>
              <a:rPr lang="en-US" sz="1458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single_elimination_schedule(participants):</a:t>
            </a:r>
            <a:endParaRPr lang="en-US" sz="1458" dirty="0"/>
          </a:p>
          <a:p>
            <a:pPr marL="0" indent="0">
              <a:lnSpc>
                <a:spcPts val="2333"/>
              </a:lnSpc>
              <a:buNone/>
            </a:pPr>
            <a:r>
              <a:rPr lang="en-US" sz="1458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""" Creates a Single Elimination schedule. """</a:t>
            </a:r>
            <a:endParaRPr lang="en-US" sz="1458" dirty="0"/>
          </a:p>
          <a:p>
            <a:pPr marL="0" indent="0">
              <a:lnSpc>
                <a:spcPts val="2333"/>
              </a:lnSpc>
              <a:buNone/>
            </a:pPr>
            <a:r>
              <a:rPr lang="en-US" sz="1458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schedule = []</a:t>
            </a:r>
            <a:endParaRPr lang="en-US" sz="1458" dirty="0"/>
          </a:p>
          <a:p>
            <a:pPr marL="0" indent="0">
              <a:lnSpc>
                <a:spcPts val="2333"/>
              </a:lnSpc>
              <a:buNone/>
            </a:pPr>
            <a:r>
              <a:rPr lang="en-US" sz="1458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while len(participants) &gt; 1:</a:t>
            </a:r>
            <a:endParaRPr lang="en-US" sz="1458" dirty="0"/>
          </a:p>
          <a:p>
            <a:pPr marL="0" indent="0">
              <a:lnSpc>
                <a:spcPts val="2333"/>
              </a:lnSpc>
              <a:buNone/>
            </a:pPr>
            <a:r>
              <a:rPr lang="en-US" sz="1458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round_matches = []</a:t>
            </a:r>
            <a:endParaRPr lang="en-US" sz="1458" dirty="0"/>
          </a:p>
          <a:p>
            <a:pPr marL="0" indent="0">
              <a:lnSpc>
                <a:spcPts val="2333"/>
              </a:lnSpc>
              <a:buNone/>
            </a:pPr>
            <a:r>
              <a:rPr lang="en-US" sz="1458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for i in range(0, len(participants), 2):</a:t>
            </a:r>
            <a:endParaRPr lang="en-US" sz="1458" dirty="0"/>
          </a:p>
          <a:p>
            <a:pPr marL="0" indent="0">
              <a:lnSpc>
                <a:spcPts val="2333"/>
              </a:lnSpc>
              <a:buNone/>
            </a:pPr>
            <a:r>
              <a:rPr lang="en-US" sz="1458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round_matches.append((participants[i], participants[i + 1]))</a:t>
            </a:r>
            <a:endParaRPr lang="en-US" sz="1458" dirty="0"/>
          </a:p>
          <a:p>
            <a:pPr marL="0" indent="0">
              <a:lnSpc>
                <a:spcPts val="2333"/>
              </a:lnSpc>
              <a:buNone/>
            </a:pPr>
            <a:r>
              <a:rPr lang="en-US" sz="1458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participants = [winner for winner, _ in round_matches]</a:t>
            </a:r>
            <a:endParaRPr lang="en-US" sz="1458" dirty="0"/>
          </a:p>
          <a:p>
            <a:pPr marL="0" indent="0">
              <a:lnSpc>
                <a:spcPts val="2333"/>
              </a:lnSpc>
              <a:buNone/>
            </a:pPr>
            <a:r>
              <a:rPr lang="en-US" sz="1458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# Placeholder winners schedule.</a:t>
            </a:r>
            <a:endParaRPr lang="en-US" sz="1458" dirty="0"/>
          </a:p>
          <a:p>
            <a:pPr marL="0" indent="0">
              <a:lnSpc>
                <a:spcPts val="2333"/>
              </a:lnSpc>
              <a:buNone/>
            </a:pPr>
            <a:r>
              <a:rPr lang="en-US" sz="1458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schedule.append(round_matches)</a:t>
            </a:r>
            <a:endParaRPr lang="en-US" sz="1458" dirty="0"/>
          </a:p>
          <a:p>
            <a:pPr marL="0" indent="0">
              <a:lnSpc>
                <a:spcPts val="2333"/>
              </a:lnSpc>
              <a:buNone/>
            </a:pPr>
            <a:r>
              <a:rPr lang="en-US" sz="1458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return schedule</a:t>
            </a:r>
            <a:endParaRPr lang="en-US" sz="1458" dirty="0"/>
          </a:p>
        </p:txBody>
      </p:sp>
      <p:sp>
        <p:nvSpPr>
          <p:cNvPr id="7" name="Text 5"/>
          <p:cNvSpPr/>
          <p:nvPr/>
        </p:nvSpPr>
        <p:spPr>
          <a:xfrm>
            <a:off x="6328668" y="1668363"/>
            <a:ext cx="2183110" cy="2728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25"/>
              </a:lnSpc>
              <a:buNone/>
            </a:pPr>
            <a:r>
              <a:rPr lang="en-US" sz="170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Explanation:</a:t>
            </a:r>
            <a:endParaRPr lang="en-US" sz="1708" dirty="0"/>
          </a:p>
        </p:txBody>
      </p:sp>
      <p:sp>
        <p:nvSpPr>
          <p:cNvPr id="8" name="Text 6"/>
          <p:cNvSpPr/>
          <p:nvPr/>
        </p:nvSpPr>
        <p:spPr>
          <a:xfrm>
            <a:off x="6328668" y="2126754"/>
            <a:ext cx="5220295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333"/>
              </a:lnSpc>
              <a:buNone/>
            </a:pPr>
            <a:r>
              <a:rPr lang="en-US" sz="1458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- Matches participants in pairs.</a:t>
            </a:r>
            <a:endParaRPr lang="en-US" sz="1458" dirty="0"/>
          </a:p>
        </p:txBody>
      </p:sp>
      <p:sp>
        <p:nvSpPr>
          <p:cNvPr id="9" name="Text 7"/>
          <p:cNvSpPr/>
          <p:nvPr/>
        </p:nvSpPr>
        <p:spPr>
          <a:xfrm>
            <a:off x="6328668" y="2590602"/>
            <a:ext cx="5220295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333"/>
              </a:lnSpc>
              <a:buNone/>
            </a:pPr>
            <a:r>
              <a:rPr lang="en-US" sz="1458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- Winners proceed to the next round until only one remains.</a:t>
            </a:r>
            <a:endParaRPr lang="en-US" sz="1458" dirty="0"/>
          </a:p>
        </p:txBody>
      </p:sp>
      <p:sp>
        <p:nvSpPr>
          <p:cNvPr id="10" name="Text 8"/>
          <p:cNvSpPr/>
          <p:nvPr/>
        </p:nvSpPr>
        <p:spPr>
          <a:xfrm>
            <a:off x="6328668" y="3054449"/>
            <a:ext cx="5220295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333"/>
              </a:lnSpc>
              <a:buNone/>
            </a:pPr>
            <a:r>
              <a:rPr lang="en-US" sz="1458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- Optimized for practicality with minimal matches.</a:t>
            </a:r>
            <a:endParaRPr lang="en-US" sz="1458" dirty="0"/>
          </a:p>
        </p:txBody>
      </p:sp>
    </p:spTree>
    <p:extLst>
      <p:ext uri="{BB962C8B-B14F-4D97-AF65-F5344CB8AC3E}">
        <p14:creationId xmlns:p14="http://schemas.microsoft.com/office/powerpoint/2010/main" val="2940067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270104" y="1376660"/>
            <a:ext cx="6223794" cy="1173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583"/>
              </a:lnSpc>
              <a:buNone/>
            </a:pPr>
            <a:r>
              <a:rPr lang="en-US" sz="366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Conclusion: Does Fairness Truly Exist?</a:t>
            </a:r>
            <a:endParaRPr lang="en-US" sz="3667" dirty="0"/>
          </a:p>
        </p:txBody>
      </p:sp>
      <p:sp>
        <p:nvSpPr>
          <p:cNvPr id="4" name="Shape 1"/>
          <p:cNvSpPr/>
          <p:nvPr/>
        </p:nvSpPr>
        <p:spPr>
          <a:xfrm>
            <a:off x="5270103" y="2849166"/>
            <a:ext cx="3012182" cy="1769368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5469533" y="3048595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92"/>
              </a:lnSpc>
              <a:buNone/>
            </a:pPr>
            <a:r>
              <a:rPr lang="en-US" sz="1833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Fairness</a:t>
            </a:r>
            <a:endParaRPr lang="en-US" sz="1833" dirty="0"/>
          </a:p>
        </p:txBody>
      </p:sp>
      <p:sp>
        <p:nvSpPr>
          <p:cNvPr id="6" name="Text 3"/>
          <p:cNvSpPr/>
          <p:nvPr/>
        </p:nvSpPr>
        <p:spPr>
          <a:xfrm>
            <a:off x="5469533" y="3461544"/>
            <a:ext cx="2613323" cy="957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None/>
            </a:pPr>
            <a:r>
              <a:rPr lang="en-US" sz="1542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"Absolute fairness requires eliminating individuality and differences."</a:t>
            </a:r>
            <a:endParaRPr lang="en-US" sz="1542" dirty="0"/>
          </a:p>
        </p:txBody>
      </p:sp>
      <p:sp>
        <p:nvSpPr>
          <p:cNvPr id="7" name="Shape 4"/>
          <p:cNvSpPr/>
          <p:nvPr/>
        </p:nvSpPr>
        <p:spPr>
          <a:xfrm>
            <a:off x="8481715" y="2849166"/>
            <a:ext cx="3012182" cy="1769368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8" name="Text 5"/>
          <p:cNvSpPr/>
          <p:nvPr/>
        </p:nvSpPr>
        <p:spPr>
          <a:xfrm>
            <a:off x="8681145" y="3048595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92"/>
              </a:lnSpc>
              <a:buNone/>
            </a:pPr>
            <a:r>
              <a:rPr lang="en-US" sz="1833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Practicality</a:t>
            </a:r>
            <a:endParaRPr lang="en-US" sz="1833" dirty="0"/>
          </a:p>
        </p:txBody>
      </p:sp>
      <p:sp>
        <p:nvSpPr>
          <p:cNvPr id="9" name="Text 6"/>
          <p:cNvSpPr/>
          <p:nvPr/>
        </p:nvSpPr>
        <p:spPr>
          <a:xfrm>
            <a:off x="8681144" y="3461544"/>
            <a:ext cx="2613323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None/>
            </a:pPr>
            <a:r>
              <a:rPr lang="en-US" sz="1542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"Is a world without differences a desirable one?"</a:t>
            </a:r>
            <a:endParaRPr lang="en-US" sz="1542" dirty="0"/>
          </a:p>
        </p:txBody>
      </p:sp>
      <p:sp>
        <p:nvSpPr>
          <p:cNvPr id="10" name="Text 7"/>
          <p:cNvSpPr/>
          <p:nvPr/>
        </p:nvSpPr>
        <p:spPr>
          <a:xfrm>
            <a:off x="5270104" y="4842868"/>
            <a:ext cx="6223794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None/>
            </a:pPr>
            <a:r>
              <a:rPr lang="en-US" sz="1542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Our approach maximizes fairness and practicality, but perfect fairness is unattainable.</a:t>
            </a:r>
            <a:endParaRPr lang="en-US" sz="1542" dirty="0"/>
          </a:p>
        </p:txBody>
      </p:sp>
    </p:spTree>
    <p:extLst>
      <p:ext uri="{BB962C8B-B14F-4D97-AF65-F5344CB8AC3E}">
        <p14:creationId xmlns:p14="http://schemas.microsoft.com/office/powerpoint/2010/main" val="268364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8104" y="1148457"/>
            <a:ext cx="6223794" cy="23467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583"/>
              </a:lnSpc>
              <a:buNone/>
            </a:pPr>
            <a:r>
              <a:rPr lang="en-US" sz="366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Philosophical Inquiry: Through Tournament Schedulers</a:t>
            </a:r>
            <a:endParaRPr lang="en-US" sz="3667" dirty="0"/>
          </a:p>
        </p:txBody>
      </p:sp>
      <p:sp>
        <p:nvSpPr>
          <p:cNvPr id="4" name="Text 1"/>
          <p:cNvSpPr/>
          <p:nvPr/>
        </p:nvSpPr>
        <p:spPr>
          <a:xfrm>
            <a:off x="698104" y="3794323"/>
            <a:ext cx="6223794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None/>
            </a:pPr>
            <a:r>
              <a:rPr lang="en-US" sz="1542" b="0" i="0" dirty="0">
                <a:solidFill>
                  <a:schemeClr val="bg1">
                    <a:lumMod val="75000"/>
                  </a:schemeClr>
                </a:solidFill>
                <a:effectLst/>
                <a:latin typeface="Cabin" panose="020B0604020202020204" charset="0"/>
              </a:rPr>
              <a:t>Fairness….a concept we often assume holds weight in reality</a:t>
            </a:r>
            <a:r>
              <a:rPr lang="en-US" sz="1542" dirty="0">
                <a:solidFill>
                  <a:schemeClr val="bg1">
                    <a:lumMod val="75000"/>
                  </a:schemeClr>
                </a:solidFill>
                <a:latin typeface="Cabin" panose="020B0604020202020204" charset="0"/>
              </a:rPr>
              <a:t> but today we are going to prove so otherwise. We will use tournament schedulers as an example to visualize this phenomenon. While also </a:t>
            </a:r>
            <a:r>
              <a:rPr lang="en-US" sz="1542" b="0" i="0" dirty="0">
                <a:solidFill>
                  <a:schemeClr val="bg1">
                    <a:lumMod val="75000"/>
                  </a:schemeClr>
                </a:solidFill>
                <a:effectLst/>
                <a:latin typeface="Cabin" panose="020B0604020202020204" charset="0"/>
              </a:rPr>
              <a:t>exploring different tournament formats, the algorithms behind them, and how we can develop solutions that meet both fairness and efficiency in competitive environments.</a:t>
            </a:r>
            <a:endParaRPr lang="en-US" sz="1542" dirty="0">
              <a:solidFill>
                <a:schemeClr val="bg1">
                  <a:lumMod val="75000"/>
                </a:schemeClr>
              </a:solidFill>
              <a:latin typeface="Cab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8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8103" y="1896964"/>
            <a:ext cx="9440565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583"/>
              </a:lnSpc>
              <a:buNone/>
            </a:pPr>
            <a:r>
              <a:rPr lang="en-US" sz="366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What is a Tournament Scheduler?</a:t>
            </a:r>
            <a:endParaRPr lang="en-US" sz="3667" dirty="0"/>
          </a:p>
        </p:txBody>
      </p:sp>
      <p:sp>
        <p:nvSpPr>
          <p:cNvPr id="3" name="Text 1"/>
          <p:cNvSpPr/>
          <p:nvPr/>
        </p:nvSpPr>
        <p:spPr>
          <a:xfrm>
            <a:off x="698104" y="2982219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92"/>
              </a:lnSpc>
              <a:buNone/>
            </a:pPr>
            <a:r>
              <a:rPr lang="en-US" sz="183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Definition</a:t>
            </a:r>
            <a:endParaRPr lang="en-US" sz="1833" dirty="0"/>
          </a:p>
        </p:txBody>
      </p:sp>
      <p:sp>
        <p:nvSpPr>
          <p:cNvPr id="4" name="Text 2"/>
          <p:cNvSpPr/>
          <p:nvPr/>
        </p:nvSpPr>
        <p:spPr>
          <a:xfrm>
            <a:off x="698104" y="3474939"/>
            <a:ext cx="5154613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None/>
            </a:pPr>
            <a:r>
              <a:rPr lang="en-US" sz="1542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 tournament scheduler organizes matches among participants to identify a winner systematically.</a:t>
            </a:r>
            <a:endParaRPr lang="en-US" sz="1542" dirty="0"/>
          </a:p>
        </p:txBody>
      </p:sp>
      <p:sp>
        <p:nvSpPr>
          <p:cNvPr id="5" name="Text 3"/>
          <p:cNvSpPr/>
          <p:nvPr/>
        </p:nvSpPr>
        <p:spPr>
          <a:xfrm>
            <a:off x="6345635" y="2982219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92"/>
              </a:lnSpc>
              <a:buNone/>
            </a:pPr>
            <a:r>
              <a:rPr lang="en-US" sz="183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Key Disciplines</a:t>
            </a:r>
            <a:endParaRPr lang="en-US" sz="1833" dirty="0"/>
          </a:p>
        </p:txBody>
      </p:sp>
      <p:sp>
        <p:nvSpPr>
          <p:cNvPr id="6" name="Text 4"/>
          <p:cNvSpPr/>
          <p:nvPr/>
        </p:nvSpPr>
        <p:spPr>
          <a:xfrm>
            <a:off x="6345634" y="3474939"/>
            <a:ext cx="5154613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9" indent="-285739" algn="l">
              <a:lnSpc>
                <a:spcPts val="2500"/>
              </a:lnSpc>
              <a:buSzPct val="100000"/>
              <a:buChar char="•"/>
            </a:pPr>
            <a:r>
              <a:rPr lang="en-US" sz="1542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Combinatorics – Match arrangement and probability calculations.</a:t>
            </a:r>
            <a:endParaRPr lang="en-US" sz="1542" dirty="0"/>
          </a:p>
        </p:txBody>
      </p:sp>
      <p:sp>
        <p:nvSpPr>
          <p:cNvPr id="7" name="Text 5"/>
          <p:cNvSpPr/>
          <p:nvPr/>
        </p:nvSpPr>
        <p:spPr>
          <a:xfrm>
            <a:off x="6345634" y="4183062"/>
            <a:ext cx="5154613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9" indent="-285739" algn="l">
              <a:lnSpc>
                <a:spcPts val="2500"/>
              </a:lnSpc>
              <a:buSzPct val="100000"/>
              <a:buChar char="•"/>
            </a:pPr>
            <a:r>
              <a:rPr lang="en-US" sz="1542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Graph Theory – Representing participants and matches.</a:t>
            </a:r>
            <a:endParaRPr lang="en-US" sz="1542" dirty="0"/>
          </a:p>
        </p:txBody>
      </p:sp>
      <p:sp>
        <p:nvSpPr>
          <p:cNvPr id="8" name="Text 6"/>
          <p:cNvSpPr/>
          <p:nvPr/>
        </p:nvSpPr>
        <p:spPr>
          <a:xfrm>
            <a:off x="6345634" y="4572000"/>
            <a:ext cx="5154613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9" indent="-285739" algn="l">
              <a:lnSpc>
                <a:spcPts val="2500"/>
              </a:lnSpc>
              <a:buSzPct val="100000"/>
              <a:buChar char="•"/>
            </a:pPr>
            <a:r>
              <a:rPr lang="en-US" sz="1542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Optimization Techniques – Reducing redundant matches.</a:t>
            </a:r>
            <a:endParaRPr lang="en-US" sz="1542" dirty="0"/>
          </a:p>
        </p:txBody>
      </p:sp>
    </p:spTree>
    <p:extLst>
      <p:ext uri="{BB962C8B-B14F-4D97-AF65-F5344CB8AC3E}">
        <p14:creationId xmlns:p14="http://schemas.microsoft.com/office/powerpoint/2010/main" val="115173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8104" y="1067098"/>
            <a:ext cx="8467229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583"/>
              </a:lnSpc>
              <a:buNone/>
            </a:pPr>
            <a:r>
              <a:rPr lang="en-US" sz="366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Types of Tournament Formats</a:t>
            </a:r>
            <a:endParaRPr lang="en-US" sz="3667" dirty="0"/>
          </a:p>
        </p:txBody>
      </p:sp>
      <p:sp>
        <p:nvSpPr>
          <p:cNvPr id="3" name="Shape 1"/>
          <p:cNvSpPr/>
          <p:nvPr/>
        </p:nvSpPr>
        <p:spPr>
          <a:xfrm>
            <a:off x="698103" y="2052737"/>
            <a:ext cx="3465612" cy="1769368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4" name="Text 2"/>
          <p:cNvSpPr/>
          <p:nvPr/>
        </p:nvSpPr>
        <p:spPr>
          <a:xfrm>
            <a:off x="897533" y="2252167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92"/>
              </a:lnSpc>
              <a:buNone/>
            </a:pPr>
            <a:r>
              <a:rPr lang="en-US" sz="1833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Round Robin</a:t>
            </a:r>
            <a:endParaRPr lang="en-US" sz="1833" dirty="0"/>
          </a:p>
        </p:txBody>
      </p:sp>
      <p:sp>
        <p:nvSpPr>
          <p:cNvPr id="5" name="Text 3"/>
          <p:cNvSpPr/>
          <p:nvPr/>
        </p:nvSpPr>
        <p:spPr>
          <a:xfrm>
            <a:off x="897533" y="2665115"/>
            <a:ext cx="3066753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None/>
            </a:pPr>
            <a:r>
              <a:rPr lang="en-US" sz="1542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Everyone plays everyone.</a:t>
            </a:r>
            <a:endParaRPr lang="en-US" sz="1542" dirty="0"/>
          </a:p>
        </p:txBody>
      </p:sp>
      <p:sp>
        <p:nvSpPr>
          <p:cNvPr id="6" name="Shape 4"/>
          <p:cNvSpPr/>
          <p:nvPr/>
        </p:nvSpPr>
        <p:spPr>
          <a:xfrm>
            <a:off x="4363144" y="2052737"/>
            <a:ext cx="3465612" cy="1769368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7" name="Text 5"/>
          <p:cNvSpPr/>
          <p:nvPr/>
        </p:nvSpPr>
        <p:spPr>
          <a:xfrm>
            <a:off x="4562574" y="2252167"/>
            <a:ext cx="2444353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92"/>
              </a:lnSpc>
              <a:buNone/>
            </a:pPr>
            <a:r>
              <a:rPr lang="en-US" sz="1833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Single Elimination</a:t>
            </a:r>
            <a:endParaRPr lang="en-US" sz="1833" dirty="0"/>
          </a:p>
        </p:txBody>
      </p:sp>
      <p:sp>
        <p:nvSpPr>
          <p:cNvPr id="8" name="Text 6"/>
          <p:cNvSpPr/>
          <p:nvPr/>
        </p:nvSpPr>
        <p:spPr>
          <a:xfrm>
            <a:off x="4562574" y="2665115"/>
            <a:ext cx="3066753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None/>
            </a:pPr>
            <a:r>
              <a:rPr lang="en-US" sz="1542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One loss eliminates a participant.</a:t>
            </a:r>
            <a:endParaRPr lang="en-US" sz="1542" dirty="0"/>
          </a:p>
        </p:txBody>
      </p:sp>
      <p:sp>
        <p:nvSpPr>
          <p:cNvPr id="9" name="Shape 7"/>
          <p:cNvSpPr/>
          <p:nvPr/>
        </p:nvSpPr>
        <p:spPr>
          <a:xfrm>
            <a:off x="8028186" y="2052737"/>
            <a:ext cx="3465612" cy="1769368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10" name="Text 8"/>
          <p:cNvSpPr/>
          <p:nvPr/>
        </p:nvSpPr>
        <p:spPr>
          <a:xfrm>
            <a:off x="8227616" y="2252167"/>
            <a:ext cx="2581077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92"/>
              </a:lnSpc>
              <a:buNone/>
            </a:pPr>
            <a:r>
              <a:rPr lang="en-US" sz="1833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Double Elimination</a:t>
            </a:r>
            <a:endParaRPr lang="en-US" sz="1833" dirty="0"/>
          </a:p>
        </p:txBody>
      </p:sp>
      <p:sp>
        <p:nvSpPr>
          <p:cNvPr id="11" name="Text 9"/>
          <p:cNvSpPr/>
          <p:nvPr/>
        </p:nvSpPr>
        <p:spPr>
          <a:xfrm>
            <a:off x="8227616" y="2665115"/>
            <a:ext cx="3066753" cy="957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None/>
            </a:pPr>
            <a:r>
              <a:rPr lang="en-US" sz="1542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Two losses result in elimination. This format offers a second chance for players to bounce back.</a:t>
            </a:r>
            <a:endParaRPr lang="en-US" sz="1542" dirty="0"/>
          </a:p>
        </p:txBody>
      </p:sp>
      <p:sp>
        <p:nvSpPr>
          <p:cNvPr id="12" name="Shape 10"/>
          <p:cNvSpPr/>
          <p:nvPr/>
        </p:nvSpPr>
        <p:spPr>
          <a:xfrm>
            <a:off x="698103" y="4021534"/>
            <a:ext cx="5298182" cy="1769368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13" name="Text 11"/>
          <p:cNvSpPr/>
          <p:nvPr/>
        </p:nvSpPr>
        <p:spPr>
          <a:xfrm>
            <a:off x="897533" y="4220965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92"/>
              </a:lnSpc>
              <a:buNone/>
            </a:pPr>
            <a:r>
              <a:rPr lang="en-US" sz="1833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Swiss System</a:t>
            </a:r>
            <a:endParaRPr lang="en-US" sz="1833" dirty="0"/>
          </a:p>
        </p:txBody>
      </p:sp>
      <p:sp>
        <p:nvSpPr>
          <p:cNvPr id="14" name="Text 12"/>
          <p:cNvSpPr/>
          <p:nvPr/>
        </p:nvSpPr>
        <p:spPr>
          <a:xfrm>
            <a:off x="897533" y="4633913"/>
            <a:ext cx="4899323" cy="957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None/>
            </a:pPr>
            <a:r>
              <a:rPr lang="en-US" sz="1542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Players are paired based on their performance. This ensures more balanced matches as the tournament progresses.</a:t>
            </a:r>
            <a:endParaRPr lang="en-US" sz="1542" dirty="0"/>
          </a:p>
        </p:txBody>
      </p:sp>
      <p:sp>
        <p:nvSpPr>
          <p:cNvPr id="15" name="Shape 13"/>
          <p:cNvSpPr/>
          <p:nvPr/>
        </p:nvSpPr>
        <p:spPr>
          <a:xfrm>
            <a:off x="6195715" y="4021534"/>
            <a:ext cx="5298182" cy="1769368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16" name="Text 14"/>
          <p:cNvSpPr/>
          <p:nvPr/>
        </p:nvSpPr>
        <p:spPr>
          <a:xfrm>
            <a:off x="6395145" y="4220965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92"/>
              </a:lnSpc>
              <a:buNone/>
            </a:pPr>
            <a:r>
              <a:rPr lang="en-US" sz="1833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Pyramid</a:t>
            </a:r>
            <a:endParaRPr lang="en-US" sz="1833" dirty="0"/>
          </a:p>
        </p:txBody>
      </p:sp>
      <p:sp>
        <p:nvSpPr>
          <p:cNvPr id="17" name="Text 15"/>
          <p:cNvSpPr/>
          <p:nvPr/>
        </p:nvSpPr>
        <p:spPr>
          <a:xfrm>
            <a:off x="6395144" y="4633913"/>
            <a:ext cx="4899323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None/>
            </a:pPr>
            <a:r>
              <a:rPr lang="en-US" sz="1542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Participants face off in a hierarchical structure, ultimately leading to a final match.</a:t>
            </a:r>
            <a:endParaRPr lang="en-US" sz="1542" dirty="0"/>
          </a:p>
        </p:txBody>
      </p:sp>
    </p:spTree>
    <p:extLst>
      <p:ext uri="{BB962C8B-B14F-4D97-AF65-F5344CB8AC3E}">
        <p14:creationId xmlns:p14="http://schemas.microsoft.com/office/powerpoint/2010/main" val="139482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8104" y="2071490"/>
            <a:ext cx="9246791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583"/>
              </a:lnSpc>
              <a:buNone/>
            </a:pPr>
            <a:r>
              <a:rPr lang="en-US" sz="366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Round Robin Tournament Format</a:t>
            </a:r>
            <a:endParaRPr lang="en-US" sz="3667" dirty="0"/>
          </a:p>
        </p:txBody>
      </p:sp>
      <p:sp>
        <p:nvSpPr>
          <p:cNvPr id="3" name="Text 1"/>
          <p:cNvSpPr/>
          <p:nvPr/>
        </p:nvSpPr>
        <p:spPr>
          <a:xfrm>
            <a:off x="698104" y="3156745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92"/>
              </a:lnSpc>
              <a:buNone/>
            </a:pPr>
            <a:r>
              <a:rPr lang="en-US" sz="183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Concept</a:t>
            </a:r>
            <a:endParaRPr lang="en-US" sz="1833" dirty="0"/>
          </a:p>
        </p:txBody>
      </p:sp>
      <p:sp>
        <p:nvSpPr>
          <p:cNvPr id="4" name="Text 2"/>
          <p:cNvSpPr/>
          <p:nvPr/>
        </p:nvSpPr>
        <p:spPr>
          <a:xfrm>
            <a:off x="698104" y="3649464"/>
            <a:ext cx="5154613" cy="957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None/>
            </a:pPr>
            <a:r>
              <a:rPr lang="en-US" sz="1542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Each participant competes with every other participant. Represented as a complete graph where: Nodes = Players. Edges = Matches.</a:t>
            </a:r>
            <a:endParaRPr lang="en-US" sz="1542" dirty="0"/>
          </a:p>
        </p:txBody>
      </p:sp>
      <p:sp>
        <p:nvSpPr>
          <p:cNvPr id="5" name="Text 3"/>
          <p:cNvSpPr/>
          <p:nvPr/>
        </p:nvSpPr>
        <p:spPr>
          <a:xfrm>
            <a:off x="6345635" y="3156745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92"/>
              </a:lnSpc>
              <a:buNone/>
            </a:pPr>
            <a:r>
              <a:rPr lang="en-US" sz="183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Formula</a:t>
            </a:r>
            <a:endParaRPr lang="en-US" sz="1833" dirty="0"/>
          </a:p>
        </p:txBody>
      </p:sp>
      <p:sp>
        <p:nvSpPr>
          <p:cNvPr id="6" name="Text 4"/>
          <p:cNvSpPr/>
          <p:nvPr/>
        </p:nvSpPr>
        <p:spPr>
          <a:xfrm>
            <a:off x="6345634" y="3649464"/>
            <a:ext cx="5154613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None/>
            </a:pPr>
            <a:r>
              <a:rPr lang="en-US" sz="1542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Total matches = n(n−1)/2.</a:t>
            </a:r>
            <a:endParaRPr lang="en-US" sz="154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8BD0E7D-4B41-0EB4-868E-F6C6C96E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05041"/>
              </p:ext>
            </p:extLst>
          </p:nvPr>
        </p:nvGraphicFramePr>
        <p:xfrm>
          <a:off x="6694120" y="472966"/>
          <a:ext cx="4269830" cy="5732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99">
                  <a:extLst>
                    <a:ext uri="{9D8B030D-6E8A-4147-A177-3AD203B41FA5}">
                      <a16:colId xmlns:a16="http://schemas.microsoft.com/office/drawing/2014/main" val="2152386271"/>
                    </a:ext>
                  </a:extLst>
                </a:gridCol>
                <a:gridCol w="2142231">
                  <a:extLst>
                    <a:ext uri="{9D8B030D-6E8A-4147-A177-3AD203B41FA5}">
                      <a16:colId xmlns:a16="http://schemas.microsoft.com/office/drawing/2014/main" val="712109658"/>
                    </a:ext>
                  </a:extLst>
                </a:gridCol>
              </a:tblGrid>
              <a:tr h="872315"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190291"/>
                  </a:ext>
                </a:extLst>
              </a:tr>
              <a:tr h="158710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90968"/>
                  </a:ext>
                </a:extLst>
              </a:tr>
              <a:tr h="17972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614552"/>
                  </a:ext>
                </a:extLst>
              </a:tr>
              <a:tr h="147603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62658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4F27A3EE-2F1C-1628-CF32-AB4DD68CEE5D}"/>
              </a:ext>
            </a:extLst>
          </p:cNvPr>
          <p:cNvSpPr/>
          <p:nvPr/>
        </p:nvSpPr>
        <p:spPr>
          <a:xfrm>
            <a:off x="7195993" y="1466190"/>
            <a:ext cx="1103587" cy="1103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072237-7634-CA88-C2A9-16C6158618B5}"/>
              </a:ext>
            </a:extLst>
          </p:cNvPr>
          <p:cNvSpPr/>
          <p:nvPr/>
        </p:nvSpPr>
        <p:spPr>
          <a:xfrm>
            <a:off x="7208725" y="4957324"/>
            <a:ext cx="1103587" cy="1103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E</a:t>
            </a: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D6E2B9-875E-0A95-BEC9-E7A788C5C7A9}"/>
              </a:ext>
            </a:extLst>
          </p:cNvPr>
          <p:cNvSpPr/>
          <p:nvPr/>
        </p:nvSpPr>
        <p:spPr>
          <a:xfrm>
            <a:off x="7195992" y="3200393"/>
            <a:ext cx="1103587" cy="1103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D46907-1BE5-D8DA-3C4D-4DF64C514FF4}"/>
              </a:ext>
            </a:extLst>
          </p:cNvPr>
          <p:cNvSpPr/>
          <p:nvPr/>
        </p:nvSpPr>
        <p:spPr>
          <a:xfrm>
            <a:off x="9355868" y="3200393"/>
            <a:ext cx="1103587" cy="1103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D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4C684C-8D7B-5545-EA41-D0D80C09AB35}"/>
              </a:ext>
            </a:extLst>
          </p:cNvPr>
          <p:cNvSpPr/>
          <p:nvPr/>
        </p:nvSpPr>
        <p:spPr>
          <a:xfrm>
            <a:off x="9355869" y="1466189"/>
            <a:ext cx="1103587" cy="1103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A98716-89BD-165D-51B7-AD303F808E60}"/>
              </a:ext>
            </a:extLst>
          </p:cNvPr>
          <p:cNvSpPr/>
          <p:nvPr/>
        </p:nvSpPr>
        <p:spPr>
          <a:xfrm>
            <a:off x="9355868" y="4957323"/>
            <a:ext cx="1103587" cy="1103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F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3ACB04D-D422-F5F1-4B6B-B80A49693DE5}"/>
              </a:ext>
            </a:extLst>
          </p:cNvPr>
          <p:cNvSpPr/>
          <p:nvPr/>
        </p:nvSpPr>
        <p:spPr>
          <a:xfrm>
            <a:off x="7582067" y="4439581"/>
            <a:ext cx="356902" cy="4588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ADF9835-F25D-386D-49B3-DE43C75FC1A1}"/>
              </a:ext>
            </a:extLst>
          </p:cNvPr>
          <p:cNvSpPr/>
          <p:nvPr/>
        </p:nvSpPr>
        <p:spPr>
          <a:xfrm rot="2928001">
            <a:off x="8589741" y="2749351"/>
            <a:ext cx="356902" cy="4588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0F0842A-C997-03DF-D892-0146CCC8ABCC}"/>
              </a:ext>
            </a:extLst>
          </p:cNvPr>
          <p:cNvSpPr/>
          <p:nvPr/>
        </p:nvSpPr>
        <p:spPr>
          <a:xfrm rot="16200000">
            <a:off x="8655639" y="5255155"/>
            <a:ext cx="356902" cy="4588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9972A77-BB42-04FE-3FF8-5DE154D00758}"/>
              </a:ext>
            </a:extLst>
          </p:cNvPr>
          <p:cNvSpPr/>
          <p:nvPr/>
        </p:nvSpPr>
        <p:spPr>
          <a:xfrm rot="10800000">
            <a:off x="9729210" y="4435416"/>
            <a:ext cx="356902" cy="4588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545FE12-74C5-455F-C870-E398BC132CF6}"/>
              </a:ext>
            </a:extLst>
          </p:cNvPr>
          <p:cNvSpPr/>
          <p:nvPr/>
        </p:nvSpPr>
        <p:spPr>
          <a:xfrm rot="10800000">
            <a:off x="9729209" y="2614559"/>
            <a:ext cx="356902" cy="4588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B33E6A-1F99-0AD2-1AEB-42FD2A57639C}"/>
              </a:ext>
            </a:extLst>
          </p:cNvPr>
          <p:cNvSpPr txBox="1"/>
          <p:nvPr/>
        </p:nvSpPr>
        <p:spPr>
          <a:xfrm>
            <a:off x="8533449" y="649024"/>
            <a:ext cx="677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VS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B3AE6-B40D-6934-FA99-F94BD6F96A06}"/>
              </a:ext>
            </a:extLst>
          </p:cNvPr>
          <p:cNvSpPr txBox="1"/>
          <p:nvPr/>
        </p:nvSpPr>
        <p:spPr>
          <a:xfrm>
            <a:off x="368521" y="679801"/>
            <a:ext cx="5773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Algorithm for scheduling the matches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D7E42B-4E1F-7C00-7802-38C76ACCCC20}"/>
              </a:ext>
            </a:extLst>
          </p:cNvPr>
          <p:cNvSpPr txBox="1"/>
          <p:nvPr/>
        </p:nvSpPr>
        <p:spPr>
          <a:xfrm>
            <a:off x="542925" y="1685925"/>
            <a:ext cx="524890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Players are divided into 2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Each row represents a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Each instance of the table represents a 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A is kept fixed, while others are rotated.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7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46C19E-2F35-9231-EE58-9A8997481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22325"/>
              </p:ext>
            </p:extLst>
          </p:nvPr>
        </p:nvGraphicFramePr>
        <p:xfrm>
          <a:off x="734052" y="472966"/>
          <a:ext cx="4269830" cy="5732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99">
                  <a:extLst>
                    <a:ext uri="{9D8B030D-6E8A-4147-A177-3AD203B41FA5}">
                      <a16:colId xmlns:a16="http://schemas.microsoft.com/office/drawing/2014/main" val="2152386271"/>
                    </a:ext>
                  </a:extLst>
                </a:gridCol>
                <a:gridCol w="2142231">
                  <a:extLst>
                    <a:ext uri="{9D8B030D-6E8A-4147-A177-3AD203B41FA5}">
                      <a16:colId xmlns:a16="http://schemas.microsoft.com/office/drawing/2014/main" val="712109658"/>
                    </a:ext>
                  </a:extLst>
                </a:gridCol>
              </a:tblGrid>
              <a:tr h="8723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PLAYER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PLAYER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190291"/>
                  </a:ext>
                </a:extLst>
              </a:tr>
              <a:tr h="15871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90968"/>
                  </a:ext>
                </a:extLst>
              </a:tr>
              <a:tr h="17972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614552"/>
                  </a:ext>
                </a:extLst>
              </a:tr>
              <a:tr h="14760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62658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C3C9F15D-DC5B-9613-536F-4E2F8DDAFE33}"/>
              </a:ext>
            </a:extLst>
          </p:cNvPr>
          <p:cNvSpPr/>
          <p:nvPr/>
        </p:nvSpPr>
        <p:spPr>
          <a:xfrm>
            <a:off x="1235925" y="1466190"/>
            <a:ext cx="1103587" cy="1103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981837-1565-C20A-FF16-5F6895C56242}"/>
              </a:ext>
            </a:extLst>
          </p:cNvPr>
          <p:cNvSpPr/>
          <p:nvPr/>
        </p:nvSpPr>
        <p:spPr>
          <a:xfrm>
            <a:off x="1248657" y="4957324"/>
            <a:ext cx="1103587" cy="1103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E</a:t>
            </a: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CA70F2-C733-338D-D80F-63E669F35A13}"/>
              </a:ext>
            </a:extLst>
          </p:cNvPr>
          <p:cNvSpPr/>
          <p:nvPr/>
        </p:nvSpPr>
        <p:spPr>
          <a:xfrm>
            <a:off x="1235924" y="3200393"/>
            <a:ext cx="1103587" cy="1103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E11D66-0AC3-7793-1D8F-5AE35DDF4FB1}"/>
              </a:ext>
            </a:extLst>
          </p:cNvPr>
          <p:cNvSpPr/>
          <p:nvPr/>
        </p:nvSpPr>
        <p:spPr>
          <a:xfrm>
            <a:off x="3395800" y="3200393"/>
            <a:ext cx="1103587" cy="1103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D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568FED-F322-B986-2300-2E02A291FF42}"/>
              </a:ext>
            </a:extLst>
          </p:cNvPr>
          <p:cNvSpPr/>
          <p:nvPr/>
        </p:nvSpPr>
        <p:spPr>
          <a:xfrm>
            <a:off x="3395801" y="1466189"/>
            <a:ext cx="1103587" cy="1103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16B582-F342-347F-2603-9E46F6934ABF}"/>
              </a:ext>
            </a:extLst>
          </p:cNvPr>
          <p:cNvSpPr/>
          <p:nvPr/>
        </p:nvSpPr>
        <p:spPr>
          <a:xfrm>
            <a:off x="3395800" y="4957323"/>
            <a:ext cx="1103587" cy="1103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F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6F9B20A-1F81-8285-5995-45ED61AB3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2822"/>
              </p:ext>
            </p:extLst>
          </p:nvPr>
        </p:nvGraphicFramePr>
        <p:xfrm>
          <a:off x="5555677" y="480575"/>
          <a:ext cx="177337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89">
                  <a:extLst>
                    <a:ext uri="{9D8B030D-6E8A-4147-A177-3AD203B41FA5}">
                      <a16:colId xmlns:a16="http://schemas.microsoft.com/office/drawing/2014/main" val="2223825639"/>
                    </a:ext>
                  </a:extLst>
                </a:gridCol>
                <a:gridCol w="886689">
                  <a:extLst>
                    <a:ext uri="{9D8B030D-6E8A-4147-A177-3AD203B41FA5}">
                      <a16:colId xmlns:a16="http://schemas.microsoft.com/office/drawing/2014/main" val="1225636303"/>
                    </a:ext>
                  </a:extLst>
                </a:gridCol>
              </a:tblGrid>
              <a:tr h="5725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ROUND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331141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938097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403192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01705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30556A8-3DEA-92F6-1D95-3CAFF01D3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029710"/>
              </p:ext>
            </p:extLst>
          </p:nvPr>
        </p:nvGraphicFramePr>
        <p:xfrm>
          <a:off x="7880850" y="480575"/>
          <a:ext cx="177337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89">
                  <a:extLst>
                    <a:ext uri="{9D8B030D-6E8A-4147-A177-3AD203B41FA5}">
                      <a16:colId xmlns:a16="http://schemas.microsoft.com/office/drawing/2014/main" val="2223825639"/>
                    </a:ext>
                  </a:extLst>
                </a:gridCol>
                <a:gridCol w="886689">
                  <a:extLst>
                    <a:ext uri="{9D8B030D-6E8A-4147-A177-3AD203B41FA5}">
                      <a16:colId xmlns:a16="http://schemas.microsoft.com/office/drawing/2014/main" val="1225636303"/>
                    </a:ext>
                  </a:extLst>
                </a:gridCol>
              </a:tblGrid>
              <a:tr h="5725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ROUND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331141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938097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403192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01705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A1E6EE2-1662-F088-BE9F-D2D913631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68467"/>
              </p:ext>
            </p:extLst>
          </p:nvPr>
        </p:nvGraphicFramePr>
        <p:xfrm>
          <a:off x="10206023" y="480575"/>
          <a:ext cx="177337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89">
                  <a:extLst>
                    <a:ext uri="{9D8B030D-6E8A-4147-A177-3AD203B41FA5}">
                      <a16:colId xmlns:a16="http://schemas.microsoft.com/office/drawing/2014/main" val="2223825639"/>
                    </a:ext>
                  </a:extLst>
                </a:gridCol>
                <a:gridCol w="886689">
                  <a:extLst>
                    <a:ext uri="{9D8B030D-6E8A-4147-A177-3AD203B41FA5}">
                      <a16:colId xmlns:a16="http://schemas.microsoft.com/office/drawing/2014/main" val="1225636303"/>
                    </a:ext>
                  </a:extLst>
                </a:gridCol>
              </a:tblGrid>
              <a:tr h="5725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ROUND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331141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938097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403192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01705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51180A1-1578-2119-AE7C-E4C70A7F3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914299"/>
              </p:ext>
            </p:extLst>
          </p:nvPr>
        </p:nvGraphicFramePr>
        <p:xfrm>
          <a:off x="6718263" y="3200393"/>
          <a:ext cx="177337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89">
                  <a:extLst>
                    <a:ext uri="{9D8B030D-6E8A-4147-A177-3AD203B41FA5}">
                      <a16:colId xmlns:a16="http://schemas.microsoft.com/office/drawing/2014/main" val="2223825639"/>
                    </a:ext>
                  </a:extLst>
                </a:gridCol>
                <a:gridCol w="886689">
                  <a:extLst>
                    <a:ext uri="{9D8B030D-6E8A-4147-A177-3AD203B41FA5}">
                      <a16:colId xmlns:a16="http://schemas.microsoft.com/office/drawing/2014/main" val="1225636303"/>
                    </a:ext>
                  </a:extLst>
                </a:gridCol>
              </a:tblGrid>
              <a:tr h="5725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ROUND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331141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938097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403192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01705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72D0FAA-F3A1-495D-C28A-E617A06E4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886980"/>
              </p:ext>
            </p:extLst>
          </p:nvPr>
        </p:nvGraphicFramePr>
        <p:xfrm>
          <a:off x="9169965" y="3200393"/>
          <a:ext cx="177337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89">
                  <a:extLst>
                    <a:ext uri="{9D8B030D-6E8A-4147-A177-3AD203B41FA5}">
                      <a16:colId xmlns:a16="http://schemas.microsoft.com/office/drawing/2014/main" val="2223825639"/>
                    </a:ext>
                  </a:extLst>
                </a:gridCol>
                <a:gridCol w="886689">
                  <a:extLst>
                    <a:ext uri="{9D8B030D-6E8A-4147-A177-3AD203B41FA5}">
                      <a16:colId xmlns:a16="http://schemas.microsoft.com/office/drawing/2014/main" val="1225636303"/>
                    </a:ext>
                  </a:extLst>
                </a:gridCol>
              </a:tblGrid>
              <a:tr h="5725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ROUND 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331141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938097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403192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01705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BF80583-C160-3F33-22DE-86EDDE8D7596}"/>
              </a:ext>
            </a:extLst>
          </p:cNvPr>
          <p:cNvSpPr txBox="1"/>
          <p:nvPr/>
        </p:nvSpPr>
        <p:spPr>
          <a:xfrm>
            <a:off x="2562436" y="666161"/>
            <a:ext cx="56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VS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82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-0.17722 0.25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126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00118 0.2569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84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1763 0.00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0.00013 -0.25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2.08333E-6 -0.25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7722 0.25324 L -0.17617 0.5090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7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118 0.25695 L 0.17722 0.256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63 0.0007 L 0.17617 -0.2562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284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13 -0.25162 L 2.08333E-6 -0.5090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287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0.25278 L -0.17722 -7.40741E-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7604 0.50973 L 2.08333E-6 0.5090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7735 0.25695 L 0.17722 -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284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763 -0.25162 L 0.17617 -0.5090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287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0.50903 L -0.17722 -0.256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1263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7722 0.00046 L -0.17617 0.256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50973 L 2.08333E-6 0.2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298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35 0.00463 L 0.17722 -0.2527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287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17 -0.50903 L -0.00105 -0.256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1263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22 -0.25579 L -0.17617 -7.40741E-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7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604 0.25695 L 2.08333E-6 0.2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42" presetClass="path" presetSubtype="0" accel="50000" decel="5000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2.96296E-6 L 2.08333E-6 0.25 " pathEditMode="relative" rAng="0" ptsTypes="AA">
                                      <p:cBhvr>
                                        <p:cTn id="66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7722 -0.25278 L -4.58333E-6 -7.40741E-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126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105 -0.25579 L 3.75E-6 -7.40741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77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7604 0.0007 L 2.08333E-6 -7.40741E-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4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7.40741E-7 L 2.08333E-6 0.25 " pathEditMode="relative" rAng="0" ptsTypes="AA">
                                      <p:cBhvr>
                                        <p:cTn id="74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  <p:bldP spid="9" grpId="0" animBg="1"/>
      <p:bldP spid="9" grpId="1" animBg="1"/>
      <p:bldP spid="9" grpId="2" animBg="1"/>
      <p:bldP spid="9" grpId="3" animBg="1"/>
      <p:bldP spid="9" grpId="4" animBg="1"/>
      <p:bldP spid="10" grpId="0" animBg="1"/>
      <p:bldP spid="10" grpId="1" animBg="1"/>
      <p:bldP spid="10" grpId="2" animBg="1"/>
      <p:bldP spid="10" grpId="3" animBg="1"/>
      <p:bldP spid="10" grpId="4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46C19E-2F35-9231-EE58-9A8997481283}"/>
              </a:ext>
            </a:extLst>
          </p:cNvPr>
          <p:cNvGraphicFramePr>
            <a:graphicFrameLocks noGrp="1"/>
          </p:cNvGraphicFramePr>
          <p:nvPr/>
        </p:nvGraphicFramePr>
        <p:xfrm>
          <a:off x="734052" y="472966"/>
          <a:ext cx="4269830" cy="5732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99">
                  <a:extLst>
                    <a:ext uri="{9D8B030D-6E8A-4147-A177-3AD203B41FA5}">
                      <a16:colId xmlns:a16="http://schemas.microsoft.com/office/drawing/2014/main" val="2152386271"/>
                    </a:ext>
                  </a:extLst>
                </a:gridCol>
                <a:gridCol w="2142231">
                  <a:extLst>
                    <a:ext uri="{9D8B030D-6E8A-4147-A177-3AD203B41FA5}">
                      <a16:colId xmlns:a16="http://schemas.microsoft.com/office/drawing/2014/main" val="712109658"/>
                    </a:ext>
                  </a:extLst>
                </a:gridCol>
              </a:tblGrid>
              <a:tr h="8723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PLAYER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PLAYER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190291"/>
                  </a:ext>
                </a:extLst>
              </a:tr>
              <a:tr h="15871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90968"/>
                  </a:ext>
                </a:extLst>
              </a:tr>
              <a:tr h="17972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614552"/>
                  </a:ext>
                </a:extLst>
              </a:tr>
              <a:tr h="14760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62658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C3C9F15D-DC5B-9613-536F-4E2F8DDAFE33}"/>
              </a:ext>
            </a:extLst>
          </p:cNvPr>
          <p:cNvSpPr/>
          <p:nvPr/>
        </p:nvSpPr>
        <p:spPr>
          <a:xfrm>
            <a:off x="1235925" y="1466190"/>
            <a:ext cx="1103587" cy="1103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981837-1565-C20A-FF16-5F6895C56242}"/>
              </a:ext>
            </a:extLst>
          </p:cNvPr>
          <p:cNvSpPr/>
          <p:nvPr/>
        </p:nvSpPr>
        <p:spPr>
          <a:xfrm>
            <a:off x="1248657" y="4957324"/>
            <a:ext cx="1103587" cy="1103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E</a:t>
            </a: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CA70F2-C733-338D-D80F-63E669F35A13}"/>
              </a:ext>
            </a:extLst>
          </p:cNvPr>
          <p:cNvSpPr/>
          <p:nvPr/>
        </p:nvSpPr>
        <p:spPr>
          <a:xfrm>
            <a:off x="1235924" y="3200393"/>
            <a:ext cx="1103587" cy="1103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E11D66-0AC3-7793-1D8F-5AE35DDF4FB1}"/>
              </a:ext>
            </a:extLst>
          </p:cNvPr>
          <p:cNvSpPr/>
          <p:nvPr/>
        </p:nvSpPr>
        <p:spPr>
          <a:xfrm>
            <a:off x="3395800" y="3200393"/>
            <a:ext cx="1103587" cy="1103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D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568FED-F322-B986-2300-2E02A291FF42}"/>
              </a:ext>
            </a:extLst>
          </p:cNvPr>
          <p:cNvSpPr/>
          <p:nvPr/>
        </p:nvSpPr>
        <p:spPr>
          <a:xfrm>
            <a:off x="3395801" y="1466189"/>
            <a:ext cx="1103587" cy="1103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16B582-F342-347F-2603-9E46F6934ABF}"/>
              </a:ext>
            </a:extLst>
          </p:cNvPr>
          <p:cNvSpPr/>
          <p:nvPr/>
        </p:nvSpPr>
        <p:spPr>
          <a:xfrm>
            <a:off x="3395800" y="4957323"/>
            <a:ext cx="1103587" cy="1103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/>
              <a:t>Bye</a:t>
            </a:r>
            <a:endParaRPr lang="en-US" sz="2800" b="1">
              <a:ea typeface="Calibri"/>
              <a:cs typeface="Calibri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6F9B20A-1F81-8285-5995-45ED61AB3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543093"/>
              </p:ext>
            </p:extLst>
          </p:nvPr>
        </p:nvGraphicFramePr>
        <p:xfrm>
          <a:off x="5555677" y="480575"/>
          <a:ext cx="177337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89">
                  <a:extLst>
                    <a:ext uri="{9D8B030D-6E8A-4147-A177-3AD203B41FA5}">
                      <a16:colId xmlns:a16="http://schemas.microsoft.com/office/drawing/2014/main" val="2223825639"/>
                    </a:ext>
                  </a:extLst>
                </a:gridCol>
                <a:gridCol w="886689">
                  <a:extLst>
                    <a:ext uri="{9D8B030D-6E8A-4147-A177-3AD203B41FA5}">
                      <a16:colId xmlns:a16="http://schemas.microsoft.com/office/drawing/2014/main" val="1225636303"/>
                    </a:ext>
                  </a:extLst>
                </a:gridCol>
              </a:tblGrid>
              <a:tr h="5725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ROUND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331141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938097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403192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Bye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01705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30556A8-3DEA-92F6-1D95-3CAFF01D3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731"/>
              </p:ext>
            </p:extLst>
          </p:nvPr>
        </p:nvGraphicFramePr>
        <p:xfrm>
          <a:off x="7880850" y="480575"/>
          <a:ext cx="177337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89">
                  <a:extLst>
                    <a:ext uri="{9D8B030D-6E8A-4147-A177-3AD203B41FA5}">
                      <a16:colId xmlns:a16="http://schemas.microsoft.com/office/drawing/2014/main" val="2223825639"/>
                    </a:ext>
                  </a:extLst>
                </a:gridCol>
                <a:gridCol w="886689">
                  <a:extLst>
                    <a:ext uri="{9D8B030D-6E8A-4147-A177-3AD203B41FA5}">
                      <a16:colId xmlns:a16="http://schemas.microsoft.com/office/drawing/2014/main" val="1225636303"/>
                    </a:ext>
                  </a:extLst>
                </a:gridCol>
              </a:tblGrid>
              <a:tr h="5725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ROUND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331141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938097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Bye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403192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01705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A1E6EE2-1662-F088-BE9F-D2D913631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49029"/>
              </p:ext>
            </p:extLst>
          </p:nvPr>
        </p:nvGraphicFramePr>
        <p:xfrm>
          <a:off x="10206023" y="480575"/>
          <a:ext cx="177337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89">
                  <a:extLst>
                    <a:ext uri="{9D8B030D-6E8A-4147-A177-3AD203B41FA5}">
                      <a16:colId xmlns:a16="http://schemas.microsoft.com/office/drawing/2014/main" val="2223825639"/>
                    </a:ext>
                  </a:extLst>
                </a:gridCol>
                <a:gridCol w="886689">
                  <a:extLst>
                    <a:ext uri="{9D8B030D-6E8A-4147-A177-3AD203B41FA5}">
                      <a16:colId xmlns:a16="http://schemas.microsoft.com/office/drawing/2014/main" val="1225636303"/>
                    </a:ext>
                  </a:extLst>
                </a:gridCol>
              </a:tblGrid>
              <a:tr h="5725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ROUND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331141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Bye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938097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403192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01705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51180A1-1578-2119-AE7C-E4C70A7F3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39083"/>
              </p:ext>
            </p:extLst>
          </p:nvPr>
        </p:nvGraphicFramePr>
        <p:xfrm>
          <a:off x="6718263" y="3200393"/>
          <a:ext cx="177337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89">
                  <a:extLst>
                    <a:ext uri="{9D8B030D-6E8A-4147-A177-3AD203B41FA5}">
                      <a16:colId xmlns:a16="http://schemas.microsoft.com/office/drawing/2014/main" val="2223825639"/>
                    </a:ext>
                  </a:extLst>
                </a:gridCol>
                <a:gridCol w="886689">
                  <a:extLst>
                    <a:ext uri="{9D8B030D-6E8A-4147-A177-3AD203B41FA5}">
                      <a16:colId xmlns:a16="http://schemas.microsoft.com/office/drawing/2014/main" val="1225636303"/>
                    </a:ext>
                  </a:extLst>
                </a:gridCol>
              </a:tblGrid>
              <a:tr h="5725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ROUND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331141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938097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Bye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403192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01705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72D0FAA-F3A1-495D-C28A-E617A06E4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87505"/>
              </p:ext>
            </p:extLst>
          </p:nvPr>
        </p:nvGraphicFramePr>
        <p:xfrm>
          <a:off x="9169965" y="3200393"/>
          <a:ext cx="177337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89">
                  <a:extLst>
                    <a:ext uri="{9D8B030D-6E8A-4147-A177-3AD203B41FA5}">
                      <a16:colId xmlns:a16="http://schemas.microsoft.com/office/drawing/2014/main" val="2223825639"/>
                    </a:ext>
                  </a:extLst>
                </a:gridCol>
                <a:gridCol w="886689">
                  <a:extLst>
                    <a:ext uri="{9D8B030D-6E8A-4147-A177-3AD203B41FA5}">
                      <a16:colId xmlns:a16="http://schemas.microsoft.com/office/drawing/2014/main" val="1225636303"/>
                    </a:ext>
                  </a:extLst>
                </a:gridCol>
              </a:tblGrid>
              <a:tr h="5725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ROUND 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331141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938097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403192"/>
                  </a:ext>
                </a:extLst>
              </a:tr>
              <a:tr h="5725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Bye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01705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BF80583-C160-3F33-22DE-86EDDE8D7596}"/>
              </a:ext>
            </a:extLst>
          </p:cNvPr>
          <p:cNvSpPr txBox="1"/>
          <p:nvPr/>
        </p:nvSpPr>
        <p:spPr>
          <a:xfrm>
            <a:off x="2562436" y="666161"/>
            <a:ext cx="56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VS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89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-0.17722 0.25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126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00118 0.2569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84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1763 0.00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0.00013 -0.25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2.08333E-6 -0.25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7722 0.25324 L -0.17617 0.5090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7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118 0.25695 L 0.17722 0.256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63 0.0007 L 0.17617 -0.2562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284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13 -0.25162 L 2.08333E-6 -0.5090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287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0.25278 L -0.17722 -7.40741E-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7604 0.50973 L 2.08333E-6 0.5090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7735 0.25695 L 0.17722 -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284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763 -0.25162 L 0.17617 -0.5090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287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0.50903 L -0.17722 -0.256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1263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7722 0.00046 L -0.17617 0.256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50973 L 2.08333E-6 0.2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298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35 0.00463 L 0.17722 -0.2527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287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17 -0.50903 L -0.00105 -0.256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1263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22 -0.25579 L -0.17617 -7.40741E-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7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604 0.25695 L 2.08333E-6 0.2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42" presetClass="path" presetSubtype="0" accel="50000" decel="5000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2.96296E-6 L 2.08333E-6 0.25 " pathEditMode="relative" rAng="0" ptsTypes="AA">
                                      <p:cBhvr>
                                        <p:cTn id="66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7722 -0.25278 L -4.58333E-6 -7.40741E-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126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105 -0.25579 L 3.75E-6 -7.40741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77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7604 0.0007 L 2.08333E-6 -7.40741E-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4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7.40741E-7 L 2.08333E-6 0.25 " pathEditMode="relative" rAng="0" ptsTypes="AA">
                                      <p:cBhvr>
                                        <p:cTn id="74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  <p:bldP spid="9" grpId="0" animBg="1"/>
      <p:bldP spid="9" grpId="1" animBg="1"/>
      <p:bldP spid="9" grpId="2" animBg="1"/>
      <p:bldP spid="9" grpId="3" animBg="1"/>
      <p:bldP spid="9" grpId="4" animBg="1"/>
      <p:bldP spid="10" grpId="0" animBg="1"/>
      <p:bldP spid="10" grpId="1" animBg="1"/>
      <p:bldP spid="10" grpId="2" animBg="1"/>
      <p:bldP spid="10" grpId="3" animBg="1"/>
      <p:bldP spid="10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97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4213" y="537568"/>
            <a:ext cx="6251575" cy="11499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500"/>
              </a:lnSpc>
              <a:buNone/>
            </a:pPr>
            <a:r>
              <a:rPr lang="en-US" sz="358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Single Elimination Tournament Format</a:t>
            </a:r>
            <a:endParaRPr lang="en-US" sz="3583" dirty="0"/>
          </a:p>
        </p:txBody>
      </p:sp>
      <p:sp>
        <p:nvSpPr>
          <p:cNvPr id="4" name="Shape 1"/>
          <p:cNvSpPr/>
          <p:nvPr/>
        </p:nvSpPr>
        <p:spPr>
          <a:xfrm>
            <a:off x="964704" y="1980704"/>
            <a:ext cx="25400" cy="4341515"/>
          </a:xfrm>
          <a:prstGeom prst="roundRect">
            <a:avLst>
              <a:gd name="adj" fmla="val 115454"/>
            </a:avLst>
          </a:prstGeom>
          <a:solidFill>
            <a:srgbClr val="49606E"/>
          </a:solidFill>
          <a:ln/>
        </p:spPr>
      </p:sp>
      <p:sp>
        <p:nvSpPr>
          <p:cNvPr id="5" name="Shape 2"/>
          <p:cNvSpPr/>
          <p:nvPr/>
        </p:nvSpPr>
        <p:spPr>
          <a:xfrm>
            <a:off x="1171923" y="2407742"/>
            <a:ext cx="684213" cy="25400"/>
          </a:xfrm>
          <a:prstGeom prst="roundRect">
            <a:avLst>
              <a:gd name="adj" fmla="val 115454"/>
            </a:avLst>
          </a:prstGeom>
          <a:solidFill>
            <a:srgbClr val="49606E"/>
          </a:solidFill>
          <a:ln/>
        </p:spPr>
      </p:sp>
      <p:sp>
        <p:nvSpPr>
          <p:cNvPr id="6" name="Shape 3"/>
          <p:cNvSpPr/>
          <p:nvPr/>
        </p:nvSpPr>
        <p:spPr>
          <a:xfrm>
            <a:off x="757486" y="2200572"/>
            <a:ext cx="439837" cy="439837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7" name="Text 4"/>
          <p:cNvSpPr/>
          <p:nvPr/>
        </p:nvSpPr>
        <p:spPr>
          <a:xfrm>
            <a:off x="912366" y="2282428"/>
            <a:ext cx="129977" cy="276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7"/>
              </a:lnSpc>
              <a:buNone/>
            </a:pPr>
            <a:r>
              <a:rPr lang="en-US" sz="2167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167" dirty="0"/>
          </a:p>
        </p:txBody>
      </p:sp>
      <p:sp>
        <p:nvSpPr>
          <p:cNvPr id="8" name="Text 5"/>
          <p:cNvSpPr/>
          <p:nvPr/>
        </p:nvSpPr>
        <p:spPr>
          <a:xfrm>
            <a:off x="2052638" y="2176165"/>
            <a:ext cx="2299990" cy="287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50"/>
              </a:lnSpc>
              <a:buNone/>
            </a:pPr>
            <a:r>
              <a:rPr lang="en-US" sz="1792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Concept</a:t>
            </a:r>
            <a:endParaRPr lang="en-US" sz="1792" dirty="0"/>
          </a:p>
        </p:txBody>
      </p:sp>
      <p:sp>
        <p:nvSpPr>
          <p:cNvPr id="9" name="Text 6"/>
          <p:cNvSpPr/>
          <p:nvPr/>
        </p:nvSpPr>
        <p:spPr>
          <a:xfrm>
            <a:off x="2052638" y="2580878"/>
            <a:ext cx="4883150" cy="625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8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Participants are eliminated after one loss. Visualized as a tournament tree.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1171923" y="4024313"/>
            <a:ext cx="684213" cy="25400"/>
          </a:xfrm>
          <a:prstGeom prst="roundRect">
            <a:avLst>
              <a:gd name="adj" fmla="val 115454"/>
            </a:avLst>
          </a:prstGeom>
          <a:solidFill>
            <a:srgbClr val="49606E"/>
          </a:solidFill>
          <a:ln/>
        </p:spPr>
      </p:sp>
      <p:sp>
        <p:nvSpPr>
          <p:cNvPr id="11" name="Shape 8"/>
          <p:cNvSpPr/>
          <p:nvPr/>
        </p:nvSpPr>
        <p:spPr>
          <a:xfrm>
            <a:off x="757486" y="3817144"/>
            <a:ext cx="439837" cy="439837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12" name="Text 9"/>
          <p:cNvSpPr/>
          <p:nvPr/>
        </p:nvSpPr>
        <p:spPr>
          <a:xfrm>
            <a:off x="868512" y="3898999"/>
            <a:ext cx="217785" cy="276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7"/>
              </a:lnSpc>
              <a:buNone/>
            </a:pPr>
            <a:r>
              <a:rPr lang="en-US" sz="2167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167" dirty="0"/>
          </a:p>
        </p:txBody>
      </p:sp>
      <p:sp>
        <p:nvSpPr>
          <p:cNvPr id="13" name="Text 10"/>
          <p:cNvSpPr/>
          <p:nvPr/>
        </p:nvSpPr>
        <p:spPr>
          <a:xfrm>
            <a:off x="2052638" y="3792736"/>
            <a:ext cx="2299990" cy="287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50"/>
              </a:lnSpc>
              <a:buNone/>
            </a:pPr>
            <a:r>
              <a:rPr lang="en-US" sz="1792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Strengths</a:t>
            </a:r>
            <a:endParaRPr lang="en-US" sz="1792" dirty="0"/>
          </a:p>
        </p:txBody>
      </p:sp>
      <p:sp>
        <p:nvSpPr>
          <p:cNvPr id="14" name="Text 11"/>
          <p:cNvSpPr/>
          <p:nvPr/>
        </p:nvSpPr>
        <p:spPr>
          <a:xfrm>
            <a:off x="2052638" y="4197449"/>
            <a:ext cx="4883150" cy="3127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8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Efficient for large groups with fewer matches.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1171923" y="5328146"/>
            <a:ext cx="684213" cy="25400"/>
          </a:xfrm>
          <a:prstGeom prst="roundRect">
            <a:avLst>
              <a:gd name="adj" fmla="val 115454"/>
            </a:avLst>
          </a:prstGeom>
          <a:solidFill>
            <a:srgbClr val="49606E"/>
          </a:solidFill>
          <a:ln/>
        </p:spPr>
      </p:sp>
      <p:sp>
        <p:nvSpPr>
          <p:cNvPr id="16" name="Shape 13"/>
          <p:cNvSpPr/>
          <p:nvPr/>
        </p:nvSpPr>
        <p:spPr>
          <a:xfrm>
            <a:off x="757486" y="5120977"/>
            <a:ext cx="439837" cy="439837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17" name="Text 14"/>
          <p:cNvSpPr/>
          <p:nvPr/>
        </p:nvSpPr>
        <p:spPr>
          <a:xfrm>
            <a:off x="866428" y="5202832"/>
            <a:ext cx="221853" cy="276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7"/>
              </a:lnSpc>
              <a:buNone/>
            </a:pPr>
            <a:r>
              <a:rPr lang="en-US" sz="2167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167" dirty="0"/>
          </a:p>
        </p:txBody>
      </p:sp>
      <p:sp>
        <p:nvSpPr>
          <p:cNvPr id="18" name="Text 15"/>
          <p:cNvSpPr/>
          <p:nvPr/>
        </p:nvSpPr>
        <p:spPr>
          <a:xfrm>
            <a:off x="2052638" y="5096569"/>
            <a:ext cx="2299990" cy="287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50"/>
              </a:lnSpc>
              <a:buNone/>
            </a:pPr>
            <a:r>
              <a:rPr lang="en-US" sz="1792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Limitations</a:t>
            </a:r>
            <a:endParaRPr lang="en-US" sz="1792" dirty="0"/>
          </a:p>
        </p:txBody>
      </p:sp>
      <p:sp>
        <p:nvSpPr>
          <p:cNvPr id="19" name="Text 16"/>
          <p:cNvSpPr/>
          <p:nvPr/>
        </p:nvSpPr>
        <p:spPr>
          <a:xfrm>
            <a:off x="2052638" y="5501283"/>
            <a:ext cx="4883150" cy="625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8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One bad performance can result in elimination, reducing fairness.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1324</Words>
  <Application>Microsoft Office PowerPoint</Application>
  <PresentationFormat>Widescreen</PresentationFormat>
  <Paragraphs>241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Cabin</vt:lpstr>
      <vt:lpstr>Calibri</vt:lpstr>
      <vt:lpstr>Calibri Light</vt:lpstr>
      <vt:lpstr>Consolas</vt:lpstr>
      <vt:lpstr>Unbounded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rana abdul moeez</dc:creator>
  <cp:lastModifiedBy>De Jeager</cp:lastModifiedBy>
  <cp:revision>67</cp:revision>
  <dcterms:created xsi:type="dcterms:W3CDTF">2024-12-01T18:42:53Z</dcterms:created>
  <dcterms:modified xsi:type="dcterms:W3CDTF">2024-12-03T03:59:18Z</dcterms:modified>
</cp:coreProperties>
</file>