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8" r:id="rId1"/>
  </p:sldMasterIdLst>
  <p:notesMasterIdLst>
    <p:notesMasterId r:id="rId25"/>
  </p:notesMasterIdLst>
  <p:sldIdLst>
    <p:sldId id="256" r:id="rId2"/>
    <p:sldId id="262" r:id="rId3"/>
    <p:sldId id="257" r:id="rId4"/>
    <p:sldId id="261" r:id="rId5"/>
    <p:sldId id="260" r:id="rId6"/>
    <p:sldId id="258" r:id="rId7"/>
    <p:sldId id="259" r:id="rId8"/>
    <p:sldId id="266" r:id="rId9"/>
    <p:sldId id="267" r:id="rId10"/>
    <p:sldId id="268" r:id="rId11"/>
    <p:sldId id="270" r:id="rId12"/>
    <p:sldId id="269" r:id="rId13"/>
    <p:sldId id="271" r:id="rId14"/>
    <p:sldId id="273" r:id="rId15"/>
    <p:sldId id="272" r:id="rId16"/>
    <p:sldId id="274" r:id="rId17"/>
    <p:sldId id="275" r:id="rId18"/>
    <p:sldId id="278" r:id="rId19"/>
    <p:sldId id="276" r:id="rId20"/>
    <p:sldId id="277" r:id="rId21"/>
    <p:sldId id="279" r:id="rId22"/>
    <p:sldId id="265"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BCD43-209F-46BA-B8C0-3C49983864BA}" type="datetimeFigureOut">
              <a:rPr lang="en-NG" smtClean="0"/>
              <a:t>25/09/2020</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43F8C-2B1A-4B07-BE4C-22C3AF783ED7}" type="slidenum">
              <a:rPr lang="en-NG" smtClean="0"/>
              <a:t>‹#›</a:t>
            </a:fld>
            <a:endParaRPr lang="en-NG"/>
          </a:p>
        </p:txBody>
      </p:sp>
    </p:spTree>
    <p:extLst>
      <p:ext uri="{BB962C8B-B14F-4D97-AF65-F5344CB8AC3E}">
        <p14:creationId xmlns:p14="http://schemas.microsoft.com/office/powerpoint/2010/main" val="148482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FA973-4BF1-454B-8EAA-BF2704489339}" type="datetimeyyyy">
              <a:rPr lang="en-NG" smtClean="0"/>
              <a:t>2020</a:t>
            </a:fld>
            <a:endParaRPr lang="en-NG"/>
          </a:p>
        </p:txBody>
      </p:sp>
      <p:sp>
        <p:nvSpPr>
          <p:cNvPr id="5" name="Footer Placeholder 4"/>
          <p:cNvSpPr>
            <a:spLocks noGrp="1"/>
          </p:cNvSpPr>
          <p:nvPr>
            <p:ph type="ftr" sz="quarter" idx="11"/>
          </p:nvPr>
        </p:nvSpPr>
        <p:spPr/>
        <p:txBody>
          <a:bodyPr/>
          <a:lstStyle/>
          <a:p>
            <a:r>
              <a:rPr lang="en-US"/>
              <a:t>© Splufic</a:t>
            </a:r>
            <a:endParaRPr lang="en-NG"/>
          </a:p>
        </p:txBody>
      </p:sp>
      <p:sp>
        <p:nvSpPr>
          <p:cNvPr id="6" name="Slide Number Placeholder 5"/>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223830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8D9B4-BCF0-4AD5-A5C6-42DFFCE6916B}" type="datetimeyyyy">
              <a:rPr lang="en-NG" smtClean="0"/>
              <a:t>2020</a:t>
            </a:fld>
            <a:endParaRPr lang="en-NG"/>
          </a:p>
        </p:txBody>
      </p:sp>
      <p:sp>
        <p:nvSpPr>
          <p:cNvPr id="6" name="Footer Placeholder 5"/>
          <p:cNvSpPr>
            <a:spLocks noGrp="1"/>
          </p:cNvSpPr>
          <p:nvPr>
            <p:ph type="ftr" sz="quarter" idx="11"/>
          </p:nvPr>
        </p:nvSpPr>
        <p:spPr/>
        <p:txBody>
          <a:bodyPr/>
          <a:lstStyle/>
          <a:p>
            <a:r>
              <a:rPr lang="en-US"/>
              <a:t>© Splufic</a:t>
            </a:r>
            <a:endParaRPr lang="en-NG"/>
          </a:p>
        </p:txBody>
      </p:sp>
      <p:sp>
        <p:nvSpPr>
          <p:cNvPr id="7" name="Slide Number Placeholder 6"/>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133826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2183CEA-5A6E-41C4-8109-EEAB9F963A91}" type="datetimeyyyy">
              <a:rPr lang="en-NG" smtClean="0"/>
              <a:t>2020</a:t>
            </a:fld>
            <a:endParaRPr lang="en-NG"/>
          </a:p>
        </p:txBody>
      </p:sp>
      <p:sp>
        <p:nvSpPr>
          <p:cNvPr id="5" name="Footer Placeholder 4"/>
          <p:cNvSpPr>
            <a:spLocks noGrp="1"/>
          </p:cNvSpPr>
          <p:nvPr>
            <p:ph type="ftr" sz="quarter" idx="11"/>
          </p:nvPr>
        </p:nvSpPr>
        <p:spPr/>
        <p:txBody>
          <a:bodyPr/>
          <a:lstStyle/>
          <a:p>
            <a:r>
              <a:rPr lang="en-US"/>
              <a:t>© Splufic</a:t>
            </a:r>
            <a:endParaRPr lang="en-NG"/>
          </a:p>
        </p:txBody>
      </p:sp>
      <p:sp>
        <p:nvSpPr>
          <p:cNvPr id="6" name="Slide Number Placeholder 5"/>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2441511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641D0B9-3717-4101-88D2-559B5D8B9799}" type="datetimeyyyy">
              <a:rPr lang="en-NG" smtClean="0"/>
              <a:t>2020</a:t>
            </a:fld>
            <a:endParaRPr lang="en-NG"/>
          </a:p>
        </p:txBody>
      </p:sp>
      <p:sp>
        <p:nvSpPr>
          <p:cNvPr id="3" name="Footer Placeholder 2"/>
          <p:cNvSpPr>
            <a:spLocks noGrp="1"/>
          </p:cNvSpPr>
          <p:nvPr>
            <p:ph type="ftr" sz="quarter" idx="11"/>
          </p:nvPr>
        </p:nvSpPr>
        <p:spPr/>
        <p:txBody>
          <a:bodyPr/>
          <a:lstStyle/>
          <a:p>
            <a:r>
              <a:rPr lang="en-US"/>
              <a:t>© Splufic</a:t>
            </a:r>
            <a:endParaRPr lang="en-NG"/>
          </a:p>
        </p:txBody>
      </p:sp>
      <p:sp>
        <p:nvSpPr>
          <p:cNvPr id="4" name="Slide Number Placeholder 3"/>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3315951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208DD-C57C-4281-869B-A849275B5E17}" type="datetimeyyyy">
              <a:rPr lang="en-NG" smtClean="0"/>
              <a:t>2020</a:t>
            </a:fld>
            <a:endParaRPr lang="en-NG"/>
          </a:p>
        </p:txBody>
      </p:sp>
      <p:sp>
        <p:nvSpPr>
          <p:cNvPr id="5" name="Footer Placeholder 4"/>
          <p:cNvSpPr>
            <a:spLocks noGrp="1"/>
          </p:cNvSpPr>
          <p:nvPr>
            <p:ph type="ftr" sz="quarter" idx="11"/>
          </p:nvPr>
        </p:nvSpPr>
        <p:spPr/>
        <p:txBody>
          <a:bodyPr/>
          <a:lstStyle/>
          <a:p>
            <a:r>
              <a:rPr lang="en-US"/>
              <a:t>© Splufic</a:t>
            </a:r>
            <a:endParaRPr lang="en-NG"/>
          </a:p>
        </p:txBody>
      </p:sp>
      <p:sp>
        <p:nvSpPr>
          <p:cNvPr id="6" name="Slide Number Placeholder 5"/>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155195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71607-FF82-464B-AF54-E34BAE53E9AF}" type="datetimeyyyy">
              <a:rPr lang="en-NG" smtClean="0"/>
              <a:t>2020</a:t>
            </a:fld>
            <a:endParaRPr lang="en-NG"/>
          </a:p>
        </p:txBody>
      </p:sp>
      <p:sp>
        <p:nvSpPr>
          <p:cNvPr id="5" name="Footer Placeholder 4"/>
          <p:cNvSpPr>
            <a:spLocks noGrp="1"/>
          </p:cNvSpPr>
          <p:nvPr>
            <p:ph type="ftr" sz="quarter" idx="11"/>
          </p:nvPr>
        </p:nvSpPr>
        <p:spPr/>
        <p:txBody>
          <a:bodyPr/>
          <a:lstStyle/>
          <a:p>
            <a:r>
              <a:rPr lang="en-US"/>
              <a:t>© Splufic</a:t>
            </a:r>
            <a:endParaRPr lang="en-NG"/>
          </a:p>
        </p:txBody>
      </p:sp>
      <p:sp>
        <p:nvSpPr>
          <p:cNvPr id="6" name="Slide Number Placeholder 5"/>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265871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p:cNvSpPr>
            <a:spLocks noGrp="1"/>
          </p:cNvSpPr>
          <p:nvPr>
            <p:ph type="ftr" sz="quarter" idx="11"/>
          </p:nvPr>
        </p:nvSpPr>
        <p:spPr/>
        <p:txBody>
          <a:bodyPr/>
          <a:lstStyle/>
          <a:p>
            <a:r>
              <a:rPr lang="en-US"/>
              <a:t>© Splufic</a:t>
            </a:r>
            <a:endParaRPr lang="en-NG"/>
          </a:p>
        </p:txBody>
      </p:sp>
      <p:sp>
        <p:nvSpPr>
          <p:cNvPr id="6" name="Slide Number Placeholder 5"/>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2046083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8FE3E-5999-4397-98E1-5B55DA42E667}" type="datetimeyyyy">
              <a:rPr lang="en-NG" smtClean="0"/>
              <a:t>2020</a:t>
            </a:fld>
            <a:endParaRPr lang="en-NG"/>
          </a:p>
        </p:txBody>
      </p:sp>
      <p:sp>
        <p:nvSpPr>
          <p:cNvPr id="5" name="Footer Placeholder 4"/>
          <p:cNvSpPr>
            <a:spLocks noGrp="1"/>
          </p:cNvSpPr>
          <p:nvPr>
            <p:ph type="ftr" sz="quarter" idx="11"/>
          </p:nvPr>
        </p:nvSpPr>
        <p:spPr/>
        <p:txBody>
          <a:bodyPr/>
          <a:lstStyle/>
          <a:p>
            <a:r>
              <a:rPr lang="en-US"/>
              <a:t>© Splufic</a:t>
            </a:r>
            <a:endParaRPr lang="en-NG"/>
          </a:p>
        </p:txBody>
      </p:sp>
      <p:sp>
        <p:nvSpPr>
          <p:cNvPr id="6" name="Slide Number Placeholder 5"/>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352902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8373E-BD86-4CD6-8C4A-9B6D2483F980}" type="datetimeyyyy">
              <a:rPr lang="en-NG" smtClean="0"/>
              <a:t>2020</a:t>
            </a:fld>
            <a:endParaRPr lang="en-NG"/>
          </a:p>
        </p:txBody>
      </p:sp>
      <p:sp>
        <p:nvSpPr>
          <p:cNvPr id="6" name="Footer Placeholder 5"/>
          <p:cNvSpPr>
            <a:spLocks noGrp="1"/>
          </p:cNvSpPr>
          <p:nvPr>
            <p:ph type="ftr" sz="quarter" idx="11"/>
          </p:nvPr>
        </p:nvSpPr>
        <p:spPr/>
        <p:txBody>
          <a:bodyPr/>
          <a:lstStyle/>
          <a:p>
            <a:r>
              <a:rPr lang="en-US"/>
              <a:t>© Splufic</a:t>
            </a:r>
            <a:endParaRPr lang="en-NG"/>
          </a:p>
        </p:txBody>
      </p:sp>
      <p:sp>
        <p:nvSpPr>
          <p:cNvPr id="7" name="Slide Number Placeholder 6"/>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216651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76962F-6F9E-4600-A9EC-C40139CD49BE}" type="datetimeyyyy">
              <a:rPr lang="en-NG" smtClean="0"/>
              <a:t>2020</a:t>
            </a:fld>
            <a:endParaRPr lang="en-NG"/>
          </a:p>
        </p:txBody>
      </p:sp>
      <p:sp>
        <p:nvSpPr>
          <p:cNvPr id="8" name="Footer Placeholder 7"/>
          <p:cNvSpPr>
            <a:spLocks noGrp="1"/>
          </p:cNvSpPr>
          <p:nvPr>
            <p:ph type="ftr" sz="quarter" idx="11"/>
          </p:nvPr>
        </p:nvSpPr>
        <p:spPr/>
        <p:txBody>
          <a:bodyPr/>
          <a:lstStyle/>
          <a:p>
            <a:r>
              <a:rPr lang="en-US"/>
              <a:t>© Splufic</a:t>
            </a:r>
            <a:endParaRPr lang="en-NG"/>
          </a:p>
        </p:txBody>
      </p:sp>
      <p:sp>
        <p:nvSpPr>
          <p:cNvPr id="9" name="Slide Number Placeholder 8"/>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162768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182B8-9CC1-43B8-A134-EB75938DB1BF}" type="datetimeyyyy">
              <a:rPr lang="en-NG" smtClean="0"/>
              <a:t>2020</a:t>
            </a:fld>
            <a:endParaRPr lang="en-NG"/>
          </a:p>
        </p:txBody>
      </p:sp>
      <p:sp>
        <p:nvSpPr>
          <p:cNvPr id="4" name="Footer Placeholder 3"/>
          <p:cNvSpPr>
            <a:spLocks noGrp="1"/>
          </p:cNvSpPr>
          <p:nvPr>
            <p:ph type="ftr" sz="quarter" idx="11"/>
          </p:nvPr>
        </p:nvSpPr>
        <p:spPr/>
        <p:txBody>
          <a:bodyPr/>
          <a:lstStyle/>
          <a:p>
            <a:r>
              <a:rPr lang="en-US"/>
              <a:t>© Splufic</a:t>
            </a:r>
            <a:endParaRPr lang="en-NG"/>
          </a:p>
        </p:txBody>
      </p:sp>
      <p:sp>
        <p:nvSpPr>
          <p:cNvPr id="5" name="Slide Number Placeholder 4"/>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220128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D23BA-9516-4D3C-8FC8-B9BF27D954BD}" type="datetimeyyyy">
              <a:rPr lang="en-NG" smtClean="0"/>
              <a:t>2020</a:t>
            </a:fld>
            <a:endParaRPr lang="en-NG"/>
          </a:p>
        </p:txBody>
      </p:sp>
      <p:sp>
        <p:nvSpPr>
          <p:cNvPr id="3" name="Footer Placeholder 2"/>
          <p:cNvSpPr>
            <a:spLocks noGrp="1"/>
          </p:cNvSpPr>
          <p:nvPr>
            <p:ph type="ftr" sz="quarter" idx="11"/>
          </p:nvPr>
        </p:nvSpPr>
        <p:spPr/>
        <p:txBody>
          <a:bodyPr/>
          <a:lstStyle/>
          <a:p>
            <a:r>
              <a:rPr lang="en-US"/>
              <a:t>© Splufic</a:t>
            </a:r>
            <a:endParaRPr lang="en-NG"/>
          </a:p>
        </p:txBody>
      </p:sp>
      <p:sp>
        <p:nvSpPr>
          <p:cNvPr id="4" name="Slide Number Placeholder 3"/>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243688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05D5A6-310F-46B9-89C5-23C7E41536C5}" type="datetimeyyyy">
              <a:rPr lang="en-NG" smtClean="0"/>
              <a:t>2020</a:t>
            </a:fld>
            <a:endParaRPr lang="en-NG"/>
          </a:p>
        </p:txBody>
      </p:sp>
      <p:sp>
        <p:nvSpPr>
          <p:cNvPr id="6" name="Footer Placeholder 5"/>
          <p:cNvSpPr>
            <a:spLocks noGrp="1"/>
          </p:cNvSpPr>
          <p:nvPr>
            <p:ph type="ftr" sz="quarter" idx="11"/>
          </p:nvPr>
        </p:nvSpPr>
        <p:spPr/>
        <p:txBody>
          <a:bodyPr/>
          <a:lstStyle/>
          <a:p>
            <a:r>
              <a:rPr lang="en-US"/>
              <a:t>© Splufic</a:t>
            </a:r>
            <a:endParaRPr lang="en-NG"/>
          </a:p>
        </p:txBody>
      </p:sp>
      <p:sp>
        <p:nvSpPr>
          <p:cNvPr id="7" name="Slide Number Placeholder 6"/>
          <p:cNvSpPr>
            <a:spLocks noGrp="1"/>
          </p:cNvSpPr>
          <p:nvPr>
            <p:ph type="sldNum" sz="quarter" idx="12"/>
          </p:nvPr>
        </p:nvSpPr>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1472263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CB6BD56-BD24-440D-9FBD-2D4E419B79F4}" type="datetimeyyyy">
              <a:rPr lang="en-NG" smtClean="0"/>
              <a:t>2020</a:t>
            </a:fld>
            <a:endParaRPr lang="en-NG"/>
          </a:p>
        </p:txBody>
      </p:sp>
      <p:sp>
        <p:nvSpPr>
          <p:cNvPr id="6" name="Footer Placeholder 5"/>
          <p:cNvSpPr>
            <a:spLocks noGrp="1"/>
          </p:cNvSpPr>
          <p:nvPr>
            <p:ph type="ftr" sz="quarter" idx="11"/>
          </p:nvPr>
        </p:nvSpPr>
        <p:spPr>
          <a:xfrm>
            <a:off x="590396" y="6041362"/>
            <a:ext cx="3295413" cy="365125"/>
          </a:xfrm>
        </p:spPr>
        <p:txBody>
          <a:bodyPr/>
          <a:lstStyle/>
          <a:p>
            <a:r>
              <a:rPr lang="en-US"/>
              <a:t>© Splufic</a:t>
            </a:r>
            <a:endParaRPr lang="en-NG"/>
          </a:p>
        </p:txBody>
      </p:sp>
      <p:sp>
        <p:nvSpPr>
          <p:cNvPr id="7" name="Slide Number Placeholder 6"/>
          <p:cNvSpPr>
            <a:spLocks noGrp="1"/>
          </p:cNvSpPr>
          <p:nvPr>
            <p:ph type="sldNum" sz="quarter" idx="12"/>
          </p:nvPr>
        </p:nvSpPr>
        <p:spPr>
          <a:xfrm>
            <a:off x="4862689" y="5915888"/>
            <a:ext cx="1062155" cy="490599"/>
          </a:xfrm>
        </p:spPr>
        <p:txBody>
          <a:bodyPr/>
          <a:lstStyle/>
          <a:p>
            <a:fld id="{A3944458-DAD2-4AB9-9F1D-0C876F6AA040}" type="slidenum">
              <a:rPr lang="en-NG" smtClean="0"/>
              <a:t>‹#›</a:t>
            </a:fld>
            <a:endParaRPr lang="en-NG"/>
          </a:p>
        </p:txBody>
      </p:sp>
    </p:spTree>
    <p:extLst>
      <p:ext uri="{BB962C8B-B14F-4D97-AF65-F5344CB8AC3E}">
        <p14:creationId xmlns:p14="http://schemas.microsoft.com/office/powerpoint/2010/main" val="407325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 Splufic</a:t>
            </a:r>
            <a:endParaRPr lang="en-NG"/>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0667C81-5D5E-4451-9432-8380B763E3D8}" type="datetimeyyyy">
              <a:rPr lang="en-NG" smtClean="0"/>
              <a:t>2020</a:t>
            </a:fld>
            <a:endParaRPr lang="en-NG"/>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3944458-DAD2-4AB9-9F1D-0C876F6AA040}" type="slidenum">
              <a:rPr lang="en-NG" smtClean="0"/>
              <a:t>‹#›</a:t>
            </a:fld>
            <a:endParaRPr lang="en-NG"/>
          </a:p>
        </p:txBody>
      </p:sp>
    </p:spTree>
    <p:extLst>
      <p:ext uri="{BB962C8B-B14F-4D97-AF65-F5344CB8AC3E}">
        <p14:creationId xmlns:p14="http://schemas.microsoft.com/office/powerpoint/2010/main" val="389039312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Lst>
  <p:hf hdr="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7BE3-6EE4-4713-B64E-BE9ABFBC5DB1}"/>
              </a:ext>
            </a:extLst>
          </p:cNvPr>
          <p:cNvSpPr>
            <a:spLocks noGrp="1"/>
          </p:cNvSpPr>
          <p:nvPr>
            <p:ph type="ctrTitle"/>
          </p:nvPr>
        </p:nvSpPr>
        <p:spPr/>
        <p:txBody>
          <a:bodyPr/>
          <a:lstStyle/>
          <a:p>
            <a:r>
              <a:rPr lang="en-US" dirty="0"/>
              <a:t>Splufic Python Training</a:t>
            </a:r>
            <a:endParaRPr lang="en-NG" dirty="0"/>
          </a:p>
        </p:txBody>
      </p:sp>
      <p:sp>
        <p:nvSpPr>
          <p:cNvPr id="3" name="Subtitle 2">
            <a:extLst>
              <a:ext uri="{FF2B5EF4-FFF2-40B4-BE49-F238E27FC236}">
                <a16:creationId xmlns:a16="http://schemas.microsoft.com/office/drawing/2014/main" id="{DD9688BE-EB0F-4E58-8EC9-F9289D0F15C2}"/>
              </a:ext>
            </a:extLst>
          </p:cNvPr>
          <p:cNvSpPr>
            <a:spLocks noGrp="1"/>
          </p:cNvSpPr>
          <p:nvPr>
            <p:ph type="subTitle" idx="1"/>
          </p:nvPr>
        </p:nvSpPr>
        <p:spPr/>
        <p:txBody>
          <a:bodyPr/>
          <a:lstStyle/>
          <a:p>
            <a:r>
              <a:rPr lang="en-US" dirty="0"/>
              <a:t>Welcome to the instructor-led Training for week one day one </a:t>
            </a:r>
            <a:endParaRPr lang="en-NG" dirty="0"/>
          </a:p>
        </p:txBody>
      </p:sp>
    </p:spTree>
    <p:extLst>
      <p:ext uri="{BB962C8B-B14F-4D97-AF65-F5344CB8AC3E}">
        <p14:creationId xmlns:p14="http://schemas.microsoft.com/office/powerpoint/2010/main" val="254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6BC2-726C-42B2-AD46-7DEF27495681}"/>
              </a:ext>
            </a:extLst>
          </p:cNvPr>
          <p:cNvSpPr>
            <a:spLocks noGrp="1"/>
          </p:cNvSpPr>
          <p:nvPr>
            <p:ph type="title"/>
          </p:nvPr>
        </p:nvSpPr>
        <p:spPr/>
        <p:txBody>
          <a:bodyPr/>
          <a:lstStyle/>
          <a:p>
            <a:r>
              <a:rPr lang="en-US" dirty="0"/>
              <a:t>Tools Used in Developing Applications</a:t>
            </a:r>
            <a:endParaRPr lang="en-NG" dirty="0"/>
          </a:p>
        </p:txBody>
      </p:sp>
      <p:sp>
        <p:nvSpPr>
          <p:cNvPr id="3" name="Content Placeholder 2">
            <a:extLst>
              <a:ext uri="{FF2B5EF4-FFF2-40B4-BE49-F238E27FC236}">
                <a16:creationId xmlns:a16="http://schemas.microsoft.com/office/drawing/2014/main" id="{529EEF20-0C02-4A17-BAF5-5E18A71A75C0}"/>
              </a:ext>
            </a:extLst>
          </p:cNvPr>
          <p:cNvSpPr>
            <a:spLocks noGrp="1"/>
          </p:cNvSpPr>
          <p:nvPr>
            <p:ph idx="1"/>
          </p:nvPr>
        </p:nvSpPr>
        <p:spPr/>
        <p:txBody>
          <a:bodyPr/>
          <a:lstStyle/>
          <a:p>
            <a:r>
              <a:rPr lang="en-US" dirty="0"/>
              <a:t>Logic and Mathematics</a:t>
            </a:r>
          </a:p>
          <a:p>
            <a:r>
              <a:rPr lang="en-US" dirty="0"/>
              <a:t>Computers </a:t>
            </a:r>
          </a:p>
          <a:p>
            <a:r>
              <a:rPr lang="en-US" dirty="0"/>
              <a:t>Software, IDEs and Compilers </a:t>
            </a:r>
          </a:p>
          <a:p>
            <a:r>
              <a:rPr lang="en-US" dirty="0"/>
              <a:t>Test editors: sublime text</a:t>
            </a:r>
            <a:endParaRPr lang="en-NG" dirty="0"/>
          </a:p>
        </p:txBody>
      </p:sp>
      <p:sp>
        <p:nvSpPr>
          <p:cNvPr id="4" name="Date Placeholder 3">
            <a:extLst>
              <a:ext uri="{FF2B5EF4-FFF2-40B4-BE49-F238E27FC236}">
                <a16:creationId xmlns:a16="http://schemas.microsoft.com/office/drawing/2014/main" id="{B746DFB1-6EA1-4924-A2BB-682D61E2FBB6}"/>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7AAF09EC-955E-45A8-8B33-E24B43046330}"/>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8F91CCF6-7C87-427E-8C2A-DD4E4DEE2AD1}"/>
              </a:ext>
            </a:extLst>
          </p:cNvPr>
          <p:cNvSpPr>
            <a:spLocks noGrp="1"/>
          </p:cNvSpPr>
          <p:nvPr>
            <p:ph type="sldNum" sz="quarter" idx="12"/>
          </p:nvPr>
        </p:nvSpPr>
        <p:spPr/>
        <p:txBody>
          <a:bodyPr/>
          <a:lstStyle/>
          <a:p>
            <a:fld id="{A3944458-DAD2-4AB9-9F1D-0C876F6AA040}" type="slidenum">
              <a:rPr lang="en-NG" smtClean="0"/>
              <a:t>10</a:t>
            </a:fld>
            <a:endParaRPr lang="en-NG"/>
          </a:p>
        </p:txBody>
      </p:sp>
    </p:spTree>
    <p:extLst>
      <p:ext uri="{BB962C8B-B14F-4D97-AF65-F5344CB8AC3E}">
        <p14:creationId xmlns:p14="http://schemas.microsoft.com/office/powerpoint/2010/main" val="3828735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5E65-FB48-4FB5-9380-EDCE55E2798D}"/>
              </a:ext>
            </a:extLst>
          </p:cNvPr>
          <p:cNvSpPr>
            <a:spLocks noGrp="1"/>
          </p:cNvSpPr>
          <p:nvPr>
            <p:ph type="title"/>
          </p:nvPr>
        </p:nvSpPr>
        <p:spPr/>
        <p:txBody>
          <a:bodyPr/>
          <a:lstStyle/>
          <a:p>
            <a:r>
              <a:rPr lang="en-US" dirty="0"/>
              <a:t>Definition of Basic Terms</a:t>
            </a:r>
            <a:endParaRPr lang="en-NG" dirty="0"/>
          </a:p>
        </p:txBody>
      </p:sp>
      <p:sp>
        <p:nvSpPr>
          <p:cNvPr id="3" name="Content Placeholder 2">
            <a:extLst>
              <a:ext uri="{FF2B5EF4-FFF2-40B4-BE49-F238E27FC236}">
                <a16:creationId xmlns:a16="http://schemas.microsoft.com/office/drawing/2014/main" id="{37A7E6BC-E567-47FF-8708-EA221FBFF531}"/>
              </a:ext>
            </a:extLst>
          </p:cNvPr>
          <p:cNvSpPr>
            <a:spLocks noGrp="1"/>
          </p:cNvSpPr>
          <p:nvPr>
            <p:ph idx="1"/>
          </p:nvPr>
        </p:nvSpPr>
        <p:spPr/>
        <p:txBody>
          <a:bodyPr/>
          <a:lstStyle/>
          <a:p>
            <a:r>
              <a:rPr lang="en-US" dirty="0"/>
              <a:t>Computational Thinking</a:t>
            </a:r>
          </a:p>
          <a:p>
            <a:r>
              <a:rPr lang="en-US" dirty="0"/>
              <a:t>Model</a:t>
            </a:r>
          </a:p>
          <a:p>
            <a:r>
              <a:rPr lang="en-US" dirty="0"/>
              <a:t>Algorithm</a:t>
            </a:r>
          </a:p>
          <a:p>
            <a:r>
              <a:rPr lang="en-US" dirty="0"/>
              <a:t>Data</a:t>
            </a:r>
            <a:endParaRPr lang="en-NG" dirty="0"/>
          </a:p>
        </p:txBody>
      </p:sp>
      <p:sp>
        <p:nvSpPr>
          <p:cNvPr id="4" name="Date Placeholder 3">
            <a:extLst>
              <a:ext uri="{FF2B5EF4-FFF2-40B4-BE49-F238E27FC236}">
                <a16:creationId xmlns:a16="http://schemas.microsoft.com/office/drawing/2014/main" id="{1A79572D-49C5-48EF-B198-3B0A4665F736}"/>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7D869DE1-88DD-4B5D-822B-964CC8A0859F}"/>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5B7DCD66-20D5-4B37-AA44-095303F87784}"/>
              </a:ext>
            </a:extLst>
          </p:cNvPr>
          <p:cNvSpPr>
            <a:spLocks noGrp="1"/>
          </p:cNvSpPr>
          <p:nvPr>
            <p:ph type="sldNum" sz="quarter" idx="12"/>
          </p:nvPr>
        </p:nvSpPr>
        <p:spPr/>
        <p:txBody>
          <a:bodyPr/>
          <a:lstStyle/>
          <a:p>
            <a:fld id="{A3944458-DAD2-4AB9-9F1D-0C876F6AA040}" type="slidenum">
              <a:rPr lang="en-NG" smtClean="0"/>
              <a:t>11</a:t>
            </a:fld>
            <a:endParaRPr lang="en-NG"/>
          </a:p>
        </p:txBody>
      </p:sp>
    </p:spTree>
    <p:extLst>
      <p:ext uri="{BB962C8B-B14F-4D97-AF65-F5344CB8AC3E}">
        <p14:creationId xmlns:p14="http://schemas.microsoft.com/office/powerpoint/2010/main" val="3466741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A688-7F80-4E43-8E26-B2E088D27BE6}"/>
              </a:ext>
            </a:extLst>
          </p:cNvPr>
          <p:cNvSpPr>
            <a:spLocks noGrp="1"/>
          </p:cNvSpPr>
          <p:nvPr>
            <p:ph type="title"/>
          </p:nvPr>
        </p:nvSpPr>
        <p:spPr/>
        <p:txBody>
          <a:bodyPr/>
          <a:lstStyle/>
          <a:p>
            <a:r>
              <a:rPr lang="en-US" dirty="0"/>
              <a:t>Computational Thinking</a:t>
            </a:r>
            <a:endParaRPr lang="en-NG" dirty="0"/>
          </a:p>
        </p:txBody>
      </p:sp>
      <p:sp>
        <p:nvSpPr>
          <p:cNvPr id="3" name="Content Placeholder 2">
            <a:extLst>
              <a:ext uri="{FF2B5EF4-FFF2-40B4-BE49-F238E27FC236}">
                <a16:creationId xmlns:a16="http://schemas.microsoft.com/office/drawing/2014/main" id="{7BD91B66-80BA-4DD8-99E1-E18A94A96575}"/>
              </a:ext>
            </a:extLst>
          </p:cNvPr>
          <p:cNvSpPr>
            <a:spLocks noGrp="1"/>
          </p:cNvSpPr>
          <p:nvPr>
            <p:ph idx="1"/>
          </p:nvPr>
        </p:nvSpPr>
        <p:spPr>
          <a:xfrm>
            <a:off x="818712" y="2222287"/>
            <a:ext cx="10554574" cy="3935626"/>
          </a:xfrm>
        </p:spPr>
        <p:txBody>
          <a:bodyPr/>
          <a:lstStyle/>
          <a:p>
            <a:pPr marL="0" indent="0" algn="just">
              <a:lnSpc>
                <a:spcPct val="200000"/>
              </a:lnSpc>
              <a:buNone/>
            </a:pPr>
            <a:r>
              <a:rPr lang="en-US" dirty="0"/>
              <a:t>Computational thinking is a term used to describe the intellectual approach through which natural or artificial processes or tasks are understood and described as  computational processes. This skill is probably the most important one you will develop in your training as a computer scientist.</a:t>
            </a:r>
          </a:p>
          <a:p>
            <a:pPr marL="0" indent="0" algn="just">
              <a:lnSpc>
                <a:spcPct val="200000"/>
              </a:lnSpc>
              <a:buNone/>
            </a:pPr>
            <a:r>
              <a:rPr lang="en-US" sz="2000" b="1" dirty="0">
                <a:solidFill>
                  <a:schemeClr val="accent1">
                    <a:lumMod val="60000"/>
                    <a:lumOff val="40000"/>
                  </a:schemeClr>
                </a:solidFill>
              </a:rPr>
              <a:t>Think like a computer!</a:t>
            </a:r>
            <a:endParaRPr lang="en-NG" sz="2000" b="1" dirty="0">
              <a:solidFill>
                <a:schemeClr val="accent1">
                  <a:lumMod val="60000"/>
                  <a:lumOff val="40000"/>
                </a:schemeClr>
              </a:solidFill>
            </a:endParaRPr>
          </a:p>
        </p:txBody>
      </p:sp>
      <p:sp>
        <p:nvSpPr>
          <p:cNvPr id="4" name="Date Placeholder 3">
            <a:extLst>
              <a:ext uri="{FF2B5EF4-FFF2-40B4-BE49-F238E27FC236}">
                <a16:creationId xmlns:a16="http://schemas.microsoft.com/office/drawing/2014/main" id="{F06B5496-DAC8-4509-BC10-74AF03FB0691}"/>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A65417E2-D2DF-473D-8773-B0199D9D0188}"/>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0D059719-C84E-4051-A5E0-D09DDB5E877A}"/>
              </a:ext>
            </a:extLst>
          </p:cNvPr>
          <p:cNvSpPr>
            <a:spLocks noGrp="1"/>
          </p:cNvSpPr>
          <p:nvPr>
            <p:ph type="sldNum" sz="quarter" idx="12"/>
          </p:nvPr>
        </p:nvSpPr>
        <p:spPr/>
        <p:txBody>
          <a:bodyPr/>
          <a:lstStyle/>
          <a:p>
            <a:fld id="{A3944458-DAD2-4AB9-9F1D-0C876F6AA040}" type="slidenum">
              <a:rPr lang="en-NG" smtClean="0"/>
              <a:t>12</a:t>
            </a:fld>
            <a:endParaRPr lang="en-NG"/>
          </a:p>
        </p:txBody>
      </p:sp>
    </p:spTree>
    <p:extLst>
      <p:ext uri="{BB962C8B-B14F-4D97-AF65-F5344CB8AC3E}">
        <p14:creationId xmlns:p14="http://schemas.microsoft.com/office/powerpoint/2010/main" val="227581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9205-F761-434B-B993-4035786194DD}"/>
              </a:ext>
            </a:extLst>
          </p:cNvPr>
          <p:cNvSpPr>
            <a:spLocks noGrp="1"/>
          </p:cNvSpPr>
          <p:nvPr>
            <p:ph type="title"/>
          </p:nvPr>
        </p:nvSpPr>
        <p:spPr/>
        <p:txBody>
          <a:bodyPr/>
          <a:lstStyle/>
          <a:p>
            <a:r>
              <a:rPr lang="en-US" dirty="0"/>
              <a:t>Model</a:t>
            </a:r>
            <a:endParaRPr lang="en-NG" dirty="0"/>
          </a:p>
        </p:txBody>
      </p:sp>
      <p:sp>
        <p:nvSpPr>
          <p:cNvPr id="3" name="Content Placeholder 2">
            <a:extLst>
              <a:ext uri="{FF2B5EF4-FFF2-40B4-BE49-F238E27FC236}">
                <a16:creationId xmlns:a16="http://schemas.microsoft.com/office/drawing/2014/main" id="{1FF62598-64CE-414D-ABFE-086356F14365}"/>
              </a:ext>
            </a:extLst>
          </p:cNvPr>
          <p:cNvSpPr>
            <a:spLocks noGrp="1"/>
          </p:cNvSpPr>
          <p:nvPr>
            <p:ph idx="1"/>
          </p:nvPr>
        </p:nvSpPr>
        <p:spPr/>
        <p:txBody>
          <a:bodyPr/>
          <a:lstStyle/>
          <a:p>
            <a:pPr algn="just"/>
            <a:r>
              <a:rPr lang="en-US" dirty="0"/>
              <a:t>In general, a model is an informative representation of an object, person or system.</a:t>
            </a:r>
          </a:p>
          <a:p>
            <a:pPr algn="just"/>
            <a:r>
              <a:rPr lang="en-US" dirty="0"/>
              <a:t>It contains data or information about itself or the environment that has an input, and an output</a:t>
            </a:r>
          </a:p>
          <a:p>
            <a:pPr algn="just"/>
            <a:r>
              <a:rPr lang="en-US" dirty="0"/>
              <a:t>In describing a model, there must be clear definition of its data in terms of </a:t>
            </a:r>
          </a:p>
          <a:p>
            <a:pPr lvl="1" algn="just"/>
            <a:r>
              <a:rPr lang="en-US" dirty="0"/>
              <a:t>shape (1D, 2D or 3D), </a:t>
            </a:r>
          </a:p>
          <a:p>
            <a:pPr lvl="1" algn="just"/>
            <a:r>
              <a:rPr lang="en-US" dirty="0"/>
              <a:t>size,</a:t>
            </a:r>
          </a:p>
          <a:p>
            <a:pPr marL="0" indent="0" algn="just">
              <a:buNone/>
            </a:pPr>
            <a:endParaRPr lang="en-US" dirty="0"/>
          </a:p>
          <a:p>
            <a:pPr algn="just"/>
            <a:endParaRPr lang="en-NG" dirty="0"/>
          </a:p>
        </p:txBody>
      </p:sp>
      <p:sp>
        <p:nvSpPr>
          <p:cNvPr id="4" name="Date Placeholder 3">
            <a:extLst>
              <a:ext uri="{FF2B5EF4-FFF2-40B4-BE49-F238E27FC236}">
                <a16:creationId xmlns:a16="http://schemas.microsoft.com/office/drawing/2014/main" id="{0AA23A92-DFC8-4538-9A06-84A63D07E3ED}"/>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708830FC-57D8-4274-80E0-E664B46AAD6F}"/>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3E730414-A41A-4A04-A29C-4E44C677FA73}"/>
              </a:ext>
            </a:extLst>
          </p:cNvPr>
          <p:cNvSpPr>
            <a:spLocks noGrp="1"/>
          </p:cNvSpPr>
          <p:nvPr>
            <p:ph type="sldNum" sz="quarter" idx="12"/>
          </p:nvPr>
        </p:nvSpPr>
        <p:spPr/>
        <p:txBody>
          <a:bodyPr/>
          <a:lstStyle/>
          <a:p>
            <a:fld id="{A3944458-DAD2-4AB9-9F1D-0C876F6AA040}" type="slidenum">
              <a:rPr lang="en-NG" smtClean="0"/>
              <a:t>13</a:t>
            </a:fld>
            <a:endParaRPr lang="en-NG"/>
          </a:p>
        </p:txBody>
      </p:sp>
    </p:spTree>
    <p:extLst>
      <p:ext uri="{BB962C8B-B14F-4D97-AF65-F5344CB8AC3E}">
        <p14:creationId xmlns:p14="http://schemas.microsoft.com/office/powerpoint/2010/main" val="1288783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E0EB-6087-4A83-B7EA-69EC6961EDA7}"/>
              </a:ext>
            </a:extLst>
          </p:cNvPr>
          <p:cNvSpPr>
            <a:spLocks noGrp="1"/>
          </p:cNvSpPr>
          <p:nvPr>
            <p:ph type="title"/>
          </p:nvPr>
        </p:nvSpPr>
        <p:spPr/>
        <p:txBody>
          <a:bodyPr/>
          <a:lstStyle/>
          <a:p>
            <a:r>
              <a:rPr lang="en-US" dirty="0"/>
              <a:t>Data</a:t>
            </a:r>
            <a:endParaRPr lang="en-NG" dirty="0"/>
          </a:p>
        </p:txBody>
      </p:sp>
      <p:sp>
        <p:nvSpPr>
          <p:cNvPr id="3" name="Content Placeholder 2">
            <a:extLst>
              <a:ext uri="{FF2B5EF4-FFF2-40B4-BE49-F238E27FC236}">
                <a16:creationId xmlns:a16="http://schemas.microsoft.com/office/drawing/2014/main" id="{F55B90D9-AA16-4297-8664-864033C85751}"/>
              </a:ext>
            </a:extLst>
          </p:cNvPr>
          <p:cNvSpPr>
            <a:spLocks noGrp="1"/>
          </p:cNvSpPr>
          <p:nvPr>
            <p:ph idx="1"/>
          </p:nvPr>
        </p:nvSpPr>
        <p:spPr/>
        <p:txBody>
          <a:bodyPr/>
          <a:lstStyle/>
          <a:p>
            <a:r>
              <a:rPr lang="en-US" dirty="0"/>
              <a:t>a piece of information.</a:t>
            </a:r>
          </a:p>
          <a:p>
            <a:r>
              <a:rPr lang="en-US" dirty="0"/>
              <a:t>This information may be in the form of text documents, images, audio clips, software programs, or other types of data.</a:t>
            </a:r>
          </a:p>
          <a:p>
            <a:r>
              <a:rPr lang="en-US" dirty="0"/>
              <a:t>It may also mean something given</a:t>
            </a:r>
          </a:p>
          <a:p>
            <a:r>
              <a:rPr lang="en-US" dirty="0"/>
              <a:t>It has a type and it varies (variables)</a:t>
            </a:r>
          </a:p>
          <a:p>
            <a:r>
              <a:rPr lang="en-US" dirty="0"/>
              <a:t>It has shape and size</a:t>
            </a:r>
            <a:endParaRPr lang="en-NG" dirty="0"/>
          </a:p>
        </p:txBody>
      </p:sp>
      <p:sp>
        <p:nvSpPr>
          <p:cNvPr id="4" name="Date Placeholder 3">
            <a:extLst>
              <a:ext uri="{FF2B5EF4-FFF2-40B4-BE49-F238E27FC236}">
                <a16:creationId xmlns:a16="http://schemas.microsoft.com/office/drawing/2014/main" id="{647EA6B6-F558-4179-A5B0-E15D796DE0AC}"/>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336153FA-9CF9-4153-B69D-AA9A762511AE}"/>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B68C17E5-D01C-4004-B653-6AEBE49AA035}"/>
              </a:ext>
            </a:extLst>
          </p:cNvPr>
          <p:cNvSpPr>
            <a:spLocks noGrp="1"/>
          </p:cNvSpPr>
          <p:nvPr>
            <p:ph type="sldNum" sz="quarter" idx="12"/>
          </p:nvPr>
        </p:nvSpPr>
        <p:spPr/>
        <p:txBody>
          <a:bodyPr/>
          <a:lstStyle/>
          <a:p>
            <a:fld id="{A3944458-DAD2-4AB9-9F1D-0C876F6AA040}" type="slidenum">
              <a:rPr lang="en-NG" smtClean="0"/>
              <a:t>14</a:t>
            </a:fld>
            <a:endParaRPr lang="en-NG"/>
          </a:p>
        </p:txBody>
      </p:sp>
    </p:spTree>
    <p:extLst>
      <p:ext uri="{BB962C8B-B14F-4D97-AF65-F5344CB8AC3E}">
        <p14:creationId xmlns:p14="http://schemas.microsoft.com/office/powerpoint/2010/main" val="349945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7C1B-C13B-4D83-8238-96ABAD52220E}"/>
              </a:ext>
            </a:extLst>
          </p:cNvPr>
          <p:cNvSpPr>
            <a:spLocks noGrp="1"/>
          </p:cNvSpPr>
          <p:nvPr>
            <p:ph type="title"/>
          </p:nvPr>
        </p:nvSpPr>
        <p:spPr/>
        <p:txBody>
          <a:bodyPr/>
          <a:lstStyle/>
          <a:p>
            <a:r>
              <a:rPr lang="en-US" dirty="0"/>
              <a:t>Algorithm</a:t>
            </a:r>
            <a:endParaRPr lang="en-NG" dirty="0"/>
          </a:p>
        </p:txBody>
      </p:sp>
      <p:sp>
        <p:nvSpPr>
          <p:cNvPr id="3" name="Content Placeholder 2">
            <a:extLst>
              <a:ext uri="{FF2B5EF4-FFF2-40B4-BE49-F238E27FC236}">
                <a16:creationId xmlns:a16="http://schemas.microsoft.com/office/drawing/2014/main" id="{576FB923-0968-4083-B215-D311AC98A210}"/>
              </a:ext>
            </a:extLst>
          </p:cNvPr>
          <p:cNvSpPr>
            <a:spLocks noGrp="1"/>
          </p:cNvSpPr>
          <p:nvPr>
            <p:ph idx="1"/>
          </p:nvPr>
        </p:nvSpPr>
        <p:spPr/>
        <p:txBody>
          <a:bodyPr/>
          <a:lstStyle/>
          <a:p>
            <a:pPr algn="just"/>
            <a:r>
              <a:rPr lang="en-US" dirty="0"/>
              <a:t>Is a process or set of rules to be followed in calculations or other problem-solving operations, especially by a computer.</a:t>
            </a:r>
          </a:p>
          <a:p>
            <a:pPr algn="just"/>
            <a:r>
              <a:rPr lang="en-US" dirty="0"/>
              <a:t>It determines the behaviour and operation of models</a:t>
            </a:r>
          </a:p>
          <a:p>
            <a:pPr algn="just"/>
            <a:r>
              <a:rPr lang="en-US" dirty="0"/>
              <a:t>We start the development of the algorithm by clearly specifying the input data (i.e., the information we start with) and the output data (i.e., the information we desire to obtain)</a:t>
            </a:r>
            <a:endParaRPr lang="en-NG" dirty="0"/>
          </a:p>
        </p:txBody>
      </p:sp>
      <p:sp>
        <p:nvSpPr>
          <p:cNvPr id="4" name="Date Placeholder 3">
            <a:extLst>
              <a:ext uri="{FF2B5EF4-FFF2-40B4-BE49-F238E27FC236}">
                <a16:creationId xmlns:a16="http://schemas.microsoft.com/office/drawing/2014/main" id="{94B95543-905C-4B28-A233-8C78B4932223}"/>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21D56BAA-BA94-45BA-9362-7E32C43D5068}"/>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D0F8147C-5827-4E01-B79F-379E1D2F59BD}"/>
              </a:ext>
            </a:extLst>
          </p:cNvPr>
          <p:cNvSpPr>
            <a:spLocks noGrp="1"/>
          </p:cNvSpPr>
          <p:nvPr>
            <p:ph type="sldNum" sz="quarter" idx="12"/>
          </p:nvPr>
        </p:nvSpPr>
        <p:spPr/>
        <p:txBody>
          <a:bodyPr/>
          <a:lstStyle/>
          <a:p>
            <a:fld id="{A3944458-DAD2-4AB9-9F1D-0C876F6AA040}" type="slidenum">
              <a:rPr lang="en-NG" smtClean="0"/>
              <a:t>15</a:t>
            </a:fld>
            <a:endParaRPr lang="en-NG"/>
          </a:p>
        </p:txBody>
      </p:sp>
    </p:spTree>
    <p:extLst>
      <p:ext uri="{BB962C8B-B14F-4D97-AF65-F5344CB8AC3E}">
        <p14:creationId xmlns:p14="http://schemas.microsoft.com/office/powerpoint/2010/main" val="1879426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CC23-25E7-44DE-A961-CBDC2B19CDB9}"/>
              </a:ext>
            </a:extLst>
          </p:cNvPr>
          <p:cNvSpPr>
            <a:spLocks noGrp="1"/>
          </p:cNvSpPr>
          <p:nvPr>
            <p:ph type="title"/>
          </p:nvPr>
        </p:nvSpPr>
        <p:spPr/>
        <p:txBody>
          <a:bodyPr/>
          <a:lstStyle/>
          <a:p>
            <a:r>
              <a:rPr lang="en-US" dirty="0"/>
              <a:t>Data Types</a:t>
            </a:r>
            <a:endParaRPr lang="en-NG" dirty="0"/>
          </a:p>
        </p:txBody>
      </p:sp>
      <p:sp>
        <p:nvSpPr>
          <p:cNvPr id="3" name="Content Placeholder 2">
            <a:extLst>
              <a:ext uri="{FF2B5EF4-FFF2-40B4-BE49-F238E27FC236}">
                <a16:creationId xmlns:a16="http://schemas.microsoft.com/office/drawing/2014/main" id="{6E32723B-5F1D-46E6-8F04-E983C2A08BED}"/>
              </a:ext>
            </a:extLst>
          </p:cNvPr>
          <p:cNvSpPr>
            <a:spLocks noGrp="1"/>
          </p:cNvSpPr>
          <p:nvPr>
            <p:ph idx="1"/>
          </p:nvPr>
        </p:nvSpPr>
        <p:spPr/>
        <p:txBody>
          <a:bodyPr/>
          <a:lstStyle/>
          <a:p>
            <a:r>
              <a:rPr lang="en-US" dirty="0"/>
              <a:t>The data type refers to the range of values data (variables) can have (e.g., integer, non-integer number, sequence of characters, or list of other values) and also to the operations that can be performed on the data.</a:t>
            </a:r>
            <a:endParaRPr lang="en-NG" dirty="0"/>
          </a:p>
        </p:txBody>
      </p:sp>
      <p:sp>
        <p:nvSpPr>
          <p:cNvPr id="4" name="Date Placeholder 3">
            <a:extLst>
              <a:ext uri="{FF2B5EF4-FFF2-40B4-BE49-F238E27FC236}">
                <a16:creationId xmlns:a16="http://schemas.microsoft.com/office/drawing/2014/main" id="{4108430E-1586-4AD7-A6ED-8CBF33195222}"/>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2CB9B954-966F-47D5-B407-834B4E6DB61F}"/>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22F75B1B-78BA-46BC-ADB1-F2713B9634F9}"/>
              </a:ext>
            </a:extLst>
          </p:cNvPr>
          <p:cNvSpPr>
            <a:spLocks noGrp="1"/>
          </p:cNvSpPr>
          <p:nvPr>
            <p:ph type="sldNum" sz="quarter" idx="12"/>
          </p:nvPr>
        </p:nvSpPr>
        <p:spPr/>
        <p:txBody>
          <a:bodyPr/>
          <a:lstStyle/>
          <a:p>
            <a:fld id="{A3944458-DAD2-4AB9-9F1D-0C876F6AA040}" type="slidenum">
              <a:rPr lang="en-NG" smtClean="0"/>
              <a:t>16</a:t>
            </a:fld>
            <a:endParaRPr lang="en-NG"/>
          </a:p>
        </p:txBody>
      </p:sp>
    </p:spTree>
    <p:extLst>
      <p:ext uri="{BB962C8B-B14F-4D97-AF65-F5344CB8AC3E}">
        <p14:creationId xmlns:p14="http://schemas.microsoft.com/office/powerpoint/2010/main" val="2274522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427D-5B50-4E0A-9BB6-F74C3C1AB86B}"/>
              </a:ext>
            </a:extLst>
          </p:cNvPr>
          <p:cNvSpPr>
            <a:spLocks noGrp="1"/>
          </p:cNvSpPr>
          <p:nvPr>
            <p:ph type="title"/>
          </p:nvPr>
        </p:nvSpPr>
        <p:spPr/>
        <p:txBody>
          <a:bodyPr/>
          <a:lstStyle/>
          <a:p>
            <a:r>
              <a:rPr lang="en-US" dirty="0"/>
              <a:t>Python Syntax</a:t>
            </a:r>
            <a:endParaRPr lang="en-NG" dirty="0"/>
          </a:p>
        </p:txBody>
      </p:sp>
      <p:sp>
        <p:nvSpPr>
          <p:cNvPr id="3" name="Content Placeholder 2">
            <a:extLst>
              <a:ext uri="{FF2B5EF4-FFF2-40B4-BE49-F238E27FC236}">
                <a16:creationId xmlns:a16="http://schemas.microsoft.com/office/drawing/2014/main" id="{F9B54AD4-4FC7-48F7-B852-F08ECB78D2A7}"/>
              </a:ext>
            </a:extLst>
          </p:cNvPr>
          <p:cNvSpPr>
            <a:spLocks noGrp="1"/>
          </p:cNvSpPr>
          <p:nvPr>
            <p:ph idx="1"/>
          </p:nvPr>
        </p:nvSpPr>
        <p:spPr>
          <a:xfrm>
            <a:off x="818712" y="2636634"/>
            <a:ext cx="10554574" cy="3819075"/>
          </a:xfrm>
        </p:spPr>
        <p:txBody>
          <a:bodyPr/>
          <a:lstStyle/>
          <a:p>
            <a:r>
              <a:rPr lang="en-US" dirty="0"/>
              <a:t>A set of rules which defines how a Python program will be written</a:t>
            </a:r>
          </a:p>
          <a:p>
            <a:r>
              <a:rPr lang="en-US" dirty="0"/>
              <a:t> each line in a Python script is a statement</a:t>
            </a:r>
          </a:p>
          <a:p>
            <a:r>
              <a:rPr lang="en-US" dirty="0"/>
              <a:t>It is case sensitive</a:t>
            </a:r>
          </a:p>
          <a:p>
            <a:r>
              <a:rPr lang="en-US" dirty="0"/>
              <a:t>Comments Are Marked by #</a:t>
            </a:r>
          </a:p>
          <a:p>
            <a:r>
              <a:rPr lang="en-US" dirty="0"/>
              <a:t>End-of-Line Terminates a Statement</a:t>
            </a:r>
          </a:p>
          <a:p>
            <a:r>
              <a:rPr lang="en-US" dirty="0"/>
              <a:t>Use ‘\’ to write multiline statements</a:t>
            </a:r>
          </a:p>
          <a:p>
            <a:r>
              <a:rPr lang="en-US" dirty="0"/>
              <a:t>Indentation: Whitespace Matters!</a:t>
            </a:r>
          </a:p>
          <a:p>
            <a:r>
              <a:rPr lang="en-US" dirty="0"/>
              <a:t>To write two separate executable statements in a single line, you should use a semicolon ; </a:t>
            </a:r>
          </a:p>
          <a:p>
            <a:endParaRPr lang="en-US" dirty="0"/>
          </a:p>
          <a:p>
            <a:endParaRPr lang="en-US" dirty="0"/>
          </a:p>
          <a:p>
            <a:endParaRPr lang="en-NG" dirty="0"/>
          </a:p>
        </p:txBody>
      </p:sp>
      <p:sp>
        <p:nvSpPr>
          <p:cNvPr id="4" name="Date Placeholder 3">
            <a:extLst>
              <a:ext uri="{FF2B5EF4-FFF2-40B4-BE49-F238E27FC236}">
                <a16:creationId xmlns:a16="http://schemas.microsoft.com/office/drawing/2014/main" id="{C58BA097-B036-4CA6-BDED-6B4C369388F2}"/>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1B78E100-B401-40B9-AEEC-92AEB6E68D7D}"/>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8E0DE854-852B-4AAD-A382-D483D7EB75CA}"/>
              </a:ext>
            </a:extLst>
          </p:cNvPr>
          <p:cNvSpPr>
            <a:spLocks noGrp="1"/>
          </p:cNvSpPr>
          <p:nvPr>
            <p:ph type="sldNum" sz="quarter" idx="12"/>
          </p:nvPr>
        </p:nvSpPr>
        <p:spPr/>
        <p:txBody>
          <a:bodyPr/>
          <a:lstStyle/>
          <a:p>
            <a:fld id="{A3944458-DAD2-4AB9-9F1D-0C876F6AA040}" type="slidenum">
              <a:rPr lang="en-NG" smtClean="0"/>
              <a:t>17</a:t>
            </a:fld>
            <a:endParaRPr lang="en-NG"/>
          </a:p>
        </p:txBody>
      </p:sp>
    </p:spTree>
    <p:extLst>
      <p:ext uri="{BB962C8B-B14F-4D97-AF65-F5344CB8AC3E}">
        <p14:creationId xmlns:p14="http://schemas.microsoft.com/office/powerpoint/2010/main" val="105383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EE61-106B-4C13-86AB-FB4A10D6FA96}"/>
              </a:ext>
            </a:extLst>
          </p:cNvPr>
          <p:cNvSpPr>
            <a:spLocks noGrp="1"/>
          </p:cNvSpPr>
          <p:nvPr>
            <p:ph type="title"/>
          </p:nvPr>
        </p:nvSpPr>
        <p:spPr/>
        <p:txBody>
          <a:bodyPr/>
          <a:lstStyle/>
          <a:p>
            <a:r>
              <a:rPr lang="en-US" dirty="0"/>
              <a:t>Error</a:t>
            </a:r>
            <a:endParaRPr lang="en-NG" dirty="0"/>
          </a:p>
        </p:txBody>
      </p:sp>
      <p:sp>
        <p:nvSpPr>
          <p:cNvPr id="3" name="Content Placeholder 2">
            <a:extLst>
              <a:ext uri="{FF2B5EF4-FFF2-40B4-BE49-F238E27FC236}">
                <a16:creationId xmlns:a16="http://schemas.microsoft.com/office/drawing/2014/main" id="{4CC39733-436F-4CED-96A2-56FCE9099724}"/>
              </a:ext>
            </a:extLst>
          </p:cNvPr>
          <p:cNvSpPr>
            <a:spLocks noGrp="1"/>
          </p:cNvSpPr>
          <p:nvPr>
            <p:ph idx="1"/>
          </p:nvPr>
        </p:nvSpPr>
        <p:spPr/>
        <p:txBody>
          <a:bodyPr/>
          <a:lstStyle/>
          <a:p>
            <a:r>
              <a:rPr lang="en-US" dirty="0"/>
              <a:t>There is  an error in a Python program is when a certain statement is not in accordance with the prescribed usage. </a:t>
            </a:r>
            <a:endParaRPr lang="en-NG" dirty="0"/>
          </a:p>
        </p:txBody>
      </p:sp>
      <p:sp>
        <p:nvSpPr>
          <p:cNvPr id="4" name="Date Placeholder 3">
            <a:extLst>
              <a:ext uri="{FF2B5EF4-FFF2-40B4-BE49-F238E27FC236}">
                <a16:creationId xmlns:a16="http://schemas.microsoft.com/office/drawing/2014/main" id="{CC83B55C-D2BD-43F5-93AA-66D2C3EE3494}"/>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66C34027-6277-4608-9418-9EE5EDC15B71}"/>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FA1C87D0-ADA5-4123-A8BB-0722B6308F80}"/>
              </a:ext>
            </a:extLst>
          </p:cNvPr>
          <p:cNvSpPr>
            <a:spLocks noGrp="1"/>
          </p:cNvSpPr>
          <p:nvPr>
            <p:ph type="sldNum" sz="quarter" idx="12"/>
          </p:nvPr>
        </p:nvSpPr>
        <p:spPr/>
        <p:txBody>
          <a:bodyPr/>
          <a:lstStyle/>
          <a:p>
            <a:fld id="{A3944458-DAD2-4AB9-9F1D-0C876F6AA040}" type="slidenum">
              <a:rPr lang="en-NG" smtClean="0"/>
              <a:t>18</a:t>
            </a:fld>
            <a:endParaRPr lang="en-NG"/>
          </a:p>
        </p:txBody>
      </p:sp>
    </p:spTree>
    <p:extLst>
      <p:ext uri="{BB962C8B-B14F-4D97-AF65-F5344CB8AC3E}">
        <p14:creationId xmlns:p14="http://schemas.microsoft.com/office/powerpoint/2010/main" val="510897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8916-6528-4691-9E5E-34F868363F95}"/>
              </a:ext>
            </a:extLst>
          </p:cNvPr>
          <p:cNvSpPr>
            <a:spLocks noGrp="1"/>
          </p:cNvSpPr>
          <p:nvPr>
            <p:ph type="title"/>
          </p:nvPr>
        </p:nvSpPr>
        <p:spPr/>
        <p:txBody>
          <a:bodyPr/>
          <a:lstStyle/>
          <a:p>
            <a:r>
              <a:rPr lang="en-US" dirty="0"/>
              <a:t>Syntax Error</a:t>
            </a:r>
            <a:endParaRPr lang="en-NG" dirty="0"/>
          </a:p>
        </p:txBody>
      </p:sp>
      <p:sp>
        <p:nvSpPr>
          <p:cNvPr id="3" name="Content Placeholder 2">
            <a:extLst>
              <a:ext uri="{FF2B5EF4-FFF2-40B4-BE49-F238E27FC236}">
                <a16:creationId xmlns:a16="http://schemas.microsoft.com/office/drawing/2014/main" id="{2DBF059A-D189-46E5-B0C2-66C35A62E055}"/>
              </a:ext>
            </a:extLst>
          </p:cNvPr>
          <p:cNvSpPr>
            <a:spLocks noGrp="1"/>
          </p:cNvSpPr>
          <p:nvPr>
            <p:ph idx="1"/>
          </p:nvPr>
        </p:nvSpPr>
        <p:spPr/>
        <p:txBody>
          <a:bodyPr/>
          <a:lstStyle/>
          <a:p>
            <a:pPr algn="just"/>
            <a:r>
              <a:rPr lang="en-US" dirty="0"/>
              <a:t>The most common reason of an error in a Python program is when a certain statement is not in accordance with the prescribed usage. Such an error is called a syntax error. The Python interpreter immediately reports it, usually along with the reason.</a:t>
            </a:r>
            <a:endParaRPr lang="en-NG" dirty="0"/>
          </a:p>
        </p:txBody>
      </p:sp>
      <p:sp>
        <p:nvSpPr>
          <p:cNvPr id="4" name="Date Placeholder 3">
            <a:extLst>
              <a:ext uri="{FF2B5EF4-FFF2-40B4-BE49-F238E27FC236}">
                <a16:creationId xmlns:a16="http://schemas.microsoft.com/office/drawing/2014/main" id="{CBCF33C1-A753-474C-A901-0F16A7435C4F}"/>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2B2DAB56-800B-433A-B1C5-A0221E3CFD43}"/>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D3E322E2-3777-461D-A948-22EFA91A3DDD}"/>
              </a:ext>
            </a:extLst>
          </p:cNvPr>
          <p:cNvSpPr>
            <a:spLocks noGrp="1"/>
          </p:cNvSpPr>
          <p:nvPr>
            <p:ph type="sldNum" sz="quarter" idx="12"/>
          </p:nvPr>
        </p:nvSpPr>
        <p:spPr/>
        <p:txBody>
          <a:bodyPr/>
          <a:lstStyle/>
          <a:p>
            <a:fld id="{A3944458-DAD2-4AB9-9F1D-0C876F6AA040}" type="slidenum">
              <a:rPr lang="en-NG" smtClean="0"/>
              <a:t>19</a:t>
            </a:fld>
            <a:endParaRPr lang="en-NG"/>
          </a:p>
        </p:txBody>
      </p:sp>
    </p:spTree>
    <p:extLst>
      <p:ext uri="{BB962C8B-B14F-4D97-AF65-F5344CB8AC3E}">
        <p14:creationId xmlns:p14="http://schemas.microsoft.com/office/powerpoint/2010/main" val="2129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75F2-73DF-4749-B425-0DC69134E743}"/>
              </a:ext>
            </a:extLst>
          </p:cNvPr>
          <p:cNvSpPr>
            <a:spLocks noGrp="1"/>
          </p:cNvSpPr>
          <p:nvPr>
            <p:ph type="title"/>
          </p:nvPr>
        </p:nvSpPr>
        <p:spPr/>
        <p:txBody>
          <a:bodyPr/>
          <a:lstStyle/>
          <a:p>
            <a:r>
              <a:rPr lang="en-US" dirty="0"/>
              <a:t>Our Aim</a:t>
            </a:r>
            <a:endParaRPr lang="en-NG" dirty="0"/>
          </a:p>
        </p:txBody>
      </p:sp>
      <p:sp>
        <p:nvSpPr>
          <p:cNvPr id="3" name="Content Placeholder 2">
            <a:extLst>
              <a:ext uri="{FF2B5EF4-FFF2-40B4-BE49-F238E27FC236}">
                <a16:creationId xmlns:a16="http://schemas.microsoft.com/office/drawing/2014/main" id="{36C98D8E-332E-4B5B-9589-674700770AC4}"/>
              </a:ext>
            </a:extLst>
          </p:cNvPr>
          <p:cNvSpPr>
            <a:spLocks noGrp="1"/>
          </p:cNvSpPr>
          <p:nvPr>
            <p:ph idx="1"/>
          </p:nvPr>
        </p:nvSpPr>
        <p:spPr/>
        <p:txBody>
          <a:bodyPr/>
          <a:lstStyle/>
          <a:p>
            <a:pPr algn="just"/>
            <a:r>
              <a:rPr lang="en-US" sz="1800" dirty="0"/>
              <a:t>Teach learners to design, develop and test software components and systems in a workplace environment, working as a team member, while contributing to the workflow for the finished product and leading to employment in a range of sectors.</a:t>
            </a:r>
          </a:p>
          <a:p>
            <a:endParaRPr lang="en-NG" dirty="0"/>
          </a:p>
        </p:txBody>
      </p:sp>
      <p:sp>
        <p:nvSpPr>
          <p:cNvPr id="4" name="Date Placeholder 3">
            <a:extLst>
              <a:ext uri="{FF2B5EF4-FFF2-40B4-BE49-F238E27FC236}">
                <a16:creationId xmlns:a16="http://schemas.microsoft.com/office/drawing/2014/main" id="{44020600-2FB6-46BD-8C53-DBEF6A4B9CEE}"/>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56DF648C-0091-4222-B670-D1802C89F857}"/>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E98ACD5A-4BA7-4BFB-9B3C-2B3EA3221641}"/>
              </a:ext>
            </a:extLst>
          </p:cNvPr>
          <p:cNvSpPr>
            <a:spLocks noGrp="1"/>
          </p:cNvSpPr>
          <p:nvPr>
            <p:ph type="sldNum" sz="quarter" idx="12"/>
          </p:nvPr>
        </p:nvSpPr>
        <p:spPr/>
        <p:txBody>
          <a:bodyPr/>
          <a:lstStyle/>
          <a:p>
            <a:fld id="{A3944458-DAD2-4AB9-9F1D-0C876F6AA040}" type="slidenum">
              <a:rPr lang="en-NG" smtClean="0"/>
              <a:t>2</a:t>
            </a:fld>
            <a:endParaRPr lang="en-NG"/>
          </a:p>
        </p:txBody>
      </p:sp>
    </p:spTree>
    <p:extLst>
      <p:ext uri="{BB962C8B-B14F-4D97-AF65-F5344CB8AC3E}">
        <p14:creationId xmlns:p14="http://schemas.microsoft.com/office/powerpoint/2010/main" val="673279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1628-FDD8-4C3C-8D07-C2B1B22837D5}"/>
              </a:ext>
            </a:extLst>
          </p:cNvPr>
          <p:cNvSpPr>
            <a:spLocks noGrp="1"/>
          </p:cNvSpPr>
          <p:nvPr>
            <p:ph type="title"/>
          </p:nvPr>
        </p:nvSpPr>
        <p:spPr/>
        <p:txBody>
          <a:bodyPr/>
          <a:lstStyle/>
          <a:p>
            <a:r>
              <a:rPr lang="en-US" dirty="0"/>
              <a:t>Semantic Error</a:t>
            </a:r>
            <a:endParaRPr lang="en-NG" dirty="0"/>
          </a:p>
        </p:txBody>
      </p:sp>
      <p:sp>
        <p:nvSpPr>
          <p:cNvPr id="3" name="Content Placeholder 2">
            <a:extLst>
              <a:ext uri="{FF2B5EF4-FFF2-40B4-BE49-F238E27FC236}">
                <a16:creationId xmlns:a16="http://schemas.microsoft.com/office/drawing/2014/main" id="{5E24AA7C-9E71-4678-9023-E53E4B63E782}"/>
              </a:ext>
            </a:extLst>
          </p:cNvPr>
          <p:cNvSpPr>
            <a:spLocks noGrp="1"/>
          </p:cNvSpPr>
          <p:nvPr>
            <p:ph idx="1"/>
          </p:nvPr>
        </p:nvSpPr>
        <p:spPr/>
        <p:txBody>
          <a:bodyPr/>
          <a:lstStyle/>
          <a:p>
            <a:r>
              <a:rPr lang="en-US" dirty="0"/>
              <a:t>It is user generated</a:t>
            </a:r>
          </a:p>
          <a:p>
            <a:r>
              <a:rPr lang="en-US" dirty="0"/>
              <a:t>It occurs when you make a mistake in the input data</a:t>
            </a:r>
            <a:endParaRPr lang="en-NG" dirty="0"/>
          </a:p>
        </p:txBody>
      </p:sp>
      <p:sp>
        <p:nvSpPr>
          <p:cNvPr id="4" name="Date Placeholder 3">
            <a:extLst>
              <a:ext uri="{FF2B5EF4-FFF2-40B4-BE49-F238E27FC236}">
                <a16:creationId xmlns:a16="http://schemas.microsoft.com/office/drawing/2014/main" id="{8D7708BE-4A56-4D53-AD83-D41D7F86F411}"/>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3BF557DE-361D-466A-A55C-5CED2B0E349B}"/>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B554F277-EB69-432F-8A9F-0DC636F917E1}"/>
              </a:ext>
            </a:extLst>
          </p:cNvPr>
          <p:cNvSpPr>
            <a:spLocks noGrp="1"/>
          </p:cNvSpPr>
          <p:nvPr>
            <p:ph type="sldNum" sz="quarter" idx="12"/>
          </p:nvPr>
        </p:nvSpPr>
        <p:spPr/>
        <p:txBody>
          <a:bodyPr/>
          <a:lstStyle/>
          <a:p>
            <a:fld id="{A3944458-DAD2-4AB9-9F1D-0C876F6AA040}" type="slidenum">
              <a:rPr lang="en-NG" smtClean="0"/>
              <a:t>20</a:t>
            </a:fld>
            <a:endParaRPr lang="en-NG"/>
          </a:p>
        </p:txBody>
      </p:sp>
    </p:spTree>
    <p:extLst>
      <p:ext uri="{BB962C8B-B14F-4D97-AF65-F5344CB8AC3E}">
        <p14:creationId xmlns:p14="http://schemas.microsoft.com/office/powerpoint/2010/main" val="1942088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5F48-C65E-4C0B-9280-9B7FBD6E2D38}"/>
              </a:ext>
            </a:extLst>
          </p:cNvPr>
          <p:cNvSpPr>
            <a:spLocks noGrp="1"/>
          </p:cNvSpPr>
          <p:nvPr>
            <p:ph type="title"/>
          </p:nvPr>
        </p:nvSpPr>
        <p:spPr/>
        <p:txBody>
          <a:bodyPr/>
          <a:lstStyle/>
          <a:p>
            <a:r>
              <a:rPr lang="en-US" dirty="0"/>
              <a:t>Error Debugging</a:t>
            </a:r>
            <a:endParaRPr lang="en-NG" dirty="0"/>
          </a:p>
        </p:txBody>
      </p:sp>
      <p:sp>
        <p:nvSpPr>
          <p:cNvPr id="3" name="Content Placeholder 2">
            <a:extLst>
              <a:ext uri="{FF2B5EF4-FFF2-40B4-BE49-F238E27FC236}">
                <a16:creationId xmlns:a16="http://schemas.microsoft.com/office/drawing/2014/main" id="{5DC75DE5-2707-4A40-AA10-956DBBA6041B}"/>
              </a:ext>
            </a:extLst>
          </p:cNvPr>
          <p:cNvSpPr>
            <a:spLocks noGrp="1"/>
          </p:cNvSpPr>
          <p:nvPr>
            <p:ph idx="1"/>
          </p:nvPr>
        </p:nvSpPr>
        <p:spPr/>
        <p:txBody>
          <a:bodyPr/>
          <a:lstStyle/>
          <a:p>
            <a:r>
              <a:rPr lang="en-US" dirty="0"/>
              <a:t>It is the process of removing error from python programs</a:t>
            </a:r>
            <a:endParaRPr lang="en-NG" dirty="0"/>
          </a:p>
        </p:txBody>
      </p:sp>
      <p:sp>
        <p:nvSpPr>
          <p:cNvPr id="4" name="Date Placeholder 3">
            <a:extLst>
              <a:ext uri="{FF2B5EF4-FFF2-40B4-BE49-F238E27FC236}">
                <a16:creationId xmlns:a16="http://schemas.microsoft.com/office/drawing/2014/main" id="{2F63669B-CD30-4003-8771-5E47B41CCA3E}"/>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AE87415D-EAED-4B09-9585-662E641C1A74}"/>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01BF3AFF-4922-4164-BAE1-7F49C6892AEC}"/>
              </a:ext>
            </a:extLst>
          </p:cNvPr>
          <p:cNvSpPr>
            <a:spLocks noGrp="1"/>
          </p:cNvSpPr>
          <p:nvPr>
            <p:ph type="sldNum" sz="quarter" idx="12"/>
          </p:nvPr>
        </p:nvSpPr>
        <p:spPr/>
        <p:txBody>
          <a:bodyPr/>
          <a:lstStyle/>
          <a:p>
            <a:fld id="{A3944458-DAD2-4AB9-9F1D-0C876F6AA040}" type="slidenum">
              <a:rPr lang="en-NG" smtClean="0"/>
              <a:t>21</a:t>
            </a:fld>
            <a:endParaRPr lang="en-NG"/>
          </a:p>
        </p:txBody>
      </p:sp>
    </p:spTree>
    <p:extLst>
      <p:ext uri="{BB962C8B-B14F-4D97-AF65-F5344CB8AC3E}">
        <p14:creationId xmlns:p14="http://schemas.microsoft.com/office/powerpoint/2010/main" val="1661782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43DB-AB99-490F-A43A-5F44968B586F}"/>
              </a:ext>
            </a:extLst>
          </p:cNvPr>
          <p:cNvSpPr>
            <a:spLocks noGrp="1"/>
          </p:cNvSpPr>
          <p:nvPr>
            <p:ph type="dt" sz="half" idx="10"/>
          </p:nvPr>
        </p:nvSpPr>
        <p:spPr/>
        <p:txBody>
          <a:bodyPr/>
          <a:lstStyle/>
          <a:p>
            <a:fld id="{F17D23BA-9516-4D3C-8FC8-B9BF27D954BD}" type="datetimeyyyy">
              <a:rPr lang="en-NG" smtClean="0"/>
              <a:t>2020</a:t>
            </a:fld>
            <a:endParaRPr lang="en-NG"/>
          </a:p>
        </p:txBody>
      </p:sp>
      <p:sp>
        <p:nvSpPr>
          <p:cNvPr id="3" name="Footer Placeholder 2">
            <a:extLst>
              <a:ext uri="{FF2B5EF4-FFF2-40B4-BE49-F238E27FC236}">
                <a16:creationId xmlns:a16="http://schemas.microsoft.com/office/drawing/2014/main" id="{912E49CE-D7DB-4A2F-8846-7EED849DCC18}"/>
              </a:ext>
            </a:extLst>
          </p:cNvPr>
          <p:cNvSpPr>
            <a:spLocks noGrp="1"/>
          </p:cNvSpPr>
          <p:nvPr>
            <p:ph type="ftr" sz="quarter" idx="11"/>
          </p:nvPr>
        </p:nvSpPr>
        <p:spPr/>
        <p:txBody>
          <a:bodyPr/>
          <a:lstStyle/>
          <a:p>
            <a:r>
              <a:rPr lang="en-US"/>
              <a:t>© Splufic</a:t>
            </a:r>
            <a:endParaRPr lang="en-NG"/>
          </a:p>
        </p:txBody>
      </p:sp>
      <p:sp>
        <p:nvSpPr>
          <p:cNvPr id="4" name="Slide Number Placeholder 3">
            <a:extLst>
              <a:ext uri="{FF2B5EF4-FFF2-40B4-BE49-F238E27FC236}">
                <a16:creationId xmlns:a16="http://schemas.microsoft.com/office/drawing/2014/main" id="{C7E6D98C-A81B-4FDC-8B19-DBF327F8F3E6}"/>
              </a:ext>
            </a:extLst>
          </p:cNvPr>
          <p:cNvSpPr>
            <a:spLocks noGrp="1"/>
          </p:cNvSpPr>
          <p:nvPr>
            <p:ph type="sldNum" sz="quarter" idx="12"/>
          </p:nvPr>
        </p:nvSpPr>
        <p:spPr/>
        <p:txBody>
          <a:bodyPr/>
          <a:lstStyle/>
          <a:p>
            <a:fld id="{A3944458-DAD2-4AB9-9F1D-0C876F6AA040}" type="slidenum">
              <a:rPr lang="en-NG" smtClean="0"/>
              <a:t>22</a:t>
            </a:fld>
            <a:endParaRPr lang="en-NG"/>
          </a:p>
        </p:txBody>
      </p:sp>
      <p:sp>
        <p:nvSpPr>
          <p:cNvPr id="5" name="Title 1">
            <a:extLst>
              <a:ext uri="{FF2B5EF4-FFF2-40B4-BE49-F238E27FC236}">
                <a16:creationId xmlns:a16="http://schemas.microsoft.com/office/drawing/2014/main" id="{6BC0C790-8F5D-48B1-A6BA-4478EE1767BE}"/>
              </a:ext>
            </a:extLst>
          </p:cNvPr>
          <p:cNvSpPr txBox="1">
            <a:spLocks/>
          </p:cNvSpPr>
          <p:nvPr/>
        </p:nvSpPr>
        <p:spPr>
          <a:xfrm>
            <a:off x="1168488" y="2943775"/>
            <a:ext cx="10571998" cy="970450"/>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Questions?</a:t>
            </a:r>
            <a:endParaRPr lang="en-NG" dirty="0"/>
          </a:p>
        </p:txBody>
      </p:sp>
    </p:spTree>
    <p:extLst>
      <p:ext uri="{BB962C8B-B14F-4D97-AF65-F5344CB8AC3E}">
        <p14:creationId xmlns:p14="http://schemas.microsoft.com/office/powerpoint/2010/main" val="1407320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C929-6BC2-47AE-BDB6-9230FAF2291F}"/>
              </a:ext>
            </a:extLst>
          </p:cNvPr>
          <p:cNvSpPr>
            <a:spLocks noGrp="1"/>
          </p:cNvSpPr>
          <p:nvPr>
            <p:ph type="title"/>
          </p:nvPr>
        </p:nvSpPr>
        <p:spPr/>
        <p:txBody>
          <a:bodyPr/>
          <a:lstStyle/>
          <a:p>
            <a:r>
              <a:rPr lang="en-US" dirty="0"/>
              <a:t>Assignment</a:t>
            </a:r>
            <a:endParaRPr lang="en-NG" dirty="0"/>
          </a:p>
        </p:txBody>
      </p:sp>
      <p:sp>
        <p:nvSpPr>
          <p:cNvPr id="3" name="Content Placeholder 2">
            <a:extLst>
              <a:ext uri="{FF2B5EF4-FFF2-40B4-BE49-F238E27FC236}">
                <a16:creationId xmlns:a16="http://schemas.microsoft.com/office/drawing/2014/main" id="{6ADE3272-3B98-43FF-A336-F8D322AAD1B4}"/>
              </a:ext>
            </a:extLst>
          </p:cNvPr>
          <p:cNvSpPr>
            <a:spLocks noGrp="1"/>
          </p:cNvSpPr>
          <p:nvPr>
            <p:ph idx="1"/>
          </p:nvPr>
        </p:nvSpPr>
        <p:spPr/>
        <p:txBody>
          <a:bodyPr/>
          <a:lstStyle/>
          <a:p>
            <a:r>
              <a:rPr lang="en-US" dirty="0"/>
              <a:t>Read about computer science at </a:t>
            </a:r>
            <a:r>
              <a:rPr lang="en-US" dirty="0">
                <a:hlinkClick r:id="rId2"/>
              </a:rPr>
              <a:t>https://en.wikipedia.org/wiki/Computer_science</a:t>
            </a:r>
            <a:endParaRPr lang="en-US" dirty="0"/>
          </a:p>
          <a:p>
            <a:r>
              <a:rPr lang="en-US" dirty="0"/>
              <a:t>Read chapters one and two of the course textbook</a:t>
            </a:r>
          </a:p>
          <a:p>
            <a:endParaRPr lang="en-NG" dirty="0"/>
          </a:p>
        </p:txBody>
      </p:sp>
      <p:sp>
        <p:nvSpPr>
          <p:cNvPr id="4" name="Date Placeholder 3">
            <a:extLst>
              <a:ext uri="{FF2B5EF4-FFF2-40B4-BE49-F238E27FC236}">
                <a16:creationId xmlns:a16="http://schemas.microsoft.com/office/drawing/2014/main" id="{B827DA7D-B851-463B-B453-81114771DF38}"/>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39B1DFC2-F633-4930-9457-029038E64B5A}"/>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0031EB1F-3CBE-4820-9403-CB27788E95CC}"/>
              </a:ext>
            </a:extLst>
          </p:cNvPr>
          <p:cNvSpPr>
            <a:spLocks noGrp="1"/>
          </p:cNvSpPr>
          <p:nvPr>
            <p:ph type="sldNum" sz="quarter" idx="12"/>
          </p:nvPr>
        </p:nvSpPr>
        <p:spPr/>
        <p:txBody>
          <a:bodyPr/>
          <a:lstStyle/>
          <a:p>
            <a:fld id="{A3944458-DAD2-4AB9-9F1D-0C876F6AA040}" type="slidenum">
              <a:rPr lang="en-NG" smtClean="0"/>
              <a:t>23</a:t>
            </a:fld>
            <a:endParaRPr lang="en-NG"/>
          </a:p>
        </p:txBody>
      </p:sp>
    </p:spTree>
    <p:extLst>
      <p:ext uri="{BB962C8B-B14F-4D97-AF65-F5344CB8AC3E}">
        <p14:creationId xmlns:p14="http://schemas.microsoft.com/office/powerpoint/2010/main" val="233596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DB55-E12A-4445-985F-6B984EA20EE3}"/>
              </a:ext>
            </a:extLst>
          </p:cNvPr>
          <p:cNvSpPr>
            <a:spLocks noGrp="1"/>
          </p:cNvSpPr>
          <p:nvPr>
            <p:ph type="title"/>
          </p:nvPr>
        </p:nvSpPr>
        <p:spPr/>
        <p:txBody>
          <a:bodyPr/>
          <a:lstStyle/>
          <a:p>
            <a:r>
              <a:rPr lang="en-US" dirty="0"/>
              <a:t>What is Python?</a:t>
            </a:r>
            <a:endParaRPr lang="en-NG" dirty="0"/>
          </a:p>
        </p:txBody>
      </p:sp>
      <p:sp>
        <p:nvSpPr>
          <p:cNvPr id="3" name="Content Placeholder 2">
            <a:extLst>
              <a:ext uri="{FF2B5EF4-FFF2-40B4-BE49-F238E27FC236}">
                <a16:creationId xmlns:a16="http://schemas.microsoft.com/office/drawing/2014/main" id="{98C848D5-6987-4AC5-B50E-64344B83B639}"/>
              </a:ext>
            </a:extLst>
          </p:cNvPr>
          <p:cNvSpPr>
            <a:spLocks noGrp="1"/>
          </p:cNvSpPr>
          <p:nvPr>
            <p:ph idx="1"/>
          </p:nvPr>
        </p:nvSpPr>
        <p:spPr/>
        <p:txBody>
          <a:bodyPr>
            <a:normAutofit/>
          </a:bodyPr>
          <a:lstStyle/>
          <a:p>
            <a:pPr marL="0" indent="0" algn="just">
              <a:buNone/>
            </a:pPr>
            <a:r>
              <a:rPr lang="en-US" sz="2400" dirty="0"/>
              <a:t>Python is a very versatile programming language. In this Python training course, you'll learn how to program in Python.</a:t>
            </a:r>
          </a:p>
          <a:p>
            <a:pPr marL="0" indent="0" algn="just">
              <a:buNone/>
            </a:pPr>
            <a:endParaRPr lang="en-US" sz="2400" dirty="0"/>
          </a:p>
          <a:p>
            <a:pPr marL="0" indent="0" algn="just">
              <a:buNone/>
            </a:pPr>
            <a:r>
              <a:rPr lang="en-US" sz="2400" dirty="0"/>
              <a:t>Python also has a rich library making it possible to build sophisticated applications using relatively simple-looking code. For these reasons, Python has become a popular application development language and also the preferred “first” programming language.</a:t>
            </a:r>
          </a:p>
          <a:p>
            <a:pPr marL="0" indent="0" algn="just">
              <a:buNone/>
            </a:pPr>
            <a:endParaRPr lang="en-US" sz="2400" dirty="0"/>
          </a:p>
        </p:txBody>
      </p:sp>
      <p:sp>
        <p:nvSpPr>
          <p:cNvPr id="4" name="Footer Placeholder 3">
            <a:extLst>
              <a:ext uri="{FF2B5EF4-FFF2-40B4-BE49-F238E27FC236}">
                <a16:creationId xmlns:a16="http://schemas.microsoft.com/office/drawing/2014/main" id="{E82E2AF0-3814-432C-AD72-1D1A9D35F8A0}"/>
              </a:ext>
            </a:extLst>
          </p:cNvPr>
          <p:cNvSpPr>
            <a:spLocks noGrp="1"/>
          </p:cNvSpPr>
          <p:nvPr>
            <p:ph type="ftr" sz="quarter" idx="11"/>
          </p:nvPr>
        </p:nvSpPr>
        <p:spPr/>
        <p:txBody>
          <a:bodyPr/>
          <a:lstStyle/>
          <a:p>
            <a:r>
              <a:rPr lang="en-US" dirty="0"/>
              <a:t>© Splufic</a:t>
            </a:r>
            <a:endParaRPr lang="en-NG" dirty="0"/>
          </a:p>
        </p:txBody>
      </p:sp>
      <p:sp>
        <p:nvSpPr>
          <p:cNvPr id="5" name="Slide Number Placeholder 4">
            <a:extLst>
              <a:ext uri="{FF2B5EF4-FFF2-40B4-BE49-F238E27FC236}">
                <a16:creationId xmlns:a16="http://schemas.microsoft.com/office/drawing/2014/main" id="{6D582CCF-3C4C-48C5-A90B-C94A43E76C7F}"/>
              </a:ext>
            </a:extLst>
          </p:cNvPr>
          <p:cNvSpPr>
            <a:spLocks noGrp="1"/>
          </p:cNvSpPr>
          <p:nvPr>
            <p:ph type="sldNum" sz="quarter" idx="12"/>
          </p:nvPr>
        </p:nvSpPr>
        <p:spPr/>
        <p:txBody>
          <a:bodyPr/>
          <a:lstStyle/>
          <a:p>
            <a:fld id="{A3944458-DAD2-4AB9-9F1D-0C876F6AA040}" type="slidenum">
              <a:rPr lang="en-NG" smtClean="0"/>
              <a:t>3</a:t>
            </a:fld>
            <a:endParaRPr lang="en-NG"/>
          </a:p>
        </p:txBody>
      </p:sp>
      <p:sp>
        <p:nvSpPr>
          <p:cNvPr id="6" name="Date Placeholder 5">
            <a:extLst>
              <a:ext uri="{FF2B5EF4-FFF2-40B4-BE49-F238E27FC236}">
                <a16:creationId xmlns:a16="http://schemas.microsoft.com/office/drawing/2014/main" id="{F678F645-425F-4BBD-ACEF-05749EF77B0B}"/>
              </a:ext>
            </a:extLst>
          </p:cNvPr>
          <p:cNvSpPr>
            <a:spLocks noGrp="1"/>
          </p:cNvSpPr>
          <p:nvPr>
            <p:ph type="dt" sz="half" idx="10"/>
          </p:nvPr>
        </p:nvSpPr>
        <p:spPr/>
        <p:txBody>
          <a:bodyPr/>
          <a:lstStyle/>
          <a:p>
            <a:fld id="{DC9E5153-24FC-4516-B9C3-F5A42A62996B}" type="datetimeyyyy">
              <a:rPr lang="en-NG" smtClean="0"/>
              <a:t>2020</a:t>
            </a:fld>
            <a:endParaRPr lang="en-NG"/>
          </a:p>
        </p:txBody>
      </p:sp>
    </p:spTree>
    <p:extLst>
      <p:ext uri="{BB962C8B-B14F-4D97-AF65-F5344CB8AC3E}">
        <p14:creationId xmlns:p14="http://schemas.microsoft.com/office/powerpoint/2010/main" val="89020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F543-98DE-4EB3-9B62-C5CA867AD91D}"/>
              </a:ext>
            </a:extLst>
          </p:cNvPr>
          <p:cNvSpPr>
            <a:spLocks noGrp="1"/>
          </p:cNvSpPr>
          <p:nvPr>
            <p:ph type="title"/>
          </p:nvPr>
        </p:nvSpPr>
        <p:spPr/>
        <p:txBody>
          <a:bodyPr/>
          <a:lstStyle/>
          <a:p>
            <a:r>
              <a:rPr lang="en-US" dirty="0"/>
              <a:t>Main Features</a:t>
            </a:r>
            <a:endParaRPr lang="en-NG" dirty="0"/>
          </a:p>
        </p:txBody>
      </p:sp>
      <p:sp>
        <p:nvSpPr>
          <p:cNvPr id="3" name="Content Placeholder 2">
            <a:extLst>
              <a:ext uri="{FF2B5EF4-FFF2-40B4-BE49-F238E27FC236}">
                <a16:creationId xmlns:a16="http://schemas.microsoft.com/office/drawing/2014/main" id="{EF7D2AB8-2ACD-4F95-B8D0-7F511DDD1DB1}"/>
              </a:ext>
            </a:extLst>
          </p:cNvPr>
          <p:cNvSpPr>
            <a:spLocks noGrp="1"/>
          </p:cNvSpPr>
          <p:nvPr>
            <p:ph idx="1"/>
          </p:nvPr>
        </p:nvSpPr>
        <p:spPr>
          <a:xfrm>
            <a:off x="810000" y="2524676"/>
            <a:ext cx="10554574" cy="3881811"/>
          </a:xfrm>
        </p:spPr>
        <p:txBody>
          <a:bodyPr>
            <a:normAutofit/>
          </a:bodyPr>
          <a:lstStyle/>
          <a:p>
            <a:pPr algn="l"/>
            <a:r>
              <a:rPr lang="en-US" sz="1800" b="0" i="0" u="none" strike="noStrike" baseline="0" dirty="0"/>
              <a:t>Python is a general-purpose language that was specifically designed to make programs very readable. </a:t>
            </a:r>
          </a:p>
          <a:p>
            <a:r>
              <a:rPr lang="en-US" dirty="0"/>
              <a:t>Easy to code ( read and write )</a:t>
            </a:r>
          </a:p>
          <a:p>
            <a:r>
              <a:rPr lang="en-US" dirty="0"/>
              <a:t>Easy for code documentation</a:t>
            </a:r>
          </a:p>
          <a:p>
            <a:r>
              <a:rPr lang="en-US" dirty="0"/>
              <a:t>It is free and open source </a:t>
            </a:r>
          </a:p>
          <a:p>
            <a:r>
              <a:rPr lang="en-US" dirty="0"/>
              <a:t>It is an object oriented language</a:t>
            </a:r>
          </a:p>
          <a:p>
            <a:r>
              <a:rPr lang="en-US" dirty="0"/>
              <a:t>It is a high level language</a:t>
            </a:r>
          </a:p>
          <a:p>
            <a:r>
              <a:rPr lang="en-US" dirty="0"/>
              <a:t>Has support for Graphical User Interface GUI</a:t>
            </a:r>
          </a:p>
          <a:p>
            <a:r>
              <a:rPr lang="en-US" dirty="0"/>
              <a:t>Developed in the late 1980s by Dutch programmer Guido van Rossum.</a:t>
            </a:r>
          </a:p>
        </p:txBody>
      </p:sp>
      <p:sp>
        <p:nvSpPr>
          <p:cNvPr id="4" name="Date Placeholder 3">
            <a:extLst>
              <a:ext uri="{FF2B5EF4-FFF2-40B4-BE49-F238E27FC236}">
                <a16:creationId xmlns:a16="http://schemas.microsoft.com/office/drawing/2014/main" id="{EC3C5BF1-54F3-4CB5-97C8-A101558F3B58}"/>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390F75D0-3E4C-4A98-9E1C-2A2A6BD64B0D}"/>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6E61762E-5DD6-4B76-9D88-C87B31DAAE7B}"/>
              </a:ext>
            </a:extLst>
          </p:cNvPr>
          <p:cNvSpPr>
            <a:spLocks noGrp="1"/>
          </p:cNvSpPr>
          <p:nvPr>
            <p:ph type="sldNum" sz="quarter" idx="12"/>
          </p:nvPr>
        </p:nvSpPr>
        <p:spPr/>
        <p:txBody>
          <a:bodyPr/>
          <a:lstStyle/>
          <a:p>
            <a:fld id="{A3944458-DAD2-4AB9-9F1D-0C876F6AA040}" type="slidenum">
              <a:rPr lang="en-NG" smtClean="0"/>
              <a:t>4</a:t>
            </a:fld>
            <a:endParaRPr lang="en-NG"/>
          </a:p>
        </p:txBody>
      </p:sp>
    </p:spTree>
    <p:extLst>
      <p:ext uri="{BB962C8B-B14F-4D97-AF65-F5344CB8AC3E}">
        <p14:creationId xmlns:p14="http://schemas.microsoft.com/office/powerpoint/2010/main" val="659346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5B16-8DBF-4672-8EB5-EE6902136281}"/>
              </a:ext>
            </a:extLst>
          </p:cNvPr>
          <p:cNvSpPr>
            <a:spLocks noGrp="1"/>
          </p:cNvSpPr>
          <p:nvPr>
            <p:ph type="title"/>
          </p:nvPr>
        </p:nvSpPr>
        <p:spPr/>
        <p:txBody>
          <a:bodyPr/>
          <a:lstStyle/>
          <a:p>
            <a:r>
              <a:rPr lang="en-US" dirty="0"/>
              <a:t>What Can Python Do?</a:t>
            </a:r>
            <a:endParaRPr lang="en-NG" dirty="0"/>
          </a:p>
        </p:txBody>
      </p:sp>
      <p:sp>
        <p:nvSpPr>
          <p:cNvPr id="3" name="Content Placeholder 2">
            <a:extLst>
              <a:ext uri="{FF2B5EF4-FFF2-40B4-BE49-F238E27FC236}">
                <a16:creationId xmlns:a16="http://schemas.microsoft.com/office/drawing/2014/main" id="{0530F57A-8368-42C4-A052-2410765F1E83}"/>
              </a:ext>
            </a:extLst>
          </p:cNvPr>
          <p:cNvSpPr>
            <a:spLocks noGrp="1"/>
          </p:cNvSpPr>
          <p:nvPr>
            <p:ph idx="1"/>
          </p:nvPr>
        </p:nvSpPr>
        <p:spPr/>
        <p:txBody>
          <a:bodyPr/>
          <a:lstStyle/>
          <a:p>
            <a:r>
              <a:rPr lang="en-US" dirty="0"/>
              <a:t>Web Development</a:t>
            </a:r>
          </a:p>
          <a:p>
            <a:r>
              <a:rPr lang="en-US" dirty="0"/>
              <a:t>Scientific and Numeric Computing</a:t>
            </a:r>
          </a:p>
          <a:p>
            <a:r>
              <a:rPr lang="en-US" dirty="0"/>
              <a:t>Function Decorators Allow Enhanced Functionality</a:t>
            </a:r>
          </a:p>
          <a:p>
            <a:r>
              <a:rPr lang="en-US" dirty="0"/>
              <a:t>Machine Learning (ML)</a:t>
            </a:r>
          </a:p>
          <a:p>
            <a:r>
              <a:rPr lang="en-US" dirty="0"/>
              <a:t>Embedded Systems Development</a:t>
            </a:r>
          </a:p>
          <a:p>
            <a:r>
              <a:rPr lang="en-US" dirty="0"/>
              <a:t>Desktop Application Development</a:t>
            </a:r>
          </a:p>
          <a:p>
            <a:r>
              <a:rPr lang="en-US" dirty="0"/>
              <a:t>Browser Web Application Automation</a:t>
            </a:r>
          </a:p>
        </p:txBody>
      </p:sp>
      <p:sp>
        <p:nvSpPr>
          <p:cNvPr id="4" name="Footer Placeholder 3">
            <a:extLst>
              <a:ext uri="{FF2B5EF4-FFF2-40B4-BE49-F238E27FC236}">
                <a16:creationId xmlns:a16="http://schemas.microsoft.com/office/drawing/2014/main" id="{C31008E4-1936-418A-9D1E-D55A00071E74}"/>
              </a:ext>
            </a:extLst>
          </p:cNvPr>
          <p:cNvSpPr>
            <a:spLocks noGrp="1"/>
          </p:cNvSpPr>
          <p:nvPr>
            <p:ph type="ftr" sz="quarter" idx="11"/>
          </p:nvPr>
        </p:nvSpPr>
        <p:spPr/>
        <p:txBody>
          <a:bodyPr/>
          <a:lstStyle/>
          <a:p>
            <a:r>
              <a:rPr lang="en-US" sz="1050" b="1"/>
              <a:t>© Splufic</a:t>
            </a:r>
            <a:endParaRPr lang="en-NG" b="1" dirty="0"/>
          </a:p>
        </p:txBody>
      </p:sp>
      <p:sp>
        <p:nvSpPr>
          <p:cNvPr id="5" name="Slide Number Placeholder 4">
            <a:extLst>
              <a:ext uri="{FF2B5EF4-FFF2-40B4-BE49-F238E27FC236}">
                <a16:creationId xmlns:a16="http://schemas.microsoft.com/office/drawing/2014/main" id="{983A2584-3BE8-4C12-BEDB-02A2AC30E541}"/>
              </a:ext>
            </a:extLst>
          </p:cNvPr>
          <p:cNvSpPr>
            <a:spLocks noGrp="1"/>
          </p:cNvSpPr>
          <p:nvPr>
            <p:ph type="sldNum" sz="quarter" idx="12"/>
          </p:nvPr>
        </p:nvSpPr>
        <p:spPr/>
        <p:txBody>
          <a:bodyPr/>
          <a:lstStyle/>
          <a:p>
            <a:fld id="{A3944458-DAD2-4AB9-9F1D-0C876F6AA040}" type="slidenum">
              <a:rPr lang="en-NG" smtClean="0"/>
              <a:t>5</a:t>
            </a:fld>
            <a:endParaRPr lang="en-NG"/>
          </a:p>
        </p:txBody>
      </p:sp>
      <p:sp>
        <p:nvSpPr>
          <p:cNvPr id="6" name="Date Placeholder 5">
            <a:extLst>
              <a:ext uri="{FF2B5EF4-FFF2-40B4-BE49-F238E27FC236}">
                <a16:creationId xmlns:a16="http://schemas.microsoft.com/office/drawing/2014/main" id="{4B01C94D-9F6C-4984-BD55-56A53A4A4A17}"/>
              </a:ext>
            </a:extLst>
          </p:cNvPr>
          <p:cNvSpPr>
            <a:spLocks noGrp="1"/>
          </p:cNvSpPr>
          <p:nvPr>
            <p:ph type="dt" sz="half" idx="10"/>
          </p:nvPr>
        </p:nvSpPr>
        <p:spPr/>
        <p:txBody>
          <a:bodyPr/>
          <a:lstStyle/>
          <a:p>
            <a:fld id="{F8D144E5-6A69-4A2C-BC81-9A2E7F3E1390}" type="datetimeyyyy">
              <a:rPr lang="en-NG" smtClean="0"/>
              <a:t>2020</a:t>
            </a:fld>
            <a:endParaRPr lang="en-NG"/>
          </a:p>
        </p:txBody>
      </p:sp>
    </p:spTree>
    <p:extLst>
      <p:ext uri="{BB962C8B-B14F-4D97-AF65-F5344CB8AC3E}">
        <p14:creationId xmlns:p14="http://schemas.microsoft.com/office/powerpoint/2010/main" val="148665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787C-2A8C-40D7-AAC0-10C769341615}"/>
              </a:ext>
            </a:extLst>
          </p:cNvPr>
          <p:cNvSpPr>
            <a:spLocks noGrp="1"/>
          </p:cNvSpPr>
          <p:nvPr>
            <p:ph type="title"/>
          </p:nvPr>
        </p:nvSpPr>
        <p:spPr/>
        <p:txBody>
          <a:bodyPr/>
          <a:lstStyle/>
          <a:p>
            <a:r>
              <a:rPr lang="en-US" dirty="0"/>
              <a:t>Learning Goals?</a:t>
            </a:r>
            <a:endParaRPr lang="en-NG" dirty="0"/>
          </a:p>
        </p:txBody>
      </p:sp>
      <p:sp>
        <p:nvSpPr>
          <p:cNvPr id="3" name="Content Placeholder 2">
            <a:extLst>
              <a:ext uri="{FF2B5EF4-FFF2-40B4-BE49-F238E27FC236}">
                <a16:creationId xmlns:a16="http://schemas.microsoft.com/office/drawing/2014/main" id="{1AE535D8-99DA-422C-9D23-91305C8EB3B0}"/>
              </a:ext>
            </a:extLst>
          </p:cNvPr>
          <p:cNvSpPr>
            <a:spLocks noGrp="1"/>
          </p:cNvSpPr>
          <p:nvPr>
            <p:ph idx="1"/>
          </p:nvPr>
        </p:nvSpPr>
        <p:spPr/>
        <p:txBody>
          <a:bodyPr/>
          <a:lstStyle/>
          <a:p>
            <a:r>
              <a:rPr lang="en-US" dirty="0"/>
              <a:t>write high-quality and efficient python code</a:t>
            </a:r>
          </a:p>
          <a:p>
            <a:r>
              <a:rPr lang="en-US" dirty="0"/>
              <a:t>Understand how to write tests for your Python code</a:t>
            </a:r>
          </a:p>
          <a:p>
            <a:r>
              <a:rPr lang="en-US" dirty="0"/>
              <a:t>apply for real-time programming positions</a:t>
            </a:r>
          </a:p>
          <a:p>
            <a:r>
              <a:rPr lang="en-US" dirty="0"/>
              <a:t>solve 15+ real-world problems.</a:t>
            </a:r>
          </a:p>
          <a:p>
            <a:r>
              <a:rPr lang="en-US" dirty="0"/>
              <a:t>make yourself marketable for entry-intermediate level programming positions</a:t>
            </a:r>
          </a:p>
          <a:p>
            <a:r>
              <a:rPr lang="en-US" dirty="0"/>
              <a:t>contribute to open source projects</a:t>
            </a:r>
          </a:p>
          <a:p>
            <a:r>
              <a:rPr lang="en-US" dirty="0"/>
              <a:t>Gain extensive knowledge of Git/</a:t>
            </a:r>
            <a:r>
              <a:rPr lang="en-US" dirty="0" err="1"/>
              <a:t>Github</a:t>
            </a:r>
            <a:endParaRPr lang="en-NG" dirty="0"/>
          </a:p>
        </p:txBody>
      </p:sp>
      <p:sp>
        <p:nvSpPr>
          <p:cNvPr id="4" name="Footer Placeholder 3">
            <a:extLst>
              <a:ext uri="{FF2B5EF4-FFF2-40B4-BE49-F238E27FC236}">
                <a16:creationId xmlns:a16="http://schemas.microsoft.com/office/drawing/2014/main" id="{9D4D3B8A-3BE1-4954-851A-501EF7F1A746}"/>
              </a:ext>
            </a:extLst>
          </p:cNvPr>
          <p:cNvSpPr>
            <a:spLocks noGrp="1"/>
          </p:cNvSpPr>
          <p:nvPr>
            <p:ph type="ftr" sz="quarter" idx="11"/>
          </p:nvPr>
        </p:nvSpPr>
        <p:spPr/>
        <p:txBody>
          <a:bodyPr/>
          <a:lstStyle/>
          <a:p>
            <a:r>
              <a:rPr lang="en-US"/>
              <a:t>© Splufic</a:t>
            </a:r>
            <a:endParaRPr lang="en-NG"/>
          </a:p>
        </p:txBody>
      </p:sp>
      <p:sp>
        <p:nvSpPr>
          <p:cNvPr id="5" name="Slide Number Placeholder 4">
            <a:extLst>
              <a:ext uri="{FF2B5EF4-FFF2-40B4-BE49-F238E27FC236}">
                <a16:creationId xmlns:a16="http://schemas.microsoft.com/office/drawing/2014/main" id="{E123839E-8123-4134-862D-A3102CDD071C}"/>
              </a:ext>
            </a:extLst>
          </p:cNvPr>
          <p:cNvSpPr>
            <a:spLocks noGrp="1"/>
          </p:cNvSpPr>
          <p:nvPr>
            <p:ph type="sldNum" sz="quarter" idx="12"/>
          </p:nvPr>
        </p:nvSpPr>
        <p:spPr/>
        <p:txBody>
          <a:bodyPr/>
          <a:lstStyle/>
          <a:p>
            <a:fld id="{A3944458-DAD2-4AB9-9F1D-0C876F6AA040}" type="slidenum">
              <a:rPr lang="en-NG" smtClean="0"/>
              <a:t>6</a:t>
            </a:fld>
            <a:endParaRPr lang="en-NG"/>
          </a:p>
        </p:txBody>
      </p:sp>
      <p:sp>
        <p:nvSpPr>
          <p:cNvPr id="6" name="Date Placeholder 5">
            <a:extLst>
              <a:ext uri="{FF2B5EF4-FFF2-40B4-BE49-F238E27FC236}">
                <a16:creationId xmlns:a16="http://schemas.microsoft.com/office/drawing/2014/main" id="{A3D3C5CD-96A4-48AA-A82D-F7232B3CEC09}"/>
              </a:ext>
            </a:extLst>
          </p:cNvPr>
          <p:cNvSpPr>
            <a:spLocks noGrp="1"/>
          </p:cNvSpPr>
          <p:nvPr>
            <p:ph type="dt" sz="half" idx="10"/>
          </p:nvPr>
        </p:nvSpPr>
        <p:spPr/>
        <p:txBody>
          <a:bodyPr/>
          <a:lstStyle/>
          <a:p>
            <a:fld id="{6815304B-F651-4F8C-9348-241C7758E974}" type="datetimeyyyy">
              <a:rPr lang="en-NG" smtClean="0"/>
              <a:t>2020</a:t>
            </a:fld>
            <a:endParaRPr lang="en-NG"/>
          </a:p>
        </p:txBody>
      </p:sp>
    </p:spTree>
    <p:extLst>
      <p:ext uri="{BB962C8B-B14F-4D97-AF65-F5344CB8AC3E}">
        <p14:creationId xmlns:p14="http://schemas.microsoft.com/office/powerpoint/2010/main" val="156588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BA65-3BB3-4204-B259-06277017D58A}"/>
              </a:ext>
            </a:extLst>
          </p:cNvPr>
          <p:cNvSpPr>
            <a:spLocks noGrp="1"/>
          </p:cNvSpPr>
          <p:nvPr>
            <p:ph type="title"/>
          </p:nvPr>
        </p:nvSpPr>
        <p:spPr/>
        <p:txBody>
          <a:bodyPr/>
          <a:lstStyle/>
          <a:p>
            <a:r>
              <a:rPr lang="en-US" dirty="0"/>
              <a:t>Contents (at a glance):</a:t>
            </a:r>
            <a:endParaRPr lang="en-NG" dirty="0"/>
          </a:p>
        </p:txBody>
      </p:sp>
      <p:sp>
        <p:nvSpPr>
          <p:cNvPr id="3" name="Content Placeholder 2">
            <a:extLst>
              <a:ext uri="{FF2B5EF4-FFF2-40B4-BE49-F238E27FC236}">
                <a16:creationId xmlns:a16="http://schemas.microsoft.com/office/drawing/2014/main" id="{35AB30BD-72F8-4032-ACD2-67AA0524A6C3}"/>
              </a:ext>
            </a:extLst>
          </p:cNvPr>
          <p:cNvSpPr>
            <a:spLocks noGrp="1"/>
          </p:cNvSpPr>
          <p:nvPr>
            <p:ph idx="1"/>
          </p:nvPr>
        </p:nvSpPr>
        <p:spPr/>
        <p:txBody>
          <a:bodyPr>
            <a:normAutofit fontScale="85000" lnSpcReduction="10000"/>
          </a:bodyPr>
          <a:lstStyle/>
          <a:p>
            <a:r>
              <a:rPr lang="en-US" dirty="0"/>
              <a:t>Functions/Modules</a:t>
            </a:r>
          </a:p>
          <a:p>
            <a:r>
              <a:rPr lang="en-US" dirty="0"/>
              <a:t>Arrays, Lists, Dictionaries and Sets</a:t>
            </a:r>
          </a:p>
          <a:p>
            <a:r>
              <a:rPr lang="en-US" dirty="0"/>
              <a:t>Strings, Lists and Tuples</a:t>
            </a:r>
          </a:p>
          <a:p>
            <a:r>
              <a:rPr lang="en-US" dirty="0"/>
              <a:t>Flow control</a:t>
            </a:r>
          </a:p>
          <a:p>
            <a:r>
              <a:rPr lang="en-US" dirty="0"/>
              <a:t>File Input/Output</a:t>
            </a:r>
          </a:p>
          <a:p>
            <a:r>
              <a:rPr lang="en-US" dirty="0"/>
              <a:t>exceptions handling</a:t>
            </a:r>
          </a:p>
          <a:p>
            <a:r>
              <a:rPr lang="en-US" dirty="0"/>
              <a:t>Object Oriented Programming and Design (OOPD)</a:t>
            </a:r>
          </a:p>
          <a:p>
            <a:r>
              <a:rPr lang="en-US" dirty="0"/>
              <a:t>Python Standard Library (time and date)</a:t>
            </a:r>
          </a:p>
          <a:p>
            <a:r>
              <a:rPr lang="en-US" dirty="0"/>
              <a:t>Web Design (flask)</a:t>
            </a:r>
          </a:p>
          <a:p>
            <a:r>
              <a:rPr lang="en-US" dirty="0"/>
              <a:t>GUI Development (</a:t>
            </a:r>
            <a:r>
              <a:rPr lang="en-US" dirty="0" err="1"/>
              <a:t>tkinter</a:t>
            </a:r>
            <a:r>
              <a:rPr lang="en-US" dirty="0"/>
              <a:t>)</a:t>
            </a:r>
          </a:p>
          <a:p>
            <a:r>
              <a:rPr lang="en-US" dirty="0"/>
              <a:t>version control with Git/GitHub</a:t>
            </a:r>
            <a:endParaRPr lang="en-NG" dirty="0"/>
          </a:p>
        </p:txBody>
      </p:sp>
      <p:sp>
        <p:nvSpPr>
          <p:cNvPr id="4" name="Footer Placeholder 3">
            <a:extLst>
              <a:ext uri="{FF2B5EF4-FFF2-40B4-BE49-F238E27FC236}">
                <a16:creationId xmlns:a16="http://schemas.microsoft.com/office/drawing/2014/main" id="{BE64B642-4723-4287-9FCA-C8198CD9C8F5}"/>
              </a:ext>
            </a:extLst>
          </p:cNvPr>
          <p:cNvSpPr>
            <a:spLocks noGrp="1"/>
          </p:cNvSpPr>
          <p:nvPr>
            <p:ph type="ftr" sz="quarter" idx="11"/>
          </p:nvPr>
        </p:nvSpPr>
        <p:spPr/>
        <p:txBody>
          <a:bodyPr/>
          <a:lstStyle/>
          <a:p>
            <a:r>
              <a:rPr lang="en-US"/>
              <a:t>© Splufic</a:t>
            </a:r>
            <a:endParaRPr lang="en-NG"/>
          </a:p>
        </p:txBody>
      </p:sp>
      <p:sp>
        <p:nvSpPr>
          <p:cNvPr id="5" name="Slide Number Placeholder 4">
            <a:extLst>
              <a:ext uri="{FF2B5EF4-FFF2-40B4-BE49-F238E27FC236}">
                <a16:creationId xmlns:a16="http://schemas.microsoft.com/office/drawing/2014/main" id="{690C94A8-7581-4EAC-A129-ED2580D77EA7}"/>
              </a:ext>
            </a:extLst>
          </p:cNvPr>
          <p:cNvSpPr>
            <a:spLocks noGrp="1"/>
          </p:cNvSpPr>
          <p:nvPr>
            <p:ph type="sldNum" sz="quarter" idx="12"/>
          </p:nvPr>
        </p:nvSpPr>
        <p:spPr/>
        <p:txBody>
          <a:bodyPr/>
          <a:lstStyle/>
          <a:p>
            <a:fld id="{A3944458-DAD2-4AB9-9F1D-0C876F6AA040}" type="slidenum">
              <a:rPr lang="en-NG" smtClean="0"/>
              <a:t>7</a:t>
            </a:fld>
            <a:endParaRPr lang="en-NG"/>
          </a:p>
        </p:txBody>
      </p:sp>
      <p:sp>
        <p:nvSpPr>
          <p:cNvPr id="6" name="Date Placeholder 5">
            <a:extLst>
              <a:ext uri="{FF2B5EF4-FFF2-40B4-BE49-F238E27FC236}">
                <a16:creationId xmlns:a16="http://schemas.microsoft.com/office/drawing/2014/main" id="{4C0F2DE6-4285-48AE-A6E9-1A1C84D691EE}"/>
              </a:ext>
            </a:extLst>
          </p:cNvPr>
          <p:cNvSpPr>
            <a:spLocks noGrp="1"/>
          </p:cNvSpPr>
          <p:nvPr>
            <p:ph type="dt" sz="half" idx="10"/>
          </p:nvPr>
        </p:nvSpPr>
        <p:spPr/>
        <p:txBody>
          <a:bodyPr/>
          <a:lstStyle/>
          <a:p>
            <a:fld id="{E59102BF-1831-40EE-9ECB-DF7507B65D33}" type="datetimeyyyy">
              <a:rPr lang="en-NG" smtClean="0"/>
              <a:t>2020</a:t>
            </a:fld>
            <a:endParaRPr lang="en-NG"/>
          </a:p>
        </p:txBody>
      </p:sp>
    </p:spTree>
    <p:extLst>
      <p:ext uri="{BB962C8B-B14F-4D97-AF65-F5344CB8AC3E}">
        <p14:creationId xmlns:p14="http://schemas.microsoft.com/office/powerpoint/2010/main" val="324428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C320-E580-4933-BF71-0A5A422EA611}"/>
              </a:ext>
            </a:extLst>
          </p:cNvPr>
          <p:cNvSpPr>
            <a:spLocks noGrp="1"/>
          </p:cNvSpPr>
          <p:nvPr>
            <p:ph type="title"/>
          </p:nvPr>
        </p:nvSpPr>
        <p:spPr/>
        <p:txBody>
          <a:bodyPr/>
          <a:lstStyle/>
          <a:p>
            <a:r>
              <a:rPr lang="en-US" dirty="0"/>
              <a:t>What is computer Science?</a:t>
            </a:r>
            <a:endParaRPr lang="en-NG" dirty="0"/>
          </a:p>
        </p:txBody>
      </p:sp>
      <p:sp>
        <p:nvSpPr>
          <p:cNvPr id="3" name="Content Placeholder 2">
            <a:extLst>
              <a:ext uri="{FF2B5EF4-FFF2-40B4-BE49-F238E27FC236}">
                <a16:creationId xmlns:a16="http://schemas.microsoft.com/office/drawing/2014/main" id="{9CB721D1-2B39-4856-897E-9AAD529890A3}"/>
              </a:ext>
            </a:extLst>
          </p:cNvPr>
          <p:cNvSpPr>
            <a:spLocks noGrp="1"/>
          </p:cNvSpPr>
          <p:nvPr>
            <p:ph idx="1"/>
          </p:nvPr>
        </p:nvSpPr>
        <p:spPr/>
        <p:txBody>
          <a:bodyPr/>
          <a:lstStyle/>
          <a:p>
            <a:r>
              <a:rPr lang="en-US" dirty="0"/>
              <a:t>Computer science is the study of computation and information.</a:t>
            </a:r>
          </a:p>
          <a:p>
            <a:r>
              <a:rPr lang="en-US" dirty="0"/>
              <a:t>Computation is any type of calculation that includes both arithmetic and non-arithmetic steps and which follows a well defined model</a:t>
            </a:r>
          </a:p>
          <a:p>
            <a:r>
              <a:rPr lang="en-US" dirty="0"/>
              <a:t>Information is processed data</a:t>
            </a:r>
            <a:endParaRPr lang="en-NG" dirty="0"/>
          </a:p>
        </p:txBody>
      </p:sp>
      <p:sp>
        <p:nvSpPr>
          <p:cNvPr id="4" name="Date Placeholder 3">
            <a:extLst>
              <a:ext uri="{FF2B5EF4-FFF2-40B4-BE49-F238E27FC236}">
                <a16:creationId xmlns:a16="http://schemas.microsoft.com/office/drawing/2014/main" id="{684ED01A-52C1-403D-8449-DBBA0A6D60BD}"/>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D7B03848-4B20-4BB8-8625-44C922F78DD1}"/>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AB82AE7D-FC59-4EF6-915C-DA9184B1CC66}"/>
              </a:ext>
            </a:extLst>
          </p:cNvPr>
          <p:cNvSpPr>
            <a:spLocks noGrp="1"/>
          </p:cNvSpPr>
          <p:nvPr>
            <p:ph type="sldNum" sz="quarter" idx="12"/>
          </p:nvPr>
        </p:nvSpPr>
        <p:spPr/>
        <p:txBody>
          <a:bodyPr/>
          <a:lstStyle/>
          <a:p>
            <a:fld id="{A3944458-DAD2-4AB9-9F1D-0C876F6AA040}" type="slidenum">
              <a:rPr lang="en-NG" smtClean="0"/>
              <a:t>8</a:t>
            </a:fld>
            <a:endParaRPr lang="en-NG"/>
          </a:p>
        </p:txBody>
      </p:sp>
    </p:spTree>
    <p:extLst>
      <p:ext uri="{BB962C8B-B14F-4D97-AF65-F5344CB8AC3E}">
        <p14:creationId xmlns:p14="http://schemas.microsoft.com/office/powerpoint/2010/main" val="134607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AA758-E2B5-41E6-A662-285B903D8072}"/>
              </a:ext>
            </a:extLst>
          </p:cNvPr>
          <p:cNvSpPr>
            <a:spLocks noGrp="1"/>
          </p:cNvSpPr>
          <p:nvPr>
            <p:ph type="title"/>
          </p:nvPr>
        </p:nvSpPr>
        <p:spPr/>
        <p:txBody>
          <a:bodyPr/>
          <a:lstStyle/>
          <a:p>
            <a:r>
              <a:rPr lang="en-US" dirty="0"/>
              <a:t>Application Areas Of Computer Science</a:t>
            </a:r>
            <a:endParaRPr lang="en-NG" dirty="0"/>
          </a:p>
        </p:txBody>
      </p:sp>
      <p:sp>
        <p:nvSpPr>
          <p:cNvPr id="4" name="Date Placeholder 3">
            <a:extLst>
              <a:ext uri="{FF2B5EF4-FFF2-40B4-BE49-F238E27FC236}">
                <a16:creationId xmlns:a16="http://schemas.microsoft.com/office/drawing/2014/main" id="{ED721B0F-B548-4D1F-922F-0FF45D85D773}"/>
              </a:ext>
            </a:extLst>
          </p:cNvPr>
          <p:cNvSpPr>
            <a:spLocks noGrp="1"/>
          </p:cNvSpPr>
          <p:nvPr>
            <p:ph type="dt" sz="half" idx="10"/>
          </p:nvPr>
        </p:nvSpPr>
        <p:spPr/>
        <p:txBody>
          <a:bodyPr/>
          <a:lstStyle/>
          <a:p>
            <a:fld id="{6C2F5AB4-0896-4DB3-9BF2-BEDEF292867A}" type="datetimeyyyy">
              <a:rPr lang="en-NG" smtClean="0"/>
              <a:t>2020</a:t>
            </a:fld>
            <a:endParaRPr lang="en-NG"/>
          </a:p>
        </p:txBody>
      </p:sp>
      <p:sp>
        <p:nvSpPr>
          <p:cNvPr id="5" name="Footer Placeholder 4">
            <a:extLst>
              <a:ext uri="{FF2B5EF4-FFF2-40B4-BE49-F238E27FC236}">
                <a16:creationId xmlns:a16="http://schemas.microsoft.com/office/drawing/2014/main" id="{1E53B17A-83EF-4064-85F2-07ED59BE054F}"/>
              </a:ext>
            </a:extLst>
          </p:cNvPr>
          <p:cNvSpPr>
            <a:spLocks noGrp="1"/>
          </p:cNvSpPr>
          <p:nvPr>
            <p:ph type="ftr" sz="quarter" idx="11"/>
          </p:nvPr>
        </p:nvSpPr>
        <p:spPr/>
        <p:txBody>
          <a:bodyPr/>
          <a:lstStyle/>
          <a:p>
            <a:r>
              <a:rPr lang="en-US"/>
              <a:t>© Splufic</a:t>
            </a:r>
            <a:endParaRPr lang="en-NG"/>
          </a:p>
        </p:txBody>
      </p:sp>
      <p:sp>
        <p:nvSpPr>
          <p:cNvPr id="6" name="Slide Number Placeholder 5">
            <a:extLst>
              <a:ext uri="{FF2B5EF4-FFF2-40B4-BE49-F238E27FC236}">
                <a16:creationId xmlns:a16="http://schemas.microsoft.com/office/drawing/2014/main" id="{02C93B4E-509E-4791-B58B-EA9609895CD8}"/>
              </a:ext>
            </a:extLst>
          </p:cNvPr>
          <p:cNvSpPr>
            <a:spLocks noGrp="1"/>
          </p:cNvSpPr>
          <p:nvPr>
            <p:ph type="sldNum" sz="quarter" idx="12"/>
          </p:nvPr>
        </p:nvSpPr>
        <p:spPr/>
        <p:txBody>
          <a:bodyPr/>
          <a:lstStyle/>
          <a:p>
            <a:fld id="{A3944458-DAD2-4AB9-9F1D-0C876F6AA040}" type="slidenum">
              <a:rPr lang="en-NG" smtClean="0"/>
              <a:t>9</a:t>
            </a:fld>
            <a:endParaRPr lang="en-NG"/>
          </a:p>
        </p:txBody>
      </p:sp>
      <p:pic>
        <p:nvPicPr>
          <p:cNvPr id="9" name="Picture 8">
            <a:extLst>
              <a:ext uri="{FF2B5EF4-FFF2-40B4-BE49-F238E27FC236}">
                <a16:creationId xmlns:a16="http://schemas.microsoft.com/office/drawing/2014/main" id="{1F790AFA-72F1-42EB-909A-CE857D0CD284}"/>
              </a:ext>
            </a:extLst>
          </p:cNvPr>
          <p:cNvPicPr>
            <a:picLocks noChangeAspect="1"/>
          </p:cNvPicPr>
          <p:nvPr/>
        </p:nvPicPr>
        <p:blipFill>
          <a:blip r:embed="rId2"/>
          <a:stretch>
            <a:fillRect/>
          </a:stretch>
        </p:blipFill>
        <p:spPr>
          <a:xfrm>
            <a:off x="2828919" y="2149841"/>
            <a:ext cx="6772276" cy="4285219"/>
          </a:xfrm>
          <a:prstGeom prst="rect">
            <a:avLst/>
          </a:prstGeom>
        </p:spPr>
      </p:pic>
    </p:spTree>
    <p:extLst>
      <p:ext uri="{BB962C8B-B14F-4D97-AF65-F5344CB8AC3E}">
        <p14:creationId xmlns:p14="http://schemas.microsoft.com/office/powerpoint/2010/main" val="2873876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428</TotalTime>
  <Words>975</Words>
  <Application>Microsoft Office PowerPoint</Application>
  <PresentationFormat>Widescreen</PresentationFormat>
  <Paragraphs>170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2</vt:lpstr>
      <vt:lpstr>Quotable</vt:lpstr>
      <vt:lpstr>Splufic Python Training</vt:lpstr>
      <vt:lpstr>Our Aim</vt:lpstr>
      <vt:lpstr>What is Python?</vt:lpstr>
      <vt:lpstr>Main Features</vt:lpstr>
      <vt:lpstr>What Can Python Do?</vt:lpstr>
      <vt:lpstr>Learning Goals?</vt:lpstr>
      <vt:lpstr>Contents (at a glance):</vt:lpstr>
      <vt:lpstr>What is computer Science?</vt:lpstr>
      <vt:lpstr>Application Areas Of Computer Science</vt:lpstr>
      <vt:lpstr>Tools Used in Developing Applications</vt:lpstr>
      <vt:lpstr>Definition of Basic Terms</vt:lpstr>
      <vt:lpstr>Computational Thinking</vt:lpstr>
      <vt:lpstr>Model</vt:lpstr>
      <vt:lpstr>Data</vt:lpstr>
      <vt:lpstr>Algorithm</vt:lpstr>
      <vt:lpstr>Data Types</vt:lpstr>
      <vt:lpstr>Python Syntax</vt:lpstr>
      <vt:lpstr>Error</vt:lpstr>
      <vt:lpstr>Syntax Error</vt:lpstr>
      <vt:lpstr>Semantic Error</vt:lpstr>
      <vt:lpstr>Error Debugging</vt:lpstr>
      <vt:lpstr>PowerPoint Presentation</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Splufic Python Training</dc:title>
  <dc:creator>Temitayo Olayemi</dc:creator>
  <cp:lastModifiedBy>Temitayo Olayemi</cp:lastModifiedBy>
  <cp:revision>28</cp:revision>
  <dcterms:created xsi:type="dcterms:W3CDTF">2020-09-25T09:44:42Z</dcterms:created>
  <dcterms:modified xsi:type="dcterms:W3CDTF">2020-09-25T16:53:24Z</dcterms:modified>
</cp:coreProperties>
</file>