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3" r:id="rId5"/>
    <p:sldId id="271" r:id="rId6"/>
    <p:sldId id="273" r:id="rId7"/>
    <p:sldId id="274" r:id="rId8"/>
    <p:sldId id="272" r:id="rId9"/>
    <p:sldId id="275" r:id="rId10"/>
    <p:sldId id="267" r:id="rId11"/>
    <p:sldId id="265" r:id="rId12"/>
    <p:sldId id="266" r:id="rId13"/>
    <p:sldId id="268" r:id="rId14"/>
    <p:sldId id="26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08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363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779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083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358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79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037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87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792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06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21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012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46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14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8A7241-A96A-45BE-88A9-2C6F708024FF}" type="datetimeFigureOut">
              <a:rPr lang="en-NG" smtClean="0"/>
              <a:t>02/10/2020</a:t>
            </a:fld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D89BC7-36DD-4EC6-90B8-0D08822A4F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985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321-0F0C-4F5A-A5EB-5B8A8FAD6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Splufic Python Training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A63B-1E22-4768-8060-43F3B1509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the instructor-led Training for week one day two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11151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6BE-64CB-4504-922A-710CFFA0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ED15-A96E-482F-A7C0-B7F31B0D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keywords are reserved words in Python that should not be used as variable, constant, function name, or identifier in your code.</a:t>
            </a:r>
          </a:p>
          <a:p>
            <a:r>
              <a:rPr lang="en-US" dirty="0"/>
              <a:t>E.g. </a:t>
            </a:r>
            <a:endParaRPr lang="en-US" sz="1600" dirty="0"/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In 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From</a:t>
            </a:r>
          </a:p>
          <a:p>
            <a:pPr lvl="1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F84B8-7BF3-435C-9FE9-111C490E51C5}"/>
              </a:ext>
            </a:extLst>
          </p:cNvPr>
          <p:cNvSpPr txBox="1"/>
          <p:nvPr/>
        </p:nvSpPr>
        <p:spPr>
          <a:xfrm>
            <a:off x="5643562" y="2971800"/>
            <a:ext cx="235743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Not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Pass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Print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raise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Return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try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While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With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Yield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39907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177F-2E21-442D-80E2-43AD346C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DC62-01D6-4D6A-9CD9-06FFCFD2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like a container that stores values that you can access or change. </a:t>
            </a:r>
          </a:p>
          <a:p>
            <a:r>
              <a:rPr lang="en-US" dirty="0"/>
              <a:t>It is a way of pointing to a memory location used by a program. </a:t>
            </a:r>
          </a:p>
          <a:p>
            <a:r>
              <a:rPr lang="en-US" dirty="0"/>
              <a:t>You can use variables to instruct the computer to save or retrieve data to and from this memory location.</a:t>
            </a:r>
          </a:p>
          <a:p>
            <a:r>
              <a:rPr lang="en-US" dirty="0"/>
              <a:t>It helps us to uniquely identify and differentiate a variable from another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01877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1951-B572-4442-BBB5-752FC434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names: naming convention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9D4D-7CAC-473D-88FF-787DC8CD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8551"/>
          </a:xfrm>
        </p:spPr>
        <p:txBody>
          <a:bodyPr/>
          <a:lstStyle/>
          <a:p>
            <a:r>
              <a:rPr lang="en-US" dirty="0"/>
              <a:t>An identifier can be a combination of uppercase letters, lowercase letters, underscores, hyphen and digits (0-9).</a:t>
            </a:r>
          </a:p>
          <a:p>
            <a:r>
              <a:rPr lang="en-US" dirty="0"/>
              <a:t>variable names cannot start with numbers </a:t>
            </a:r>
          </a:p>
          <a:p>
            <a:r>
              <a:rPr lang="en-US" dirty="0"/>
              <a:t>Special characters such as %, @, and $ are not allowed</a:t>
            </a:r>
          </a:p>
          <a:p>
            <a:r>
              <a:rPr lang="en-US" dirty="0"/>
              <a:t>whenever a variable is Constant, use capital case</a:t>
            </a:r>
          </a:p>
          <a:p>
            <a:r>
              <a:rPr lang="en-US" dirty="0"/>
              <a:t>variable names should be specific and detailed</a:t>
            </a:r>
          </a:p>
          <a:p>
            <a:r>
              <a:rPr lang="en-US" dirty="0"/>
              <a:t>Python is a case-sensitive language and this behavior extends to identifiers</a:t>
            </a:r>
          </a:p>
          <a:p>
            <a:r>
              <a:rPr lang="en-US" dirty="0"/>
              <a:t>You cannot use Python keywords as identifiers.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87532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805-D3EE-4931-A317-CAAEC91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Declaration, Initialization and Assignment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8FA-BE78-43EB-B3B5-4979D377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</a:t>
            </a:r>
            <a:r>
              <a:rPr lang="en-US" b="1" u="sng" dirty="0"/>
              <a:t>declared</a:t>
            </a:r>
            <a:r>
              <a:rPr lang="en-US" dirty="0"/>
              <a:t> when it is given a name</a:t>
            </a:r>
          </a:p>
          <a:p>
            <a:r>
              <a:rPr lang="en-US" dirty="0"/>
              <a:t>A variable is </a:t>
            </a:r>
            <a:r>
              <a:rPr lang="en-US" b="1" u="sng" dirty="0"/>
              <a:t>initialized</a:t>
            </a:r>
            <a:r>
              <a:rPr lang="en-US" dirty="0"/>
              <a:t> when it is </a:t>
            </a:r>
            <a:r>
              <a:rPr lang="en-US" b="1" u="sng" dirty="0"/>
              <a:t>assigned</a:t>
            </a:r>
            <a:r>
              <a:rPr lang="en-US" dirty="0"/>
              <a:t> a value for the first time</a:t>
            </a:r>
          </a:p>
          <a:p>
            <a:r>
              <a:rPr lang="en-US" dirty="0"/>
              <a:t>The general format of an </a:t>
            </a:r>
            <a:r>
              <a:rPr lang="en-US" b="1" u="sng" dirty="0"/>
              <a:t>assignment</a:t>
            </a:r>
            <a:r>
              <a:rPr lang="en-US" dirty="0"/>
              <a:t> statement is: </a:t>
            </a:r>
            <a:r>
              <a:rPr lang="en-US" dirty="0">
                <a:solidFill>
                  <a:schemeClr val="accent1"/>
                </a:solidFill>
              </a:rPr>
              <a:t>&lt;variable&gt; = &lt;expression&gt;</a:t>
            </a:r>
          </a:p>
          <a:p>
            <a:r>
              <a:rPr lang="en-US" dirty="0"/>
              <a:t>In python, variables are declared and initialized at the same time</a:t>
            </a:r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name = 'victor'</a:t>
            </a:r>
          </a:p>
          <a:p>
            <a:pPr lvl="1"/>
            <a:r>
              <a:rPr lang="en-US" dirty="0"/>
              <a:t>print(type(name))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89381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DFAB-EA41-4F97-AEA2-AFA0C7F3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3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FAB7-0EE2-4A9A-84BA-5AA707C6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Python statements that correspond to the actions below and execute them:</a:t>
            </a:r>
          </a:p>
          <a:p>
            <a:pPr marL="0" indent="0">
              <a:buNone/>
            </a:pPr>
            <a:r>
              <a:rPr lang="en-US" dirty="0"/>
              <a:t>(a) Assign integer value 3 to variable a.</a:t>
            </a:r>
          </a:p>
          <a:p>
            <a:pPr marL="0" indent="0">
              <a:buNone/>
            </a:pPr>
            <a:r>
              <a:rPr lang="en-US" dirty="0"/>
              <a:t>(b) Assign 4 to variable b.</a:t>
            </a:r>
          </a:p>
          <a:p>
            <a:pPr marL="0" indent="0">
              <a:buNone/>
            </a:pPr>
            <a:r>
              <a:rPr lang="en-US" dirty="0"/>
              <a:t>(c) Assign to variable c the value of expression a * a + b * b.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4623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B47F-94CE-4C06-86C9-D656C80B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Questions?</a:t>
            </a:r>
            <a:endParaRPr lang="en-NG" sz="6600" b="1" dirty="0"/>
          </a:p>
        </p:txBody>
      </p:sp>
    </p:spTree>
    <p:extLst>
      <p:ext uri="{BB962C8B-B14F-4D97-AF65-F5344CB8AC3E}">
        <p14:creationId xmlns:p14="http://schemas.microsoft.com/office/powerpoint/2010/main" val="1834397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3F3-153F-4851-8572-57E07239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9AD6-CEAC-4996-BD51-251F8723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Interactive Mode</a:t>
            </a:r>
            <a:r>
              <a:rPr lang="en-US" dirty="0"/>
              <a:t>: used when you simply want to test a code or a statement on a line-by-line basis or when you’re exploring its features.</a:t>
            </a:r>
          </a:p>
          <a:p>
            <a:pPr lvl="1"/>
            <a:r>
              <a:rPr lang="en-US" dirty="0"/>
              <a:t>Using command line </a:t>
            </a:r>
          </a:p>
          <a:p>
            <a:pPr lvl="1"/>
            <a:r>
              <a:rPr lang="en-US" dirty="0"/>
              <a:t>Using python IDLE (Integrated Development and Learning Environment)</a:t>
            </a:r>
          </a:p>
          <a:p>
            <a:r>
              <a:rPr lang="en-US" b="1" dirty="0"/>
              <a:t>Script Mode: </a:t>
            </a:r>
            <a:r>
              <a:rPr lang="en-US" dirty="0"/>
              <a:t>used to interpret an entire file of statements or application program.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52074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75F2-73DF-4749-B425-0DC69134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8D8E-332E-4B5B-9589-67470077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Identifiers, Variables, operators, expressions and assignments</a:t>
            </a:r>
          </a:p>
          <a:p>
            <a:pPr algn="just"/>
            <a:r>
              <a:rPr lang="en-US" sz="1800" dirty="0"/>
              <a:t>Basic data types (Boolean, int, float, string)</a:t>
            </a:r>
          </a:p>
          <a:p>
            <a:pPr algn="just"/>
            <a:r>
              <a:rPr lang="en-US" sz="1800" dirty="0"/>
              <a:t>The list container type</a:t>
            </a:r>
          </a:p>
          <a:p>
            <a:pPr algn="just"/>
            <a:r>
              <a:rPr lang="en-US" sz="1800" dirty="0"/>
              <a:t>Implicit and Explicit type conversion</a:t>
            </a:r>
          </a:p>
          <a:p>
            <a:pPr algn="just"/>
            <a:r>
              <a:rPr lang="en-US" dirty="0"/>
              <a:t>1-way and 2-way conditional statements</a:t>
            </a:r>
            <a:endParaRPr lang="en-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0600-2FB6-46BD-8C53-DBEF6A4B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AB4-0896-4DB3-9BF2-BEDEF292867A}" type="datetimeyyyy">
              <a:rPr lang="en-NG" smtClean="0"/>
              <a:t>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648C-0091-4222-B670-D1802C8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Splufic</a:t>
            </a:r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CD5A-4BA7-4BFB-9B3C-2B3EA322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4458-DAD2-4AB9-9F1D-0C876F6AA040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3279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6661-F1C3-477B-ADBF-7E34555A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3FAA-B742-47F7-B992-5A8C3F12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makes it helpful to put some notes within your code to describe what it does. </a:t>
            </a:r>
          </a:p>
          <a:p>
            <a:r>
              <a:rPr lang="en-US" dirty="0"/>
              <a:t>It is very handy when you have to review or revisit your program. </a:t>
            </a:r>
          </a:p>
          <a:p>
            <a:r>
              <a:rPr lang="en-US" dirty="0"/>
              <a:t>It will also help another programmer who might need to go over the source code.</a:t>
            </a:r>
          </a:p>
          <a:p>
            <a:r>
              <a:rPr lang="en-US" dirty="0"/>
              <a:t>‘#’ is used to make comments in Python</a:t>
            </a:r>
          </a:p>
          <a:p>
            <a:r>
              <a:rPr lang="en-US" dirty="0"/>
              <a:t>You can also wrap multiline comments in triple quotes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63277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712B-EAD2-455E-97B3-861A5AFC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operators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1654-2778-446B-865B-5AE9EF72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operator -,</a:t>
            </a:r>
          </a:p>
          <a:p>
            <a:r>
              <a:rPr lang="en-US" dirty="0"/>
              <a:t>Addition  +,</a:t>
            </a:r>
          </a:p>
          <a:p>
            <a:r>
              <a:rPr lang="en-US" dirty="0"/>
              <a:t>multiplication *, </a:t>
            </a:r>
          </a:p>
          <a:p>
            <a:r>
              <a:rPr lang="en-US" dirty="0"/>
              <a:t>Division /,</a:t>
            </a:r>
          </a:p>
          <a:p>
            <a:r>
              <a:rPr lang="en-US" dirty="0"/>
              <a:t>Exponentiation **, </a:t>
            </a:r>
          </a:p>
          <a:p>
            <a:r>
              <a:rPr lang="en-US" dirty="0"/>
              <a:t>Floor division //, </a:t>
            </a:r>
          </a:p>
          <a:p>
            <a:r>
              <a:rPr lang="en-US" dirty="0"/>
              <a:t>Remainder %</a:t>
            </a:r>
          </a:p>
        </p:txBody>
      </p:sp>
    </p:spTree>
    <p:extLst>
      <p:ext uri="{BB962C8B-B14F-4D97-AF65-F5344CB8AC3E}">
        <p14:creationId xmlns:p14="http://schemas.microsoft.com/office/powerpoint/2010/main" val="3038435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EB93-44CF-4D93-A165-984A668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Functions/Expressions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956E-60E1-4F54-8B1C-724FFAD9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algebraic function is a function that involves only algebraic operations, like, addition, subtraction, multiplication, and division, as well as fractional or rational exponents. Think of an algebraic function as a machine, where real numbers go in, mathematical operations occur, and other numbers come out.</a:t>
            </a:r>
          </a:p>
          <a:p>
            <a:pPr algn="just"/>
            <a:r>
              <a:rPr lang="en-US" dirty="0"/>
              <a:t>It always evaluate to a number, whether of type int or float or real or imaginary</a:t>
            </a:r>
          </a:p>
          <a:p>
            <a:pPr algn="just"/>
            <a:r>
              <a:rPr lang="en-US" dirty="0"/>
              <a:t>We call the numbers going into an algebraic function the input, x, and the number going out as the output, y.</a:t>
            </a:r>
          </a:p>
          <a:p>
            <a:pPr algn="just"/>
            <a:r>
              <a:rPr lang="en-US" dirty="0"/>
              <a:t>Any number can go into a function as long as it is not divided by zero or does not produce a negative square root.</a:t>
            </a:r>
          </a:p>
          <a:p>
            <a:pPr algn="just"/>
            <a:r>
              <a:rPr lang="en-US" dirty="0"/>
              <a:t>E.g.: abs, max, min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75239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51F4-ABD2-4EB9-8F82-33174F71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 and Operators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FCD6-26D8-4A98-A48B-EFA8E917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5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Boolean expressions are expressions that evaluate to one of two Boolean values: True or False.</a:t>
            </a:r>
          </a:p>
          <a:p>
            <a:r>
              <a:rPr lang="en-US" dirty="0"/>
              <a:t>Comparison operators (such as &lt; or &gt;) are commonly used operators in Boolean expressions.</a:t>
            </a:r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Greater than &gt;</a:t>
            </a:r>
          </a:p>
          <a:p>
            <a:pPr lvl="1"/>
            <a:r>
              <a:rPr lang="en-US" dirty="0"/>
              <a:t>Less than &lt;</a:t>
            </a:r>
          </a:p>
          <a:p>
            <a:pPr lvl="1"/>
            <a:r>
              <a:rPr lang="en-US" dirty="0"/>
              <a:t>Equal to ==</a:t>
            </a:r>
          </a:p>
          <a:p>
            <a:pPr lvl="1"/>
            <a:r>
              <a:rPr lang="en-US" dirty="0"/>
              <a:t>Less or equal to &lt;=</a:t>
            </a:r>
          </a:p>
          <a:p>
            <a:pPr lvl="1"/>
            <a:r>
              <a:rPr lang="en-US" dirty="0"/>
              <a:t>Greater or equal to &gt;=</a:t>
            </a:r>
          </a:p>
          <a:p>
            <a:pPr lvl="1"/>
            <a:r>
              <a:rPr lang="en-US" dirty="0"/>
              <a:t>Not 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583632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2EF7-F88A-4159-8CFA-4FA0D885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1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4407-E866-44E8-9759-6162954B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Python algebraic expressions corresponding to the following statements:</a:t>
            </a:r>
          </a:p>
          <a:p>
            <a:pPr marL="0" indent="0">
              <a:buNone/>
            </a:pPr>
            <a:r>
              <a:rPr lang="en-US" dirty="0"/>
              <a:t>(a) The sum of the first five positive integers</a:t>
            </a:r>
          </a:p>
          <a:p>
            <a:pPr marL="0" indent="0">
              <a:buNone/>
            </a:pPr>
            <a:r>
              <a:rPr lang="en-US" dirty="0"/>
              <a:t>(b) The average age of Sara (age 23), Mark (age 19), and Fatima (age 31)</a:t>
            </a:r>
          </a:p>
          <a:p>
            <a:pPr marL="0" indent="0">
              <a:buNone/>
            </a:pPr>
            <a:r>
              <a:rPr lang="en-US" dirty="0"/>
              <a:t>(c) The number of times 73 goes into 403</a:t>
            </a:r>
          </a:p>
          <a:p>
            <a:pPr marL="0" indent="0">
              <a:buNone/>
            </a:pPr>
            <a:r>
              <a:rPr lang="en-US" dirty="0"/>
              <a:t>(d) The remainder when 403 is divided by 73</a:t>
            </a:r>
          </a:p>
          <a:p>
            <a:pPr marL="0" indent="0">
              <a:buNone/>
            </a:pPr>
            <a:r>
              <a:rPr lang="en-US" dirty="0"/>
              <a:t>(e) 2 to the 10th power</a:t>
            </a:r>
          </a:p>
          <a:p>
            <a:pPr marL="0" indent="0">
              <a:buNone/>
            </a:pPr>
            <a:r>
              <a:rPr lang="en-US" dirty="0"/>
              <a:t>(f) The absolute value of the difference between Sara’s height (54 inches) and Mark’s</a:t>
            </a:r>
          </a:p>
          <a:p>
            <a:pPr marL="0" indent="0">
              <a:buNone/>
            </a:pPr>
            <a:r>
              <a:rPr lang="en-US" dirty="0"/>
              <a:t>height (57 inches)</a:t>
            </a:r>
          </a:p>
          <a:p>
            <a:pPr marL="0" indent="0">
              <a:buNone/>
            </a:pPr>
            <a:r>
              <a:rPr lang="en-US" dirty="0"/>
              <a:t>(g) The lowest price among the following prices: $34.99, $29.95, and $31.50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75932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2EF7-F88A-4159-8CFA-4FA0D885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2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4407-E866-44E8-9759-6162954B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Translate the following statements into Python Boolean expressions and evaluate them:</a:t>
            </a:r>
          </a:p>
          <a:p>
            <a:pPr marL="0" indent="0">
              <a:buNone/>
            </a:pPr>
            <a:r>
              <a:rPr lang="en-US" dirty="0"/>
              <a:t>(a) The sum of 2 and 2 is less than 4.</a:t>
            </a:r>
          </a:p>
          <a:p>
            <a:pPr marL="0" indent="0">
              <a:buNone/>
            </a:pPr>
            <a:r>
              <a:rPr lang="en-US" dirty="0"/>
              <a:t>(b) The value of 7 // 3 is equal to 1 + 1.</a:t>
            </a:r>
          </a:p>
          <a:p>
            <a:pPr marL="0" indent="0">
              <a:buNone/>
            </a:pPr>
            <a:r>
              <a:rPr lang="en-US" dirty="0"/>
              <a:t>(c) The sum of 3 squared and 4 squared is equal to 25.</a:t>
            </a:r>
          </a:p>
          <a:p>
            <a:pPr marL="0" indent="0">
              <a:buNone/>
            </a:pPr>
            <a:r>
              <a:rPr lang="en-US" dirty="0"/>
              <a:t>(d) The sum of 2, 4, and 6 is greater than 12.</a:t>
            </a:r>
          </a:p>
          <a:p>
            <a:pPr marL="0" indent="0">
              <a:buNone/>
            </a:pPr>
            <a:r>
              <a:rPr lang="en-US" dirty="0"/>
              <a:t>(e) 1387 is divisible by 19.</a:t>
            </a:r>
          </a:p>
          <a:p>
            <a:pPr marL="0" indent="0">
              <a:buNone/>
            </a:pPr>
            <a:r>
              <a:rPr lang="en-US" dirty="0"/>
              <a:t>(f) 31 is even. (Hint: what does the remainder when you divide by 2 tell you?)</a:t>
            </a:r>
          </a:p>
          <a:p>
            <a:pPr marL="0" indent="0">
              <a:buNone/>
            </a:pPr>
            <a:r>
              <a:rPr lang="en-US" dirty="0"/>
              <a:t>(g) The lowest price among $34.99, $29.95, and $31.50 is less than $30.00.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69839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93</TotalTime>
  <Words>961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Quotable</vt:lpstr>
      <vt:lpstr>Splufic Python Training</vt:lpstr>
      <vt:lpstr>Python Modes</vt:lpstr>
      <vt:lpstr>Topics Covered</vt:lpstr>
      <vt:lpstr>Comments</vt:lpstr>
      <vt:lpstr>algebraic operators</vt:lpstr>
      <vt:lpstr>Algebraic Functions/Expressions</vt:lpstr>
      <vt:lpstr>Boolean Expressions and Operators</vt:lpstr>
      <vt:lpstr>Class Work 1</vt:lpstr>
      <vt:lpstr>Class Work 2</vt:lpstr>
      <vt:lpstr>Keywords</vt:lpstr>
      <vt:lpstr>Variables</vt:lpstr>
      <vt:lpstr>variable names: naming convention</vt:lpstr>
      <vt:lpstr>Variable Declaration, Initialization and Assignment</vt:lpstr>
      <vt:lpstr>Class Work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Splufic Python Training</dc:title>
  <dc:creator>Temitayo Olayemi</dc:creator>
  <cp:lastModifiedBy>Temitayo Olayemi</cp:lastModifiedBy>
  <cp:revision>17</cp:revision>
  <dcterms:created xsi:type="dcterms:W3CDTF">2020-09-25T13:30:25Z</dcterms:created>
  <dcterms:modified xsi:type="dcterms:W3CDTF">2020-10-02T17:40:15Z</dcterms:modified>
</cp:coreProperties>
</file>