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5" r:id="rId4"/>
    <p:sldId id="266" r:id="rId5"/>
    <p:sldId id="268" r:id="rId6"/>
    <p:sldId id="277" r:id="rId7"/>
    <p:sldId id="278" r:id="rId8"/>
    <p:sldId id="281" r:id="rId9"/>
    <p:sldId id="279" r:id="rId10"/>
    <p:sldId id="280" r:id="rId11"/>
    <p:sldId id="282" r:id="rId12"/>
    <p:sldId id="283" r:id="rId13"/>
    <p:sldId id="285" r:id="rId14"/>
    <p:sldId id="284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7241-A96A-45BE-88A9-2C6F708024FF}" type="datetimeFigureOut">
              <a:rPr lang="en-NG" smtClean="0"/>
              <a:t>03/10/2020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9BC7-36DD-4EC6-90B8-0D08822A4F1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820862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7241-A96A-45BE-88A9-2C6F708024FF}" type="datetimeFigureOut">
              <a:rPr lang="en-NG" smtClean="0"/>
              <a:t>03/10/2020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9BC7-36DD-4EC6-90B8-0D08822A4F1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023634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7241-A96A-45BE-88A9-2C6F708024FF}" type="datetimeFigureOut">
              <a:rPr lang="en-NG" smtClean="0"/>
              <a:t>03/10/2020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9BC7-36DD-4EC6-90B8-0D08822A4F1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347790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7241-A96A-45BE-88A9-2C6F708024FF}" type="datetimeFigureOut">
              <a:rPr lang="en-NG" smtClean="0"/>
              <a:t>03/10/2020</a:t>
            </a:fld>
            <a:endParaRPr lang="en-N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9BC7-36DD-4EC6-90B8-0D08822A4F1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4008366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7241-A96A-45BE-88A9-2C6F708024FF}" type="datetimeFigureOut">
              <a:rPr lang="en-NG" smtClean="0"/>
              <a:t>03/10/2020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9BC7-36DD-4EC6-90B8-0D08822A4F1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103583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7241-A96A-45BE-88A9-2C6F708024FF}" type="datetimeFigureOut">
              <a:rPr lang="en-NG" smtClean="0"/>
              <a:t>03/10/2020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9BC7-36DD-4EC6-90B8-0D08822A4F1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687900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7241-A96A-45BE-88A9-2C6F708024FF}" type="datetimeFigureOut">
              <a:rPr lang="en-NG" smtClean="0"/>
              <a:t>03/10/2020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9BC7-36DD-4EC6-90B8-0D08822A4F1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503779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7241-A96A-45BE-88A9-2C6F708024FF}" type="datetimeFigureOut">
              <a:rPr lang="en-NG" smtClean="0"/>
              <a:t>03/10/2020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9BC7-36DD-4EC6-90B8-0D08822A4F1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888716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7241-A96A-45BE-88A9-2C6F708024FF}" type="datetimeFigureOut">
              <a:rPr lang="en-NG" smtClean="0"/>
              <a:t>03/10/2020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9BC7-36DD-4EC6-90B8-0D08822A4F1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597927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7241-A96A-45BE-88A9-2C6F708024FF}" type="datetimeFigureOut">
              <a:rPr lang="en-NG" smtClean="0"/>
              <a:t>03/10/2020</a:t>
            </a:fld>
            <a:endParaRPr lang="en-N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9BC7-36DD-4EC6-90B8-0D08822A4F1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130653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7241-A96A-45BE-88A9-2C6F708024FF}" type="datetimeFigureOut">
              <a:rPr lang="en-NG" smtClean="0"/>
              <a:t>03/10/2020</a:t>
            </a:fld>
            <a:endParaRPr lang="en-N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9BC7-36DD-4EC6-90B8-0D08822A4F1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832123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7241-A96A-45BE-88A9-2C6F708024FF}" type="datetimeFigureOut">
              <a:rPr lang="en-NG" smtClean="0"/>
              <a:t>03/10/2020</a:t>
            </a:fld>
            <a:endParaRPr lang="en-N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9BC7-36DD-4EC6-90B8-0D08822A4F1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090129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7241-A96A-45BE-88A9-2C6F708024FF}" type="datetimeFigureOut">
              <a:rPr lang="en-NG" smtClean="0"/>
              <a:t>03/10/2020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9BC7-36DD-4EC6-90B8-0D08822A4F1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094677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58A7241-A96A-45BE-88A9-2C6F708024FF}" type="datetimeFigureOut">
              <a:rPr lang="en-NG" smtClean="0"/>
              <a:t>03/10/2020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7D89BC7-36DD-4EC6-90B8-0D08822A4F1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801413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N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58A7241-A96A-45BE-88A9-2C6F708024FF}" type="datetimeFigureOut">
              <a:rPr lang="en-NG" smtClean="0"/>
              <a:t>03/10/2020</a:t>
            </a:fld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7D89BC7-36DD-4EC6-90B8-0D08822A4F1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5498535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26321-0F0C-4F5A-A5EB-5B8A8FAD6F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Splufic Python Training</a:t>
            </a:r>
            <a:endParaRPr lang="en-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E4A63B-1E22-4768-8060-43F3B15096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Welcome to the instructor-led Training for week two day three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6111515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Click="0">
        <p15:prstTrans prst="crush"/>
      </p:transition>
    </mc:Choice>
    <mc:Fallback>
      <p:transition spd="slow"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1C983-FE37-401C-B562-616D78122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Indexing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8A21A-603D-4948-81D2-C0EAAFC82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2135401"/>
          </a:xfrm>
        </p:spPr>
        <p:txBody>
          <a:bodyPr/>
          <a:lstStyle/>
          <a:p>
            <a:r>
              <a:rPr lang="en-US" dirty="0"/>
              <a:t>Strings may be indexed or subscripted. In Python, indexing starts from 0 (zero) instead of 1. </a:t>
            </a:r>
          </a:p>
          <a:p>
            <a:r>
              <a:rPr lang="en-US" dirty="0"/>
              <a:t>Hence, a string’s first character has a zero index.</a:t>
            </a:r>
          </a:p>
          <a:p>
            <a:pPr marL="0" indent="0">
              <a:buNone/>
            </a:pPr>
            <a:r>
              <a:rPr lang="en-US" dirty="0"/>
              <a:t>&gt;&gt;&gt; s = “Hello Python”</a:t>
            </a:r>
          </a:p>
          <a:p>
            <a:pPr marL="0" indent="0">
              <a:buNone/>
            </a:pPr>
            <a:endParaRPr lang="en-N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98783A-665E-4B8A-9401-B7B9F403C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940" y="3900098"/>
            <a:ext cx="8726118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336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7F8EC-30C7-4126-B1AB-C63F88A2B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String Functions/operations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798B9-9F59-49E4-BCEC-FA7280957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Addition: +</a:t>
            </a:r>
          </a:p>
          <a:p>
            <a:r>
              <a:rPr lang="en-US" dirty="0"/>
              <a:t>Multiplication: *</a:t>
            </a:r>
          </a:p>
          <a:p>
            <a:r>
              <a:rPr lang="en-US" dirty="0"/>
              <a:t>Check if a string contains a letter or another string: </a:t>
            </a:r>
            <a:r>
              <a:rPr lang="en-US" b="1" i="1" dirty="0">
                <a:solidFill>
                  <a:schemeClr val="accent1"/>
                </a:solidFill>
              </a:rPr>
              <a:t>‘a’ in ‘abs’</a:t>
            </a:r>
            <a:r>
              <a:rPr lang="en-US" dirty="0"/>
              <a:t> , </a:t>
            </a:r>
            <a:r>
              <a:rPr lang="en-US" b="1" i="1" dirty="0">
                <a:solidFill>
                  <a:schemeClr val="accent1"/>
                </a:solidFill>
              </a:rPr>
              <a:t>‘a’ not in ‘abs’</a:t>
            </a:r>
            <a:r>
              <a:rPr lang="en-US" dirty="0"/>
              <a:t> </a:t>
            </a:r>
          </a:p>
          <a:p>
            <a:r>
              <a:rPr lang="en-US" dirty="0"/>
              <a:t>Len(s): used to get the length of a string</a:t>
            </a:r>
          </a:p>
          <a:p>
            <a:r>
              <a:rPr lang="en-US" dirty="0"/>
              <a:t>lower(s): converts a string to lower case</a:t>
            </a:r>
          </a:p>
          <a:p>
            <a:r>
              <a:rPr lang="en-US" dirty="0"/>
              <a:t>upper(s): converts a string to upper case</a:t>
            </a:r>
          </a:p>
          <a:p>
            <a:r>
              <a:rPr lang="en-US" dirty="0"/>
              <a:t>str(): makes strings out of non-strings character(s).</a:t>
            </a:r>
          </a:p>
          <a:p>
            <a:endParaRPr lang="en-US" dirty="0"/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116807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8092F-19F4-4E4B-9E45-0D545B431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 Strings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8C041-028F-42A5-8520-07C0EE27B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create substrings with the slicing notation. </a:t>
            </a:r>
          </a:p>
          <a:p>
            <a:r>
              <a:rPr lang="en-US" dirty="0"/>
              <a:t>You can do this by placing two indices (separated by a colon) within square brackets. </a:t>
            </a:r>
          </a:p>
          <a:p>
            <a:r>
              <a:rPr lang="en-US" dirty="0"/>
              <a:t>The first index marks the start of the substring while </a:t>
            </a:r>
          </a:p>
          <a:p>
            <a:r>
              <a:rPr lang="en-US" dirty="0"/>
              <a:t>The second index indicates the index number of the first character you don’t want to include in the substring.</a:t>
            </a:r>
          </a:p>
          <a:p>
            <a:r>
              <a:rPr lang="en-US" dirty="0"/>
              <a:t>To slice strings, use the format: [start : end]</a:t>
            </a:r>
          </a:p>
          <a:p>
            <a:endParaRPr lang="en-US" dirty="0"/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413453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9EA67-A1EC-406F-B61A-54E736D85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Work 1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7963D-089D-402A-A875-4F9308336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Start by executing the assignment statements:</a:t>
            </a:r>
          </a:p>
          <a:p>
            <a:pPr marL="0" indent="0">
              <a:buNone/>
            </a:pPr>
            <a:r>
              <a:rPr lang="en-US" dirty="0"/>
              <a:t>&gt;&gt;&gt; s1 = 'ant'</a:t>
            </a:r>
          </a:p>
          <a:p>
            <a:pPr marL="0" indent="0">
              <a:buNone/>
            </a:pPr>
            <a:r>
              <a:rPr lang="en-US" dirty="0"/>
              <a:t>&gt;&gt;&gt; s2 = 'bat'</a:t>
            </a:r>
          </a:p>
          <a:p>
            <a:pPr marL="0" indent="0">
              <a:buNone/>
            </a:pPr>
            <a:r>
              <a:rPr lang="en-US" dirty="0"/>
              <a:t>&gt;&gt;&gt; s3 = 'cod'</a:t>
            </a:r>
          </a:p>
          <a:p>
            <a:pPr marL="0" indent="0">
              <a:buNone/>
            </a:pPr>
            <a:r>
              <a:rPr lang="en-US" dirty="0"/>
              <a:t>Write Python expressions using s1, s2, and s3 and operators + and * that evaluate to:</a:t>
            </a:r>
          </a:p>
          <a:p>
            <a:pPr marL="0" indent="0">
              <a:buNone/>
            </a:pPr>
            <a:r>
              <a:rPr lang="en-US" dirty="0"/>
              <a:t>(a) 'ant bat cod'</a:t>
            </a:r>
          </a:p>
          <a:p>
            <a:pPr marL="0" indent="0">
              <a:buNone/>
            </a:pPr>
            <a:r>
              <a:rPr lang="en-US" dirty="0"/>
              <a:t>(b) 'ant </a:t>
            </a:r>
            <a:r>
              <a:rPr lang="en-US" dirty="0" err="1"/>
              <a:t>ant</a:t>
            </a:r>
            <a:r>
              <a:rPr lang="en-US" dirty="0"/>
              <a:t> </a:t>
            </a:r>
            <a:r>
              <a:rPr lang="en-US" dirty="0" err="1"/>
              <a:t>ant</a:t>
            </a:r>
            <a:r>
              <a:rPr lang="en-US" dirty="0"/>
              <a:t> ant </a:t>
            </a:r>
            <a:r>
              <a:rPr lang="en-US" dirty="0" err="1"/>
              <a:t>ant</a:t>
            </a:r>
            <a:r>
              <a:rPr lang="en-US" dirty="0"/>
              <a:t> </a:t>
            </a:r>
            <a:r>
              <a:rPr lang="en-US" dirty="0" err="1"/>
              <a:t>ant</a:t>
            </a:r>
            <a:r>
              <a:rPr lang="en-US" dirty="0"/>
              <a:t> </a:t>
            </a:r>
            <a:r>
              <a:rPr lang="en-US" dirty="0" err="1"/>
              <a:t>ant</a:t>
            </a:r>
            <a:r>
              <a:rPr lang="en-US" dirty="0"/>
              <a:t> </a:t>
            </a:r>
            <a:r>
              <a:rPr lang="en-US" dirty="0" err="1"/>
              <a:t>ant</a:t>
            </a:r>
            <a:r>
              <a:rPr lang="en-US" dirty="0"/>
              <a:t> </a:t>
            </a:r>
            <a:r>
              <a:rPr lang="en-US" dirty="0" err="1"/>
              <a:t>ant</a:t>
            </a:r>
            <a:r>
              <a:rPr lang="en-US" dirty="0"/>
              <a:t> </a:t>
            </a:r>
            <a:r>
              <a:rPr lang="en-US" dirty="0" err="1"/>
              <a:t>ant</a:t>
            </a:r>
            <a:r>
              <a:rPr lang="en-US" dirty="0"/>
              <a:t> '</a:t>
            </a:r>
          </a:p>
          <a:p>
            <a:pPr marL="0" indent="0">
              <a:buNone/>
            </a:pPr>
            <a:r>
              <a:rPr lang="en-US" dirty="0"/>
              <a:t>(c) 'ant bat </a:t>
            </a:r>
            <a:r>
              <a:rPr lang="en-US" dirty="0" err="1"/>
              <a:t>bat</a:t>
            </a:r>
            <a:r>
              <a:rPr lang="en-US" dirty="0"/>
              <a:t> cod </a:t>
            </a:r>
            <a:r>
              <a:rPr lang="en-US" dirty="0" err="1"/>
              <a:t>cod</a:t>
            </a:r>
            <a:r>
              <a:rPr lang="en-US" dirty="0"/>
              <a:t> </a:t>
            </a:r>
            <a:r>
              <a:rPr lang="en-US" dirty="0" err="1"/>
              <a:t>cod</a:t>
            </a:r>
            <a:r>
              <a:rPr lang="en-US" dirty="0"/>
              <a:t>'</a:t>
            </a:r>
          </a:p>
          <a:p>
            <a:pPr marL="0" indent="0">
              <a:buNone/>
            </a:pPr>
            <a:r>
              <a:rPr lang="en-US" dirty="0"/>
              <a:t>(d) 'ant bat ant bat ant bat ant bat ant bat ant bat ant bat '</a:t>
            </a:r>
          </a:p>
          <a:p>
            <a:pPr marL="0" indent="0">
              <a:buNone/>
            </a:pPr>
            <a:r>
              <a:rPr lang="en-US" dirty="0"/>
              <a:t>(e) '</a:t>
            </a:r>
            <a:r>
              <a:rPr lang="en-US" dirty="0" err="1"/>
              <a:t>batbatcod</a:t>
            </a:r>
            <a:r>
              <a:rPr lang="en-US" dirty="0"/>
              <a:t> </a:t>
            </a:r>
            <a:r>
              <a:rPr lang="en-US" dirty="0" err="1"/>
              <a:t>batbatcod</a:t>
            </a:r>
            <a:r>
              <a:rPr lang="en-US" dirty="0"/>
              <a:t> </a:t>
            </a:r>
            <a:r>
              <a:rPr lang="en-US" dirty="0" err="1"/>
              <a:t>batbatcod</a:t>
            </a:r>
            <a:r>
              <a:rPr lang="en-US" dirty="0"/>
              <a:t> </a:t>
            </a:r>
            <a:r>
              <a:rPr lang="en-US" dirty="0" err="1"/>
              <a:t>batbatcod</a:t>
            </a:r>
            <a:r>
              <a:rPr lang="en-US" dirty="0"/>
              <a:t> </a:t>
            </a:r>
            <a:r>
              <a:rPr lang="en-US" dirty="0" err="1"/>
              <a:t>batbatcod</a:t>
            </a:r>
            <a:r>
              <a:rPr lang="en-US" dirty="0"/>
              <a:t> '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910103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1D629-6EF0-484D-B0D7-A2F5C9CB0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	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2FDD2-ADFD-49B7-96C1-4BFFCA76F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Implicit Conversion: If an algebraic or logical expression involves operands of different types, Python will convert each operand to the type that contains the others.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Explicit conversion </a:t>
            </a:r>
          </a:p>
          <a:p>
            <a:pPr lvl="1"/>
            <a:r>
              <a:rPr lang="en-US" dirty="0"/>
              <a:t>int()</a:t>
            </a:r>
          </a:p>
          <a:p>
            <a:pPr lvl="1"/>
            <a:r>
              <a:rPr lang="en-US" dirty="0"/>
              <a:t>float()</a:t>
            </a:r>
          </a:p>
          <a:p>
            <a:pPr lvl="1"/>
            <a:r>
              <a:rPr lang="en-US" dirty="0"/>
              <a:t>complex()</a:t>
            </a:r>
          </a:p>
          <a:p>
            <a:pPr lvl="1"/>
            <a:r>
              <a:rPr lang="en-US" dirty="0"/>
              <a:t>str()</a:t>
            </a:r>
            <a:endParaRPr lang="en-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199D1A-5712-451E-81C0-D77BA3A61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030" y="3314700"/>
            <a:ext cx="4597937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232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0D434-8201-42EE-8C53-D21C7059F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 and Tuples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958D1-0E4F-4205-B9A3-BB2E84003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 list is a sequence of objects separated by commas and enclosed in brackets ([ ]):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Lists help us organize data into a list: </a:t>
            </a:r>
          </a:p>
          <a:p>
            <a:pPr lvl="1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 shopping list, </a:t>
            </a:r>
          </a:p>
          <a:p>
            <a:pPr lvl="1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 list of courses,</a:t>
            </a:r>
          </a:p>
          <a:p>
            <a:pPr lvl="1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 list of contacts on your cell phone, </a:t>
            </a:r>
          </a:p>
          <a:p>
            <a:pPr lvl="1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 list of songs in your audio player, and so on.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objects in a list can be of any type: numbers, strings, even other lists.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 tuple object contains a sequence of values separated by commas and enclosed in parentheses (( )) instead of brackets ([ ])</a:t>
            </a:r>
          </a:p>
        </p:txBody>
      </p:sp>
    </p:spTree>
    <p:extLst>
      <p:ext uri="{BB962C8B-B14F-4D97-AF65-F5344CB8AC3E}">
        <p14:creationId xmlns:p14="http://schemas.microsoft.com/office/powerpoint/2010/main" val="3511824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4667C-01E6-4786-B246-DF34AA62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Cont’d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CB83B-42A0-4F60-9B87-252C68A35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create an empty list in python, use 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/>
              <a:t>list()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/>
              <a:t>[] </a:t>
            </a:r>
          </a:p>
          <a:p>
            <a:r>
              <a:rPr lang="en-US" dirty="0"/>
              <a:t>You can also make a list with some initial values:</a:t>
            </a:r>
          </a:p>
          <a:p>
            <a:pPr lvl="1"/>
            <a:r>
              <a:rPr lang="en-US" dirty="0"/>
              <a:t>Shopping = [‘shoes’, ‘clothes’]</a:t>
            </a:r>
          </a:p>
          <a:p>
            <a:r>
              <a:rPr lang="en-US" dirty="0"/>
              <a:t>Lists can contain other lists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: things = ['one', 2, [3, 4]]</a:t>
            </a:r>
          </a:p>
          <a:p>
            <a:r>
              <a:rPr lang="en-US" dirty="0"/>
              <a:t>Lists are mutable: its content can be changed</a:t>
            </a:r>
          </a:p>
          <a:p>
            <a:r>
              <a:rPr lang="en-US" dirty="0"/>
              <a:t>Tuples behave like lists except that tuples are immutable.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103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5A51D-BE4D-4A3A-A967-E2921F304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Indexing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3ED00-E402-46EC-909D-75314E00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417638"/>
            <a:ext cx="10554574" cy="3636511"/>
          </a:xfrm>
        </p:spPr>
        <p:txBody>
          <a:bodyPr/>
          <a:lstStyle/>
          <a:p>
            <a:r>
              <a:rPr lang="en-US" dirty="0"/>
              <a:t>Consider the example:</a:t>
            </a:r>
          </a:p>
          <a:p>
            <a:pPr lvl="1"/>
            <a:r>
              <a:rPr lang="en-US" dirty="0"/>
              <a:t>pets = ['goldfish', 'cat', 'dog’]</a:t>
            </a:r>
          </a:p>
          <a:p>
            <a:r>
              <a:rPr lang="en-US" dirty="0"/>
              <a:t>The index notation is given below</a:t>
            </a:r>
            <a:endParaRPr lang="en-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2A2FF5-4E5E-427C-8989-0AE723936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946" y="3896700"/>
            <a:ext cx="7049484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09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0CB11-5F0C-467A-89E6-540ADE28E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Operators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CFC6A-5A59-4F18-91F4-93D493F82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970451"/>
          </a:xfrm>
        </p:spPr>
        <p:txBody>
          <a:bodyPr/>
          <a:lstStyle/>
          <a:p>
            <a:r>
              <a:rPr lang="en-US" dirty="0"/>
              <a:t>Some basic list operation is given below:</a:t>
            </a:r>
          </a:p>
          <a:p>
            <a:pPr marL="0" indent="0">
              <a:buNone/>
            </a:pPr>
            <a:endParaRPr lang="en-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8A8A7A-C270-4083-81BF-5EA5FFABA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838" y="3192738"/>
            <a:ext cx="6792273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445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45120-3EA4-47FA-8C0D-C3AD453A2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Methods</a:t>
            </a:r>
            <a:endParaRPr lang="en-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3A5A61-53AC-4F17-9FCF-8C95B1E85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511" y="3085879"/>
            <a:ext cx="8249801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921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975F2-73DF-4749-B425-0DC69134E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Covered (Cont’d From Day 2)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98D8E-332E-4B5B-9589-674700770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Identifiers, Variables, operators, expressions and assignments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Basic data types (Boolean, int, float, string)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list container type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Implicit and Explicit type conversion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1-way and 2-way conditional statements</a:t>
            </a:r>
            <a:endParaRPr lang="en-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20600-2FB6-46BD-8C53-DBEF6A4B9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5AB4-0896-4DB3-9BF2-BEDEF292867A}" type="datetimeyyyy">
              <a:rPr lang="en-NG" smtClean="0"/>
              <a:t>2020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F648C-0091-4222-B670-D1802C89F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Splufic</a:t>
            </a:r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ACD5A-4BA7-4BFB-9B3C-2B3EA3221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4458-DAD2-4AB9-9F1D-0C876F6AA040}" type="slidenum">
              <a:rPr lang="en-NG" smtClean="0"/>
              <a:t>2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6732798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Click="0">
        <p15:prstTrans prst="crush"/>
      </p:transition>
    </mc:Choice>
    <mc:Fallback>
      <p:transition spd="slow" advClick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E3D61-B1D1-4755-A49E-5CF5037E4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Work 2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86396-1147-4150-A62F-8045C83BA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the list of student homework grades</a:t>
            </a:r>
          </a:p>
          <a:p>
            <a:pPr marL="0" indent="0">
              <a:buNone/>
            </a:pPr>
            <a:r>
              <a:rPr lang="en-US" dirty="0"/>
              <a:t>&gt;&gt;&gt; grades = [9, 7, 7, 10, 3, 9, 6, 6, 2]</a:t>
            </a:r>
          </a:p>
          <a:p>
            <a:pPr marL="0" indent="0">
              <a:buNone/>
            </a:pPr>
            <a:r>
              <a:rPr lang="en-US" dirty="0"/>
              <a:t>write:</a:t>
            </a:r>
          </a:p>
          <a:p>
            <a:pPr marL="0" indent="0">
              <a:buNone/>
            </a:pPr>
            <a:r>
              <a:rPr lang="en-US" dirty="0"/>
              <a:t>(a) An expression that evaluates to the number of 7 grades</a:t>
            </a:r>
          </a:p>
          <a:p>
            <a:pPr marL="0" indent="0">
              <a:buNone/>
            </a:pPr>
            <a:r>
              <a:rPr lang="en-US" dirty="0"/>
              <a:t>(b) A statement that changes the last grade to 4</a:t>
            </a:r>
          </a:p>
          <a:p>
            <a:pPr marL="0" indent="0">
              <a:buNone/>
            </a:pPr>
            <a:r>
              <a:rPr lang="en-US" dirty="0"/>
              <a:t>(c) An expression that evaluates to the maximum grade</a:t>
            </a:r>
          </a:p>
          <a:p>
            <a:pPr marL="0" indent="0">
              <a:buNone/>
            </a:pPr>
            <a:r>
              <a:rPr lang="en-US" dirty="0"/>
              <a:t>(d) A statement that sorts the list grades</a:t>
            </a:r>
          </a:p>
          <a:p>
            <a:pPr marL="0" indent="0">
              <a:buNone/>
            </a:pPr>
            <a:r>
              <a:rPr lang="en-US" dirty="0"/>
              <a:t>(e) An expression that evaluates to the average grade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4277287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17D5A-7854-46A4-B898-4A52648A1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 lists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0363-B241-4AE3-9BFC-3C3AF571B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also slice lists in the same way that you slice strings.</a:t>
            </a:r>
          </a:p>
          <a:p>
            <a:r>
              <a:rPr lang="en-US" dirty="0"/>
              <a:t>To slice lists, use the format: [start : end]</a:t>
            </a:r>
          </a:p>
          <a:p>
            <a:r>
              <a:rPr lang="en-US" dirty="0" err="1"/>
              <a:t>E.g</a:t>
            </a:r>
            <a:r>
              <a:rPr lang="en-US" dirty="0"/>
              <a:t>: </a:t>
            </a:r>
          </a:p>
          <a:p>
            <a:pPr lvl="1"/>
            <a:r>
              <a:rPr lang="en-US" sz="1800" b="0" i="0" u="none" strike="noStrike" baseline="0" dirty="0">
                <a:latin typeface="LiberationSerif"/>
              </a:rPr>
              <a:t>colors = [“red”, “orange”, “yellow”, “green”, “indigo”, “white”]</a:t>
            </a:r>
          </a:p>
          <a:p>
            <a:pPr lvl="1"/>
            <a:r>
              <a:rPr lang="en-US" sz="1800" b="0" i="0" u="none" strike="noStrike" baseline="0" dirty="0">
                <a:latin typeface="LiberationSerif"/>
              </a:rPr>
              <a:t>colors[3:6]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836357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FB47F-94CE-4C06-86C9-D656C80B1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b="1" dirty="0"/>
              <a:t>Questions?</a:t>
            </a:r>
            <a:endParaRPr lang="en-NG" sz="6600" b="1" dirty="0"/>
          </a:p>
        </p:txBody>
      </p:sp>
    </p:spTree>
    <p:extLst>
      <p:ext uri="{BB962C8B-B14F-4D97-AF65-F5344CB8AC3E}">
        <p14:creationId xmlns:p14="http://schemas.microsoft.com/office/powerpoint/2010/main" val="18343974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Click="0">
        <p15:prstTrans prst="crush"/>
      </p:transition>
    </mc:Choice>
    <mc:Fallback>
      <p:transition spd="slow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C177F-2E21-442D-80E2-43AD346CA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6DC62-01D6-4D6A-9CD9-06FFCFD2E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is like a container that stores values that you can access or change. </a:t>
            </a:r>
          </a:p>
          <a:p>
            <a:r>
              <a:rPr lang="en-US" dirty="0"/>
              <a:t>It is a way of pointing to a memory location used by a program. </a:t>
            </a:r>
          </a:p>
          <a:p>
            <a:r>
              <a:rPr lang="en-US" dirty="0"/>
              <a:t>You can use variables to instruct the computer to save or retrieve data to and from this memory location.</a:t>
            </a:r>
          </a:p>
          <a:p>
            <a:r>
              <a:rPr lang="en-US" dirty="0"/>
              <a:t>It helps us to uniquely identify and differentiate a variable from another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42018771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Click="0">
        <p15:prstTrans prst="crush"/>
      </p:transition>
    </mc:Choice>
    <mc:Fallback>
      <p:transition spd="slow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E1951-B572-4442-BBB5-752FC434E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names: naming convention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99D4D-7CAC-473D-88FF-787DC8CDE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78551"/>
          </a:xfrm>
        </p:spPr>
        <p:txBody>
          <a:bodyPr/>
          <a:lstStyle/>
          <a:p>
            <a:r>
              <a:rPr lang="en-US" dirty="0"/>
              <a:t>An identifier can be a combination of uppercase letters, lowercase letters, underscores, hyphen and digits (0-9).</a:t>
            </a:r>
          </a:p>
          <a:p>
            <a:r>
              <a:rPr lang="en-US" dirty="0"/>
              <a:t>variable names cannot start with numbers </a:t>
            </a:r>
          </a:p>
          <a:p>
            <a:r>
              <a:rPr lang="en-US" dirty="0"/>
              <a:t>Special characters such as %, @, and $ are not allowed</a:t>
            </a:r>
          </a:p>
          <a:p>
            <a:r>
              <a:rPr lang="en-US" dirty="0"/>
              <a:t>whenever a variable is Constant, use capital case</a:t>
            </a:r>
          </a:p>
          <a:p>
            <a:r>
              <a:rPr lang="en-US" dirty="0"/>
              <a:t>variable names should be specific and detailed</a:t>
            </a:r>
          </a:p>
          <a:p>
            <a:r>
              <a:rPr lang="en-US" dirty="0"/>
              <a:t>Python is a case-sensitive language and this behavior extends to identifiers</a:t>
            </a:r>
          </a:p>
          <a:p>
            <a:r>
              <a:rPr lang="en-US" dirty="0"/>
              <a:t>You cannot use Python keywords as identifiers.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9875322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Click="0">
        <p15:prstTrans prst="crush"/>
      </p:transition>
    </mc:Choice>
    <mc:Fallback>
      <p:transition spd="slow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70805-D3EE-4931-A317-CAAEC9158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Variable Declaration, Initialization and Assignment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248FA-BE78-43EB-B3B5-4979D377B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is </a:t>
            </a:r>
            <a:r>
              <a:rPr lang="en-US" b="1" u="sng" dirty="0"/>
              <a:t>declared</a:t>
            </a:r>
            <a:r>
              <a:rPr lang="en-US" dirty="0"/>
              <a:t> when it is given a name</a:t>
            </a:r>
          </a:p>
          <a:p>
            <a:r>
              <a:rPr lang="en-US" dirty="0"/>
              <a:t>A variable is </a:t>
            </a:r>
            <a:r>
              <a:rPr lang="en-US" b="1" u="sng" dirty="0"/>
              <a:t>initialized</a:t>
            </a:r>
            <a:r>
              <a:rPr lang="en-US" dirty="0"/>
              <a:t> when it is </a:t>
            </a:r>
            <a:r>
              <a:rPr lang="en-US" b="1" u="sng" dirty="0"/>
              <a:t>assigned</a:t>
            </a:r>
            <a:r>
              <a:rPr lang="en-US" dirty="0"/>
              <a:t> a value for the first time</a:t>
            </a:r>
          </a:p>
          <a:p>
            <a:r>
              <a:rPr lang="en-US" dirty="0"/>
              <a:t>The general format of an </a:t>
            </a:r>
            <a:r>
              <a:rPr lang="en-US" b="1" u="sng" dirty="0"/>
              <a:t>assignment</a:t>
            </a:r>
            <a:r>
              <a:rPr lang="en-US" dirty="0"/>
              <a:t> statement is: </a:t>
            </a:r>
            <a:r>
              <a:rPr lang="en-US" dirty="0">
                <a:solidFill>
                  <a:schemeClr val="accent1"/>
                </a:solidFill>
              </a:rPr>
              <a:t>&lt;variable&gt; = &lt;expression&gt;</a:t>
            </a:r>
          </a:p>
          <a:p>
            <a:r>
              <a:rPr lang="en-US" dirty="0"/>
              <a:t>In python, variables are declared and initialized at the same time</a:t>
            </a:r>
          </a:p>
          <a:p>
            <a:r>
              <a:rPr lang="en-US" dirty="0"/>
              <a:t>E.g.: </a:t>
            </a:r>
          </a:p>
          <a:p>
            <a:pPr lvl="1"/>
            <a:r>
              <a:rPr lang="en-US" dirty="0"/>
              <a:t>name = 'victor'</a:t>
            </a:r>
          </a:p>
          <a:p>
            <a:pPr lvl="1"/>
            <a:r>
              <a:rPr lang="en-US" dirty="0"/>
              <a:t>print(type(name))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5893810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Click="0">
        <p15:prstTrans prst="crush"/>
      </p:transition>
    </mc:Choice>
    <mc:Fallback>
      <p:transition spd="slow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BAC61-CCC1-4903-B6C6-B37A51FBC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C37DE-F41E-4562-91F7-371A451AA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</a:t>
            </a:r>
          </a:p>
          <a:p>
            <a:r>
              <a:rPr lang="en-US" dirty="0"/>
              <a:t>Boolean</a:t>
            </a:r>
          </a:p>
          <a:p>
            <a:r>
              <a:rPr lang="en-US" dirty="0"/>
              <a:t>String</a:t>
            </a:r>
          </a:p>
          <a:p>
            <a:r>
              <a:rPr lang="en-US" dirty="0"/>
              <a:t>Containers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Tuple</a:t>
            </a:r>
          </a:p>
          <a:p>
            <a:pPr lvl="1"/>
            <a:r>
              <a:rPr lang="en-US" dirty="0"/>
              <a:t>Set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984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7D78A-B65C-4812-B8F4-7F77CB681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82FF4-97F7-479F-841A-372B15357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36575"/>
            <a:ext cx="10554574" cy="3636511"/>
          </a:xfrm>
        </p:spPr>
        <p:txBody>
          <a:bodyPr/>
          <a:lstStyle/>
          <a:p>
            <a:r>
              <a:rPr lang="en-US" dirty="0"/>
              <a:t>Integer or whole numbers: e.g. int</a:t>
            </a:r>
          </a:p>
          <a:p>
            <a:pPr lvl="1"/>
            <a:r>
              <a:rPr lang="en-US" dirty="0"/>
              <a:t>Whole or regular: 2</a:t>
            </a:r>
          </a:p>
          <a:p>
            <a:pPr lvl="1"/>
            <a:r>
              <a:rPr lang="en-US" dirty="0"/>
              <a:t>Binary (base 2): 0b10</a:t>
            </a:r>
          </a:p>
          <a:p>
            <a:pPr lvl="1"/>
            <a:r>
              <a:rPr lang="en-US" dirty="0"/>
              <a:t>Octal (base 8): 0o2</a:t>
            </a:r>
          </a:p>
          <a:p>
            <a:pPr lvl="1"/>
            <a:r>
              <a:rPr lang="en-US" dirty="0"/>
              <a:t>Hexadecimal (base 16): 0x2</a:t>
            </a:r>
          </a:p>
          <a:p>
            <a:r>
              <a:rPr lang="en-US" dirty="0"/>
              <a:t>Decimal or fractional: float </a:t>
            </a:r>
          </a:p>
          <a:p>
            <a:r>
              <a:rPr lang="en-US" dirty="0"/>
              <a:t>Complex numbers</a:t>
            </a:r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157350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94979-1491-46D4-B29F-404C2B5DE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57866-32AB-41C2-A43D-ED603A3BF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Booleans are defined by bool</a:t>
            </a:r>
          </a:p>
          <a:p>
            <a:r>
              <a:rPr lang="en-US" dirty="0"/>
              <a:t>Booleans holds only two values</a:t>
            </a:r>
          </a:p>
          <a:p>
            <a:pPr lvl="1"/>
            <a:r>
              <a:rPr lang="en-US" dirty="0"/>
              <a:t>False</a:t>
            </a:r>
          </a:p>
          <a:p>
            <a:pPr lvl="1"/>
            <a:r>
              <a:rPr lang="en-US" dirty="0"/>
              <a:t>True</a:t>
            </a:r>
          </a:p>
          <a:p>
            <a:pPr lvl="1"/>
            <a:r>
              <a:rPr lang="en-US" dirty="0"/>
              <a:t>may be used to check if a string is empty or not</a:t>
            </a:r>
          </a:p>
          <a:p>
            <a:pPr lvl="1"/>
            <a:r>
              <a:rPr lang="en-US" dirty="0"/>
              <a:t>May also be used to test if a number is zero or not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319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557A7-A0BE-4B8F-8BCD-B889E008C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143D5-5009-4542-82D1-08DB3616D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string is a sequence of Unicode characters that may be a combination of letters, numbers, and special symbols.</a:t>
            </a:r>
          </a:p>
          <a:p>
            <a:r>
              <a:rPr lang="en-US" dirty="0"/>
              <a:t>To define a string in Python, you can enclose the string in matching single or double quotes:</a:t>
            </a:r>
          </a:p>
          <a:p>
            <a:r>
              <a:rPr lang="en-US" dirty="0"/>
              <a:t>E.g.: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chemeClr val="accent1"/>
                </a:solidFill>
              </a:rPr>
              <a:t>string1 = ‘I am enclosed in single quotes.’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chemeClr val="accent1"/>
                </a:solidFill>
              </a:rPr>
              <a:t>string2 = “I am enclosed in double quotes.”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chemeClr val="accent1"/>
                </a:solidFill>
              </a:rPr>
              <a:t>String3 = ‘don’t do this’</a:t>
            </a:r>
            <a:endParaRPr lang="en-NG" b="1" i="1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NG" b="1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463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718</TotalTime>
  <Words>1128</Words>
  <Application>Microsoft Office PowerPoint</Application>
  <PresentationFormat>Widescreen</PresentationFormat>
  <Paragraphs>144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Cambria</vt:lpstr>
      <vt:lpstr>Century Gothic</vt:lpstr>
      <vt:lpstr>LiberationSerif</vt:lpstr>
      <vt:lpstr>Wingdings</vt:lpstr>
      <vt:lpstr>Wingdings 2</vt:lpstr>
      <vt:lpstr>Quotable</vt:lpstr>
      <vt:lpstr>Splufic Python Training</vt:lpstr>
      <vt:lpstr>Topics Covered (Cont’d From Day 2)</vt:lpstr>
      <vt:lpstr>Variables</vt:lpstr>
      <vt:lpstr>variable names: naming convention</vt:lpstr>
      <vt:lpstr>Variable Declaration, Initialization and Assignment</vt:lpstr>
      <vt:lpstr>Data Types</vt:lpstr>
      <vt:lpstr>Numbers</vt:lpstr>
      <vt:lpstr>Booleans</vt:lpstr>
      <vt:lpstr>Strings</vt:lpstr>
      <vt:lpstr>String Indexing</vt:lpstr>
      <vt:lpstr>Basic String Functions/operations</vt:lpstr>
      <vt:lpstr>Slicing Strings</vt:lpstr>
      <vt:lpstr>Class Work 1</vt:lpstr>
      <vt:lpstr>Type Conversion </vt:lpstr>
      <vt:lpstr>Lists  and Tuples</vt:lpstr>
      <vt:lpstr>Lists Cont’d</vt:lpstr>
      <vt:lpstr>List Indexing</vt:lpstr>
      <vt:lpstr>List Operators</vt:lpstr>
      <vt:lpstr>List Methods</vt:lpstr>
      <vt:lpstr>Class Work 2</vt:lpstr>
      <vt:lpstr>Slicing lists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Splufic Python Training</dc:title>
  <dc:creator>Temitayo Olayemi</dc:creator>
  <cp:lastModifiedBy>Temitayo Olayemi</cp:lastModifiedBy>
  <cp:revision>37</cp:revision>
  <dcterms:created xsi:type="dcterms:W3CDTF">2020-09-25T13:30:25Z</dcterms:created>
  <dcterms:modified xsi:type="dcterms:W3CDTF">2020-10-03T22:56:09Z</dcterms:modified>
</cp:coreProperties>
</file>