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56" r:id="rId2"/>
    <p:sldId id="320" r:id="rId3"/>
    <p:sldId id="327" r:id="rId4"/>
    <p:sldId id="283" r:id="rId5"/>
    <p:sldId id="274" r:id="rId6"/>
    <p:sldId id="328" r:id="rId7"/>
    <p:sldId id="322" r:id="rId8"/>
    <p:sldId id="329" r:id="rId9"/>
    <p:sldId id="330" r:id="rId10"/>
    <p:sldId id="331" r:id="rId11"/>
    <p:sldId id="332" r:id="rId12"/>
    <p:sldId id="333" r:id="rId13"/>
    <p:sldId id="335" r:id="rId14"/>
    <p:sldId id="361" r:id="rId15"/>
    <p:sldId id="337" r:id="rId16"/>
    <p:sldId id="339" r:id="rId17"/>
    <p:sldId id="338" r:id="rId18"/>
    <p:sldId id="340" r:id="rId19"/>
    <p:sldId id="341" r:id="rId20"/>
    <p:sldId id="342" r:id="rId21"/>
    <p:sldId id="366" r:id="rId22"/>
    <p:sldId id="350" r:id="rId23"/>
    <p:sldId id="351" r:id="rId24"/>
    <p:sldId id="352" r:id="rId25"/>
    <p:sldId id="349" r:id="rId26"/>
    <p:sldId id="343" r:id="rId27"/>
    <p:sldId id="344" r:id="rId28"/>
    <p:sldId id="365" r:id="rId29"/>
    <p:sldId id="345" r:id="rId30"/>
    <p:sldId id="353" r:id="rId31"/>
    <p:sldId id="355" r:id="rId32"/>
    <p:sldId id="354" r:id="rId33"/>
    <p:sldId id="356" r:id="rId34"/>
    <p:sldId id="357" r:id="rId35"/>
    <p:sldId id="358" r:id="rId36"/>
    <p:sldId id="359" r:id="rId37"/>
    <p:sldId id="362" r:id="rId38"/>
    <p:sldId id="363" r:id="rId39"/>
    <p:sldId id="360" r:id="rId40"/>
    <p:sldId id="364" r:id="rId41"/>
    <p:sldId id="326" r:id="rId42"/>
    <p:sldId id="324" r:id="rId43"/>
  </p:sldIdLst>
  <p:sldSz cx="9144000" cy="5143500" type="screen16x9"/>
  <p:notesSz cx="6858000" cy="9144000"/>
  <p:defaultTextStyle>
    <a:defPPr>
      <a:defRPr lang="en-US"/>
    </a:defPPr>
    <a:lvl1pPr marL="0" algn="l" defTabSz="816334" rtl="0" eaLnBrk="1" latinLnBrk="0" hangingPunct="1">
      <a:defRPr sz="1600" kern="1200">
        <a:solidFill>
          <a:schemeClr val="tx1"/>
        </a:solidFill>
        <a:latin typeface="+mn-lt"/>
        <a:ea typeface="+mn-ea"/>
        <a:cs typeface="+mn-cs"/>
      </a:defRPr>
    </a:lvl1pPr>
    <a:lvl2pPr marL="408167" algn="l" defTabSz="816334" rtl="0" eaLnBrk="1" latinLnBrk="0" hangingPunct="1">
      <a:defRPr sz="1600" kern="1200">
        <a:solidFill>
          <a:schemeClr val="tx1"/>
        </a:solidFill>
        <a:latin typeface="+mn-lt"/>
        <a:ea typeface="+mn-ea"/>
        <a:cs typeface="+mn-cs"/>
      </a:defRPr>
    </a:lvl2pPr>
    <a:lvl3pPr marL="816334" algn="l" defTabSz="816334" rtl="0" eaLnBrk="1" latinLnBrk="0" hangingPunct="1">
      <a:defRPr sz="1600" kern="1200">
        <a:solidFill>
          <a:schemeClr val="tx1"/>
        </a:solidFill>
        <a:latin typeface="+mn-lt"/>
        <a:ea typeface="+mn-ea"/>
        <a:cs typeface="+mn-cs"/>
      </a:defRPr>
    </a:lvl3pPr>
    <a:lvl4pPr marL="1224501" algn="l" defTabSz="816334" rtl="0" eaLnBrk="1" latinLnBrk="0" hangingPunct="1">
      <a:defRPr sz="1600" kern="1200">
        <a:solidFill>
          <a:schemeClr val="tx1"/>
        </a:solidFill>
        <a:latin typeface="+mn-lt"/>
        <a:ea typeface="+mn-ea"/>
        <a:cs typeface="+mn-cs"/>
      </a:defRPr>
    </a:lvl4pPr>
    <a:lvl5pPr marL="1632668" algn="l" defTabSz="816334" rtl="0" eaLnBrk="1" latinLnBrk="0" hangingPunct="1">
      <a:defRPr sz="1600" kern="1200">
        <a:solidFill>
          <a:schemeClr val="tx1"/>
        </a:solidFill>
        <a:latin typeface="+mn-lt"/>
        <a:ea typeface="+mn-ea"/>
        <a:cs typeface="+mn-cs"/>
      </a:defRPr>
    </a:lvl5pPr>
    <a:lvl6pPr marL="2040835" algn="l" defTabSz="816334" rtl="0" eaLnBrk="1" latinLnBrk="0" hangingPunct="1">
      <a:defRPr sz="1600" kern="1200">
        <a:solidFill>
          <a:schemeClr val="tx1"/>
        </a:solidFill>
        <a:latin typeface="+mn-lt"/>
        <a:ea typeface="+mn-ea"/>
        <a:cs typeface="+mn-cs"/>
      </a:defRPr>
    </a:lvl6pPr>
    <a:lvl7pPr marL="2449002" algn="l" defTabSz="816334" rtl="0" eaLnBrk="1" latinLnBrk="0" hangingPunct="1">
      <a:defRPr sz="1600" kern="1200">
        <a:solidFill>
          <a:schemeClr val="tx1"/>
        </a:solidFill>
        <a:latin typeface="+mn-lt"/>
        <a:ea typeface="+mn-ea"/>
        <a:cs typeface="+mn-cs"/>
      </a:defRPr>
    </a:lvl7pPr>
    <a:lvl8pPr marL="2857169" algn="l" defTabSz="816334" rtl="0" eaLnBrk="1" latinLnBrk="0" hangingPunct="1">
      <a:defRPr sz="1600" kern="1200">
        <a:solidFill>
          <a:schemeClr val="tx1"/>
        </a:solidFill>
        <a:latin typeface="+mn-lt"/>
        <a:ea typeface="+mn-ea"/>
        <a:cs typeface="+mn-cs"/>
      </a:defRPr>
    </a:lvl8pPr>
    <a:lvl9pPr marL="3265336" algn="l" defTabSz="816334"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0032"/>
    <a:srgbClr val="71BB3E"/>
    <a:srgbClr val="72BF3C"/>
    <a:srgbClr val="6DB43B"/>
    <a:srgbClr val="000000"/>
    <a:srgbClr val="5F5F5F"/>
    <a:srgbClr val="F4A028"/>
    <a:srgbClr val="00783C"/>
    <a:srgbClr val="2C5376"/>
    <a:srgbClr val="58A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8" autoAdjust="0"/>
    <p:restoredTop sz="94660"/>
  </p:normalViewPr>
  <p:slideViewPr>
    <p:cSldViewPr snapToGrid="0">
      <p:cViewPr>
        <p:scale>
          <a:sx n="100" d="100"/>
          <a:sy n="100" d="100"/>
        </p:scale>
        <p:origin x="-342" y="-210"/>
      </p:cViewPr>
      <p:guideLst>
        <p:guide orient="horz" pos="574"/>
        <p:guide pos="2975"/>
      </p:guideLst>
    </p:cSldViewPr>
  </p:slideViewPr>
  <p:notesTextViewPr>
    <p:cViewPr>
      <p:scale>
        <a:sx n="100" d="100"/>
        <a:sy n="100" d="100"/>
      </p:scale>
      <p:origin x="0" y="0"/>
    </p:cViewPr>
  </p:notesTextViewPr>
  <p:sorterViewPr>
    <p:cViewPr>
      <p:scale>
        <a:sx n="37" d="100"/>
        <a:sy n="3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D71-E862-AD48-82C5-444BF6999B9F}" type="datetimeFigureOut">
              <a:rPr lang="en-US" smtClean="0"/>
              <a:t>8/24/2015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295265-E76F-6949-9808-40D4D6CC952F}" type="slidenum">
              <a:rPr lang="en-US" smtClean="0"/>
              <a:t>‹#›</a:t>
            </a:fld>
            <a:endParaRPr lang="en-US"/>
          </a:p>
        </p:txBody>
      </p:sp>
    </p:spTree>
    <p:extLst>
      <p:ext uri="{BB962C8B-B14F-4D97-AF65-F5344CB8AC3E}">
        <p14:creationId xmlns:p14="http://schemas.microsoft.com/office/powerpoint/2010/main" val="726025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51251A-5BED-4754-A54E-5B9B85CDEED8}" type="datetimeFigureOut">
              <a:rPr lang="en-US" smtClean="0"/>
              <a:pPr/>
              <a:t>8/24/2015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F07D8F-2101-4538-B4F2-6EE5F60E73D9}" type="slidenum">
              <a:rPr lang="en-US" smtClean="0"/>
              <a:pPr/>
              <a:t>‹#›</a:t>
            </a:fld>
            <a:endParaRPr lang="en-US"/>
          </a:p>
        </p:txBody>
      </p:sp>
    </p:spTree>
    <p:extLst>
      <p:ext uri="{BB962C8B-B14F-4D97-AF65-F5344CB8AC3E}">
        <p14:creationId xmlns:p14="http://schemas.microsoft.com/office/powerpoint/2010/main" val="3064211461"/>
      </p:ext>
    </p:extLst>
  </p:cSld>
  <p:clrMap bg1="lt1" tx1="dk1" bg2="lt2" tx2="dk2" accent1="accent1" accent2="accent2" accent3="accent3" accent4="accent4" accent5="accent5" accent6="accent6" hlink="hlink" folHlink="folHlink"/>
  <p:notesStyle>
    <a:lvl1pPr marL="0" algn="l" defTabSz="514259" rtl="0" eaLnBrk="1" latinLnBrk="0" hangingPunct="1">
      <a:defRPr sz="700" kern="1200">
        <a:solidFill>
          <a:schemeClr val="tx1"/>
        </a:solidFill>
        <a:latin typeface="+mn-lt"/>
        <a:ea typeface="+mn-ea"/>
        <a:cs typeface="+mn-cs"/>
      </a:defRPr>
    </a:lvl1pPr>
    <a:lvl2pPr marL="257129" algn="l" defTabSz="514259" rtl="0" eaLnBrk="1" latinLnBrk="0" hangingPunct="1">
      <a:defRPr sz="700" kern="1200">
        <a:solidFill>
          <a:schemeClr val="tx1"/>
        </a:solidFill>
        <a:latin typeface="+mn-lt"/>
        <a:ea typeface="+mn-ea"/>
        <a:cs typeface="+mn-cs"/>
      </a:defRPr>
    </a:lvl2pPr>
    <a:lvl3pPr marL="514259" algn="l" defTabSz="514259" rtl="0" eaLnBrk="1" latinLnBrk="0" hangingPunct="1">
      <a:defRPr sz="700" kern="1200">
        <a:solidFill>
          <a:schemeClr val="tx1"/>
        </a:solidFill>
        <a:latin typeface="+mn-lt"/>
        <a:ea typeface="+mn-ea"/>
        <a:cs typeface="+mn-cs"/>
      </a:defRPr>
    </a:lvl3pPr>
    <a:lvl4pPr marL="771388" algn="l" defTabSz="514259" rtl="0" eaLnBrk="1" latinLnBrk="0" hangingPunct="1">
      <a:defRPr sz="700" kern="1200">
        <a:solidFill>
          <a:schemeClr val="tx1"/>
        </a:solidFill>
        <a:latin typeface="+mn-lt"/>
        <a:ea typeface="+mn-ea"/>
        <a:cs typeface="+mn-cs"/>
      </a:defRPr>
    </a:lvl4pPr>
    <a:lvl5pPr marL="1028517" algn="l" defTabSz="514259" rtl="0" eaLnBrk="1" latinLnBrk="0" hangingPunct="1">
      <a:defRPr sz="700" kern="1200">
        <a:solidFill>
          <a:schemeClr val="tx1"/>
        </a:solidFill>
        <a:latin typeface="+mn-lt"/>
        <a:ea typeface="+mn-ea"/>
        <a:cs typeface="+mn-cs"/>
      </a:defRPr>
    </a:lvl5pPr>
    <a:lvl6pPr marL="1285646" algn="l" defTabSz="514259" rtl="0" eaLnBrk="1" latinLnBrk="0" hangingPunct="1">
      <a:defRPr sz="700" kern="1200">
        <a:solidFill>
          <a:schemeClr val="tx1"/>
        </a:solidFill>
        <a:latin typeface="+mn-lt"/>
        <a:ea typeface="+mn-ea"/>
        <a:cs typeface="+mn-cs"/>
      </a:defRPr>
    </a:lvl6pPr>
    <a:lvl7pPr marL="1542776" algn="l" defTabSz="514259" rtl="0" eaLnBrk="1" latinLnBrk="0" hangingPunct="1">
      <a:defRPr sz="700" kern="1200">
        <a:solidFill>
          <a:schemeClr val="tx1"/>
        </a:solidFill>
        <a:latin typeface="+mn-lt"/>
        <a:ea typeface="+mn-ea"/>
        <a:cs typeface="+mn-cs"/>
      </a:defRPr>
    </a:lvl7pPr>
    <a:lvl8pPr marL="1799905" algn="l" defTabSz="514259" rtl="0" eaLnBrk="1" latinLnBrk="0" hangingPunct="1">
      <a:defRPr sz="700" kern="1200">
        <a:solidFill>
          <a:schemeClr val="tx1"/>
        </a:solidFill>
        <a:latin typeface="+mn-lt"/>
        <a:ea typeface="+mn-ea"/>
        <a:cs typeface="+mn-cs"/>
      </a:defRPr>
    </a:lvl8pPr>
    <a:lvl9pPr marL="2057034" algn="l" defTabSz="514259" rtl="0" eaLnBrk="1" latinLnBrk="0" hangingPunct="1">
      <a:defRPr sz="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Title">
    <p:spTree>
      <p:nvGrpSpPr>
        <p:cNvPr id="1" name=""/>
        <p:cNvGrpSpPr/>
        <p:nvPr/>
      </p:nvGrpSpPr>
      <p:grpSpPr>
        <a:xfrm>
          <a:off x="0" y="0"/>
          <a:ext cx="0" cy="0"/>
          <a:chOff x="0" y="0"/>
          <a:chExt cx="0" cy="0"/>
        </a:xfrm>
      </p:grpSpPr>
      <p:pic>
        <p:nvPicPr>
          <p:cNvPr id="2" name="Picture 1" descr="CVR-PPT-conf2015-1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 y="-11430"/>
            <a:ext cx="9160213" cy="5166360"/>
          </a:xfrm>
          <a:prstGeom prst="rect">
            <a:avLst/>
          </a:prstGeom>
        </p:spPr>
      </p:pic>
      <p:sp>
        <p:nvSpPr>
          <p:cNvPr id="12" name="TextBox 11"/>
          <p:cNvSpPr txBox="1"/>
          <p:nvPr userDrawn="1"/>
        </p:nvSpPr>
        <p:spPr>
          <a:xfrm>
            <a:off x="7614352" y="47360"/>
            <a:ext cx="1444417" cy="175039"/>
          </a:xfrm>
          <a:prstGeom prst="rect">
            <a:avLst/>
          </a:prstGeom>
          <a:noFill/>
        </p:spPr>
        <p:txBody>
          <a:bodyPr wrap="square" lIns="51426" tIns="25713" rIns="51426" bIns="25713" rtlCol="0">
            <a:spAutoFit/>
          </a:bodyPr>
          <a:lstStyle/>
          <a:p>
            <a:pPr algn="r"/>
            <a:r>
              <a:rPr lang="en-US" sz="800" dirty="0" smtClean="0">
                <a:solidFill>
                  <a:srgbClr val="FFFFFF"/>
                </a:solidFill>
              </a:rPr>
              <a:t>Copyright</a:t>
            </a:r>
            <a:r>
              <a:rPr lang="en-US" sz="800" baseline="0" dirty="0" smtClean="0">
                <a:solidFill>
                  <a:srgbClr val="FFFFFF"/>
                </a:solidFill>
              </a:rPr>
              <a:t> © 2015 </a:t>
            </a:r>
            <a:r>
              <a:rPr lang="en-US" sz="800" baseline="0" dirty="0" err="1" smtClean="0">
                <a:solidFill>
                  <a:srgbClr val="FFFFFF"/>
                </a:solidFill>
              </a:rPr>
              <a:t>Splunk</a:t>
            </a:r>
            <a:r>
              <a:rPr lang="en-US" sz="800" baseline="0" dirty="0" smtClean="0">
                <a:solidFill>
                  <a:srgbClr val="FFFFFF"/>
                </a:solidFill>
              </a:rPr>
              <a:t> Inc.</a:t>
            </a:r>
            <a:endParaRPr lang="en-US" sz="800" dirty="0">
              <a:solidFill>
                <a:srgbClr val="FFFFFF"/>
              </a:solidFill>
            </a:endParaRPr>
          </a:p>
        </p:txBody>
      </p:sp>
      <p:sp>
        <p:nvSpPr>
          <p:cNvPr id="7" name="Title 8"/>
          <p:cNvSpPr>
            <a:spLocks noGrp="1"/>
          </p:cNvSpPr>
          <p:nvPr>
            <p:ph type="title"/>
          </p:nvPr>
        </p:nvSpPr>
        <p:spPr>
          <a:xfrm>
            <a:off x="4572000" y="1786667"/>
            <a:ext cx="4002215" cy="859280"/>
          </a:xfrm>
        </p:spPr>
        <p:txBody>
          <a:bodyPr>
            <a:noAutofit/>
          </a:bodyPr>
          <a:lstStyle>
            <a:lvl1pPr algn="l">
              <a:lnSpc>
                <a:spcPct val="80000"/>
              </a:lnSpc>
              <a:defRPr sz="3400">
                <a:solidFill>
                  <a:schemeClr val="bg1"/>
                </a:solidFill>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Box -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7" name="AutoShape 2"/>
          <p:cNvSpPr>
            <a:spLocks noChangeArrowheads="1"/>
          </p:cNvSpPr>
          <p:nvPr userDrawn="1"/>
        </p:nvSpPr>
        <p:spPr bwMode="gray">
          <a:xfrm>
            <a:off x="655460" y="1328737"/>
            <a:ext cx="7835928" cy="2636044"/>
          </a:xfrm>
          <a:prstGeom prst="roundRect">
            <a:avLst>
              <a:gd name="adj" fmla="val 9894"/>
            </a:avLst>
          </a:prstGeom>
          <a:gradFill flip="none" rotWithShape="1">
            <a:gsLst>
              <a:gs pos="0">
                <a:srgbClr val="72BF3C"/>
              </a:gs>
              <a:gs pos="100000">
                <a:schemeClr val="accent3">
                  <a:lumMod val="75000"/>
                </a:schemeClr>
              </a:gs>
            </a:gsLst>
            <a:lin ang="5400000" scaled="0"/>
            <a:tileRect/>
          </a:gradFill>
          <a:ln w="25400">
            <a:noFill/>
            <a:round/>
            <a:headEnd/>
            <a:tailEnd/>
          </a:ln>
          <a:effectLst>
            <a:innerShdw blurRad="165100" dist="50800" dir="16200000">
              <a:schemeClr val="bg1">
                <a:alpha val="28000"/>
              </a:schemeClr>
            </a:innerShdw>
          </a:effectLst>
        </p:spPr>
        <p:txBody>
          <a:bodyPr lIns="51426" tIns="25713" rIns="51426" bIns="25713"/>
          <a:lstStyle/>
          <a:p>
            <a:pPr lvl="0" defTabSz="514259"/>
            <a:endParaRPr lang="en-US" sz="1300" kern="0" noProof="0">
              <a:solidFill>
                <a:srgbClr val="FFFFFF"/>
              </a:solidFill>
              <a:latin typeface="Myriad Pro" charset="0"/>
              <a:sym typeface="Myriad Pro" charset="0"/>
            </a:endParaRPr>
          </a:p>
        </p:txBody>
      </p:sp>
      <p:sp>
        <p:nvSpPr>
          <p:cNvPr id="5" name="Content Placeholder 2"/>
          <p:cNvSpPr>
            <a:spLocks noGrp="1"/>
          </p:cNvSpPr>
          <p:nvPr>
            <p:ph idx="13"/>
          </p:nvPr>
        </p:nvSpPr>
        <p:spPr>
          <a:xfrm>
            <a:off x="646278" y="1762130"/>
            <a:ext cx="7850592" cy="1707696"/>
          </a:xfrm>
        </p:spPr>
        <p:txBody>
          <a:bodyPr anchor="ctr">
            <a:noAutofit/>
          </a:bodyPr>
          <a:lstStyle>
            <a:lvl1pPr marL="0" indent="0" algn="ctr">
              <a:buFontTx/>
              <a:buNone/>
              <a:defRPr sz="3000"/>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Box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27CC8FC-DC84-4CE8-AADD-ED05D9A2A54F}" type="slidenum">
              <a:rPr lang="en-US" smtClean="0"/>
              <a:pPr/>
              <a:t>‹#›</a:t>
            </a:fld>
            <a:endParaRPr lang="en-US" dirty="0"/>
          </a:p>
        </p:txBody>
      </p:sp>
      <p:sp>
        <p:nvSpPr>
          <p:cNvPr id="5" name="AutoShape 2"/>
          <p:cNvSpPr>
            <a:spLocks noChangeArrowheads="1"/>
          </p:cNvSpPr>
          <p:nvPr userDrawn="1"/>
        </p:nvSpPr>
        <p:spPr bwMode="gray">
          <a:xfrm>
            <a:off x="655460" y="1328737"/>
            <a:ext cx="7835928" cy="2636044"/>
          </a:xfrm>
          <a:prstGeom prst="roundRect">
            <a:avLst>
              <a:gd name="adj" fmla="val 9894"/>
            </a:avLst>
          </a:prstGeom>
          <a:gradFill flip="none" rotWithShape="1">
            <a:gsLst>
              <a:gs pos="100000">
                <a:schemeClr val="accent5">
                  <a:lumMod val="50000"/>
                </a:schemeClr>
              </a:gs>
              <a:gs pos="0">
                <a:schemeClr val="accent5"/>
              </a:gs>
            </a:gsLst>
            <a:lin ang="5400000" scaled="0"/>
            <a:tileRect/>
          </a:gradFill>
          <a:ln w="25400">
            <a:noFill/>
            <a:round/>
            <a:headEnd/>
            <a:tailEnd/>
          </a:ln>
          <a:effectLst>
            <a:innerShdw blurRad="165100" dist="50800" dir="16200000">
              <a:schemeClr val="bg1">
                <a:alpha val="28000"/>
              </a:schemeClr>
            </a:innerShdw>
          </a:effectLst>
        </p:spPr>
        <p:txBody>
          <a:bodyPr lIns="51426" tIns="25713" rIns="51426" bIns="25713"/>
          <a:lstStyle/>
          <a:p>
            <a:pPr lvl="0" defTabSz="514259"/>
            <a:endParaRPr lang="en-US" sz="1300" kern="0" noProof="0">
              <a:solidFill>
                <a:srgbClr val="FFFFFF"/>
              </a:solidFill>
              <a:latin typeface="Myriad Pro" charset="0"/>
              <a:sym typeface="Myriad Pro" charset="0"/>
            </a:endParaRPr>
          </a:p>
        </p:txBody>
      </p:sp>
      <p:sp>
        <p:nvSpPr>
          <p:cNvPr id="6" name="Content Placeholder 2"/>
          <p:cNvSpPr>
            <a:spLocks noGrp="1"/>
          </p:cNvSpPr>
          <p:nvPr>
            <p:ph idx="13"/>
          </p:nvPr>
        </p:nvSpPr>
        <p:spPr>
          <a:xfrm>
            <a:off x="646278" y="1762130"/>
            <a:ext cx="7850592" cy="1707696"/>
          </a:xfrm>
        </p:spPr>
        <p:txBody>
          <a:bodyPr anchor="ctr">
            <a:noAutofit/>
          </a:bodyPr>
          <a:lstStyle>
            <a:lvl1pPr marL="0" indent="0" algn="ctr">
              <a:buFontTx/>
              <a:buNone/>
              <a:defRPr sz="3000">
                <a:solidFill>
                  <a:srgbClr val="FFFFFF"/>
                </a:solidFill>
              </a:defRPr>
            </a:lvl1pPr>
          </a:lstStyle>
          <a:p>
            <a:pPr lvl="0"/>
            <a:r>
              <a:rPr lang="en-US" smtClean="0"/>
              <a:t>Click to edit Master text styles</a:t>
            </a:r>
          </a:p>
        </p:txBody>
      </p:sp>
    </p:spTree>
    <p:extLst>
      <p:ext uri="{BB962C8B-B14F-4D97-AF65-F5344CB8AC3E}">
        <p14:creationId xmlns:p14="http://schemas.microsoft.com/office/powerpoint/2010/main" val="3936872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Box - Gr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27CC8FC-DC84-4CE8-AADD-ED05D9A2A54F}" type="slidenum">
              <a:rPr lang="en-US" smtClean="0"/>
              <a:pPr/>
              <a:t>‹#›</a:t>
            </a:fld>
            <a:endParaRPr lang="en-US" dirty="0"/>
          </a:p>
        </p:txBody>
      </p:sp>
      <p:sp>
        <p:nvSpPr>
          <p:cNvPr id="4" name="AutoShape 2"/>
          <p:cNvSpPr>
            <a:spLocks noChangeArrowheads="1"/>
          </p:cNvSpPr>
          <p:nvPr userDrawn="1"/>
        </p:nvSpPr>
        <p:spPr bwMode="gray">
          <a:xfrm>
            <a:off x="655460" y="1328737"/>
            <a:ext cx="7835928" cy="2636044"/>
          </a:xfrm>
          <a:prstGeom prst="roundRect">
            <a:avLst>
              <a:gd name="adj" fmla="val 9894"/>
            </a:avLst>
          </a:prstGeom>
          <a:gradFill rotWithShape="1">
            <a:gsLst>
              <a:gs pos="0">
                <a:srgbClr val="5F5F5F"/>
              </a:gs>
              <a:gs pos="100000">
                <a:srgbClr val="333333"/>
              </a:gs>
            </a:gsLst>
            <a:lin ang="5400000" scaled="1"/>
          </a:gradFill>
          <a:ln w="9525">
            <a:noFill/>
            <a:miter lim="800000"/>
            <a:headEnd/>
            <a:tailEnd/>
          </a:ln>
          <a:effectLst>
            <a:innerShdw blurRad="165100" dist="50800" dir="16200000">
              <a:schemeClr val="bg1">
                <a:alpha val="28000"/>
              </a:schemeClr>
            </a:innerShdw>
          </a:effectLst>
        </p:spPr>
        <p:txBody>
          <a:bodyPr wrap="none" lIns="51426" tIns="25713" rIns="51426" bIns="25713" anchor="ctr"/>
          <a:lstStyle/>
          <a:p>
            <a:pPr lvl="0" defTabSz="514259"/>
            <a:endParaRPr lang="en-US" sz="1000" kern="0" noProof="0">
              <a:solidFill>
                <a:sysClr val="windowText" lastClr="000000"/>
              </a:solidFill>
              <a:sym typeface="Myriad Pro" charset="0"/>
            </a:endParaRPr>
          </a:p>
        </p:txBody>
      </p:sp>
      <p:sp>
        <p:nvSpPr>
          <p:cNvPr id="5" name="Content Placeholder 2"/>
          <p:cNvSpPr>
            <a:spLocks noGrp="1"/>
          </p:cNvSpPr>
          <p:nvPr>
            <p:ph idx="13"/>
          </p:nvPr>
        </p:nvSpPr>
        <p:spPr>
          <a:xfrm>
            <a:off x="646278" y="1762130"/>
            <a:ext cx="7850592" cy="1707696"/>
          </a:xfrm>
        </p:spPr>
        <p:txBody>
          <a:bodyPr anchor="ctr">
            <a:noAutofit/>
          </a:bodyPr>
          <a:lstStyle>
            <a:lvl1pPr marL="0" indent="0" algn="ctr">
              <a:buFontTx/>
              <a:buNone/>
              <a:defRPr sz="3000">
                <a:solidFill>
                  <a:srgbClr val="FFFFFF"/>
                </a:solidFill>
              </a:defRPr>
            </a:lvl1pPr>
          </a:lstStyle>
          <a:p>
            <a:pPr lvl="0"/>
            <a:r>
              <a:rPr lang="en-US" smtClean="0"/>
              <a:t>Click to edit Master text styles</a:t>
            </a:r>
          </a:p>
        </p:txBody>
      </p:sp>
    </p:spTree>
    <p:extLst>
      <p:ext uri="{BB962C8B-B14F-4D97-AF65-F5344CB8AC3E}">
        <p14:creationId xmlns:p14="http://schemas.microsoft.com/office/powerpoint/2010/main" val="1826310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66 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27CC8FC-DC84-4CE8-AADD-ED05D9A2A54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pic>
        <p:nvPicPr>
          <p:cNvPr id="4" name="Picture 3" descr="CVR-PPT-conf2015-1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 y="-11430"/>
            <a:ext cx="9160213" cy="5166360"/>
          </a:xfrm>
          <a:prstGeom prst="rect">
            <a:avLst/>
          </a:prstGeom>
        </p:spPr>
      </p:pic>
      <p:sp>
        <p:nvSpPr>
          <p:cNvPr id="2" name="TextBox 1"/>
          <p:cNvSpPr txBox="1"/>
          <p:nvPr userDrawn="1"/>
        </p:nvSpPr>
        <p:spPr>
          <a:xfrm>
            <a:off x="5680069" y="1894301"/>
            <a:ext cx="3203608" cy="675185"/>
          </a:xfrm>
          <a:prstGeom prst="rect">
            <a:avLst/>
          </a:prstGeom>
          <a:noFill/>
        </p:spPr>
        <p:txBody>
          <a:bodyPr wrap="square" lIns="51426" tIns="25713" rIns="51426" bIns="25713" rtlCol="0">
            <a:spAutoFit/>
          </a:bodyPr>
          <a:lstStyle/>
          <a:p>
            <a:r>
              <a:rPr lang="en-US" sz="4000" dirty="0" smtClean="0">
                <a:solidFill>
                  <a:srgbClr val="FFFFFF"/>
                </a:solidFill>
              </a:rPr>
              <a:t>THANK YOU</a:t>
            </a:r>
            <a:endParaRPr lang="en-US" sz="4000" dirty="0">
              <a:solidFill>
                <a:srgbClr val="FFFFFF"/>
              </a:solidFill>
            </a:endParaRPr>
          </a:p>
        </p:txBody>
      </p:sp>
    </p:spTree>
    <p:extLst>
      <p:ext uri="{BB962C8B-B14F-4D97-AF65-F5344CB8AC3E}">
        <p14:creationId xmlns:p14="http://schemas.microsoft.com/office/powerpoint/2010/main" val="23197703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CVR-PPT-conf2015-1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7" y="0"/>
            <a:ext cx="9160213" cy="5166360"/>
          </a:xfrm>
          <a:prstGeom prst="rect">
            <a:avLst/>
          </a:prstGeom>
        </p:spPr>
      </p:pic>
      <p:sp>
        <p:nvSpPr>
          <p:cNvPr id="9" name="Title 8"/>
          <p:cNvSpPr>
            <a:spLocks noGrp="1"/>
          </p:cNvSpPr>
          <p:nvPr>
            <p:ph type="title"/>
          </p:nvPr>
        </p:nvSpPr>
        <p:spPr>
          <a:xfrm>
            <a:off x="4572000" y="1814819"/>
            <a:ext cx="3820878" cy="808674"/>
          </a:xfrm>
        </p:spPr>
        <p:txBody>
          <a:bodyPr>
            <a:noAutofit/>
          </a:bodyPr>
          <a:lstStyle>
            <a:lvl1pPr algn="l">
              <a:lnSpc>
                <a:spcPct val="80000"/>
              </a:lnSpc>
              <a:defRPr sz="3400">
                <a:solidFill>
                  <a:srgbClr val="FFFFFF"/>
                </a:solidFill>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bwMode="gray"/>
        <p:txBody>
          <a:bodyPr/>
          <a:lstStyle>
            <a:lvl1pPr marL="257129" marR="0" indent="-257129" algn="l" defTabSz="816334" rtl="0" eaLnBrk="1" fontAlgn="auto" latinLnBrk="0" hangingPunct="1">
              <a:lnSpc>
                <a:spcPct val="100000"/>
              </a:lnSpc>
              <a:spcBef>
                <a:spcPts val="675"/>
              </a:spcBef>
              <a:spcAft>
                <a:spcPts val="0"/>
              </a:spcAft>
              <a:buClrTx/>
              <a:buSzPct val="80000"/>
              <a:buFontTx/>
              <a:buBlip>
                <a:blip r:embed="rId2"/>
              </a:buBlip>
              <a:tabLst/>
              <a:defRPr>
                <a:solidFill>
                  <a:srgbClr val="000000"/>
                </a:solidFill>
              </a:defRPr>
            </a:lvl1pPr>
            <a:lvl2pPr>
              <a:defRPr>
                <a:solidFill>
                  <a:srgbClr val="000000"/>
                </a:solidFill>
              </a:defRPr>
            </a:lvl2pPr>
            <a:lvl3pPr>
              <a:defRPr>
                <a:solidFill>
                  <a:schemeClr val="bg1"/>
                </a:solidFill>
              </a:defRPr>
            </a:lvl3pPr>
            <a:lvl4pPr>
              <a:defRPr>
                <a:solidFill>
                  <a:schemeClr val="bg1"/>
                </a:solidFill>
              </a:defRPr>
            </a:lvl4pPr>
            <a:lvl5pPr>
              <a:defRPr>
                <a:solidFill>
                  <a:schemeClr val="bg1"/>
                </a:solidFill>
              </a:defRPr>
            </a:lvl5pPr>
          </a:lstStyle>
          <a:p>
            <a:pPr marL="257129" marR="0" lvl="0"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Click to edit Master text styles</a:t>
            </a:r>
          </a:p>
          <a:p>
            <a:pPr marL="257129" marR="0" lvl="1"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Second level</a:t>
            </a:r>
          </a:p>
        </p:txBody>
      </p:sp>
      <p:sp>
        <p:nvSpPr>
          <p:cNvPr id="6" name="Slide Number Placeholder 5"/>
          <p:cNvSpPr>
            <a:spLocks noGrp="1"/>
          </p:cNvSpPr>
          <p:nvPr>
            <p:ph type="sldNum" sz="quarter" idx="12"/>
          </p:nvPr>
        </p:nvSpPr>
        <p:spPr bwMode="gray"/>
        <p:txBody>
          <a:bodyPr/>
          <a:lstStyle/>
          <a:p>
            <a:fld id="{027CC8FC-DC84-4CE8-AADD-ED05D9A2A54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1"/>
            <a:ext cx="9143999" cy="911721"/>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0" y="789260"/>
            <a:ext cx="9144000" cy="625886"/>
          </a:xfrm>
        </p:spPr>
        <p:txBody>
          <a:bodyPr anchor="t">
            <a:normAutofit/>
          </a:bodyPr>
          <a:lstStyle>
            <a:lvl1pPr marL="0" indent="0" algn="ctr">
              <a:spcBef>
                <a:spcPts val="0"/>
              </a:spcBef>
              <a:buNone/>
              <a:defRPr sz="2200">
                <a:solidFill>
                  <a:schemeClr val="tx1"/>
                </a:solidFill>
              </a:defRPr>
            </a:lvl1pPr>
            <a:lvl2pPr marL="408167" indent="0" algn="ctr">
              <a:buNone/>
              <a:defRPr>
                <a:solidFill>
                  <a:schemeClr val="tx1">
                    <a:tint val="75000"/>
                  </a:schemeClr>
                </a:solidFill>
              </a:defRPr>
            </a:lvl2pPr>
            <a:lvl3pPr marL="816334" indent="0" algn="ctr">
              <a:buNone/>
              <a:defRPr>
                <a:solidFill>
                  <a:schemeClr val="tx1">
                    <a:tint val="75000"/>
                  </a:schemeClr>
                </a:solidFill>
              </a:defRPr>
            </a:lvl3pPr>
            <a:lvl4pPr marL="1224501" indent="0" algn="ctr">
              <a:buNone/>
              <a:defRPr>
                <a:solidFill>
                  <a:schemeClr val="tx1">
                    <a:tint val="75000"/>
                  </a:schemeClr>
                </a:solidFill>
              </a:defRPr>
            </a:lvl4pPr>
            <a:lvl5pPr marL="1632668" indent="0" algn="ctr">
              <a:buNone/>
              <a:defRPr>
                <a:solidFill>
                  <a:schemeClr val="tx1">
                    <a:tint val="75000"/>
                  </a:schemeClr>
                </a:solidFill>
              </a:defRPr>
            </a:lvl5pPr>
            <a:lvl6pPr marL="2040835" indent="0" algn="ctr">
              <a:buNone/>
              <a:defRPr>
                <a:solidFill>
                  <a:schemeClr val="tx1">
                    <a:tint val="75000"/>
                  </a:schemeClr>
                </a:solidFill>
              </a:defRPr>
            </a:lvl6pPr>
            <a:lvl7pPr marL="2449002" indent="0" algn="ctr">
              <a:buNone/>
              <a:defRPr>
                <a:solidFill>
                  <a:schemeClr val="tx1">
                    <a:tint val="75000"/>
                  </a:schemeClr>
                </a:solidFill>
              </a:defRPr>
            </a:lvl7pPr>
            <a:lvl8pPr marL="2857169" indent="0" algn="ctr">
              <a:buNone/>
              <a:defRPr>
                <a:solidFill>
                  <a:schemeClr val="tx1">
                    <a:tint val="75000"/>
                  </a:schemeClr>
                </a:solidFill>
              </a:defRPr>
            </a:lvl8pPr>
            <a:lvl9pPr marL="3265336"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8" name="Content Placeholder 2"/>
          <p:cNvSpPr>
            <a:spLocks noGrp="1"/>
          </p:cNvSpPr>
          <p:nvPr>
            <p:ph idx="1"/>
          </p:nvPr>
        </p:nvSpPr>
        <p:spPr bwMode="gray">
          <a:xfrm>
            <a:off x="457201" y="1027340"/>
            <a:ext cx="8229600" cy="3567283"/>
          </a:xfrm>
        </p:spPr>
        <p:txBody>
          <a:bodyPr/>
          <a:lstStyle>
            <a:lvl1pPr marL="257129" marR="0" indent="-257129" algn="l" defTabSz="816334" rtl="0" eaLnBrk="1" fontAlgn="auto" latinLnBrk="0" hangingPunct="1">
              <a:lnSpc>
                <a:spcPct val="100000"/>
              </a:lnSpc>
              <a:spcBef>
                <a:spcPts val="675"/>
              </a:spcBef>
              <a:spcAft>
                <a:spcPts val="0"/>
              </a:spcAft>
              <a:buClrTx/>
              <a:buSzPct val="80000"/>
              <a:buFontTx/>
              <a:buBlip>
                <a:blip r:embed="rId2"/>
              </a:buBlip>
              <a:tabLst/>
              <a:defRPr>
                <a:solidFill>
                  <a:schemeClr val="tx1"/>
                </a:solidFill>
              </a:defRPr>
            </a:lvl1pPr>
            <a:lvl2pPr marL="543722" marR="0" indent="-286592" algn="l" defTabSz="816334" rtl="0" eaLnBrk="1" fontAlgn="auto" latinLnBrk="0" hangingPunct="1">
              <a:lnSpc>
                <a:spcPct val="100000"/>
              </a:lnSpc>
              <a:spcBef>
                <a:spcPts val="0"/>
              </a:spcBef>
              <a:spcAft>
                <a:spcPts val="0"/>
              </a:spcAft>
              <a:buClrTx/>
              <a:buSzTx/>
              <a:buFont typeface="Calibri" pitchFamily="34" charset="0"/>
              <a:buChar char="–"/>
              <a:tabLst/>
              <a:defRPr>
                <a:solidFill>
                  <a:schemeClr val="bg1"/>
                </a:solidFill>
              </a:defRPr>
            </a:lvl2pPr>
            <a:lvl3pPr marL="712462" marR="0" indent="-158920" algn="l" defTabSz="816334" rtl="0" eaLnBrk="1" fontAlgn="auto" latinLnBrk="0" hangingPunct="1">
              <a:lnSpc>
                <a:spcPct val="100000"/>
              </a:lnSpc>
              <a:spcBef>
                <a:spcPts val="0"/>
              </a:spcBef>
              <a:spcAft>
                <a:spcPts val="0"/>
              </a:spcAft>
              <a:buClr>
                <a:srgbClr val="7F7F7F"/>
              </a:buClr>
              <a:buSzPct val="100000"/>
              <a:buFont typeface="Wingdings 3" pitchFamily="18" charset="2"/>
              <a:buChar char="ê"/>
              <a:tabLst/>
              <a:defRPr>
                <a:solidFill>
                  <a:schemeClr val="bg1"/>
                </a:solidFill>
              </a:defRPr>
            </a:lvl3pPr>
            <a:lvl4pPr marL="1028517" marR="0" indent="-306234" algn="l" defTabSz="816334" rtl="0" eaLnBrk="1" fontAlgn="auto" latinLnBrk="0" hangingPunct="1">
              <a:lnSpc>
                <a:spcPct val="100000"/>
              </a:lnSpc>
              <a:spcBef>
                <a:spcPts val="0"/>
              </a:spcBef>
              <a:spcAft>
                <a:spcPts val="0"/>
              </a:spcAft>
              <a:buClrTx/>
              <a:buSzTx/>
              <a:buFont typeface="Arial" pitchFamily="34" charset="0"/>
              <a:buChar char="–"/>
              <a:tabLst/>
              <a:defRPr>
                <a:solidFill>
                  <a:schemeClr val="bg1"/>
                </a:solidFill>
              </a:defRPr>
            </a:lvl4pPr>
            <a:lvl5pPr marL="1226721" marR="0" indent="-168741" algn="l" defTabSz="816334" rtl="0" eaLnBrk="1" fontAlgn="auto" latinLnBrk="0" hangingPunct="1">
              <a:lnSpc>
                <a:spcPct val="100000"/>
              </a:lnSpc>
              <a:spcBef>
                <a:spcPts val="0"/>
              </a:spcBef>
              <a:spcAft>
                <a:spcPts val="0"/>
              </a:spcAft>
              <a:buClr>
                <a:srgbClr val="7F7F7F"/>
              </a:buClr>
              <a:buSzTx/>
              <a:buFont typeface="Wingdings 3" pitchFamily="18" charset="2"/>
              <a:buChar char="ê"/>
              <a:tabLst/>
              <a:defRPr>
                <a:solidFill>
                  <a:schemeClr val="bg1"/>
                </a:solidFill>
              </a:defRPr>
            </a:lvl5pPr>
          </a:lstStyle>
          <a:p>
            <a:pPr marL="257129" marR="0" lvl="0"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Click to edit Master text styles</a:t>
            </a:r>
          </a:p>
          <a:p>
            <a:pPr marL="257129" marR="0" lvl="1"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Second level</a:t>
            </a:r>
          </a:p>
          <a:p>
            <a:pPr marL="257129" marR="0" lvl="2"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Third level</a:t>
            </a:r>
          </a:p>
          <a:p>
            <a:pPr marL="257129" marR="0" lvl="3"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Fourth level</a:t>
            </a:r>
          </a:p>
          <a:p>
            <a:pPr marL="257129" marR="0" lvl="4"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8" name="Content Placeholder 2"/>
          <p:cNvSpPr>
            <a:spLocks noGrp="1"/>
          </p:cNvSpPr>
          <p:nvPr>
            <p:ph idx="1"/>
          </p:nvPr>
        </p:nvSpPr>
        <p:spPr bwMode="gray">
          <a:xfrm>
            <a:off x="457201" y="1313090"/>
            <a:ext cx="8229600" cy="3567283"/>
          </a:xfrm>
        </p:spPr>
        <p:txBody>
          <a:bodyPr/>
          <a:lstStyle>
            <a:lvl1pPr marL="257129" marR="0" indent="-257129" algn="l" defTabSz="816334" rtl="0" eaLnBrk="1" fontAlgn="auto" latinLnBrk="0" hangingPunct="1">
              <a:lnSpc>
                <a:spcPct val="100000"/>
              </a:lnSpc>
              <a:spcBef>
                <a:spcPts val="675"/>
              </a:spcBef>
              <a:spcAft>
                <a:spcPts val="0"/>
              </a:spcAft>
              <a:buClrTx/>
              <a:buSzPct val="80000"/>
              <a:buFontTx/>
              <a:buBlip>
                <a:blip r:embed="rId2"/>
              </a:buBlip>
              <a:tabLst/>
              <a:defRPr>
                <a:solidFill>
                  <a:schemeClr val="tx1"/>
                </a:solidFill>
              </a:defRPr>
            </a:lvl1pPr>
            <a:lvl2pPr marL="543722" marR="0" indent="-286592" algn="l" defTabSz="816334" rtl="0" eaLnBrk="1" fontAlgn="auto" latinLnBrk="0" hangingPunct="1">
              <a:lnSpc>
                <a:spcPct val="100000"/>
              </a:lnSpc>
              <a:spcBef>
                <a:spcPts val="0"/>
              </a:spcBef>
              <a:spcAft>
                <a:spcPts val="0"/>
              </a:spcAft>
              <a:buClrTx/>
              <a:buSzTx/>
              <a:buFont typeface="Calibri" pitchFamily="34" charset="0"/>
              <a:buChar char="–"/>
              <a:tabLst/>
              <a:defRPr>
                <a:solidFill>
                  <a:schemeClr val="bg1"/>
                </a:solidFill>
              </a:defRPr>
            </a:lvl2pPr>
            <a:lvl3pPr marL="712462" marR="0" indent="-158920" algn="l" defTabSz="816334" rtl="0" eaLnBrk="1" fontAlgn="auto" latinLnBrk="0" hangingPunct="1">
              <a:lnSpc>
                <a:spcPct val="100000"/>
              </a:lnSpc>
              <a:spcBef>
                <a:spcPts val="0"/>
              </a:spcBef>
              <a:spcAft>
                <a:spcPts val="0"/>
              </a:spcAft>
              <a:buClr>
                <a:srgbClr val="7F7F7F"/>
              </a:buClr>
              <a:buSzPct val="100000"/>
              <a:buFont typeface="Wingdings 3" pitchFamily="18" charset="2"/>
              <a:buChar char="ê"/>
              <a:tabLst/>
              <a:defRPr>
                <a:solidFill>
                  <a:schemeClr val="bg1"/>
                </a:solidFill>
              </a:defRPr>
            </a:lvl3pPr>
            <a:lvl4pPr marL="1028517" marR="0" indent="-306234" algn="l" defTabSz="816334" rtl="0" eaLnBrk="1" fontAlgn="auto" latinLnBrk="0" hangingPunct="1">
              <a:lnSpc>
                <a:spcPct val="100000"/>
              </a:lnSpc>
              <a:spcBef>
                <a:spcPts val="0"/>
              </a:spcBef>
              <a:spcAft>
                <a:spcPts val="0"/>
              </a:spcAft>
              <a:buClrTx/>
              <a:buSzTx/>
              <a:buFont typeface="Arial" pitchFamily="34" charset="0"/>
              <a:buChar char="–"/>
              <a:tabLst/>
              <a:defRPr>
                <a:solidFill>
                  <a:schemeClr val="bg1"/>
                </a:solidFill>
              </a:defRPr>
            </a:lvl4pPr>
            <a:lvl5pPr marL="1226721" marR="0" indent="-168741" algn="l" defTabSz="816334" rtl="0" eaLnBrk="1" fontAlgn="auto" latinLnBrk="0" hangingPunct="1">
              <a:lnSpc>
                <a:spcPct val="100000"/>
              </a:lnSpc>
              <a:spcBef>
                <a:spcPts val="0"/>
              </a:spcBef>
              <a:spcAft>
                <a:spcPts val="0"/>
              </a:spcAft>
              <a:buClr>
                <a:srgbClr val="7F7F7F"/>
              </a:buClr>
              <a:buSzTx/>
              <a:buFont typeface="Wingdings 3" pitchFamily="18" charset="2"/>
              <a:buChar char="ê"/>
              <a:tabLst/>
              <a:defRPr>
                <a:solidFill>
                  <a:schemeClr val="bg1"/>
                </a:solidFill>
              </a:defRPr>
            </a:lvl5pPr>
          </a:lstStyle>
          <a:p>
            <a:pPr marL="257129" marR="0" lvl="0"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Click to edit Master text styles</a:t>
            </a:r>
          </a:p>
          <a:p>
            <a:pPr marL="257129" marR="0" lvl="1"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Second level</a:t>
            </a:r>
          </a:p>
          <a:p>
            <a:pPr marL="257129" marR="0" lvl="2"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Third level</a:t>
            </a:r>
          </a:p>
          <a:p>
            <a:pPr marL="257129" marR="0" lvl="3"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Fourth level</a:t>
            </a:r>
          </a:p>
          <a:p>
            <a:pPr marL="257129" marR="0" lvl="4" indent="-257129" algn="l" defTabSz="816334" rtl="0" eaLnBrk="1" fontAlgn="auto" latinLnBrk="0" hangingPunct="1">
              <a:lnSpc>
                <a:spcPct val="100000"/>
              </a:lnSpc>
              <a:spcBef>
                <a:spcPts val="675"/>
              </a:spcBef>
              <a:spcAft>
                <a:spcPts val="0"/>
              </a:spcAft>
              <a:buClrTx/>
              <a:buSzPct val="80000"/>
              <a:buFontTx/>
              <a:buBlip>
                <a:blip r:embed="rId2"/>
              </a:buBlip>
              <a:tabLst/>
              <a:defRPr/>
            </a:pPr>
            <a:r>
              <a:rPr lang="en-US" smtClean="0"/>
              <a:t>Fifth level</a:t>
            </a:r>
            <a:endParaRPr lang="en-US" dirty="0" smtClean="0"/>
          </a:p>
        </p:txBody>
      </p:sp>
      <p:sp>
        <p:nvSpPr>
          <p:cNvPr id="9" name="Content Placeholder 8"/>
          <p:cNvSpPr>
            <a:spLocks noGrp="1"/>
          </p:cNvSpPr>
          <p:nvPr>
            <p:ph sz="quarter" idx="13"/>
          </p:nvPr>
        </p:nvSpPr>
        <p:spPr>
          <a:xfrm>
            <a:off x="0" y="785685"/>
            <a:ext cx="9144000" cy="479779"/>
          </a:xfrm>
        </p:spPr>
        <p:txBody>
          <a:bodyPr>
            <a:normAutofit/>
          </a:bodyPr>
          <a:lstStyle>
            <a:lvl1pPr algn="ctr">
              <a:buFontTx/>
              <a:buNone/>
              <a:defRPr sz="2200"/>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1" y="1"/>
            <a:ext cx="9143999" cy="911721"/>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0" y="789260"/>
            <a:ext cx="9144000" cy="578258"/>
          </a:xfrm>
        </p:spPr>
        <p:txBody>
          <a:bodyPr anchor="t">
            <a:normAutofit/>
          </a:bodyPr>
          <a:lstStyle>
            <a:lvl1pPr marL="0" indent="0" algn="ctr">
              <a:spcBef>
                <a:spcPts val="0"/>
              </a:spcBef>
              <a:buNone/>
              <a:defRPr sz="2200">
                <a:solidFill>
                  <a:schemeClr val="tx1"/>
                </a:solidFill>
              </a:defRPr>
            </a:lvl1pPr>
            <a:lvl2pPr marL="408167" indent="0" algn="ctr">
              <a:buNone/>
              <a:defRPr>
                <a:solidFill>
                  <a:schemeClr val="tx1">
                    <a:tint val="75000"/>
                  </a:schemeClr>
                </a:solidFill>
              </a:defRPr>
            </a:lvl2pPr>
            <a:lvl3pPr marL="816334" indent="0" algn="ctr">
              <a:buNone/>
              <a:defRPr>
                <a:solidFill>
                  <a:schemeClr val="tx1">
                    <a:tint val="75000"/>
                  </a:schemeClr>
                </a:solidFill>
              </a:defRPr>
            </a:lvl3pPr>
            <a:lvl4pPr marL="1224501" indent="0" algn="ctr">
              <a:buNone/>
              <a:defRPr>
                <a:solidFill>
                  <a:schemeClr val="tx1">
                    <a:tint val="75000"/>
                  </a:schemeClr>
                </a:solidFill>
              </a:defRPr>
            </a:lvl4pPr>
            <a:lvl5pPr marL="1632668" indent="0" algn="ctr">
              <a:buNone/>
              <a:defRPr>
                <a:solidFill>
                  <a:schemeClr val="tx1">
                    <a:tint val="75000"/>
                  </a:schemeClr>
                </a:solidFill>
              </a:defRPr>
            </a:lvl5pPr>
            <a:lvl6pPr marL="2040835" indent="0" algn="ctr">
              <a:buNone/>
              <a:defRPr>
                <a:solidFill>
                  <a:schemeClr val="tx1">
                    <a:tint val="75000"/>
                  </a:schemeClr>
                </a:solidFill>
              </a:defRPr>
            </a:lvl6pPr>
            <a:lvl7pPr marL="2449002" indent="0" algn="ctr">
              <a:buNone/>
              <a:defRPr>
                <a:solidFill>
                  <a:schemeClr val="tx1">
                    <a:tint val="75000"/>
                  </a:schemeClr>
                </a:solidFill>
              </a:defRPr>
            </a:lvl7pPr>
            <a:lvl8pPr marL="2857169" indent="0" algn="ctr">
              <a:buNone/>
              <a:defRPr>
                <a:solidFill>
                  <a:schemeClr val="tx1">
                    <a:tint val="75000"/>
                  </a:schemeClr>
                </a:solidFill>
              </a:defRPr>
            </a:lvl8pPr>
            <a:lvl9pPr marL="3265336"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5" name="Content Placeholder 2"/>
          <p:cNvSpPr>
            <a:spLocks noGrp="1"/>
          </p:cNvSpPr>
          <p:nvPr>
            <p:ph idx="13"/>
          </p:nvPr>
        </p:nvSpPr>
        <p:spPr>
          <a:xfrm>
            <a:off x="4579040" y="1251901"/>
            <a:ext cx="3277375" cy="761957"/>
          </a:xfrm>
        </p:spPr>
        <p:txBody>
          <a:bodyPr>
            <a:noAutofit/>
          </a:bodyPr>
          <a:lstStyle>
            <a:lvl1pPr marL="0" indent="0">
              <a:buFontTx/>
              <a:buNone/>
              <a:defRPr sz="2200"/>
            </a:lvl1pPr>
          </a:lstStyle>
          <a:p>
            <a:pPr lvl="0"/>
            <a:r>
              <a:rPr lang="en-US" smtClean="0"/>
              <a:t>Click to edit Master text styles</a:t>
            </a:r>
          </a:p>
        </p:txBody>
      </p:sp>
      <p:sp>
        <p:nvSpPr>
          <p:cNvPr id="7" name="Content Placeholder 2"/>
          <p:cNvSpPr>
            <a:spLocks noGrp="1"/>
          </p:cNvSpPr>
          <p:nvPr>
            <p:ph idx="14"/>
          </p:nvPr>
        </p:nvSpPr>
        <p:spPr>
          <a:xfrm>
            <a:off x="4572447" y="1971003"/>
            <a:ext cx="3746569" cy="2886748"/>
          </a:xfrm>
        </p:spPr>
        <p:txBody>
          <a:bodyPr/>
          <a:lstStyle>
            <a:lvl1pPr>
              <a:spcBef>
                <a:spcPts val="337"/>
              </a:spcBef>
              <a:buClr>
                <a:schemeClr val="accent4"/>
              </a:buClr>
              <a:buSzPct val="91000"/>
              <a:buFont typeface="Lucida Grande"/>
              <a:buChar char="•"/>
              <a:defRPr sz="1800"/>
            </a:lvl1pPr>
            <a:lvl2pPr>
              <a:spcBef>
                <a:spcPts val="0"/>
              </a:spcBef>
              <a:defRPr sz="1600"/>
            </a:lvl2pPr>
            <a:lvl3pPr>
              <a:spcBef>
                <a:spcPts val="0"/>
              </a:spcBef>
              <a:defRPr sz="1500"/>
            </a:lvl3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2"/>
          <p:cNvSpPr>
            <a:spLocks noGrp="1"/>
          </p:cNvSpPr>
          <p:nvPr>
            <p:ph idx="15"/>
          </p:nvPr>
        </p:nvSpPr>
        <p:spPr>
          <a:xfrm>
            <a:off x="544025" y="1251901"/>
            <a:ext cx="3277375" cy="761957"/>
          </a:xfrm>
        </p:spPr>
        <p:txBody>
          <a:bodyPr>
            <a:noAutofit/>
          </a:bodyPr>
          <a:lstStyle>
            <a:lvl1pPr marL="0" indent="0">
              <a:buFontTx/>
              <a:buNone/>
              <a:defRPr sz="2200"/>
            </a:lvl1pPr>
          </a:lstStyle>
          <a:p>
            <a:pPr lvl="0"/>
            <a:r>
              <a:rPr lang="en-US" smtClean="0"/>
              <a:t>Click to edit Master text styles</a:t>
            </a:r>
          </a:p>
        </p:txBody>
      </p:sp>
      <p:sp>
        <p:nvSpPr>
          <p:cNvPr id="9" name="Content Placeholder 2"/>
          <p:cNvSpPr>
            <a:spLocks noGrp="1"/>
          </p:cNvSpPr>
          <p:nvPr>
            <p:ph idx="16"/>
          </p:nvPr>
        </p:nvSpPr>
        <p:spPr>
          <a:xfrm>
            <a:off x="537432" y="1971003"/>
            <a:ext cx="3746569" cy="2886748"/>
          </a:xfrm>
        </p:spPr>
        <p:txBody>
          <a:bodyPr/>
          <a:lstStyle>
            <a:lvl1pPr>
              <a:spcBef>
                <a:spcPts val="337"/>
              </a:spcBef>
              <a:buClr>
                <a:schemeClr val="accent4"/>
              </a:buClr>
              <a:buSzPct val="91000"/>
              <a:buFont typeface="Lucida Grande"/>
              <a:buChar char="•"/>
              <a:defRPr sz="1800"/>
            </a:lvl1pPr>
            <a:lvl2pPr>
              <a:spcBef>
                <a:spcPts val="0"/>
              </a:spcBef>
              <a:defRPr sz="1600"/>
            </a:lvl2pPr>
            <a:lvl3pPr>
              <a:spcBef>
                <a:spcPts val="0"/>
              </a:spcBef>
              <a:defRPr sz="1500"/>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eft Subhead, Left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5" name="Content Placeholder 2"/>
          <p:cNvSpPr>
            <a:spLocks noGrp="1"/>
          </p:cNvSpPr>
          <p:nvPr>
            <p:ph idx="13"/>
          </p:nvPr>
        </p:nvSpPr>
        <p:spPr>
          <a:xfrm>
            <a:off x="399714" y="911722"/>
            <a:ext cx="8134777" cy="544142"/>
          </a:xfrm>
        </p:spPr>
        <p:txBody>
          <a:bodyPr>
            <a:normAutofit/>
          </a:bodyPr>
          <a:lstStyle>
            <a:lvl1pPr marL="0" indent="0">
              <a:buFontTx/>
              <a:buNone/>
              <a:defRPr sz="2200"/>
            </a:lvl1pPr>
          </a:lstStyle>
          <a:p>
            <a:pPr lvl="0"/>
            <a:r>
              <a:rPr lang="en-US" smtClean="0"/>
              <a:t>Click to edit Master text styles</a:t>
            </a:r>
          </a:p>
        </p:txBody>
      </p:sp>
      <p:sp>
        <p:nvSpPr>
          <p:cNvPr id="8" name="Content Placeholder 2"/>
          <p:cNvSpPr>
            <a:spLocks noGrp="1"/>
          </p:cNvSpPr>
          <p:nvPr>
            <p:ph idx="14"/>
          </p:nvPr>
        </p:nvSpPr>
        <p:spPr>
          <a:xfrm>
            <a:off x="403224" y="1392699"/>
            <a:ext cx="3746569" cy="3394472"/>
          </a:xfrm>
        </p:spPr>
        <p:txBody>
          <a:bodyPr/>
          <a:lstStyle>
            <a:lvl1pPr>
              <a:spcBef>
                <a:spcPts val="337"/>
              </a:spcBef>
              <a:buClr>
                <a:schemeClr val="accent4"/>
              </a:buClr>
              <a:buSzPct val="91000"/>
              <a:buFont typeface="Lucida Grande"/>
              <a:buChar char="•"/>
              <a:defRPr sz="1800"/>
            </a:lvl1pPr>
            <a:lvl2pPr>
              <a:spcBef>
                <a:spcPts val="0"/>
              </a:spcBef>
              <a:defRPr sz="1600"/>
            </a:lvl2pPr>
            <a:lvl3pPr>
              <a:spcBef>
                <a:spcPts val="0"/>
              </a:spcBef>
              <a:defRPr sz="1500"/>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Subhead, Right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5" name="Content Placeholder 2"/>
          <p:cNvSpPr>
            <a:spLocks noGrp="1"/>
          </p:cNvSpPr>
          <p:nvPr>
            <p:ph idx="13"/>
          </p:nvPr>
        </p:nvSpPr>
        <p:spPr>
          <a:xfrm>
            <a:off x="4675260" y="911722"/>
            <a:ext cx="3964156" cy="761957"/>
          </a:xfrm>
        </p:spPr>
        <p:txBody>
          <a:bodyPr>
            <a:noAutofit/>
          </a:bodyPr>
          <a:lstStyle>
            <a:lvl1pPr marL="0" indent="0">
              <a:buFontTx/>
              <a:buNone/>
              <a:defRPr sz="2200"/>
            </a:lvl1pPr>
          </a:lstStyle>
          <a:p>
            <a:pPr lvl="0"/>
            <a:r>
              <a:rPr lang="en-US" smtClean="0"/>
              <a:t>Click to edit Master text styles</a:t>
            </a:r>
          </a:p>
        </p:txBody>
      </p:sp>
      <p:sp>
        <p:nvSpPr>
          <p:cNvPr id="8" name="Content Placeholder 2"/>
          <p:cNvSpPr>
            <a:spLocks noGrp="1"/>
          </p:cNvSpPr>
          <p:nvPr>
            <p:ph idx="14"/>
          </p:nvPr>
        </p:nvSpPr>
        <p:spPr>
          <a:xfrm>
            <a:off x="4668667" y="1630824"/>
            <a:ext cx="3746569" cy="2886748"/>
          </a:xfrm>
        </p:spPr>
        <p:txBody>
          <a:bodyPr/>
          <a:lstStyle>
            <a:lvl1pPr>
              <a:spcBef>
                <a:spcPts val="337"/>
              </a:spcBef>
              <a:buClr>
                <a:schemeClr val="accent4"/>
              </a:buClr>
              <a:buSzPct val="91000"/>
              <a:buFont typeface="Lucida Grande"/>
              <a:buChar char="•"/>
              <a:defRPr sz="1800"/>
            </a:lvl1pPr>
            <a:lvl2pPr>
              <a:spcBef>
                <a:spcPts val="0"/>
              </a:spcBef>
              <a:defRPr sz="1600"/>
            </a:lvl2pPr>
            <a:lvl3pPr>
              <a:spcBef>
                <a:spcPts val="0"/>
              </a:spcBef>
              <a:defRPr sz="1500"/>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FTR-PPT-conf-2015-102.jp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4727277"/>
            <a:ext cx="9154495" cy="426720"/>
          </a:xfrm>
          <a:prstGeom prst="rect">
            <a:avLst/>
          </a:prstGeom>
        </p:spPr>
      </p:pic>
      <p:sp>
        <p:nvSpPr>
          <p:cNvPr id="2" name="Title Placeholder 1"/>
          <p:cNvSpPr>
            <a:spLocks noGrp="1"/>
          </p:cNvSpPr>
          <p:nvPr>
            <p:ph type="title"/>
          </p:nvPr>
        </p:nvSpPr>
        <p:spPr bwMode="gray">
          <a:xfrm>
            <a:off x="0" y="10287"/>
            <a:ext cx="9144000" cy="857250"/>
          </a:xfrm>
          <a:prstGeom prst="rect">
            <a:avLst/>
          </a:prstGeom>
        </p:spPr>
        <p:txBody>
          <a:bodyPr vert="horz" lIns="81633" tIns="40817" rIns="81633" bIns="40817"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1" y="1082278"/>
            <a:ext cx="8229600" cy="3394472"/>
          </a:xfrm>
          <a:prstGeom prst="rect">
            <a:avLst/>
          </a:prstGeom>
        </p:spPr>
        <p:txBody>
          <a:bodyPr vert="horz" lIns="81633" tIns="40817" rIns="81633" bIns="40817" rtlCol="0">
            <a:normAutofit/>
          </a:bodyPr>
          <a:lstStyle/>
          <a:p>
            <a:pPr marL="257129" marR="0" lvl="0" indent="-257129" algn="l" defTabSz="816334" rtl="0" eaLnBrk="1" fontAlgn="auto" latinLnBrk="0" hangingPunct="1">
              <a:lnSpc>
                <a:spcPct val="100000"/>
              </a:lnSpc>
              <a:spcBef>
                <a:spcPts val="675"/>
              </a:spcBef>
              <a:spcAft>
                <a:spcPts val="0"/>
              </a:spcAft>
              <a:buClrTx/>
              <a:buSzPct val="80000"/>
              <a:buFontTx/>
              <a:buBlip>
                <a:blip r:embed="rId17"/>
              </a:buBlip>
              <a:tabLst/>
              <a:defRPr/>
            </a:pPr>
            <a:r>
              <a:rPr lang="en-US" dirty="0" smtClean="0"/>
              <a:t>Click to edit Master text styles</a:t>
            </a:r>
          </a:p>
          <a:p>
            <a:pPr marL="257129" marR="0" lvl="0" indent="-257129" algn="l" defTabSz="816334" rtl="0" eaLnBrk="1" fontAlgn="auto" latinLnBrk="0" hangingPunct="1">
              <a:lnSpc>
                <a:spcPct val="100000"/>
              </a:lnSpc>
              <a:spcBef>
                <a:spcPts val="675"/>
              </a:spcBef>
              <a:spcAft>
                <a:spcPts val="0"/>
              </a:spcAft>
              <a:buClrTx/>
              <a:buSzPct val="80000"/>
              <a:buFontTx/>
              <a:buBlip>
                <a:blip r:embed="rId17"/>
              </a:buBlip>
              <a:tabLst/>
              <a:defRPr/>
            </a:pPr>
            <a:r>
              <a:rPr lang="en-US" dirty="0" smtClean="0"/>
              <a:t>Click to edit Master text styles</a:t>
            </a:r>
          </a:p>
          <a:p>
            <a:pPr marL="543722" marR="0" lvl="1" indent="-286592" algn="l" defTabSz="816334" rtl="0" eaLnBrk="1" fontAlgn="auto" latinLnBrk="0" hangingPunct="1">
              <a:lnSpc>
                <a:spcPct val="100000"/>
              </a:lnSpc>
              <a:spcBef>
                <a:spcPts val="0"/>
              </a:spcBef>
              <a:spcAft>
                <a:spcPts val="0"/>
              </a:spcAft>
              <a:buClrTx/>
              <a:buSzTx/>
              <a:buFont typeface="Calibri" pitchFamily="34" charset="0"/>
              <a:buChar char="–"/>
              <a:tabLst/>
              <a:defRPr/>
            </a:pPr>
            <a:r>
              <a:rPr kumimoji="0" lang="en-US" sz="1900" b="0" i="0" u="none" strike="noStrike" kern="1200" cap="none" spc="0" normalizeH="0" baseline="0" noProof="0" dirty="0" smtClean="0">
                <a:ln>
                  <a:noFill/>
                </a:ln>
                <a:solidFill>
                  <a:schemeClr val="tx1"/>
                </a:solidFill>
                <a:effectLst/>
                <a:uLnTx/>
                <a:uFillTx/>
                <a:latin typeface="+mn-lt"/>
                <a:ea typeface="+mn-ea"/>
                <a:cs typeface="+mn-cs"/>
              </a:rPr>
              <a:t>Second level</a:t>
            </a:r>
          </a:p>
          <a:p>
            <a:pPr marL="712462" marR="0" lvl="2" indent="-158920" algn="l" defTabSz="816334" rtl="0" eaLnBrk="1" fontAlgn="auto" latinLnBrk="0" hangingPunct="1">
              <a:lnSpc>
                <a:spcPct val="100000"/>
              </a:lnSpc>
              <a:spcBef>
                <a:spcPts val="0"/>
              </a:spcBef>
              <a:spcAft>
                <a:spcPts val="0"/>
              </a:spcAft>
              <a:buClr>
                <a:srgbClr val="7F7F7F"/>
              </a:buClr>
              <a:buSzPct val="100000"/>
              <a:buFont typeface="Wingdings 3" pitchFamily="18" charset="2"/>
              <a:buChar char="ê"/>
              <a:tabLst/>
              <a:defRPr/>
            </a:pPr>
            <a:r>
              <a:rPr kumimoji="0" lang="en-US" sz="1900" b="0" i="0" u="none" strike="noStrike" kern="1200" cap="none" spc="0" normalizeH="0" baseline="0" noProof="0" dirty="0" smtClean="0">
                <a:ln>
                  <a:noFill/>
                </a:ln>
                <a:solidFill>
                  <a:schemeClr val="tx1"/>
                </a:solidFill>
                <a:effectLst/>
                <a:uLnTx/>
                <a:uFillTx/>
                <a:latin typeface="+mn-lt"/>
                <a:ea typeface="+mn-ea"/>
                <a:cs typeface="+mn-cs"/>
              </a:rPr>
              <a:t>Third level</a:t>
            </a:r>
          </a:p>
          <a:p>
            <a:pPr marL="1028517" marR="0" lvl="3" indent="-306234" algn="l" defTabSz="816334" rtl="0" eaLnBrk="1" fontAlgn="auto" latinLnBrk="0" hangingPunct="1">
              <a:lnSpc>
                <a:spcPct val="100000"/>
              </a:lnSpc>
              <a:spcBef>
                <a:spcPts val="0"/>
              </a:spcBef>
              <a:spcAft>
                <a:spcPts val="0"/>
              </a:spcAft>
              <a:buClrTx/>
              <a:buSzTx/>
              <a:buFont typeface="Arial" pitchFamily="34" charset="0"/>
              <a:buChar char="–"/>
              <a:tabLst/>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Fourth level</a:t>
            </a:r>
          </a:p>
        </p:txBody>
      </p:sp>
      <p:sp>
        <p:nvSpPr>
          <p:cNvPr id="6" name="Slide Number Placeholder 5"/>
          <p:cNvSpPr>
            <a:spLocks noGrp="1"/>
          </p:cNvSpPr>
          <p:nvPr>
            <p:ph type="sldNum" sz="quarter" idx="4"/>
          </p:nvPr>
        </p:nvSpPr>
        <p:spPr bwMode="gray">
          <a:xfrm>
            <a:off x="4379699" y="4770882"/>
            <a:ext cx="385725" cy="257175"/>
          </a:xfrm>
          <a:prstGeom prst="rect">
            <a:avLst/>
          </a:prstGeom>
        </p:spPr>
        <p:txBody>
          <a:bodyPr vert="horz" lIns="81633" tIns="40817" rIns="81633" bIns="40817" rtlCol="0" anchor="ctr"/>
          <a:lstStyle>
            <a:lvl1pPr algn="ctr">
              <a:defRPr sz="1100">
                <a:solidFill>
                  <a:schemeClr val="bg1"/>
                </a:solidFill>
              </a:defRPr>
            </a:lvl1pPr>
          </a:lstStyle>
          <a:p>
            <a:fld id="{027CC8FC-DC84-4CE8-AADD-ED05D9A2A54F}" type="slidenum">
              <a:rPr lang="en-US" smtClean="0"/>
              <a:pPr/>
              <a:t>‹#›</a:t>
            </a:fld>
            <a:endParaRPr lang="en-US" dirty="0"/>
          </a:p>
        </p:txBody>
      </p:sp>
      <p:sp>
        <p:nvSpPr>
          <p:cNvPr id="10" name="Text Placeholder 2"/>
          <p:cNvSpPr txBox="1">
            <a:spLocks/>
          </p:cNvSpPr>
          <p:nvPr/>
        </p:nvSpPr>
        <p:spPr bwMode="gray">
          <a:xfrm>
            <a:off x="457201" y="1211546"/>
            <a:ext cx="8229600" cy="387294"/>
          </a:xfrm>
          <a:prstGeom prst="rect">
            <a:avLst/>
          </a:prstGeom>
        </p:spPr>
        <p:txBody>
          <a:bodyPr vert="horz" lIns="81633" tIns="40817" rIns="81633" bIns="40817" rtlCol="0">
            <a:normAutofit/>
          </a:bodyPr>
          <a:lstStyle/>
          <a:p>
            <a:pPr marL="257129" marR="0" lvl="0" indent="-257129" algn="l" defTabSz="816334" rtl="0" eaLnBrk="1" fontAlgn="auto" latinLnBrk="0" hangingPunct="1">
              <a:lnSpc>
                <a:spcPct val="100000"/>
              </a:lnSpc>
              <a:spcBef>
                <a:spcPts val="675"/>
              </a:spcBef>
              <a:spcAft>
                <a:spcPts val="0"/>
              </a:spcAft>
              <a:buClrTx/>
              <a:buSzPct val="80000"/>
              <a:buFontTx/>
              <a:buBlip>
                <a:blip r:embed="rId17"/>
              </a:buBlip>
              <a:tabLst/>
              <a:defRPr/>
            </a:pPr>
            <a:endParaRPr kumimoji="0" lang="en-US" sz="17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5" r:id="rId1"/>
    <p:sldLayoutId id="2147483651" r:id="rId2"/>
    <p:sldLayoutId id="2147483680" r:id="rId3"/>
    <p:sldLayoutId id="2147483649" r:id="rId4"/>
    <p:sldLayoutId id="2147483650" r:id="rId5"/>
    <p:sldLayoutId id="2147483690" r:id="rId6"/>
    <p:sldLayoutId id="2147483687" r:id="rId7"/>
    <p:sldLayoutId id="2147483682" r:id="rId8"/>
    <p:sldLayoutId id="2147483686" r:id="rId9"/>
    <p:sldLayoutId id="2147483691" r:id="rId10"/>
    <p:sldLayoutId id="2147483699" r:id="rId11"/>
    <p:sldLayoutId id="2147483700" r:id="rId12"/>
    <p:sldLayoutId id="2147483654" r:id="rId13"/>
    <p:sldLayoutId id="2147483701" r:id="rId14"/>
  </p:sldLayoutIdLst>
  <p:timing>
    <p:tnLst>
      <p:par>
        <p:cTn id="1" dur="indefinite" restart="never" nodeType="tmRoot"/>
      </p:par>
    </p:tnLst>
  </p:timing>
  <p:hf hdr="0" dt="0"/>
  <p:txStyles>
    <p:titleStyle>
      <a:lvl1pPr algn="ctr" defTabSz="816334" rtl="0" eaLnBrk="1" latinLnBrk="0" hangingPunct="1">
        <a:spcBef>
          <a:spcPct val="0"/>
        </a:spcBef>
        <a:buNone/>
        <a:defRPr sz="3700" kern="1200">
          <a:solidFill>
            <a:srgbClr val="000000"/>
          </a:solidFill>
          <a:latin typeface="+mj-lt"/>
          <a:ea typeface="+mj-ea"/>
          <a:cs typeface="+mj-cs"/>
        </a:defRPr>
      </a:lvl1pPr>
    </p:titleStyle>
    <p:bodyStyle>
      <a:lvl1pPr marL="257129" marR="0" indent="-257129" algn="l" defTabSz="816334" rtl="0" eaLnBrk="1" fontAlgn="auto" latinLnBrk="0" hangingPunct="1">
        <a:lnSpc>
          <a:spcPct val="100000"/>
        </a:lnSpc>
        <a:spcBef>
          <a:spcPts val="675"/>
        </a:spcBef>
        <a:spcAft>
          <a:spcPts val="0"/>
        </a:spcAft>
        <a:buClrTx/>
        <a:buSzPct val="80000"/>
        <a:buFont typeface="Arial"/>
        <a:buChar char="•"/>
        <a:tabLst/>
        <a:defRPr sz="2200" kern="1200">
          <a:solidFill>
            <a:schemeClr val="tx1"/>
          </a:solidFill>
          <a:latin typeface="+mn-lt"/>
          <a:ea typeface="+mn-ea"/>
          <a:cs typeface="+mn-cs"/>
        </a:defRPr>
      </a:lvl1pPr>
      <a:lvl2pPr marL="543722" marR="0" indent="-286592" algn="l" defTabSz="816334" rtl="0" eaLnBrk="1" fontAlgn="auto" latinLnBrk="0" hangingPunct="1">
        <a:lnSpc>
          <a:spcPct val="100000"/>
        </a:lnSpc>
        <a:spcBef>
          <a:spcPts val="0"/>
        </a:spcBef>
        <a:spcAft>
          <a:spcPts val="0"/>
        </a:spcAft>
        <a:buClrTx/>
        <a:buSzTx/>
        <a:buFont typeface="Calibri" pitchFamily="34" charset="0"/>
        <a:buChar char="–"/>
        <a:tabLst/>
        <a:defRPr sz="1900" kern="1200">
          <a:solidFill>
            <a:schemeClr val="tx1"/>
          </a:solidFill>
          <a:latin typeface="+mn-lt"/>
          <a:ea typeface="+mn-ea"/>
          <a:cs typeface="+mn-cs"/>
        </a:defRPr>
      </a:lvl2pPr>
      <a:lvl3pPr marL="712462" marR="0" indent="-158920" algn="l" defTabSz="816334" rtl="0" eaLnBrk="1" fontAlgn="auto" latinLnBrk="0" hangingPunct="1">
        <a:lnSpc>
          <a:spcPct val="100000"/>
        </a:lnSpc>
        <a:spcBef>
          <a:spcPts val="0"/>
        </a:spcBef>
        <a:spcAft>
          <a:spcPts val="0"/>
        </a:spcAft>
        <a:buClr>
          <a:srgbClr val="7F7F7F"/>
        </a:buClr>
        <a:buSzPct val="100000"/>
        <a:buFont typeface="Wingdings 3" pitchFamily="18" charset="2"/>
        <a:buChar char="ê"/>
        <a:tabLst/>
        <a:defRPr sz="1800" kern="1200">
          <a:solidFill>
            <a:schemeClr val="tx1"/>
          </a:solidFill>
          <a:latin typeface="+mn-lt"/>
          <a:ea typeface="+mn-ea"/>
          <a:cs typeface="+mn-cs"/>
        </a:defRPr>
      </a:lvl3pPr>
      <a:lvl4pPr marL="925665" marR="0" indent="-205703" algn="l" defTabSz="816334"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mn-lt"/>
          <a:ea typeface="+mn-ea"/>
          <a:cs typeface="+mn-cs"/>
        </a:defRPr>
      </a:lvl4pPr>
      <a:lvl5pPr marL="714819" marR="0" indent="-66854" algn="l" defTabSz="816334" rtl="0" eaLnBrk="1" fontAlgn="auto" latinLnBrk="0" hangingPunct="1">
        <a:lnSpc>
          <a:spcPct val="100000"/>
        </a:lnSpc>
        <a:spcBef>
          <a:spcPts val="0"/>
        </a:spcBef>
        <a:spcAft>
          <a:spcPts val="0"/>
        </a:spcAft>
        <a:buClr>
          <a:srgbClr val="7F7F7F"/>
        </a:buClr>
        <a:buSzTx/>
        <a:buFont typeface="Wingdings 3" pitchFamily="18" charset="2"/>
        <a:buChar char="ê"/>
        <a:tabLst/>
        <a:defRPr sz="1600" kern="1200">
          <a:solidFill>
            <a:schemeClr val="tx1"/>
          </a:solidFill>
          <a:latin typeface="+mn-lt"/>
          <a:ea typeface="+mn-ea"/>
          <a:cs typeface="+mn-cs"/>
        </a:defRPr>
      </a:lvl5pPr>
      <a:lvl6pPr marL="2244919" indent="-204084" algn="l" defTabSz="81633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3085" indent="-204084" algn="l" defTabSz="81633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253" indent="-204084" algn="l" defTabSz="81633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420" indent="-204084" algn="l" defTabSz="81633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16334" rtl="0" eaLnBrk="1" latinLnBrk="0" hangingPunct="1">
        <a:defRPr sz="1600" kern="1200">
          <a:solidFill>
            <a:schemeClr val="tx1"/>
          </a:solidFill>
          <a:latin typeface="+mn-lt"/>
          <a:ea typeface="+mn-ea"/>
          <a:cs typeface="+mn-cs"/>
        </a:defRPr>
      </a:lvl1pPr>
      <a:lvl2pPr marL="408167" algn="l" defTabSz="816334" rtl="0" eaLnBrk="1" latinLnBrk="0" hangingPunct="1">
        <a:defRPr sz="1600" kern="1200">
          <a:solidFill>
            <a:schemeClr val="tx1"/>
          </a:solidFill>
          <a:latin typeface="+mn-lt"/>
          <a:ea typeface="+mn-ea"/>
          <a:cs typeface="+mn-cs"/>
        </a:defRPr>
      </a:lvl2pPr>
      <a:lvl3pPr marL="816334" algn="l" defTabSz="816334" rtl="0" eaLnBrk="1" latinLnBrk="0" hangingPunct="1">
        <a:defRPr sz="1600" kern="1200">
          <a:solidFill>
            <a:schemeClr val="tx1"/>
          </a:solidFill>
          <a:latin typeface="+mn-lt"/>
          <a:ea typeface="+mn-ea"/>
          <a:cs typeface="+mn-cs"/>
        </a:defRPr>
      </a:lvl3pPr>
      <a:lvl4pPr marL="1224501" algn="l" defTabSz="816334" rtl="0" eaLnBrk="1" latinLnBrk="0" hangingPunct="1">
        <a:defRPr sz="1600" kern="1200">
          <a:solidFill>
            <a:schemeClr val="tx1"/>
          </a:solidFill>
          <a:latin typeface="+mn-lt"/>
          <a:ea typeface="+mn-ea"/>
          <a:cs typeface="+mn-cs"/>
        </a:defRPr>
      </a:lvl4pPr>
      <a:lvl5pPr marL="1632668" algn="l" defTabSz="816334" rtl="0" eaLnBrk="1" latinLnBrk="0" hangingPunct="1">
        <a:defRPr sz="1600" kern="1200">
          <a:solidFill>
            <a:schemeClr val="tx1"/>
          </a:solidFill>
          <a:latin typeface="+mn-lt"/>
          <a:ea typeface="+mn-ea"/>
          <a:cs typeface="+mn-cs"/>
        </a:defRPr>
      </a:lvl5pPr>
      <a:lvl6pPr marL="2040835" algn="l" defTabSz="816334" rtl="0" eaLnBrk="1" latinLnBrk="0" hangingPunct="1">
        <a:defRPr sz="1600" kern="1200">
          <a:solidFill>
            <a:schemeClr val="tx1"/>
          </a:solidFill>
          <a:latin typeface="+mn-lt"/>
          <a:ea typeface="+mn-ea"/>
          <a:cs typeface="+mn-cs"/>
        </a:defRPr>
      </a:lvl6pPr>
      <a:lvl7pPr marL="2449002" algn="l" defTabSz="816334" rtl="0" eaLnBrk="1" latinLnBrk="0" hangingPunct="1">
        <a:defRPr sz="1600" kern="1200">
          <a:solidFill>
            <a:schemeClr val="tx1"/>
          </a:solidFill>
          <a:latin typeface="+mn-lt"/>
          <a:ea typeface="+mn-ea"/>
          <a:cs typeface="+mn-cs"/>
        </a:defRPr>
      </a:lvl7pPr>
      <a:lvl8pPr marL="2857169" algn="l" defTabSz="816334" rtl="0" eaLnBrk="1" latinLnBrk="0" hangingPunct="1">
        <a:defRPr sz="1600" kern="1200">
          <a:solidFill>
            <a:schemeClr val="tx1"/>
          </a:solidFill>
          <a:latin typeface="+mn-lt"/>
          <a:ea typeface="+mn-ea"/>
          <a:cs typeface="+mn-cs"/>
        </a:defRPr>
      </a:lvl8pPr>
      <a:lvl9pPr marL="3265336" algn="l" defTabSz="81633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5"/>
          <p:cNvSpPr txBox="1">
            <a:spLocks/>
          </p:cNvSpPr>
          <p:nvPr/>
        </p:nvSpPr>
        <p:spPr>
          <a:xfrm>
            <a:off x="4572000" y="2571115"/>
            <a:ext cx="3632146" cy="820424"/>
          </a:xfrm>
          <a:prstGeom prst="rect">
            <a:avLst/>
          </a:prstGeom>
        </p:spPr>
        <p:txBody>
          <a:bodyPr vert="horz" lIns="51426" tIns="25713" rIns="51426" bIns="25713"/>
          <a:lstStyle>
            <a:lvl1pPr marL="0" indent="0">
              <a:buNone/>
              <a:defRPr sz="4000" baseline="0"/>
            </a:lvl1pPr>
          </a:lstStyle>
          <a:p>
            <a:pPr defTabSz="514259">
              <a:spcBef>
                <a:spcPct val="20000"/>
              </a:spcBef>
              <a:defRPr/>
            </a:pPr>
            <a:r>
              <a:rPr lang="en-US" sz="2500" dirty="0" smtClean="0">
                <a:solidFill>
                  <a:srgbClr val="FFFFFF"/>
                </a:solidFill>
              </a:rPr>
              <a:t>Craig Merchant</a:t>
            </a:r>
            <a:endParaRPr lang="en-US" sz="2500" dirty="0">
              <a:solidFill>
                <a:srgbClr val="FFFFFF"/>
              </a:solidFill>
            </a:endParaRPr>
          </a:p>
          <a:p>
            <a:pPr defTabSz="514259">
              <a:spcBef>
                <a:spcPct val="20000"/>
              </a:spcBef>
              <a:defRPr/>
            </a:pPr>
            <a:r>
              <a:rPr lang="en-US" sz="2000" dirty="0" smtClean="0">
                <a:solidFill>
                  <a:srgbClr val="FFFFFF"/>
                </a:solidFill>
              </a:rPr>
              <a:t>Senior Security Architect, Oracle</a:t>
            </a:r>
            <a:endParaRPr lang="en-US" sz="2000" dirty="0">
              <a:solidFill>
                <a:srgbClr val="FFFFFF"/>
              </a:solidFill>
            </a:endParaRPr>
          </a:p>
        </p:txBody>
      </p:sp>
      <p:sp>
        <p:nvSpPr>
          <p:cNvPr id="4" name="Title 3"/>
          <p:cNvSpPr>
            <a:spLocks noGrp="1"/>
          </p:cNvSpPr>
          <p:nvPr>
            <p:ph type="title"/>
          </p:nvPr>
        </p:nvSpPr>
        <p:spPr/>
        <p:txBody>
          <a:bodyPr/>
          <a:lstStyle/>
          <a:p>
            <a:r>
              <a:rPr lang="en-US" dirty="0" smtClean="0"/>
              <a:t>Affordable Security:</a:t>
            </a:r>
            <a:br>
              <a:rPr lang="en-US" dirty="0" smtClean="0"/>
            </a:br>
            <a:r>
              <a:rPr lang="en-US" sz="1800" dirty="0" smtClean="0"/>
              <a:t>Making the most of free tools and data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Build It</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10</a:t>
            </a:fld>
            <a:endParaRPr lang="en-US" dirty="0"/>
          </a:p>
        </p:txBody>
      </p:sp>
      <p:sp>
        <p:nvSpPr>
          <p:cNvPr id="10" name="Content Placeholder 9"/>
          <p:cNvSpPr>
            <a:spLocks noGrp="1"/>
          </p:cNvSpPr>
          <p:nvPr>
            <p:ph idx="1"/>
          </p:nvPr>
        </p:nvSpPr>
        <p:spPr>
          <a:xfrm>
            <a:off x="457201" y="840920"/>
            <a:ext cx="8229600" cy="3781087"/>
          </a:xfrm>
        </p:spPr>
        <p:txBody>
          <a:bodyPr>
            <a:normAutofit lnSpcReduction="10000"/>
          </a:bodyPr>
          <a:lstStyle/>
          <a:p>
            <a:r>
              <a:rPr lang="en-US" dirty="0" smtClean="0"/>
              <a:t>Install vFeed and create a cron job for daily updates</a:t>
            </a:r>
          </a:p>
          <a:p>
            <a:r>
              <a:rPr lang="en-US" dirty="0" smtClean="0"/>
              <a:t>Connect to the vFeed SQLite database using the DB Connect 1 app</a:t>
            </a:r>
            <a:endParaRPr lang="en-US" dirty="0" smtClean="0">
              <a:solidFill>
                <a:schemeClr val="tx1"/>
              </a:solidFill>
            </a:endParaRPr>
          </a:p>
          <a:p>
            <a:r>
              <a:rPr lang="en-US" dirty="0" smtClean="0"/>
              <a:t>Create a lookup in Splunk for each table in vFeed</a:t>
            </a:r>
            <a:endParaRPr lang="en-US" dirty="0" smtClean="0">
              <a:solidFill>
                <a:schemeClr val="tx1"/>
              </a:solidFill>
            </a:endParaRPr>
          </a:p>
          <a:p>
            <a:r>
              <a:rPr lang="en-US" dirty="0" smtClean="0">
                <a:solidFill>
                  <a:schemeClr val="tx1"/>
                </a:solidFill>
              </a:rPr>
              <a:t>Dump each table, sanitize the data, and augment with URL info</a:t>
            </a:r>
          </a:p>
          <a:p>
            <a:r>
              <a:rPr lang="en-US" dirty="0" smtClean="0"/>
              <a:t>Download Common Information Model (CIM) app and augment the Vulnerability data model with vFeed fields</a:t>
            </a:r>
          </a:p>
          <a:p>
            <a:r>
              <a:rPr lang="en-US" dirty="0" smtClean="0"/>
              <a:t>Modify the CIM Vulnerability data model to perform required lookups</a:t>
            </a:r>
          </a:p>
          <a:p>
            <a:r>
              <a:rPr lang="en-US" dirty="0" smtClean="0">
                <a:solidFill>
                  <a:schemeClr val="tx1"/>
                </a:solidFill>
              </a:rPr>
              <a:t>Populate the kvstore with vulnerability </a:t>
            </a:r>
            <a:r>
              <a:rPr lang="en-US" dirty="0" smtClean="0">
                <a:solidFill>
                  <a:schemeClr val="tx1"/>
                </a:solidFill>
              </a:rPr>
              <a:t>data</a:t>
            </a:r>
          </a:p>
          <a:p>
            <a:r>
              <a:rPr lang="en-US" dirty="0" smtClean="0"/>
              <a:t>Build dashboards driven off data model searches</a:t>
            </a:r>
            <a:endParaRPr lang="en-US" dirty="0" smtClean="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037892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Bonus Value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11</a:t>
            </a:fld>
            <a:endParaRPr lang="en-US" dirty="0"/>
          </a:p>
        </p:txBody>
      </p:sp>
      <p:sp>
        <p:nvSpPr>
          <p:cNvPr id="10" name="Content Placeholder 9"/>
          <p:cNvSpPr>
            <a:spLocks noGrp="1"/>
          </p:cNvSpPr>
          <p:nvPr>
            <p:ph idx="1"/>
          </p:nvPr>
        </p:nvSpPr>
        <p:spPr>
          <a:xfrm>
            <a:off x="457201" y="840920"/>
            <a:ext cx="8229600" cy="3781087"/>
          </a:xfrm>
        </p:spPr>
        <p:txBody>
          <a:bodyPr/>
          <a:lstStyle/>
          <a:p>
            <a:r>
              <a:rPr lang="en-US" dirty="0" smtClean="0"/>
              <a:t>vFeed has mappings for Snort IDs to CVE IDs</a:t>
            </a:r>
          </a:p>
          <a:p>
            <a:r>
              <a:rPr lang="en-US" dirty="0" smtClean="0"/>
              <a:t>Create a search that will find IDS events and:</a:t>
            </a:r>
          </a:p>
          <a:p>
            <a:pPr lvl="1"/>
            <a:r>
              <a:rPr lang="en-US" dirty="0" smtClean="0">
                <a:solidFill>
                  <a:schemeClr val="tx1"/>
                </a:solidFill>
              </a:rPr>
              <a:t>Lookup the CVE IDs associated with each Snort ID</a:t>
            </a:r>
          </a:p>
          <a:p>
            <a:pPr lvl="1"/>
            <a:r>
              <a:rPr lang="en-US" dirty="0" smtClean="0">
                <a:solidFill>
                  <a:schemeClr val="tx1"/>
                </a:solidFill>
              </a:rPr>
              <a:t>Use mvexpand to create a single event per CVE ID</a:t>
            </a:r>
          </a:p>
          <a:p>
            <a:pPr lvl="1"/>
            <a:r>
              <a:rPr lang="en-US" dirty="0" smtClean="0">
                <a:solidFill>
                  <a:schemeClr val="tx1"/>
                </a:solidFill>
              </a:rPr>
              <a:t>Lookup the CVE ID in the Snort event against any CVEs for the dest/dest_port/protocol in the Vulnerability kvstore</a:t>
            </a:r>
          </a:p>
          <a:p>
            <a:r>
              <a:rPr lang="en-US" dirty="0" smtClean="0"/>
              <a:t>Alarm on a match</a:t>
            </a: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71476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4571999" y="1814819"/>
            <a:ext cx="4073979" cy="808674"/>
          </a:xfrm>
        </p:spPr>
        <p:txBody>
          <a:bodyPr/>
          <a:lstStyle/>
          <a:p>
            <a:r>
              <a:rPr lang="en-US" dirty="0" smtClean="0"/>
              <a:t>Dynamic Vulnerability Scanning</a:t>
            </a:r>
          </a:p>
        </p:txBody>
      </p:sp>
    </p:spTree>
    <p:extLst>
      <p:ext uri="{BB962C8B-B14F-4D97-AF65-F5344CB8AC3E}">
        <p14:creationId xmlns:p14="http://schemas.microsoft.com/office/powerpoint/2010/main" val="211902745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Scheduled Scanning is Risky</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13</a:t>
            </a:fld>
            <a:endParaRPr lang="en-US" dirty="0"/>
          </a:p>
        </p:txBody>
      </p:sp>
      <p:sp>
        <p:nvSpPr>
          <p:cNvPr id="10" name="Content Placeholder 9"/>
          <p:cNvSpPr>
            <a:spLocks noGrp="1"/>
          </p:cNvSpPr>
          <p:nvPr>
            <p:ph idx="1"/>
          </p:nvPr>
        </p:nvSpPr>
        <p:spPr>
          <a:xfrm>
            <a:off x="457201" y="840920"/>
            <a:ext cx="8229600" cy="3781087"/>
          </a:xfrm>
        </p:spPr>
        <p:txBody>
          <a:bodyPr/>
          <a:lstStyle/>
          <a:p>
            <a:r>
              <a:rPr lang="en-US" b="1" dirty="0" smtClean="0"/>
              <a:t>Missed assets </a:t>
            </a:r>
            <a:r>
              <a:rPr lang="en-US" dirty="0" smtClean="0"/>
              <a:t>– Laptops </a:t>
            </a:r>
            <a:r>
              <a:rPr lang="en-US" dirty="0" smtClean="0"/>
              <a:t>and tablets may not be connected to the corporate network during </a:t>
            </a:r>
            <a:r>
              <a:rPr lang="en-US" dirty="0" smtClean="0"/>
              <a:t>the scheduled scanning </a:t>
            </a:r>
            <a:r>
              <a:rPr lang="en-US" dirty="0" smtClean="0"/>
              <a:t>window</a:t>
            </a:r>
            <a:endParaRPr lang="en-US" dirty="0" smtClean="0">
              <a:solidFill>
                <a:schemeClr val="tx1"/>
              </a:solidFill>
            </a:endParaRPr>
          </a:p>
          <a:p>
            <a:r>
              <a:rPr lang="en-US" b="1" dirty="0" smtClean="0"/>
              <a:t>Fragile infrastructure </a:t>
            </a:r>
            <a:r>
              <a:rPr lang="en-US" dirty="0"/>
              <a:t>– Running </a:t>
            </a:r>
            <a:r>
              <a:rPr lang="en-US" dirty="0" smtClean="0"/>
              <a:t>large scans can exhaust resources on switches, routers, and firewalls</a:t>
            </a:r>
            <a:endParaRPr lang="en-US" dirty="0">
              <a:solidFill>
                <a:schemeClr val="tx1"/>
              </a:solidFill>
            </a:endParaRPr>
          </a:p>
          <a:p>
            <a:r>
              <a:rPr lang="en-US" b="1" dirty="0" smtClean="0">
                <a:solidFill>
                  <a:schemeClr val="tx1"/>
                </a:solidFill>
              </a:rPr>
              <a:t>Huge address spaces </a:t>
            </a:r>
            <a:r>
              <a:rPr lang="en-US" dirty="0"/>
              <a:t>– </a:t>
            </a:r>
            <a:r>
              <a:rPr lang="en-US" dirty="0" smtClean="0">
                <a:solidFill>
                  <a:schemeClr val="tx1"/>
                </a:solidFill>
              </a:rPr>
              <a:t>IPv6 </a:t>
            </a:r>
            <a:r>
              <a:rPr lang="en-US" dirty="0" smtClean="0">
                <a:solidFill>
                  <a:schemeClr val="tx1"/>
                </a:solidFill>
              </a:rPr>
              <a:t>networks can be massive and virtuall</a:t>
            </a:r>
            <a:r>
              <a:rPr lang="en-US" dirty="0" smtClean="0"/>
              <a:t>y impossible to scan within a typical scanning window</a:t>
            </a:r>
          </a:p>
          <a:p>
            <a:r>
              <a:rPr lang="en-US" b="1" dirty="0" smtClean="0"/>
              <a:t>Easy </a:t>
            </a:r>
            <a:r>
              <a:rPr lang="en-US" b="1" dirty="0"/>
              <a:t>evasion</a:t>
            </a:r>
            <a:r>
              <a:rPr lang="en-US" dirty="0"/>
              <a:t> – </a:t>
            </a:r>
            <a:r>
              <a:rPr lang="en-US" dirty="0" smtClean="0">
                <a:solidFill>
                  <a:schemeClr val="tx1"/>
                </a:solidFill>
              </a:rPr>
              <a:t>Predictable </a:t>
            </a:r>
            <a:r>
              <a:rPr lang="en-US" dirty="0" smtClean="0">
                <a:solidFill>
                  <a:schemeClr val="tx1"/>
                </a:solidFill>
              </a:rPr>
              <a:t>scanning windows create opportunities for attackers to hide evidence of their </a:t>
            </a:r>
            <a:r>
              <a:rPr lang="en-US" dirty="0" smtClean="0">
                <a:solidFill>
                  <a:schemeClr val="tx1"/>
                </a:solidFill>
              </a:rPr>
              <a:t>intrusion</a:t>
            </a:r>
            <a:endParaRPr lang="en-US" dirty="0">
              <a:solidFill>
                <a:schemeClr val="tx1"/>
              </a:solidFill>
            </a:endParaRPr>
          </a:p>
        </p:txBody>
      </p:sp>
    </p:spTree>
    <p:extLst>
      <p:ext uri="{BB962C8B-B14F-4D97-AF65-F5344CB8AC3E}">
        <p14:creationId xmlns:p14="http://schemas.microsoft.com/office/powerpoint/2010/main" val="2123034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Splunk Powers Dynamic Scanning</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14</a:t>
            </a:fld>
            <a:endParaRPr lang="en-US" dirty="0"/>
          </a:p>
        </p:txBody>
      </p:sp>
      <p:sp>
        <p:nvSpPr>
          <p:cNvPr id="10" name="Content Placeholder 9"/>
          <p:cNvSpPr>
            <a:spLocks noGrp="1"/>
          </p:cNvSpPr>
          <p:nvPr>
            <p:ph idx="1"/>
          </p:nvPr>
        </p:nvSpPr>
        <p:spPr>
          <a:xfrm>
            <a:off x="457201" y="840920"/>
            <a:ext cx="8229600" cy="3781087"/>
          </a:xfrm>
        </p:spPr>
        <p:txBody>
          <a:bodyPr/>
          <a:lstStyle/>
          <a:p>
            <a:r>
              <a:rPr lang="en-US" dirty="0" smtClean="0"/>
              <a:t>Use scripted inputs or SNMP apps to poll network switches for the IP-to-MAC address relationships</a:t>
            </a:r>
            <a:endParaRPr lang="en-US" dirty="0" smtClean="0">
              <a:solidFill>
                <a:schemeClr val="tx1"/>
              </a:solidFill>
            </a:endParaRPr>
          </a:p>
          <a:p>
            <a:r>
              <a:rPr lang="en-US" dirty="0" smtClean="0"/>
              <a:t>Track the scanning history for each MAC address in a lookup table</a:t>
            </a:r>
            <a:endParaRPr lang="en-US" dirty="0">
              <a:solidFill>
                <a:schemeClr val="tx1"/>
              </a:solidFill>
            </a:endParaRPr>
          </a:p>
          <a:p>
            <a:r>
              <a:rPr lang="en-US" dirty="0" smtClean="0"/>
              <a:t>Use that history to launch scans via the Nessus API</a:t>
            </a:r>
            <a:endParaRPr lang="en-US" dirty="0" smtClean="0"/>
          </a:p>
          <a:p>
            <a:r>
              <a:rPr lang="en-US" dirty="0" smtClean="0"/>
              <a:t>Index the status of each scan with a scripted input</a:t>
            </a:r>
          </a:p>
          <a:p>
            <a:r>
              <a:rPr lang="en-US" dirty="0" smtClean="0">
                <a:solidFill>
                  <a:schemeClr val="tx1"/>
                </a:solidFill>
              </a:rPr>
              <a:t>Generate a CSV report via the API when scans complete</a:t>
            </a:r>
            <a:endParaRPr lang="en-US" dirty="0">
              <a:solidFill>
                <a:schemeClr val="tx1"/>
              </a:solidFill>
            </a:endParaRPr>
          </a:p>
        </p:txBody>
      </p:sp>
    </p:spTree>
    <p:extLst>
      <p:ext uri="{BB962C8B-B14F-4D97-AF65-F5344CB8AC3E}">
        <p14:creationId xmlns:p14="http://schemas.microsoft.com/office/powerpoint/2010/main" val="825779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IPs to Physical Address</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15</a:t>
            </a:fld>
            <a:endParaRPr lang="en-US" dirty="0"/>
          </a:p>
        </p:txBody>
      </p:sp>
      <p:sp>
        <p:nvSpPr>
          <p:cNvPr id="10" name="Content Placeholder 9"/>
          <p:cNvSpPr>
            <a:spLocks noGrp="1"/>
          </p:cNvSpPr>
          <p:nvPr>
            <p:ph idx="1"/>
          </p:nvPr>
        </p:nvSpPr>
        <p:spPr>
          <a:xfrm>
            <a:off x="457201" y="840920"/>
            <a:ext cx="8229600" cy="3781087"/>
          </a:xfrm>
        </p:spPr>
        <p:txBody>
          <a:bodyPr/>
          <a:lstStyle/>
          <a:p>
            <a:r>
              <a:rPr lang="en-US" dirty="0" smtClean="0"/>
              <a:t>For IPv4, SNMP atPhysAddress (.1.3.6.1.2.1.3.1.1.2) to enumerate the ARP cache:</a:t>
            </a:r>
          </a:p>
          <a:p>
            <a:pPr lvl="1"/>
            <a:r>
              <a:rPr lang="en-US" dirty="0">
                <a:solidFill>
                  <a:schemeClr val="tx1"/>
                </a:solidFill>
              </a:rPr>
              <a:t>snmpwalk –c public </a:t>
            </a:r>
            <a:r>
              <a:rPr lang="en-US" dirty="0" smtClean="0">
                <a:solidFill>
                  <a:schemeClr val="tx1"/>
                </a:solidFill>
              </a:rPr>
              <a:t>–v 2c 10.10.10.10 </a:t>
            </a:r>
            <a:r>
              <a:rPr lang="en-US" dirty="0">
                <a:solidFill>
                  <a:schemeClr val="tx1"/>
                </a:solidFill>
              </a:rPr>
              <a:t>atPhysAddress </a:t>
            </a:r>
            <a:endParaRPr lang="en-US" dirty="0" smtClean="0">
              <a:solidFill>
                <a:schemeClr val="tx1"/>
              </a:solidFill>
            </a:endParaRPr>
          </a:p>
          <a:p>
            <a:pPr marL="771388" lvl="3" indent="0">
              <a:buNone/>
            </a:pPr>
            <a:r>
              <a:rPr lang="pt-BR" dirty="0" smtClean="0">
                <a:solidFill>
                  <a:schemeClr val="tx1"/>
                </a:solidFill>
              </a:rPr>
              <a:t>mib-2.3.1.1.2.76.1.</a:t>
            </a:r>
            <a:r>
              <a:rPr lang="pt-BR" dirty="0" smtClean="0">
                <a:solidFill>
                  <a:srgbClr val="FF0000"/>
                </a:solidFill>
              </a:rPr>
              <a:t>192.168.1.93 "3C 38 A6 D9 AA 4C </a:t>
            </a:r>
            <a:r>
              <a:rPr lang="pt-BR" dirty="0" smtClean="0">
                <a:solidFill>
                  <a:schemeClr val="tx1"/>
                </a:solidFill>
              </a:rPr>
              <a:t>"</a:t>
            </a:r>
          </a:p>
          <a:p>
            <a:pPr marL="771388" lvl="3" indent="0">
              <a:buNone/>
            </a:pPr>
            <a:r>
              <a:rPr lang="pt-BR" dirty="0" smtClean="0">
                <a:solidFill>
                  <a:schemeClr val="tx1"/>
                </a:solidFill>
              </a:rPr>
              <a:t>mib-2.3.1.1.2.76.1.</a:t>
            </a:r>
            <a:r>
              <a:rPr lang="pt-BR" dirty="0" smtClean="0">
                <a:solidFill>
                  <a:srgbClr val="FF0000"/>
                </a:solidFill>
              </a:rPr>
              <a:t>192.168.1.95 "A8 9D 21 DA 86 B3 </a:t>
            </a:r>
            <a:r>
              <a:rPr lang="pt-BR" dirty="0" smtClean="0">
                <a:solidFill>
                  <a:schemeClr val="tx1"/>
                </a:solidFill>
              </a:rPr>
              <a:t>"</a:t>
            </a:r>
          </a:p>
          <a:p>
            <a:r>
              <a:rPr lang="en-US" dirty="0" smtClean="0"/>
              <a:t>For both, </a:t>
            </a:r>
            <a:r>
              <a:rPr lang="en-US" dirty="0"/>
              <a:t>SNMP </a:t>
            </a:r>
            <a:r>
              <a:rPr lang="en-US" dirty="0" smtClean="0"/>
              <a:t>ipNetToPhysicalPhysAddress (.1.3.6.1.2.1.4.35.1.4):</a:t>
            </a:r>
          </a:p>
          <a:p>
            <a:pPr lvl="1"/>
            <a:r>
              <a:rPr lang="en-US" dirty="0">
                <a:solidFill>
                  <a:schemeClr val="tx1"/>
                </a:solidFill>
              </a:rPr>
              <a:t>snmpwalk </a:t>
            </a:r>
            <a:r>
              <a:rPr lang="en-US" dirty="0" smtClean="0">
                <a:solidFill>
                  <a:schemeClr val="tx1"/>
                </a:solidFill>
              </a:rPr>
              <a:t>–c public –v 2c 10.10.10.10 ipNetToPhysicalTable </a:t>
            </a:r>
          </a:p>
          <a:p>
            <a:pPr lvl="2"/>
            <a:r>
              <a:rPr lang="en-US" sz="1400" dirty="0" smtClean="0">
                <a:solidFill>
                  <a:schemeClr val="tx1"/>
                </a:solidFill>
              </a:rPr>
              <a:t>IP-MIB</a:t>
            </a:r>
            <a:r>
              <a:rPr lang="en-US" sz="1400" dirty="0">
                <a:solidFill>
                  <a:schemeClr val="tx1"/>
                </a:solidFill>
              </a:rPr>
              <a:t>::ipNetToPhysicalPhysAddress.2.ipv4.</a:t>
            </a:r>
            <a:r>
              <a:rPr lang="en-US" sz="1400" dirty="0">
                <a:solidFill>
                  <a:srgbClr val="FF0000"/>
                </a:solidFill>
              </a:rPr>
              <a:t>"10.0.0.1" = STRING: 0:26:5a:f4:1a:28 </a:t>
            </a:r>
            <a:endParaRPr lang="en-US" sz="1400" dirty="0" smtClean="0">
              <a:solidFill>
                <a:srgbClr val="FF0000"/>
              </a:solidFill>
            </a:endParaRPr>
          </a:p>
          <a:p>
            <a:pPr lvl="2"/>
            <a:r>
              <a:rPr lang="en-US" sz="1400" dirty="0" smtClean="0">
                <a:solidFill>
                  <a:schemeClr val="tx1"/>
                </a:solidFill>
              </a:rPr>
              <a:t>IP-MIB</a:t>
            </a:r>
            <a:r>
              <a:rPr lang="en-US" sz="1400" dirty="0">
                <a:solidFill>
                  <a:schemeClr val="tx1"/>
                </a:solidFill>
              </a:rPr>
              <a:t>::ipNetToPhysicalPhysAddress.2.ipv6.</a:t>
            </a:r>
            <a:r>
              <a:rPr lang="en-US" sz="1400" dirty="0">
                <a:solidFill>
                  <a:srgbClr val="FF0000"/>
                </a:solidFill>
              </a:rPr>
              <a:t>"</a:t>
            </a:r>
            <a:r>
              <a:rPr lang="en-US" sz="1400" dirty="0" smtClean="0">
                <a:solidFill>
                  <a:srgbClr val="FF0000"/>
                </a:solidFill>
              </a:rPr>
              <a:t>fe:80:00:00:00:00:00:00:ca:60:00:ff:fe:e9:1a:e9“ = </a:t>
            </a:r>
            <a:r>
              <a:rPr lang="en-US" sz="1400" dirty="0">
                <a:solidFill>
                  <a:srgbClr val="FF0000"/>
                </a:solidFill>
              </a:rPr>
              <a:t>STRING: c8:60:0:e9:1a:e9</a:t>
            </a:r>
          </a:p>
        </p:txBody>
      </p:sp>
    </p:spTree>
    <p:extLst>
      <p:ext uri="{BB962C8B-B14F-4D97-AF65-F5344CB8AC3E}">
        <p14:creationId xmlns:p14="http://schemas.microsoft.com/office/powerpoint/2010/main" val="482475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 Scripted SNMP Input</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16</a:t>
            </a:fld>
            <a:endParaRPr lang="en-US" dirty="0"/>
          </a:p>
        </p:txBody>
      </p:sp>
      <p:sp>
        <p:nvSpPr>
          <p:cNvPr id="10" name="Content Placeholder 9"/>
          <p:cNvSpPr>
            <a:spLocks noGrp="1"/>
          </p:cNvSpPr>
          <p:nvPr>
            <p:ph idx="1"/>
          </p:nvPr>
        </p:nvSpPr>
        <p:spPr>
          <a:xfrm>
            <a:off x="457201" y="840920"/>
            <a:ext cx="8229600" cy="3781087"/>
          </a:xfrm>
        </p:spPr>
        <p:txBody>
          <a:bodyPr/>
          <a:lstStyle/>
          <a:p>
            <a:r>
              <a:rPr lang="en-US" dirty="0" smtClean="0"/>
              <a:t>Create a search that will find all network switches, dedup the hostname or IP, and write the hostnames/IPs to a lookup table</a:t>
            </a:r>
            <a:endParaRPr lang="en-US" dirty="0" smtClean="0">
              <a:solidFill>
                <a:schemeClr val="tx1"/>
              </a:solidFill>
            </a:endParaRPr>
          </a:p>
          <a:p>
            <a:r>
              <a:rPr lang="en-US" dirty="0" smtClean="0"/>
              <a:t>Create a simple “for” loop in a bash script:</a:t>
            </a:r>
          </a:p>
          <a:p>
            <a:pPr marL="425870" lvl="2" indent="0">
              <a:buNone/>
            </a:pPr>
            <a:r>
              <a:rPr lang="en-US" dirty="0">
                <a:solidFill>
                  <a:schemeClr val="tx1"/>
                </a:solidFill>
              </a:rPr>
              <a:t>for switch in `cat ../lookups/switches.csv | sed “1d</a:t>
            </a:r>
            <a:r>
              <a:rPr lang="en-US" dirty="0" smtClean="0">
                <a:solidFill>
                  <a:schemeClr val="tx1"/>
                </a:solidFill>
              </a:rPr>
              <a:t>”`</a:t>
            </a:r>
          </a:p>
          <a:p>
            <a:pPr marL="425870" lvl="2" indent="0">
              <a:buNone/>
            </a:pPr>
            <a:r>
              <a:rPr lang="en-US" dirty="0">
                <a:solidFill>
                  <a:schemeClr val="tx1"/>
                </a:solidFill>
              </a:rPr>
              <a:t>d</a:t>
            </a:r>
            <a:r>
              <a:rPr lang="en-US" dirty="0" smtClean="0">
                <a:solidFill>
                  <a:schemeClr val="tx1"/>
                </a:solidFill>
              </a:rPr>
              <a:t>o</a:t>
            </a:r>
          </a:p>
          <a:p>
            <a:pPr marL="425870" lvl="2" indent="0">
              <a:buNone/>
            </a:pPr>
            <a:r>
              <a:rPr lang="en-US" dirty="0" smtClean="0">
                <a:solidFill>
                  <a:schemeClr val="tx1"/>
                </a:solidFill>
              </a:rPr>
              <a:t>  echo “Switch:  $switch</a:t>
            </a:r>
            <a:endParaRPr lang="en-US" dirty="0">
              <a:solidFill>
                <a:schemeClr val="tx1"/>
              </a:solidFill>
            </a:endParaRPr>
          </a:p>
          <a:p>
            <a:pPr marL="425870" lvl="2" indent="0">
              <a:buNone/>
            </a:pPr>
            <a:r>
              <a:rPr lang="en-US" dirty="0">
                <a:solidFill>
                  <a:schemeClr val="tx1"/>
                </a:solidFill>
              </a:rPr>
              <a:t>  snmpwalk –c public –v 2c $switch </a:t>
            </a:r>
            <a:r>
              <a:rPr lang="en-US" dirty="0">
                <a:solidFill>
                  <a:schemeClr val="tx1"/>
                </a:solidFill>
              </a:rPr>
              <a:t>ipNetToPhysicalPhysAddress </a:t>
            </a:r>
            <a:endParaRPr lang="en-US" dirty="0">
              <a:solidFill>
                <a:schemeClr val="tx1"/>
              </a:solidFill>
            </a:endParaRPr>
          </a:p>
          <a:p>
            <a:pPr marL="425870" lvl="2" indent="0">
              <a:buNone/>
            </a:pPr>
            <a:r>
              <a:rPr lang="en-US" dirty="0" smtClean="0">
                <a:solidFill>
                  <a:schemeClr val="tx1"/>
                </a:solidFill>
              </a:rPr>
              <a:t>done</a:t>
            </a:r>
            <a:endParaRPr lang="en-US" dirty="0"/>
          </a:p>
          <a:p>
            <a:r>
              <a:rPr lang="en-US" dirty="0" smtClean="0"/>
              <a:t>Schedule the scripted input to run every 5 minutes</a:t>
            </a:r>
          </a:p>
          <a:p>
            <a:pPr marL="0" indent="0">
              <a:buNone/>
            </a:pPr>
            <a:endParaRPr lang="en-US" dirty="0">
              <a:solidFill>
                <a:schemeClr val="tx1"/>
              </a:solidFill>
            </a:endParaRPr>
          </a:p>
        </p:txBody>
      </p:sp>
    </p:spTree>
    <p:extLst>
      <p:ext uri="{BB962C8B-B14F-4D97-AF65-F5344CB8AC3E}">
        <p14:creationId xmlns:p14="http://schemas.microsoft.com/office/powerpoint/2010/main" val="1790481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 with Nessus 6 API</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17</a:t>
            </a:fld>
            <a:endParaRPr lang="en-US" dirty="0"/>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Login and save authentication token:</a:t>
            </a:r>
          </a:p>
          <a:p>
            <a:pPr lvl="1"/>
            <a:r>
              <a:rPr lang="en-US" sz="1200" dirty="0">
                <a:solidFill>
                  <a:schemeClr val="tx1"/>
                </a:solidFill>
              </a:rPr>
              <a:t>curl -k -X POST -H 'Content-Type: application/json' -d '{"username</a:t>
            </a:r>
            <a:r>
              <a:rPr lang="en-US" sz="1200" dirty="0" smtClean="0">
                <a:solidFill>
                  <a:schemeClr val="tx1"/>
                </a:solidFill>
              </a:rPr>
              <a:t>":“</a:t>
            </a:r>
            <a:r>
              <a:rPr lang="en-US" sz="1200" dirty="0" smtClean="0">
                <a:solidFill>
                  <a:srgbClr val="FF0000"/>
                </a:solidFill>
              </a:rPr>
              <a:t>nessus</a:t>
            </a:r>
            <a:r>
              <a:rPr lang="en-US" sz="1200" dirty="0" smtClean="0">
                <a:solidFill>
                  <a:schemeClr val="tx1"/>
                </a:solidFill>
              </a:rPr>
              <a:t>","</a:t>
            </a:r>
            <a:r>
              <a:rPr lang="en-US" sz="1200" dirty="0">
                <a:solidFill>
                  <a:schemeClr val="tx1"/>
                </a:solidFill>
              </a:rPr>
              <a:t>password</a:t>
            </a:r>
            <a:r>
              <a:rPr lang="en-US" sz="1200" dirty="0" smtClean="0">
                <a:solidFill>
                  <a:schemeClr val="tx1"/>
                </a:solidFill>
              </a:rPr>
              <a:t>":“</a:t>
            </a:r>
            <a:r>
              <a:rPr lang="en-US" sz="1200" dirty="0" smtClean="0">
                <a:solidFill>
                  <a:srgbClr val="FF0000"/>
                </a:solidFill>
              </a:rPr>
              <a:t>ne55us</a:t>
            </a:r>
            <a:r>
              <a:rPr lang="en-US" sz="1200" dirty="0" smtClean="0">
                <a:solidFill>
                  <a:schemeClr val="tx1"/>
                </a:solidFill>
              </a:rPr>
              <a:t>"}' </a:t>
            </a:r>
            <a:r>
              <a:rPr lang="en-US" sz="1200" dirty="0">
                <a:solidFill>
                  <a:schemeClr val="tx1"/>
                </a:solidFill>
              </a:rPr>
              <a:t>https</a:t>
            </a:r>
            <a:r>
              <a:rPr lang="en-US" sz="1200" dirty="0" smtClean="0">
                <a:solidFill>
                  <a:schemeClr val="tx1"/>
                </a:solidFill>
              </a:rPr>
              <a:t>://</a:t>
            </a:r>
            <a:r>
              <a:rPr lang="en-US" sz="1200" dirty="0" smtClean="0">
                <a:solidFill>
                  <a:srgbClr val="FF0000"/>
                </a:solidFill>
              </a:rPr>
              <a:t>10.10.10.10</a:t>
            </a:r>
            <a:r>
              <a:rPr lang="en-US" sz="1200" dirty="0" smtClean="0">
                <a:solidFill>
                  <a:schemeClr val="tx1"/>
                </a:solidFill>
              </a:rPr>
              <a:t>:8834/session </a:t>
            </a:r>
            <a:r>
              <a:rPr lang="en-US" sz="1200" dirty="0">
                <a:solidFill>
                  <a:schemeClr val="tx1"/>
                </a:solidFill>
              </a:rPr>
              <a:t>2&gt;&amp;1 | grep -Po '(?&lt;=\"token</a:t>
            </a:r>
            <a:r>
              <a:rPr lang="en-US" sz="1200" dirty="0" smtClean="0">
                <a:solidFill>
                  <a:schemeClr val="tx1"/>
                </a:solidFill>
              </a:rPr>
              <a:t>\":\")[^\"]+'</a:t>
            </a:r>
            <a:endParaRPr lang="en-US" sz="1200" dirty="0" smtClean="0">
              <a:solidFill>
                <a:schemeClr val="tx1"/>
              </a:solidFill>
            </a:endParaRPr>
          </a:p>
          <a:p>
            <a:r>
              <a:rPr lang="en-US" dirty="0" smtClean="0"/>
              <a:t>List the configured scans on the scanner:</a:t>
            </a:r>
          </a:p>
          <a:p>
            <a:pPr lvl="1"/>
            <a:r>
              <a:rPr lang="en-US" sz="1200" dirty="0">
                <a:solidFill>
                  <a:schemeClr val="tx1"/>
                </a:solidFill>
              </a:rPr>
              <a:t>curl -k -H 'X-Cookie: token=</a:t>
            </a:r>
            <a:r>
              <a:rPr lang="en-US" sz="1200" dirty="0">
                <a:solidFill>
                  <a:srgbClr val="FF0000"/>
                </a:solidFill>
              </a:rPr>
              <a:t>f99a30c7d590f07880f27aa913ee705955bcaa7b7d51e041</a:t>
            </a:r>
            <a:r>
              <a:rPr lang="en-US" sz="1200" dirty="0">
                <a:solidFill>
                  <a:schemeClr val="tx1"/>
                </a:solidFill>
              </a:rPr>
              <a:t>' https</a:t>
            </a:r>
            <a:r>
              <a:rPr lang="en-US" sz="1200" dirty="0" smtClean="0">
                <a:solidFill>
                  <a:schemeClr val="tx1"/>
                </a:solidFill>
              </a:rPr>
              <a:t>://</a:t>
            </a:r>
            <a:r>
              <a:rPr lang="en-US" sz="1200" dirty="0" smtClean="0">
                <a:solidFill>
                  <a:srgbClr val="FF0000"/>
                </a:solidFill>
              </a:rPr>
              <a:t>10.10.10.10</a:t>
            </a:r>
            <a:r>
              <a:rPr lang="en-US" sz="1200" dirty="0" smtClean="0">
                <a:solidFill>
                  <a:schemeClr val="tx1"/>
                </a:solidFill>
              </a:rPr>
              <a:t>:8834/scans</a:t>
            </a:r>
            <a:endParaRPr lang="en-US" dirty="0"/>
          </a:p>
          <a:p>
            <a:r>
              <a:rPr lang="en-US" dirty="0" smtClean="0"/>
              <a:t>Launch a scan with a list of dynamic IPs:</a:t>
            </a:r>
          </a:p>
          <a:p>
            <a:pPr lvl="1"/>
            <a:r>
              <a:rPr lang="en-US" sz="1200" dirty="0">
                <a:solidFill>
                  <a:schemeClr val="tx1"/>
                </a:solidFill>
              </a:rPr>
              <a:t>curl -k -X POST -H 'X-Cookie: token=</a:t>
            </a:r>
            <a:r>
              <a:rPr lang="en-US" sz="1200" dirty="0">
                <a:solidFill>
                  <a:srgbClr val="FF0000"/>
                </a:solidFill>
              </a:rPr>
              <a:t>f8f0b0821d0ef193d346a2951dbc9e28314bcf232d40e4e7</a:t>
            </a:r>
            <a:r>
              <a:rPr lang="en-US" sz="1200" dirty="0">
                <a:solidFill>
                  <a:schemeClr val="tx1"/>
                </a:solidFill>
              </a:rPr>
              <a:t>' -H 'Content-Type: application/json' -d '{"alt_targets": </a:t>
            </a:r>
            <a:r>
              <a:rPr lang="en-US" sz="1200" dirty="0" smtClean="0">
                <a:solidFill>
                  <a:schemeClr val="tx1"/>
                </a:solidFill>
              </a:rPr>
              <a:t>[“</a:t>
            </a:r>
            <a:r>
              <a:rPr lang="en-US" sz="1200" dirty="0" smtClean="0">
                <a:solidFill>
                  <a:srgbClr val="FF0000"/>
                </a:solidFill>
              </a:rPr>
              <a:t>10.10.10.1,10.10.10.2,10.10.10.3,10.10.10.4</a:t>
            </a:r>
            <a:r>
              <a:rPr lang="en-US" sz="1200" dirty="0" smtClean="0">
                <a:solidFill>
                  <a:schemeClr val="tx1"/>
                </a:solidFill>
              </a:rPr>
              <a:t>"]}' </a:t>
            </a:r>
            <a:r>
              <a:rPr lang="en-US" sz="1200" dirty="0">
                <a:solidFill>
                  <a:schemeClr val="tx1"/>
                </a:solidFill>
              </a:rPr>
              <a:t>https</a:t>
            </a:r>
            <a:r>
              <a:rPr lang="en-US" sz="1200" dirty="0" smtClean="0">
                <a:solidFill>
                  <a:schemeClr val="tx1"/>
                </a:solidFill>
              </a:rPr>
              <a:t>://</a:t>
            </a:r>
            <a:r>
              <a:rPr lang="en-US" sz="1200" dirty="0" smtClean="0">
                <a:solidFill>
                  <a:srgbClr val="FF0000"/>
                </a:solidFill>
              </a:rPr>
              <a:t>10.10.10.10:</a:t>
            </a:r>
            <a:r>
              <a:rPr lang="en-US" sz="1200" dirty="0" smtClean="0">
                <a:solidFill>
                  <a:schemeClr val="tx1"/>
                </a:solidFill>
              </a:rPr>
              <a:t>8834/scans/</a:t>
            </a:r>
            <a:r>
              <a:rPr lang="en-US" sz="1200" dirty="0" smtClean="0">
                <a:solidFill>
                  <a:srgbClr val="FF0000"/>
                </a:solidFill>
              </a:rPr>
              <a:t>6</a:t>
            </a:r>
            <a:r>
              <a:rPr lang="en-US" sz="1200" dirty="0" smtClean="0">
                <a:solidFill>
                  <a:schemeClr val="tx1"/>
                </a:solidFill>
              </a:rPr>
              <a:t>/launch</a:t>
            </a:r>
          </a:p>
          <a:p>
            <a:r>
              <a:rPr lang="en-US" dirty="0" smtClean="0"/>
              <a:t>Export a scan to CSV format:</a:t>
            </a:r>
          </a:p>
          <a:p>
            <a:pPr lvl="1"/>
            <a:r>
              <a:rPr lang="en-US" sz="1300" dirty="0">
                <a:solidFill>
                  <a:schemeClr val="tx1"/>
                </a:solidFill>
              </a:rPr>
              <a:t>curl -k -X POST -H 'X-Cookie: token=</a:t>
            </a:r>
            <a:r>
              <a:rPr lang="en-US" sz="1300" dirty="0">
                <a:solidFill>
                  <a:srgbClr val="FF0000"/>
                </a:solidFill>
              </a:rPr>
              <a:t>f8f0b0821d0ef193d346a2951dbc9e28314bcf232d40e4e7</a:t>
            </a:r>
            <a:r>
              <a:rPr lang="en-US" sz="1300" dirty="0">
                <a:solidFill>
                  <a:schemeClr val="tx1"/>
                </a:solidFill>
              </a:rPr>
              <a:t>' -H 'Content-Type: application/json' -d '{"format": "csv</a:t>
            </a:r>
            <a:r>
              <a:rPr lang="en-US" sz="1300" dirty="0" smtClean="0">
                <a:solidFill>
                  <a:schemeClr val="tx1"/>
                </a:solidFill>
              </a:rPr>
              <a:t>"}</a:t>
            </a:r>
            <a:r>
              <a:rPr lang="en-US" sz="1400" dirty="0">
                <a:solidFill>
                  <a:schemeClr val="tx1"/>
                </a:solidFill>
              </a:rPr>
              <a:t> '</a:t>
            </a:r>
            <a:r>
              <a:rPr lang="en-US" sz="1300" dirty="0" smtClean="0">
                <a:solidFill>
                  <a:schemeClr val="tx1"/>
                </a:solidFill>
              </a:rPr>
              <a:t> </a:t>
            </a:r>
            <a:r>
              <a:rPr lang="en-US" sz="1300" dirty="0">
                <a:solidFill>
                  <a:schemeClr val="tx1"/>
                </a:solidFill>
              </a:rPr>
              <a:t>https</a:t>
            </a:r>
            <a:r>
              <a:rPr lang="en-US" sz="1300" dirty="0" smtClean="0">
                <a:solidFill>
                  <a:schemeClr val="tx1"/>
                </a:solidFill>
              </a:rPr>
              <a:t>://</a:t>
            </a:r>
            <a:r>
              <a:rPr lang="en-US" sz="1300" dirty="0" smtClean="0">
                <a:solidFill>
                  <a:srgbClr val="FF0000"/>
                </a:solidFill>
              </a:rPr>
              <a:t>10.10.10.10</a:t>
            </a:r>
            <a:r>
              <a:rPr lang="en-US" sz="1300" dirty="0" smtClean="0">
                <a:solidFill>
                  <a:schemeClr val="tx1"/>
                </a:solidFill>
              </a:rPr>
              <a:t>:8834/scans/</a:t>
            </a:r>
            <a:r>
              <a:rPr lang="en-US" sz="1300" dirty="0" smtClean="0">
                <a:solidFill>
                  <a:srgbClr val="FF0000"/>
                </a:solidFill>
              </a:rPr>
              <a:t>6</a:t>
            </a:r>
            <a:r>
              <a:rPr lang="en-US" sz="1300" dirty="0" smtClean="0">
                <a:solidFill>
                  <a:schemeClr val="tx1"/>
                </a:solidFill>
              </a:rPr>
              <a:t>/export</a:t>
            </a:r>
          </a:p>
          <a:p>
            <a:pPr marL="257130" lvl="1" indent="0">
              <a:buNone/>
            </a:pPr>
            <a:r>
              <a:rPr lang="en-US" dirty="0" smtClean="0"/>
              <a:t>e the scripted input to run every 5 minutes</a:t>
            </a:r>
          </a:p>
          <a:p>
            <a:pPr marL="0" indent="0">
              <a:buNone/>
            </a:pPr>
            <a:endParaRPr lang="en-US" dirty="0">
              <a:solidFill>
                <a:schemeClr val="tx1"/>
              </a:solidFill>
            </a:endParaRPr>
          </a:p>
        </p:txBody>
      </p:sp>
    </p:spTree>
    <p:extLst>
      <p:ext uri="{BB962C8B-B14F-4D97-AF65-F5344CB8AC3E}">
        <p14:creationId xmlns:p14="http://schemas.microsoft.com/office/powerpoint/2010/main" val="876142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Build It</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18</a:t>
            </a:fld>
            <a:endParaRPr lang="en-US" dirty="0"/>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On each scanner, define the necessary policies and scan </a:t>
            </a:r>
            <a:r>
              <a:rPr lang="en-US" dirty="0" smtClean="0"/>
              <a:t>configs</a:t>
            </a:r>
          </a:p>
          <a:p>
            <a:r>
              <a:rPr lang="en-US" dirty="0" smtClean="0"/>
              <a:t>Use the Nessus API to find the ID of configured scans</a:t>
            </a:r>
            <a:endParaRPr lang="en-US" dirty="0" smtClean="0"/>
          </a:p>
          <a:p>
            <a:r>
              <a:rPr lang="en-US" dirty="0" smtClean="0">
                <a:solidFill>
                  <a:schemeClr val="tx1"/>
                </a:solidFill>
              </a:rPr>
              <a:t>Create a CIDR match lookup table </a:t>
            </a:r>
            <a:r>
              <a:rPr lang="en-US" dirty="0" smtClean="0">
                <a:solidFill>
                  <a:schemeClr val="tx1"/>
                </a:solidFill>
              </a:rPr>
              <a:t>to assign Nessus IPs and scan IDs to hosts or subnets:</a:t>
            </a:r>
            <a:endParaRPr lang="en-US" dirty="0" smtClean="0">
              <a:solidFill>
                <a:schemeClr val="tx1"/>
              </a:solidFill>
            </a:endParaRPr>
          </a:p>
          <a:p>
            <a:pPr marL="425870" lvl="2" indent="0">
              <a:buNone/>
            </a:pPr>
            <a:r>
              <a:rPr lang="en-US" sz="1400" dirty="0" smtClean="0">
                <a:solidFill>
                  <a:schemeClr val="tx1"/>
                </a:solidFill>
              </a:rPr>
              <a:t>dest, nessus_ip, scan_id</a:t>
            </a:r>
          </a:p>
          <a:p>
            <a:pPr marL="425870" lvl="2" indent="0">
              <a:buNone/>
            </a:pPr>
            <a:r>
              <a:rPr lang="en-US" sz="1400" dirty="0" smtClean="0">
                <a:solidFill>
                  <a:schemeClr val="tx1"/>
                </a:solidFill>
              </a:rPr>
              <a:t>“10.10.10.0/24”,”10.10.10.10”,6</a:t>
            </a:r>
          </a:p>
          <a:p>
            <a:pPr marL="425870" lvl="2" indent="0">
              <a:buNone/>
            </a:pPr>
            <a:r>
              <a:rPr lang="en-US" sz="1400" dirty="0" smtClean="0">
                <a:solidFill>
                  <a:schemeClr val="tx1"/>
                </a:solidFill>
              </a:rPr>
              <a:t>“10.10.11.0/24”,”10.10.10.10”,5</a:t>
            </a:r>
          </a:p>
          <a:p>
            <a:r>
              <a:rPr lang="en-US" dirty="0" smtClean="0">
                <a:solidFill>
                  <a:schemeClr val="tx1"/>
                </a:solidFill>
              </a:rPr>
              <a:t>Create a lookup to track the last scan time for a MAC address and seed it with data that adds random padding to the last_scan time:</a:t>
            </a:r>
          </a:p>
          <a:p>
            <a:pPr marL="455333" lvl="2" indent="0">
              <a:buNone/>
            </a:pPr>
            <a:r>
              <a:rPr lang="en-US" sz="1200" dirty="0">
                <a:solidFill>
                  <a:schemeClr val="tx1"/>
                </a:solidFill>
              </a:rPr>
              <a:t>(sourcetype="nessus" AND signature="12053" OR signature="19506") OR sourcetype=snmp_arp </a:t>
            </a:r>
            <a:r>
              <a:rPr lang="en-US" sz="1200" dirty="0" smtClean="0">
                <a:solidFill>
                  <a:schemeClr val="tx1"/>
                </a:solidFill>
              </a:rPr>
              <a:t>| </a:t>
            </a:r>
            <a:r>
              <a:rPr lang="en-US" sz="1200" dirty="0">
                <a:solidFill>
                  <a:schemeClr val="tx1"/>
                </a:solidFill>
              </a:rPr>
              <a:t>rex field=_raw "(?i)resolves as (?P&lt;hostname&gt;[^$]+)(?=\.)" | rex mode=sed field=dest_mac "s/\s/:/g"| transaction maxspan=1h dest | eval padding=random()/2147483648*86400 | eval last_scan=now()+padding | table </a:t>
            </a:r>
            <a:r>
              <a:rPr lang="en-US" sz="1200" dirty="0" smtClean="0">
                <a:solidFill>
                  <a:schemeClr val="tx1"/>
                </a:solidFill>
              </a:rPr>
              <a:t>last_scan,hostname,dest,dest_mac | outputlookup nessus_last_scan_lookup</a:t>
            </a:r>
            <a:endParaRPr lang="en-US" sz="1200"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4230906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Build It</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19</a:t>
            </a:fld>
            <a:endParaRPr lang="en-US" dirty="0"/>
          </a:p>
        </p:txBody>
      </p:sp>
      <p:sp>
        <p:nvSpPr>
          <p:cNvPr id="10" name="Content Placeholder 9"/>
          <p:cNvSpPr>
            <a:spLocks noGrp="1"/>
          </p:cNvSpPr>
          <p:nvPr>
            <p:ph idx="1"/>
          </p:nvPr>
        </p:nvSpPr>
        <p:spPr>
          <a:xfrm>
            <a:off x="457201" y="840920"/>
            <a:ext cx="8229600" cy="3781087"/>
          </a:xfrm>
        </p:spPr>
        <p:txBody>
          <a:bodyPr>
            <a:normAutofit fontScale="92500" lnSpcReduction="10000"/>
          </a:bodyPr>
          <a:lstStyle/>
          <a:p>
            <a:r>
              <a:rPr lang="en-US" dirty="0" smtClean="0"/>
              <a:t>Create a lookup table to queue IPs that need to be scanned</a:t>
            </a:r>
          </a:p>
          <a:p>
            <a:r>
              <a:rPr lang="en-US" dirty="0" smtClean="0"/>
              <a:t>Create a search that will check incoming ARP events against the last scan lookup, lookup the scanner IP and scan ID, and save those events to the queue</a:t>
            </a:r>
            <a:endParaRPr lang="en-US" dirty="0" smtClean="0"/>
          </a:p>
          <a:p>
            <a:r>
              <a:rPr lang="en-US" dirty="0" smtClean="0"/>
              <a:t>Create </a:t>
            </a:r>
            <a:r>
              <a:rPr lang="en-US" dirty="0" smtClean="0"/>
              <a:t>a scripted input to iterate through the Nessus </a:t>
            </a:r>
            <a:r>
              <a:rPr lang="en-US" dirty="0" smtClean="0"/>
              <a:t>scanners, list </a:t>
            </a:r>
            <a:r>
              <a:rPr lang="en-US" dirty="0" smtClean="0"/>
              <a:t>the status of scan jobs and index the </a:t>
            </a:r>
            <a:r>
              <a:rPr lang="en-US" dirty="0" smtClean="0"/>
              <a:t>results</a:t>
            </a:r>
          </a:p>
          <a:p>
            <a:r>
              <a:rPr lang="en-US" dirty="0" smtClean="0"/>
              <a:t>Create a lookup table to track completed scan jobs and export status</a:t>
            </a:r>
          </a:p>
          <a:p>
            <a:r>
              <a:rPr lang="en-US" dirty="0" smtClean="0"/>
              <a:t>Create a script that can iterate through the scan job lookup table and use the Nessus API to export the scan in CSV format</a:t>
            </a:r>
          </a:p>
          <a:p>
            <a:r>
              <a:rPr lang="en-US" dirty="0" smtClean="0"/>
              <a:t>Create a file monitor input on the Nessus scanner that will index all CSV files found in each user’s “files” directory</a:t>
            </a:r>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68431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Disclaimer</a:t>
            </a:r>
            <a:endParaRPr lang="en-US" dirty="0"/>
          </a:p>
        </p:txBody>
      </p:sp>
      <p:sp>
        <p:nvSpPr>
          <p:cNvPr id="3" name="Slide Number Placeholder 2"/>
          <p:cNvSpPr>
            <a:spLocks noGrp="1"/>
          </p:cNvSpPr>
          <p:nvPr>
            <p:ph type="sldNum" sz="quarter" idx="12"/>
          </p:nvPr>
        </p:nvSpPr>
        <p:spPr/>
        <p:txBody>
          <a:bodyPr/>
          <a:lstStyle/>
          <a:p>
            <a:fld id="{027CC8FC-DC84-4CE8-AADD-ED05D9A2A54F}" type="slidenum">
              <a:rPr lang="en-US" smtClean="0"/>
              <a:pPr/>
              <a:t>2</a:t>
            </a:fld>
            <a:endParaRPr lang="en-US" dirty="0"/>
          </a:p>
        </p:txBody>
      </p:sp>
      <p:sp>
        <p:nvSpPr>
          <p:cNvPr id="2" name="Rectangle 1"/>
          <p:cNvSpPr/>
          <p:nvPr/>
        </p:nvSpPr>
        <p:spPr>
          <a:xfrm>
            <a:off x="188779" y="1043965"/>
            <a:ext cx="8829726" cy="3539430"/>
          </a:xfrm>
          <a:prstGeom prst="rect">
            <a:avLst/>
          </a:prstGeom>
        </p:spPr>
        <p:txBody>
          <a:bodyPr wrap="square">
            <a:spAutoFit/>
          </a:bodyPr>
          <a:lstStyle/>
          <a:p>
            <a:pPr algn="ctr"/>
            <a:r>
              <a:rPr lang="en-US" dirty="0"/>
              <a:t>During the course of this presentation, we may make forward looking statements regarding future events or the expected performance of the company. We caution you that such statements reflect our current expectations and estimates based on factors currently known to us and that actual events or results could differ materially. For important factors that may cause actual results to differ from those contained in our forward-looking statements, please review our filings with the SEC. </a:t>
            </a:r>
            <a:r>
              <a:rPr lang="en-US" dirty="0" smtClean="0"/>
              <a:t>The </a:t>
            </a:r>
            <a:r>
              <a:rPr lang="en-US" dirty="0"/>
              <a:t>forward-looking statements made in the this presentation are being made as of the time and date of its live presentation. If reviewed after its live presentation, this presentation may not contain current or accurate information. We do not assume any obligation to update any forward looking statements we may make. </a:t>
            </a:r>
            <a:endParaRPr lang="en-US" dirty="0" smtClean="0"/>
          </a:p>
          <a:p>
            <a:pPr algn="ctr"/>
            <a:endParaRPr lang="en-US" dirty="0"/>
          </a:p>
          <a:p>
            <a:pPr algn="ctr"/>
            <a:r>
              <a:rPr lang="en-US" dirty="0" smtClean="0"/>
              <a:t>In </a:t>
            </a:r>
            <a:r>
              <a:rPr lang="en-US" dirty="0"/>
              <a:t>addition, any information about our roadmap outlines our general product direction and is subject to change at any time without notice. It is for informational purposes only and shall not, be incorporated into any contract or other commitment. Splunk undertakes no obligation either to develop the features or functionality described or to include any such feature or functionality in a future release.</a:t>
            </a:r>
          </a:p>
        </p:txBody>
      </p:sp>
    </p:spTree>
    <p:extLst>
      <p:ext uri="{BB962C8B-B14F-4D97-AF65-F5344CB8AC3E}">
        <p14:creationId xmlns:p14="http://schemas.microsoft.com/office/powerpoint/2010/main" val="378819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4571999" y="1814819"/>
            <a:ext cx="4359730" cy="808674"/>
          </a:xfrm>
        </p:spPr>
        <p:txBody>
          <a:bodyPr/>
          <a:lstStyle/>
          <a:p>
            <a:r>
              <a:rPr lang="en-US" dirty="0" smtClean="0"/>
              <a:t>Integrating Threat Intelligence</a:t>
            </a:r>
            <a:endParaRPr lang="en-US" dirty="0" smtClean="0"/>
          </a:p>
        </p:txBody>
      </p:sp>
    </p:spTree>
    <p:extLst>
      <p:ext uri="{BB962C8B-B14F-4D97-AF65-F5344CB8AC3E}">
        <p14:creationId xmlns:p14="http://schemas.microsoft.com/office/powerpoint/2010/main" val="290457354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Why Threat Intel?</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21</a:t>
            </a:fld>
            <a:endParaRPr lang="en-US" dirty="0"/>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Today’s attackers are incredibly sophisticated and agile</a:t>
            </a:r>
          </a:p>
          <a:p>
            <a:r>
              <a:rPr lang="en-US" dirty="0" smtClean="0"/>
              <a:t>Threat Intel providers take the offensive against hackers</a:t>
            </a:r>
          </a:p>
          <a:p>
            <a:r>
              <a:rPr lang="en-US" dirty="0" smtClean="0"/>
              <a:t>Data is updated more frequently than traditional AV vendors</a:t>
            </a:r>
          </a:p>
          <a:p>
            <a:r>
              <a:rPr lang="en-US" dirty="0" smtClean="0"/>
              <a:t>Indicators of Compromise (IOCs) can be found in a wide range of security data types</a:t>
            </a:r>
          </a:p>
          <a:p>
            <a:endParaRPr lang="en-US" dirty="0" smtClean="0"/>
          </a:p>
          <a:p>
            <a:endParaRPr lang="en-US" dirty="0" smtClean="0"/>
          </a:p>
          <a:p>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366251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CIF?</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22</a:t>
            </a:fld>
            <a:endParaRPr lang="en-US" dirty="0"/>
          </a:p>
        </p:txBody>
      </p:sp>
      <p:sp>
        <p:nvSpPr>
          <p:cNvPr id="10" name="Content Placeholder 9"/>
          <p:cNvSpPr>
            <a:spLocks noGrp="1"/>
          </p:cNvSpPr>
          <p:nvPr>
            <p:ph idx="1"/>
          </p:nvPr>
        </p:nvSpPr>
        <p:spPr>
          <a:xfrm>
            <a:off x="457201" y="840920"/>
            <a:ext cx="8229600" cy="3781087"/>
          </a:xfrm>
        </p:spPr>
        <p:txBody>
          <a:bodyPr>
            <a:normAutofit lnSpcReduction="10000"/>
          </a:bodyPr>
          <a:lstStyle/>
          <a:p>
            <a:r>
              <a:rPr lang="en-US" dirty="0"/>
              <a:t>https://code.google.com/p/collective-intelligence-framework/ </a:t>
            </a:r>
            <a:endParaRPr lang="en-US" dirty="0" smtClean="0"/>
          </a:p>
          <a:p>
            <a:r>
              <a:rPr lang="en-US" dirty="0" smtClean="0"/>
              <a:t>CIF </a:t>
            </a:r>
            <a:r>
              <a:rPr lang="en-US" dirty="0" smtClean="0"/>
              <a:t>collects, normalizes, qualifies, and categorizes free and commercial threat intelligence feeds</a:t>
            </a:r>
            <a:endParaRPr lang="en-US" dirty="0" smtClean="0">
              <a:solidFill>
                <a:schemeClr val="tx1"/>
              </a:solidFill>
            </a:endParaRPr>
          </a:p>
          <a:p>
            <a:r>
              <a:rPr lang="en-US" dirty="0" smtClean="0"/>
              <a:t>Supported data types:</a:t>
            </a:r>
          </a:p>
          <a:p>
            <a:pPr lvl="1"/>
            <a:r>
              <a:rPr lang="en-US" dirty="0" smtClean="0">
                <a:solidFill>
                  <a:schemeClr val="tx1"/>
                </a:solidFill>
              </a:rPr>
              <a:t>File Hashes (MD5s)</a:t>
            </a:r>
          </a:p>
          <a:p>
            <a:pPr lvl="1"/>
            <a:r>
              <a:rPr lang="en-US" dirty="0" smtClean="0">
                <a:solidFill>
                  <a:schemeClr val="tx1"/>
                </a:solidFill>
              </a:rPr>
              <a:t>IPv4 Addresses</a:t>
            </a:r>
          </a:p>
          <a:p>
            <a:pPr lvl="1"/>
            <a:r>
              <a:rPr lang="en-US" dirty="0" smtClean="0">
                <a:solidFill>
                  <a:schemeClr val="tx1"/>
                </a:solidFill>
              </a:rPr>
              <a:t>Host Names</a:t>
            </a:r>
          </a:p>
          <a:p>
            <a:pPr lvl="1"/>
            <a:r>
              <a:rPr lang="en-US" dirty="0" smtClean="0">
                <a:solidFill>
                  <a:schemeClr val="tx1"/>
                </a:solidFill>
              </a:rPr>
              <a:t>Domain Names</a:t>
            </a:r>
          </a:p>
          <a:p>
            <a:pPr lvl="1"/>
            <a:r>
              <a:rPr lang="en-US" dirty="0" smtClean="0">
                <a:solidFill>
                  <a:schemeClr val="tx1"/>
                </a:solidFill>
              </a:rPr>
              <a:t>URLs (MD5s)</a:t>
            </a:r>
          </a:p>
          <a:p>
            <a:r>
              <a:rPr lang="en-US" dirty="0" smtClean="0"/>
              <a:t>v1 stores each category of threat in a separate </a:t>
            </a:r>
            <a:r>
              <a:rPr lang="en-US" dirty="0" smtClean="0"/>
              <a:t>Postgres </a:t>
            </a:r>
            <a:r>
              <a:rPr lang="en-US" dirty="0" smtClean="0"/>
              <a:t>database table</a:t>
            </a: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424688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data can it enrich?</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23</a:t>
            </a:fld>
            <a:endParaRPr lang="en-US" dirty="0"/>
          </a:p>
        </p:txBody>
      </p:sp>
      <p:sp>
        <p:nvSpPr>
          <p:cNvPr id="10" name="Content Placeholder 9"/>
          <p:cNvSpPr>
            <a:spLocks noGrp="1"/>
          </p:cNvSpPr>
          <p:nvPr>
            <p:ph idx="1"/>
          </p:nvPr>
        </p:nvSpPr>
        <p:spPr>
          <a:xfrm>
            <a:off x="457201" y="840920"/>
            <a:ext cx="8229600" cy="3781087"/>
          </a:xfrm>
        </p:spPr>
        <p:txBody>
          <a:bodyPr/>
          <a:lstStyle/>
          <a:p>
            <a:r>
              <a:rPr lang="en-US" dirty="0" smtClean="0"/>
              <a:t>Network Intrusion Detection events (IPv4, Host/Domain names)</a:t>
            </a:r>
          </a:p>
          <a:p>
            <a:r>
              <a:rPr lang="en-US" dirty="0" smtClean="0"/>
              <a:t>Network Flow events (IPv4, Host/Domain Names, URL)</a:t>
            </a:r>
          </a:p>
          <a:p>
            <a:r>
              <a:rPr lang="en-US" dirty="0" smtClean="0"/>
              <a:t>Proxy Logs (IPv4 Host/Domain names, URL)</a:t>
            </a:r>
          </a:p>
          <a:p>
            <a:r>
              <a:rPr lang="en-US" dirty="0" smtClean="0"/>
              <a:t>Firewall Logs (IPv4, URL)</a:t>
            </a:r>
          </a:p>
          <a:p>
            <a:r>
              <a:rPr lang="en-US" dirty="0" smtClean="0"/>
              <a:t>Endpoint Protection Solutions (File Hash, IPv4, Host/Domain names)</a:t>
            </a:r>
          </a:p>
          <a:p>
            <a:r>
              <a:rPr lang="en-US" dirty="0" smtClean="0"/>
              <a:t>Anti-Malware solutions (File Hash, IPv4, Host/Domain names, URL)</a:t>
            </a:r>
          </a:p>
          <a:p>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2028912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Build It</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24</a:t>
            </a:fld>
            <a:endParaRPr lang="en-US" dirty="0"/>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Install CIF v1 and configure threat intel feeds</a:t>
            </a:r>
          </a:p>
          <a:p>
            <a:r>
              <a:rPr lang="en-US" dirty="0" smtClean="0"/>
              <a:t>Connect to the </a:t>
            </a:r>
            <a:r>
              <a:rPr lang="en-US" dirty="0" smtClean="0"/>
              <a:t>Postgres </a:t>
            </a:r>
            <a:r>
              <a:rPr lang="en-US" dirty="0" smtClean="0"/>
              <a:t>database using DB Connect App</a:t>
            </a:r>
          </a:p>
          <a:p>
            <a:r>
              <a:rPr lang="en-US" dirty="0" smtClean="0"/>
              <a:t>Create Splunk lookup tables for each classification type – botnet, phishing, spam, etc.</a:t>
            </a:r>
          </a:p>
          <a:p>
            <a:r>
              <a:rPr lang="en-US" dirty="0" smtClean="0"/>
              <a:t>Create searches to periodically dump the database tables into </a:t>
            </a:r>
            <a:r>
              <a:rPr lang="en-US" dirty="0" smtClean="0"/>
              <a:t> lookup tables</a:t>
            </a:r>
            <a:endParaRPr lang="en-US" dirty="0" smtClean="0"/>
          </a:p>
          <a:p>
            <a:r>
              <a:rPr lang="en-US" dirty="0" smtClean="0"/>
              <a:t>Create automatic lookups to enhance log </a:t>
            </a:r>
            <a:r>
              <a:rPr lang="en-US" dirty="0" smtClean="0"/>
              <a:t>data</a:t>
            </a:r>
            <a:endParaRPr lang="en-US" dirty="0" smtClean="0"/>
          </a:p>
          <a:p>
            <a:r>
              <a:rPr lang="en-US" dirty="0" smtClean="0"/>
              <a:t>Optional:  Add a menu context item to check </a:t>
            </a:r>
            <a:r>
              <a:rPr lang="en-US" dirty="0"/>
              <a:t>fields against the HTTP API:  http://eyeis.net/2012/04/querying-cif-data-from-splunk</a:t>
            </a:r>
            <a:r>
              <a:rPr lang="en-US" dirty="0" smtClean="0"/>
              <a:t>/</a:t>
            </a:r>
          </a:p>
          <a:p>
            <a:pPr marL="0" indent="0">
              <a:buNone/>
            </a:pPr>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3170407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4571999" y="1814819"/>
            <a:ext cx="4359730" cy="808674"/>
          </a:xfrm>
        </p:spPr>
        <p:txBody>
          <a:bodyPr/>
          <a:lstStyle/>
          <a:p>
            <a:r>
              <a:rPr lang="en-US" dirty="0" smtClean="0"/>
              <a:t>Automated Security Configuration </a:t>
            </a:r>
            <a:r>
              <a:rPr lang="en-US" dirty="0" smtClean="0"/>
              <a:t>Monitoring with SCAP</a:t>
            </a:r>
            <a:endParaRPr lang="en-US" dirty="0" smtClean="0"/>
          </a:p>
        </p:txBody>
      </p:sp>
    </p:spTree>
    <p:extLst>
      <p:ext uri="{BB962C8B-B14F-4D97-AF65-F5344CB8AC3E}">
        <p14:creationId xmlns:p14="http://schemas.microsoft.com/office/powerpoint/2010/main" val="146739640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Value and Challenges</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26</a:t>
            </a:fld>
            <a:endParaRPr lang="en-US" dirty="0"/>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Security configuration monitoring can measure the compliance of systems and applications against a set of enterprise security standards</a:t>
            </a:r>
          </a:p>
          <a:p>
            <a:r>
              <a:rPr lang="en-US" dirty="0" smtClean="0"/>
              <a:t>The human “checklist” approach is slow, expensive, and prone to error</a:t>
            </a:r>
          </a:p>
          <a:p>
            <a:r>
              <a:rPr lang="en-US" dirty="0" smtClean="0"/>
              <a:t>Creating customized scripts to perform configuration checks is expensive to develop and maintain and difficult to instrument and report on</a:t>
            </a:r>
          </a:p>
          <a:p>
            <a:pPr marL="0" indent="0">
              <a:buNone/>
            </a:pPr>
            <a:endParaRPr lang="en-US" dirty="0">
              <a:solidFill>
                <a:schemeClr val="tx1"/>
              </a:solidFill>
            </a:endParaRPr>
          </a:p>
        </p:txBody>
      </p:sp>
    </p:spTree>
    <p:extLst>
      <p:ext uri="{BB962C8B-B14F-4D97-AF65-F5344CB8AC3E}">
        <p14:creationId xmlns:p14="http://schemas.microsoft.com/office/powerpoint/2010/main" val="2530831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t>
            </a:r>
            <a:r>
              <a:rPr lang="en-US" dirty="0" smtClean="0"/>
              <a:t>is SCAP?</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27</a:t>
            </a:fld>
            <a:endParaRPr lang="en-US" dirty="0"/>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SCAP:  Security Content Automation Protocol</a:t>
            </a:r>
          </a:p>
          <a:p>
            <a:pPr lvl="1"/>
            <a:r>
              <a:rPr lang="en-US" dirty="0" smtClean="0">
                <a:solidFill>
                  <a:schemeClr val="tx1"/>
                </a:solidFill>
              </a:rPr>
              <a:t>XCCDF:  Extensible Configuration Checklist Definition Format</a:t>
            </a:r>
          </a:p>
          <a:p>
            <a:pPr lvl="1"/>
            <a:r>
              <a:rPr lang="en-US" dirty="0" smtClean="0">
                <a:solidFill>
                  <a:schemeClr val="tx1"/>
                </a:solidFill>
              </a:rPr>
              <a:t>OVAL:  Open Vulnerability and Assessment Language</a:t>
            </a:r>
          </a:p>
          <a:p>
            <a:r>
              <a:rPr lang="en-US" dirty="0" smtClean="0"/>
              <a:t>Public repositories of SCAP content:</a:t>
            </a:r>
          </a:p>
          <a:p>
            <a:pPr lvl="1"/>
            <a:r>
              <a:rPr lang="en-US" dirty="0">
                <a:solidFill>
                  <a:schemeClr val="tx1"/>
                </a:solidFill>
              </a:rPr>
              <a:t>https://web.nvd.nist.gov/view/ncp/repository</a:t>
            </a:r>
          </a:p>
          <a:p>
            <a:pPr lvl="1"/>
            <a:r>
              <a:rPr lang="en-US" dirty="0" smtClean="0">
                <a:solidFill>
                  <a:schemeClr val="tx1"/>
                </a:solidFill>
              </a:rPr>
              <a:t>http</a:t>
            </a:r>
            <a:r>
              <a:rPr lang="en-US" dirty="0">
                <a:solidFill>
                  <a:schemeClr val="tx1"/>
                </a:solidFill>
              </a:rPr>
              <a:t>://usgcb.nist.gov</a:t>
            </a:r>
            <a:r>
              <a:rPr lang="en-US" dirty="0" smtClean="0">
                <a:solidFill>
                  <a:schemeClr val="tx1"/>
                </a:solidFill>
              </a:rPr>
              <a:t>/</a:t>
            </a:r>
          </a:p>
          <a:p>
            <a:pPr lvl="1"/>
            <a:r>
              <a:rPr lang="en-US" dirty="0">
                <a:solidFill>
                  <a:schemeClr val="tx1"/>
                </a:solidFill>
              </a:rPr>
              <a:t>http://</a:t>
            </a:r>
            <a:r>
              <a:rPr lang="en-US" dirty="0" smtClean="0">
                <a:solidFill>
                  <a:schemeClr val="tx1"/>
                </a:solidFill>
              </a:rPr>
              <a:t>iase.disa.mil/stigs/scap/Pages/index.aspx</a:t>
            </a:r>
          </a:p>
          <a:p>
            <a:pPr lvl="1"/>
            <a:r>
              <a:rPr lang="en-US" dirty="0">
                <a:solidFill>
                  <a:schemeClr val="tx1"/>
                </a:solidFill>
              </a:rPr>
              <a:t>https://benchmarks.cisecurity.org/downloads</a:t>
            </a:r>
            <a:r>
              <a:rPr lang="en-US" dirty="0" smtClean="0">
                <a:solidFill>
                  <a:schemeClr val="tx1"/>
                </a:solidFill>
              </a:rPr>
              <a:t>/</a:t>
            </a:r>
          </a:p>
          <a:p>
            <a:r>
              <a:rPr lang="en-US" dirty="0" smtClean="0">
                <a:solidFill>
                  <a:schemeClr val="tx1"/>
                </a:solidFill>
              </a:rPr>
              <a:t>SCAP scanners:</a:t>
            </a:r>
            <a:endParaRPr lang="en-US" dirty="0" smtClean="0">
              <a:solidFill>
                <a:schemeClr val="tx1"/>
              </a:solidFill>
            </a:endParaRPr>
          </a:p>
          <a:p>
            <a:pPr lvl="1"/>
            <a:r>
              <a:rPr lang="en-US" dirty="0" smtClean="0">
                <a:solidFill>
                  <a:schemeClr val="tx1"/>
                </a:solidFill>
              </a:rPr>
              <a:t>Free:  http</a:t>
            </a:r>
            <a:r>
              <a:rPr lang="en-US" dirty="0">
                <a:solidFill>
                  <a:schemeClr val="tx1"/>
                </a:solidFill>
              </a:rPr>
              <a:t>://</a:t>
            </a:r>
            <a:r>
              <a:rPr lang="en-US" dirty="0" smtClean="0">
                <a:solidFill>
                  <a:schemeClr val="tx1"/>
                </a:solidFill>
              </a:rPr>
              <a:t>www.open-scap.org/</a:t>
            </a:r>
            <a:endParaRPr lang="en-US" dirty="0" smtClean="0">
              <a:solidFill>
                <a:schemeClr val="tx1"/>
              </a:solidFill>
            </a:endParaRPr>
          </a:p>
          <a:p>
            <a:pPr lvl="1"/>
            <a:r>
              <a:rPr lang="en-US" dirty="0" smtClean="0">
                <a:solidFill>
                  <a:schemeClr val="tx1"/>
                </a:solidFill>
              </a:rPr>
              <a:t>Commercial</a:t>
            </a:r>
            <a:r>
              <a:rPr lang="en-US" dirty="0">
                <a:solidFill>
                  <a:schemeClr val="tx1"/>
                </a:solidFill>
              </a:rPr>
              <a:t>:  http://jovalcm.com/</a:t>
            </a:r>
            <a:endParaRPr lang="en-US" dirty="0">
              <a:solidFill>
                <a:schemeClr val="tx1"/>
              </a:solidFill>
            </a:endParaRPr>
          </a:p>
        </p:txBody>
      </p:sp>
    </p:spTree>
    <p:extLst>
      <p:ext uri="{BB962C8B-B14F-4D97-AF65-F5344CB8AC3E}">
        <p14:creationId xmlns:p14="http://schemas.microsoft.com/office/powerpoint/2010/main" val="2530831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t>
            </a:r>
            <a:r>
              <a:rPr lang="en-US" dirty="0" smtClean="0"/>
              <a:t>does the data look like?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28</a:t>
            </a:fld>
            <a:endParaRPr lang="en-US" dirty="0"/>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XCCDF scan using </a:t>
            </a:r>
            <a:r>
              <a:rPr lang="en-US" dirty="0" err="1" smtClean="0"/>
              <a:t>OpenSCAP</a:t>
            </a:r>
            <a:r>
              <a:rPr lang="en-US" dirty="0" smtClean="0"/>
              <a:t>:</a:t>
            </a:r>
          </a:p>
          <a:p>
            <a:pPr marL="286593" lvl="1" indent="0">
              <a:buNone/>
            </a:pPr>
            <a:r>
              <a:rPr lang="en-US" sz="1400" dirty="0">
                <a:solidFill>
                  <a:schemeClr val="accent1"/>
                </a:solidFill>
              </a:rPr>
              <a:t>Title   Uninstall squid Package</a:t>
            </a:r>
          </a:p>
          <a:p>
            <a:pPr marL="286593" lvl="1" indent="0">
              <a:buNone/>
            </a:pPr>
            <a:r>
              <a:rPr lang="en-US" sz="1400" dirty="0">
                <a:solidFill>
                  <a:schemeClr val="accent1"/>
                </a:solidFill>
              </a:rPr>
              <a:t>Rule    </a:t>
            </a:r>
            <a:r>
              <a:rPr lang="en-US" sz="1400" dirty="0" err="1">
                <a:solidFill>
                  <a:schemeClr val="accent1"/>
                </a:solidFill>
              </a:rPr>
              <a:t>uninstall_squid</a:t>
            </a:r>
            <a:endParaRPr lang="en-US" sz="1400" dirty="0">
              <a:solidFill>
                <a:schemeClr val="accent1"/>
              </a:solidFill>
            </a:endParaRPr>
          </a:p>
          <a:p>
            <a:pPr marL="286593" lvl="1" indent="0">
              <a:buNone/>
            </a:pPr>
            <a:r>
              <a:rPr lang="en-US" sz="1400" dirty="0" err="1">
                <a:solidFill>
                  <a:schemeClr val="accent1"/>
                </a:solidFill>
              </a:rPr>
              <a:t>Ident</a:t>
            </a:r>
            <a:r>
              <a:rPr lang="en-US" sz="1400" dirty="0">
                <a:solidFill>
                  <a:schemeClr val="accent1"/>
                </a:solidFill>
              </a:rPr>
              <a:t>   CCE-26977-9</a:t>
            </a:r>
          </a:p>
          <a:p>
            <a:pPr marL="286593" lvl="1" indent="0">
              <a:buNone/>
            </a:pPr>
            <a:r>
              <a:rPr lang="en-US" sz="1400" dirty="0">
                <a:solidFill>
                  <a:schemeClr val="accent1"/>
                </a:solidFill>
              </a:rPr>
              <a:t>Result  pass</a:t>
            </a:r>
          </a:p>
          <a:p>
            <a:pPr marL="286593" lvl="1" indent="0">
              <a:buNone/>
            </a:pPr>
            <a:r>
              <a:rPr lang="en-US" sz="1400" dirty="0">
                <a:solidFill>
                  <a:schemeClr val="accent1"/>
                </a:solidFill>
              </a:rPr>
              <a:t> </a:t>
            </a:r>
          </a:p>
          <a:p>
            <a:pPr marL="286593" lvl="1" indent="0">
              <a:buNone/>
            </a:pPr>
            <a:r>
              <a:rPr lang="en-US" sz="1400" dirty="0">
                <a:solidFill>
                  <a:schemeClr val="accent1"/>
                </a:solidFill>
              </a:rPr>
              <a:t>Title   Disable </a:t>
            </a:r>
            <a:r>
              <a:rPr lang="en-US" sz="1400" dirty="0" err="1">
                <a:solidFill>
                  <a:schemeClr val="accent1"/>
                </a:solidFill>
              </a:rPr>
              <a:t>snmpd</a:t>
            </a:r>
            <a:r>
              <a:rPr lang="en-US" sz="1400" dirty="0">
                <a:solidFill>
                  <a:schemeClr val="accent1"/>
                </a:solidFill>
              </a:rPr>
              <a:t> Service</a:t>
            </a:r>
          </a:p>
          <a:p>
            <a:pPr marL="286593" lvl="1" indent="0">
              <a:buNone/>
            </a:pPr>
            <a:r>
              <a:rPr lang="en-US" sz="1400" dirty="0">
                <a:solidFill>
                  <a:schemeClr val="accent1"/>
                </a:solidFill>
              </a:rPr>
              <a:t>Rule    </a:t>
            </a:r>
            <a:r>
              <a:rPr lang="en-US" sz="1400" dirty="0" err="1">
                <a:solidFill>
                  <a:schemeClr val="accent1"/>
                </a:solidFill>
              </a:rPr>
              <a:t>disable_snmpd</a:t>
            </a:r>
            <a:endParaRPr lang="en-US" sz="1400" dirty="0">
              <a:solidFill>
                <a:schemeClr val="accent1"/>
              </a:solidFill>
            </a:endParaRPr>
          </a:p>
          <a:p>
            <a:pPr marL="286593" lvl="1" indent="0">
              <a:buNone/>
            </a:pPr>
            <a:r>
              <a:rPr lang="en-US" sz="1400" dirty="0" err="1">
                <a:solidFill>
                  <a:schemeClr val="accent1"/>
                </a:solidFill>
              </a:rPr>
              <a:t>Ident</a:t>
            </a:r>
            <a:r>
              <a:rPr lang="en-US" sz="1400" dirty="0">
                <a:solidFill>
                  <a:schemeClr val="accent1"/>
                </a:solidFill>
              </a:rPr>
              <a:t>   CCE-26906-8</a:t>
            </a:r>
          </a:p>
          <a:p>
            <a:pPr marL="286593" lvl="1" indent="0">
              <a:buNone/>
            </a:pPr>
            <a:r>
              <a:rPr lang="en-US" sz="1400" dirty="0">
                <a:solidFill>
                  <a:schemeClr val="accent1"/>
                </a:solidFill>
              </a:rPr>
              <a:t>Result  pass</a:t>
            </a:r>
          </a:p>
          <a:p>
            <a:r>
              <a:rPr lang="en-US" dirty="0" smtClean="0"/>
              <a:t>OVAL </a:t>
            </a:r>
            <a:r>
              <a:rPr lang="en-US" dirty="0"/>
              <a:t>scan using </a:t>
            </a:r>
            <a:r>
              <a:rPr lang="en-US" dirty="0" err="1"/>
              <a:t>OpenSCAP</a:t>
            </a:r>
            <a:r>
              <a:rPr lang="en-US" dirty="0"/>
              <a:t>:</a:t>
            </a:r>
          </a:p>
          <a:p>
            <a:pPr marL="286593" lvl="1" indent="0">
              <a:buNone/>
            </a:pPr>
            <a:r>
              <a:rPr lang="en-US" sz="1400" dirty="0">
                <a:solidFill>
                  <a:schemeClr val="accent1"/>
                </a:solidFill>
              </a:rPr>
              <a:t>Definition oval:ssg:def:959: false</a:t>
            </a:r>
          </a:p>
          <a:p>
            <a:pPr marL="286593" lvl="1" indent="0">
              <a:buNone/>
            </a:pPr>
            <a:r>
              <a:rPr lang="en-US" sz="1400" dirty="0">
                <a:solidFill>
                  <a:schemeClr val="accent1"/>
                </a:solidFill>
              </a:rPr>
              <a:t>Definition oval:ssg:def:957: true</a:t>
            </a:r>
          </a:p>
          <a:p>
            <a:pPr marL="286593" lvl="1" indent="0">
              <a:buNone/>
            </a:pPr>
            <a:r>
              <a:rPr lang="en-US" sz="1400" dirty="0">
                <a:solidFill>
                  <a:schemeClr val="accent1"/>
                </a:solidFill>
              </a:rPr>
              <a:t>Definition oval:ssg:def:955: true</a:t>
            </a:r>
          </a:p>
          <a:p>
            <a:pPr marL="286593" lvl="1" indent="0">
              <a:buNone/>
            </a:pPr>
            <a:endParaRPr lang="en-US" dirty="0" smtClean="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364301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Build It</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29</a:t>
            </a:fld>
            <a:endParaRPr lang="en-US" dirty="0"/>
          </a:p>
        </p:txBody>
      </p:sp>
      <p:sp>
        <p:nvSpPr>
          <p:cNvPr id="10" name="Content Placeholder 9"/>
          <p:cNvSpPr>
            <a:spLocks noGrp="1"/>
          </p:cNvSpPr>
          <p:nvPr>
            <p:ph idx="1"/>
          </p:nvPr>
        </p:nvSpPr>
        <p:spPr>
          <a:xfrm>
            <a:off x="457201" y="840920"/>
            <a:ext cx="8229600" cy="3781087"/>
          </a:xfrm>
        </p:spPr>
        <p:txBody>
          <a:bodyPr>
            <a:normAutofit lnSpcReduction="10000"/>
          </a:bodyPr>
          <a:lstStyle/>
          <a:p>
            <a:r>
              <a:rPr lang="en-US" dirty="0" smtClean="0"/>
              <a:t>jOVAL – Install on central scanning host</a:t>
            </a:r>
          </a:p>
          <a:p>
            <a:r>
              <a:rPr lang="en-US" dirty="0" err="1" smtClean="0"/>
              <a:t>OpenSCAP</a:t>
            </a:r>
            <a:r>
              <a:rPr lang="en-US" dirty="0" smtClean="0"/>
              <a:t> – yum install </a:t>
            </a:r>
            <a:r>
              <a:rPr lang="en-US" dirty="0" err="1" smtClean="0"/>
              <a:t>openscap</a:t>
            </a:r>
            <a:r>
              <a:rPr lang="en-US" dirty="0" smtClean="0"/>
              <a:t> </a:t>
            </a:r>
            <a:r>
              <a:rPr lang="en-US" dirty="0" err="1" smtClean="0"/>
              <a:t>openscap-utils</a:t>
            </a:r>
            <a:r>
              <a:rPr lang="en-US" dirty="0" smtClean="0"/>
              <a:t> </a:t>
            </a:r>
            <a:r>
              <a:rPr lang="en-US" dirty="0" err="1" smtClean="0"/>
              <a:t>openscap</a:t>
            </a:r>
            <a:r>
              <a:rPr lang="en-US" dirty="0" smtClean="0"/>
              <a:t>-content</a:t>
            </a:r>
            <a:endParaRPr lang="en-US" dirty="0" smtClean="0"/>
          </a:p>
          <a:p>
            <a:r>
              <a:rPr lang="en-US" dirty="0" smtClean="0"/>
              <a:t>Index </a:t>
            </a:r>
            <a:r>
              <a:rPr lang="en-US" dirty="0" smtClean="0"/>
              <a:t>the XCCDF or OVAL XML files </a:t>
            </a:r>
            <a:endParaRPr lang="en-US" dirty="0" smtClean="0"/>
          </a:p>
          <a:p>
            <a:r>
              <a:rPr lang="en-US" dirty="0" smtClean="0"/>
              <a:t>Extract </a:t>
            </a:r>
            <a:r>
              <a:rPr lang="en-US" dirty="0" smtClean="0"/>
              <a:t>important fields from the rule objects – id, title, description, severity, weight, and fixtext</a:t>
            </a:r>
          </a:p>
          <a:p>
            <a:r>
              <a:rPr lang="en-US" dirty="0" smtClean="0"/>
              <a:t>Create a lookup table or kvstore containing the policy </a:t>
            </a:r>
            <a:r>
              <a:rPr lang="en-US" dirty="0" smtClean="0"/>
              <a:t>name and </a:t>
            </a:r>
            <a:r>
              <a:rPr lang="en-US" dirty="0" smtClean="0"/>
              <a:t>the rule objects </a:t>
            </a:r>
            <a:r>
              <a:rPr lang="en-US" dirty="0" smtClean="0"/>
              <a:t>above</a:t>
            </a:r>
          </a:p>
          <a:p>
            <a:r>
              <a:rPr lang="en-US" dirty="0" smtClean="0"/>
              <a:t>Create automatic lookup to enrich scanner logs with rule data</a:t>
            </a:r>
            <a:endParaRPr lang="en-US" dirty="0" smtClean="0"/>
          </a:p>
          <a:p>
            <a:r>
              <a:rPr lang="en-US" dirty="0"/>
              <a:t>Create an app for the policy files and scripted inputs</a:t>
            </a:r>
          </a:p>
          <a:p>
            <a:pPr marL="257130" lvl="1" indent="0">
              <a:buNone/>
            </a:pPr>
            <a:r>
              <a:rPr lang="en-US" dirty="0">
                <a:solidFill>
                  <a:srgbClr val="FF0000"/>
                </a:solidFill>
              </a:rPr>
              <a:t>!!!  You must change the file extension from XML or you will break Splunk !!!</a:t>
            </a:r>
          </a:p>
          <a:p>
            <a:pPr marL="0" indent="0">
              <a:buNone/>
            </a:pPr>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3081665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Additional Disclaimer</a:t>
            </a:r>
            <a:endParaRPr lang="en-US" dirty="0"/>
          </a:p>
        </p:txBody>
      </p:sp>
      <p:sp>
        <p:nvSpPr>
          <p:cNvPr id="3" name="Slide Number Placeholder 2"/>
          <p:cNvSpPr>
            <a:spLocks noGrp="1"/>
          </p:cNvSpPr>
          <p:nvPr>
            <p:ph type="sldNum" sz="quarter" idx="12"/>
          </p:nvPr>
        </p:nvSpPr>
        <p:spPr/>
        <p:txBody>
          <a:bodyPr/>
          <a:lstStyle/>
          <a:p>
            <a:fld id="{027CC8FC-DC84-4CE8-AADD-ED05D9A2A54F}" type="slidenum">
              <a:rPr lang="en-US" smtClean="0"/>
              <a:pPr/>
              <a:t>3</a:t>
            </a:fld>
            <a:endParaRPr lang="en-US" dirty="0"/>
          </a:p>
        </p:txBody>
      </p:sp>
      <p:sp>
        <p:nvSpPr>
          <p:cNvPr id="2" name="Rectangle 1"/>
          <p:cNvSpPr/>
          <p:nvPr/>
        </p:nvSpPr>
        <p:spPr>
          <a:xfrm>
            <a:off x="188779" y="1043965"/>
            <a:ext cx="8829726" cy="1323439"/>
          </a:xfrm>
          <a:prstGeom prst="rect">
            <a:avLst/>
          </a:prstGeom>
        </p:spPr>
        <p:txBody>
          <a:bodyPr wrap="square">
            <a:spAutoFit/>
          </a:bodyPr>
          <a:lstStyle/>
          <a:p>
            <a:pPr algn="ctr"/>
            <a:r>
              <a:rPr lang="en-US" sz="2000" dirty="0" smtClean="0"/>
              <a:t>I am here as a member of the Splunk community.</a:t>
            </a:r>
          </a:p>
          <a:p>
            <a:pPr algn="ctr"/>
            <a:r>
              <a:rPr lang="en-US" sz="2000" dirty="0" smtClean="0"/>
              <a:t>I am not here as a representative of Oracle or the Oracle Cloud.</a:t>
            </a:r>
          </a:p>
          <a:p>
            <a:pPr algn="ctr"/>
            <a:r>
              <a:rPr lang="en-US" sz="2000" dirty="0" smtClean="0"/>
              <a:t>Due to the sensitive nature of some of our customers, I am only authorized to disclose a limited amount of specific information about our environment.</a:t>
            </a:r>
            <a:endParaRPr lang="en-US" sz="2000" dirty="0"/>
          </a:p>
        </p:txBody>
      </p:sp>
    </p:spTree>
    <p:extLst>
      <p:ext uri="{BB962C8B-B14F-4D97-AF65-F5344CB8AC3E}">
        <p14:creationId xmlns:p14="http://schemas.microsoft.com/office/powerpoint/2010/main" val="1084522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4571999" y="1814819"/>
            <a:ext cx="4359730" cy="808674"/>
          </a:xfrm>
        </p:spPr>
        <p:txBody>
          <a:bodyPr/>
          <a:lstStyle/>
          <a:p>
            <a:r>
              <a:rPr lang="en-US" dirty="0" smtClean="0"/>
              <a:t>Improving Visibility with Network Flows</a:t>
            </a:r>
            <a:endParaRPr lang="en-US" dirty="0" smtClean="0"/>
          </a:p>
        </p:txBody>
      </p:sp>
    </p:spTree>
    <p:extLst>
      <p:ext uri="{BB962C8B-B14F-4D97-AF65-F5344CB8AC3E}">
        <p14:creationId xmlns:p14="http://schemas.microsoft.com/office/powerpoint/2010/main" val="408336047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Flow Security Right is Hard</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31</a:t>
            </a:fld>
            <a:endParaRPr lang="en-US" dirty="0"/>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What collection method to use – Netflow protocols or taps/SPAN ports?</a:t>
            </a:r>
          </a:p>
          <a:p>
            <a:r>
              <a:rPr lang="en-US" dirty="0" smtClean="0"/>
              <a:t>Where to collect the data – Internet connections, internal switches, or individual hosts?</a:t>
            </a:r>
          </a:p>
          <a:p>
            <a:r>
              <a:rPr lang="en-US" dirty="0" smtClean="0"/>
              <a:t>What flow metrics need to be collected for security or ops?</a:t>
            </a:r>
          </a:p>
          <a:p>
            <a:r>
              <a:rPr lang="en-US" dirty="0" smtClean="0"/>
              <a:t>What flow aggregation and filtering method to use</a:t>
            </a:r>
            <a:r>
              <a:rPr lang="en-US" dirty="0" smtClean="0"/>
              <a:t>?</a:t>
            </a:r>
          </a:p>
          <a:p>
            <a:r>
              <a:rPr lang="en-US" dirty="0" smtClean="0"/>
              <a:t>What events are worth sending to Splunk?</a:t>
            </a:r>
          </a:p>
          <a:p>
            <a:r>
              <a:rPr lang="en-US" dirty="0" smtClean="0"/>
              <a:t>How can flows be used to complement other security data?</a:t>
            </a:r>
            <a:endParaRPr lang="en-US" dirty="0" smtClean="0"/>
          </a:p>
          <a:p>
            <a:endParaRPr lang="en-US" dirty="0" smtClean="0"/>
          </a:p>
          <a:p>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1569577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Argus?</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32</a:t>
            </a:fld>
            <a:endParaRPr lang="en-US" dirty="0"/>
          </a:p>
        </p:txBody>
      </p:sp>
      <p:sp>
        <p:nvSpPr>
          <p:cNvPr id="10" name="Content Placeholder 9"/>
          <p:cNvSpPr>
            <a:spLocks noGrp="1"/>
          </p:cNvSpPr>
          <p:nvPr>
            <p:ph idx="1"/>
          </p:nvPr>
        </p:nvSpPr>
        <p:spPr>
          <a:xfrm>
            <a:off x="457201" y="840920"/>
            <a:ext cx="8229600" cy="3781087"/>
          </a:xfrm>
        </p:spPr>
        <p:txBody>
          <a:bodyPr>
            <a:normAutofit/>
          </a:bodyPr>
          <a:lstStyle/>
          <a:p>
            <a:r>
              <a:rPr lang="en-US" dirty="0"/>
              <a:t>http://qosient.com/argus/</a:t>
            </a:r>
            <a:endParaRPr lang="en-US" dirty="0" smtClean="0"/>
          </a:p>
          <a:p>
            <a:r>
              <a:rPr lang="en-US" dirty="0" smtClean="0"/>
              <a:t>Free, open source tool capable of generating flow records from both flow protocols (Netflow, IPFIX) and raw network streams</a:t>
            </a:r>
          </a:p>
          <a:p>
            <a:r>
              <a:rPr lang="en-US" dirty="0" smtClean="0"/>
              <a:t>Capable of capturing all, some, or none of the packet payload</a:t>
            </a:r>
          </a:p>
          <a:p>
            <a:r>
              <a:rPr lang="en-US" dirty="0" smtClean="0"/>
              <a:t>Supports a rich set of flow metrics</a:t>
            </a:r>
          </a:p>
          <a:p>
            <a:r>
              <a:rPr lang="en-US" dirty="0" smtClean="0"/>
              <a:t>Allows tagging of flows based on CIDR match</a:t>
            </a:r>
          </a:p>
          <a:p>
            <a:r>
              <a:rPr lang="en-US" dirty="0" smtClean="0"/>
              <a:t>Key architecture components:</a:t>
            </a:r>
          </a:p>
          <a:p>
            <a:pPr lvl="1"/>
            <a:r>
              <a:rPr lang="en-US" dirty="0">
                <a:solidFill>
                  <a:schemeClr val="tx1"/>
                </a:solidFill>
              </a:rPr>
              <a:t>a</a:t>
            </a:r>
            <a:r>
              <a:rPr lang="en-US" dirty="0" smtClean="0">
                <a:solidFill>
                  <a:schemeClr val="tx1"/>
                </a:solidFill>
              </a:rPr>
              <a:t>rgusd:  Argus flow collector daemon</a:t>
            </a:r>
          </a:p>
          <a:p>
            <a:pPr lvl="1"/>
            <a:r>
              <a:rPr lang="en-US" dirty="0">
                <a:solidFill>
                  <a:schemeClr val="tx1"/>
                </a:solidFill>
              </a:rPr>
              <a:t>r</a:t>
            </a:r>
            <a:r>
              <a:rPr lang="en-US" dirty="0" smtClean="0">
                <a:solidFill>
                  <a:schemeClr val="tx1"/>
                </a:solidFill>
              </a:rPr>
              <a:t>adium:  Collects and dedups flows from multiple Argus daemons</a:t>
            </a:r>
          </a:p>
          <a:p>
            <a:pPr lvl="1"/>
            <a:r>
              <a:rPr lang="en-US" dirty="0" smtClean="0">
                <a:solidFill>
                  <a:schemeClr val="tx1"/>
                </a:solidFill>
              </a:rPr>
              <a:t>Argus clients:  Individual client applications to search and manage Argus data</a:t>
            </a:r>
          </a:p>
          <a:p>
            <a:pPr lvl="1"/>
            <a:endParaRPr lang="en-US" dirty="0" smtClean="0">
              <a:solidFill>
                <a:schemeClr val="tx1"/>
              </a:solidFill>
            </a:endParaRPr>
          </a:p>
          <a:p>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1569577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Argus do?</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33</a:t>
            </a:fld>
            <a:endParaRPr lang="en-US" dirty="0"/>
          </a:p>
        </p:txBody>
      </p:sp>
      <p:sp>
        <p:nvSpPr>
          <p:cNvPr id="10" name="Content Placeholder 9"/>
          <p:cNvSpPr>
            <a:spLocks noGrp="1"/>
          </p:cNvSpPr>
          <p:nvPr>
            <p:ph idx="1"/>
          </p:nvPr>
        </p:nvSpPr>
        <p:spPr>
          <a:xfrm>
            <a:off x="457201" y="840920"/>
            <a:ext cx="8229600" cy="3781087"/>
          </a:xfrm>
        </p:spPr>
        <p:txBody>
          <a:bodyPr>
            <a:normAutofit/>
          </a:bodyPr>
          <a:lstStyle/>
          <a:p>
            <a:r>
              <a:rPr lang="en-US" b="1" dirty="0"/>
              <a:t>r</a:t>
            </a:r>
            <a:r>
              <a:rPr lang="en-US" b="1" dirty="0" smtClean="0"/>
              <a:t>alabel</a:t>
            </a:r>
            <a:r>
              <a:rPr lang="en-US" dirty="0" smtClean="0"/>
              <a:t>:  Uses CIDR network and host matches to apply labels to flows</a:t>
            </a:r>
          </a:p>
          <a:p>
            <a:r>
              <a:rPr lang="en-US" b="1" dirty="0" smtClean="0"/>
              <a:t>radark</a:t>
            </a:r>
            <a:r>
              <a:rPr lang="en-US" dirty="0" smtClean="0"/>
              <a:t>:  Looks for high numbers of ICMP unreachable messages to detect scanning behavior</a:t>
            </a:r>
          </a:p>
          <a:p>
            <a:r>
              <a:rPr lang="en-US" b="1" dirty="0"/>
              <a:t>r</a:t>
            </a:r>
            <a:r>
              <a:rPr lang="en-US" b="1" dirty="0" smtClean="0">
                <a:solidFill>
                  <a:schemeClr val="tx1"/>
                </a:solidFill>
              </a:rPr>
              <a:t>apolicy</a:t>
            </a:r>
            <a:r>
              <a:rPr lang="en-US" dirty="0" smtClean="0">
                <a:solidFill>
                  <a:schemeClr val="tx1"/>
                </a:solidFill>
              </a:rPr>
              <a:t>:  Monitors network traffic for violations of Cisco ACL rules</a:t>
            </a:r>
          </a:p>
          <a:p>
            <a:r>
              <a:rPr lang="en-US" dirty="0" smtClean="0"/>
              <a:t>Using advanced jitter analysis, Argus can detect keystrokes in encrypted tunnels – excellent for detecting back doors</a:t>
            </a:r>
          </a:p>
          <a:p>
            <a:r>
              <a:rPr lang="en-US" dirty="0" smtClean="0">
                <a:solidFill>
                  <a:schemeClr val="tx1"/>
                </a:solidFill>
              </a:rPr>
              <a:t>Regex pattern matching on payload can identify SSH on unusual ports</a:t>
            </a:r>
          </a:p>
          <a:p>
            <a:pPr lvl="1"/>
            <a:endParaRPr lang="en-US" dirty="0" smtClean="0">
              <a:solidFill>
                <a:schemeClr val="tx1"/>
              </a:solidFill>
            </a:endParaRPr>
          </a:p>
          <a:p>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2530353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Build It</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34</a:t>
            </a:fld>
            <a:endParaRPr lang="en-US" dirty="0"/>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Compile argusd for collection servers</a:t>
            </a:r>
          </a:p>
          <a:p>
            <a:r>
              <a:rPr lang="en-US" dirty="0" smtClean="0">
                <a:solidFill>
                  <a:schemeClr val="tx1"/>
                </a:solidFill>
              </a:rPr>
              <a:t>Compile </a:t>
            </a:r>
            <a:r>
              <a:rPr lang="en-US" dirty="0" err="1" smtClean="0">
                <a:solidFill>
                  <a:schemeClr val="tx1"/>
                </a:solidFill>
              </a:rPr>
              <a:t>argus</a:t>
            </a:r>
            <a:r>
              <a:rPr lang="en-US" dirty="0" smtClean="0">
                <a:solidFill>
                  <a:schemeClr val="tx1"/>
                </a:solidFill>
              </a:rPr>
              <a:t>-clients</a:t>
            </a:r>
          </a:p>
          <a:p>
            <a:r>
              <a:rPr lang="en-US" dirty="0" smtClean="0"/>
              <a:t>Convert Splunk IPv4 threat intel lookup table to Argus label file format</a:t>
            </a:r>
          </a:p>
          <a:p>
            <a:r>
              <a:rPr lang="en-US" dirty="0" smtClean="0"/>
              <a:t>Configure Argus client searches</a:t>
            </a:r>
          </a:p>
          <a:p>
            <a:r>
              <a:rPr lang="en-US" dirty="0" smtClean="0">
                <a:solidFill>
                  <a:schemeClr val="tx1"/>
                </a:solidFill>
              </a:rPr>
              <a:t>Create Splunk searches to index output of Argus clients</a:t>
            </a:r>
          </a:p>
          <a:p>
            <a:r>
              <a:rPr lang="en-US" dirty="0" smtClean="0">
                <a:solidFill>
                  <a:schemeClr val="tx1"/>
                </a:solidFill>
              </a:rPr>
              <a:t>Advanced:  Use radium to save X minutes/hours/days of all flow records and selectively index the data in Splunk</a:t>
            </a:r>
          </a:p>
          <a:p>
            <a:pPr lvl="1"/>
            <a:endParaRPr lang="en-US" dirty="0" smtClean="0">
              <a:solidFill>
                <a:schemeClr val="tx1"/>
              </a:solidFill>
            </a:endParaRPr>
          </a:p>
          <a:p>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717452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But wait…  Who </a:t>
            </a:r>
            <a:r>
              <a:rPr lang="en-US" dirty="0" err="1" smtClean="0"/>
              <a:t>dunnit</a:t>
            </a:r>
            <a:r>
              <a:rPr lang="en-US" dirty="0" smtClean="0"/>
              <a:t>?</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35</a:t>
            </a:fld>
            <a:endParaRPr lang="en-US"/>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Argus has no user or process attribution capabilities – all its sees is the network</a:t>
            </a:r>
          </a:p>
          <a:p>
            <a:r>
              <a:rPr lang="en-US" dirty="0" smtClean="0">
                <a:solidFill>
                  <a:schemeClr val="tx1"/>
                </a:solidFill>
              </a:rPr>
              <a:t>Enter Sysdig – “</a:t>
            </a:r>
            <a:r>
              <a:rPr lang="en-US" dirty="0"/>
              <a:t>Think of </a:t>
            </a:r>
            <a:r>
              <a:rPr lang="en-US" dirty="0" err="1"/>
              <a:t>sysdig</a:t>
            </a:r>
            <a:r>
              <a:rPr lang="en-US" dirty="0"/>
              <a:t> as </a:t>
            </a:r>
            <a:r>
              <a:rPr lang="en-US" dirty="0" err="1"/>
              <a:t>strace</a:t>
            </a:r>
            <a:r>
              <a:rPr lang="en-US" dirty="0"/>
              <a:t> + </a:t>
            </a:r>
            <a:r>
              <a:rPr lang="en-US" dirty="0" err="1"/>
              <a:t>tcpdump</a:t>
            </a:r>
            <a:r>
              <a:rPr lang="en-US" dirty="0"/>
              <a:t> + </a:t>
            </a:r>
            <a:r>
              <a:rPr lang="en-US" dirty="0" err="1"/>
              <a:t>htop</a:t>
            </a:r>
            <a:r>
              <a:rPr lang="en-US" dirty="0"/>
              <a:t> + </a:t>
            </a:r>
            <a:r>
              <a:rPr lang="en-US" dirty="0" err="1"/>
              <a:t>iftop</a:t>
            </a:r>
            <a:r>
              <a:rPr lang="en-US" dirty="0"/>
              <a:t> + </a:t>
            </a:r>
            <a:r>
              <a:rPr lang="en-US" dirty="0" err="1"/>
              <a:t>lsof</a:t>
            </a:r>
            <a:r>
              <a:rPr lang="en-US" dirty="0"/>
              <a:t> + awesome </a:t>
            </a:r>
            <a:r>
              <a:rPr lang="en-US" dirty="0" smtClean="0"/>
              <a:t>sauce”</a:t>
            </a:r>
          </a:p>
          <a:p>
            <a:pPr lvl="1"/>
            <a:r>
              <a:rPr lang="en-US" dirty="0" smtClean="0">
                <a:solidFill>
                  <a:schemeClr val="tx1"/>
                </a:solidFill>
              </a:rPr>
              <a:t>http://www.sysdig.org</a:t>
            </a:r>
          </a:p>
          <a:p>
            <a:r>
              <a:rPr lang="en-US" dirty="0" smtClean="0">
                <a:solidFill>
                  <a:schemeClr val="tx1"/>
                </a:solidFill>
              </a:rPr>
              <a:t>Sysdig is a Linux kernel module that can gather data about:</a:t>
            </a:r>
          </a:p>
          <a:p>
            <a:pPr lvl="1"/>
            <a:r>
              <a:rPr lang="en-US" dirty="0" smtClean="0">
                <a:solidFill>
                  <a:schemeClr val="tx1"/>
                </a:solidFill>
              </a:rPr>
              <a:t>User activity such as shell commands and network connections</a:t>
            </a:r>
          </a:p>
          <a:p>
            <a:pPr lvl="1"/>
            <a:r>
              <a:rPr lang="en-US" dirty="0" smtClean="0">
                <a:solidFill>
                  <a:schemeClr val="tx1"/>
                </a:solidFill>
              </a:rPr>
              <a:t>Process activity</a:t>
            </a:r>
          </a:p>
          <a:p>
            <a:pPr lvl="1"/>
            <a:r>
              <a:rPr lang="en-US" dirty="0" smtClean="0">
                <a:solidFill>
                  <a:schemeClr val="tx1"/>
                </a:solidFill>
              </a:rPr>
              <a:t>System performance – I/O, CPU, network, and memory</a:t>
            </a:r>
          </a:p>
          <a:p>
            <a:pPr lvl="1"/>
            <a:r>
              <a:rPr lang="en-US" dirty="0" smtClean="0">
                <a:solidFill>
                  <a:schemeClr val="tx1"/>
                </a:solidFill>
              </a:rPr>
              <a:t>Limited Windows/OS X support</a:t>
            </a:r>
            <a:endParaRPr lang="en-US" dirty="0">
              <a:solidFill>
                <a:schemeClr val="tx1"/>
              </a:solidFill>
            </a:endParaRPr>
          </a:p>
          <a:p>
            <a:endParaRPr lang="en-US" dirty="0" smtClean="0">
              <a:solidFill>
                <a:schemeClr val="tx1"/>
              </a:solidFill>
            </a:endParaRPr>
          </a:p>
          <a:p>
            <a:pPr lvl="1"/>
            <a:endParaRPr lang="en-US" dirty="0" smtClean="0">
              <a:solidFill>
                <a:schemeClr val="tx1"/>
              </a:solidFill>
            </a:endParaRPr>
          </a:p>
          <a:p>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14134364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Build It</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36</a:t>
            </a:fld>
            <a:endParaRPr lang="en-US"/>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Compile and install </a:t>
            </a:r>
            <a:r>
              <a:rPr lang="en-US" dirty="0" err="1" smtClean="0"/>
              <a:t>sysdig</a:t>
            </a:r>
            <a:endParaRPr lang="en-US" dirty="0" smtClean="0"/>
          </a:p>
          <a:p>
            <a:r>
              <a:rPr lang="en-US" dirty="0"/>
              <a:t>Create a scripted input to capture user, UID, PID, PPID, process names and arguments, and IP/port/protocol data for each network connection:</a:t>
            </a:r>
          </a:p>
          <a:p>
            <a:pPr lvl="1"/>
            <a:r>
              <a:rPr lang="en-US" sz="1200" dirty="0" err="1" smtClean="0">
                <a:solidFill>
                  <a:schemeClr val="tx1"/>
                </a:solidFill>
              </a:rPr>
              <a:t>sysdig</a:t>
            </a:r>
            <a:r>
              <a:rPr lang="en-US" sz="1200" dirty="0" smtClean="0">
                <a:solidFill>
                  <a:schemeClr val="tx1"/>
                </a:solidFill>
              </a:rPr>
              <a:t> </a:t>
            </a:r>
            <a:r>
              <a:rPr lang="en-US" sz="1200" dirty="0" err="1">
                <a:solidFill>
                  <a:schemeClr val="tx1"/>
                </a:solidFill>
              </a:rPr>
              <a:t>evt.type</a:t>
            </a:r>
            <a:r>
              <a:rPr lang="en-US" sz="1200" dirty="0">
                <a:solidFill>
                  <a:schemeClr val="tx1"/>
                </a:solidFill>
              </a:rPr>
              <a:t>=connect and </a:t>
            </a:r>
            <a:r>
              <a:rPr lang="en-US" sz="1200" dirty="0" err="1">
                <a:solidFill>
                  <a:schemeClr val="tx1"/>
                </a:solidFill>
              </a:rPr>
              <a:t>fd.lip</a:t>
            </a:r>
            <a:r>
              <a:rPr lang="en-US" sz="1200" dirty="0">
                <a:solidFill>
                  <a:schemeClr val="tx1"/>
                </a:solidFill>
              </a:rPr>
              <a:t>!=127.0.0.1 </a:t>
            </a:r>
            <a:r>
              <a:rPr lang="en-US" sz="1200" dirty="0" smtClean="0">
                <a:solidFill>
                  <a:schemeClr val="tx1"/>
                </a:solidFill>
              </a:rPr>
              <a:t>–p”%</a:t>
            </a:r>
            <a:r>
              <a:rPr lang="en-US" sz="1200" dirty="0">
                <a:solidFill>
                  <a:schemeClr val="tx1"/>
                </a:solidFill>
              </a:rPr>
              <a:t>evt.rawtime.s,%evt.type,%fd.cip,%fd.cport,%fd.sip,%fd.sport,%fd.l4proto,%proc.name,%proc.args,%proc.pid,%proc.ppid,%proc.pname,%user.uid,%</a:t>
            </a:r>
            <a:r>
              <a:rPr lang="en-US" sz="1200" dirty="0" smtClean="0">
                <a:solidFill>
                  <a:schemeClr val="tx1"/>
                </a:solidFill>
              </a:rPr>
              <a:t>user.name”</a:t>
            </a:r>
            <a:r>
              <a:rPr lang="en-US" sz="1200" dirty="0" smtClean="0"/>
              <a:t>Create </a:t>
            </a:r>
          </a:p>
          <a:p>
            <a:r>
              <a:rPr lang="en-US" dirty="0" smtClean="0"/>
              <a:t>Create searches for flow/IDS/firewall and </a:t>
            </a:r>
            <a:r>
              <a:rPr lang="en-US" dirty="0" err="1" smtClean="0"/>
              <a:t>sysdig</a:t>
            </a:r>
            <a:r>
              <a:rPr lang="en-US" dirty="0" smtClean="0"/>
              <a:t> events and bind them together with the “transaction” command</a:t>
            </a:r>
            <a:endParaRPr lang="en-US" dirty="0" smtClean="0"/>
          </a:p>
          <a:p>
            <a:r>
              <a:rPr lang="en-US" dirty="0" smtClean="0">
                <a:solidFill>
                  <a:schemeClr val="tx1"/>
                </a:solidFill>
              </a:rPr>
              <a:t>Build alarms and reports that take advantage of the attribution metadata</a:t>
            </a:r>
            <a:endParaRPr lang="en-US" dirty="0" smtClean="0">
              <a:solidFill>
                <a:schemeClr val="tx1"/>
              </a:solidFill>
            </a:endParaRPr>
          </a:p>
          <a:p>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17696531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4571999" y="1814819"/>
            <a:ext cx="4359730" cy="808674"/>
          </a:xfrm>
        </p:spPr>
        <p:txBody>
          <a:bodyPr/>
          <a:lstStyle/>
          <a:p>
            <a:r>
              <a:rPr lang="en-US" dirty="0" smtClean="0"/>
              <a:t>Final Thoughts</a:t>
            </a:r>
            <a:endParaRPr lang="en-US" dirty="0" smtClean="0"/>
          </a:p>
        </p:txBody>
      </p:sp>
    </p:spTree>
    <p:extLst>
      <p:ext uri="{BB962C8B-B14F-4D97-AF65-F5344CB8AC3E}">
        <p14:creationId xmlns:p14="http://schemas.microsoft.com/office/powerpoint/2010/main" val="33165219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Making the Most of Free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38</a:t>
            </a:fld>
            <a:endParaRPr lang="en-US"/>
          </a:p>
        </p:txBody>
      </p:sp>
      <p:sp>
        <p:nvSpPr>
          <p:cNvPr id="10" name="Content Placeholder 9"/>
          <p:cNvSpPr>
            <a:spLocks noGrp="1"/>
          </p:cNvSpPr>
          <p:nvPr>
            <p:ph idx="1"/>
          </p:nvPr>
        </p:nvSpPr>
        <p:spPr>
          <a:xfrm>
            <a:off x="457201" y="840920"/>
            <a:ext cx="8229600" cy="3781087"/>
          </a:xfrm>
        </p:spPr>
        <p:txBody>
          <a:bodyPr>
            <a:normAutofit lnSpcReduction="10000"/>
          </a:bodyPr>
          <a:lstStyle/>
          <a:p>
            <a:r>
              <a:rPr lang="en-US" dirty="0" smtClean="0"/>
              <a:t>All of the ideas presented require basic </a:t>
            </a:r>
            <a:r>
              <a:rPr lang="en-US" dirty="0" err="1" smtClean="0"/>
              <a:t>Splunking</a:t>
            </a:r>
            <a:r>
              <a:rPr lang="en-US" dirty="0" smtClean="0"/>
              <a:t> skill – lookups, transactions, data models, and database connections</a:t>
            </a:r>
          </a:p>
          <a:p>
            <a:r>
              <a:rPr lang="en-US" dirty="0" smtClean="0">
                <a:solidFill>
                  <a:schemeClr val="tx1"/>
                </a:solidFill>
              </a:rPr>
              <a:t>The vFeed and CIF projects provide excellent metadata enhancement capabilities without consuming your Splunk license</a:t>
            </a:r>
          </a:p>
          <a:p>
            <a:r>
              <a:rPr lang="en-US" dirty="0" smtClean="0">
                <a:solidFill>
                  <a:schemeClr val="tx1"/>
                </a:solidFill>
              </a:rPr>
              <a:t>Dynamic vulnerability scanning and SCAP scanning can dramatically improve vulnerability management with a trivial license cost</a:t>
            </a:r>
          </a:p>
          <a:p>
            <a:r>
              <a:rPr lang="en-US" dirty="0" smtClean="0"/>
              <a:t>Argus offers a number of security client tools that offer great visibility with minimal license consumption</a:t>
            </a:r>
          </a:p>
          <a:p>
            <a:r>
              <a:rPr lang="en-US" dirty="0" smtClean="0">
                <a:solidFill>
                  <a:schemeClr val="tx1"/>
                </a:solidFill>
              </a:rPr>
              <a:t>Sysdig allows security to link network events with the users and programs responsible for them</a:t>
            </a:r>
            <a:endParaRPr lang="en-US" dirty="0" smtClean="0">
              <a:solidFill>
                <a:schemeClr val="tx1"/>
              </a:solidFill>
            </a:endParaRPr>
          </a:p>
          <a:p>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4143519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Investigations</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39</a:t>
            </a:fld>
            <a:endParaRPr lang="en-US"/>
          </a:p>
        </p:txBody>
      </p:sp>
      <p:sp>
        <p:nvSpPr>
          <p:cNvPr id="10" name="Content Placeholder 9"/>
          <p:cNvSpPr>
            <a:spLocks noGrp="1"/>
          </p:cNvSpPr>
          <p:nvPr>
            <p:ph idx="1"/>
          </p:nvPr>
        </p:nvSpPr>
        <p:spPr>
          <a:xfrm>
            <a:off x="457201" y="840920"/>
            <a:ext cx="8229600" cy="3781087"/>
          </a:xfrm>
        </p:spPr>
        <p:txBody>
          <a:bodyPr>
            <a:normAutofit/>
          </a:bodyPr>
          <a:lstStyle/>
          <a:p>
            <a:r>
              <a:rPr lang="en-US" dirty="0" smtClean="0"/>
              <a:t>Project Artillery:</a:t>
            </a:r>
          </a:p>
          <a:p>
            <a:pPr lvl="1"/>
            <a:r>
              <a:rPr lang="en-US" dirty="0">
                <a:solidFill>
                  <a:schemeClr val="tx1"/>
                </a:solidFill>
              </a:rPr>
              <a:t>https://www.trustedsec.com/artillery/ </a:t>
            </a:r>
            <a:endParaRPr lang="en-US" dirty="0" smtClean="0">
              <a:solidFill>
                <a:schemeClr val="tx1"/>
              </a:solidFill>
            </a:endParaRPr>
          </a:p>
          <a:p>
            <a:pPr lvl="1"/>
            <a:r>
              <a:rPr lang="en-US" dirty="0" smtClean="0">
                <a:solidFill>
                  <a:schemeClr val="tx1"/>
                </a:solidFill>
              </a:rPr>
              <a:t>A python-based low-interaction honeypot that can be deployed and managed with Splunk</a:t>
            </a:r>
          </a:p>
          <a:p>
            <a:r>
              <a:rPr lang="en-US" dirty="0" smtClean="0"/>
              <a:t>Google Rapid Response (GRR)</a:t>
            </a:r>
          </a:p>
          <a:p>
            <a:pPr lvl="1"/>
            <a:r>
              <a:rPr lang="en-US" dirty="0">
                <a:solidFill>
                  <a:schemeClr val="tx1"/>
                </a:solidFill>
              </a:rPr>
              <a:t>https://github.com/google/grr </a:t>
            </a:r>
            <a:endParaRPr lang="en-US" dirty="0" smtClean="0">
              <a:solidFill>
                <a:schemeClr val="tx1"/>
              </a:solidFill>
            </a:endParaRPr>
          </a:p>
          <a:p>
            <a:pPr lvl="1"/>
            <a:r>
              <a:rPr lang="en-US" dirty="0" smtClean="0">
                <a:solidFill>
                  <a:schemeClr val="tx1"/>
                </a:solidFill>
              </a:rPr>
              <a:t>A comprehensive incident response framework that could be automated using data stored in Splunk, such as Notable Events in the Enterprise Security app</a:t>
            </a:r>
          </a:p>
          <a:p>
            <a:pPr lvl="1"/>
            <a:endParaRPr lang="en-US" dirty="0" smtClean="0">
              <a:solidFill>
                <a:schemeClr val="tx1"/>
              </a:solidFill>
            </a:endParaRPr>
          </a:p>
          <a:p>
            <a:endParaRPr lang="en-US" dirty="0" smtClean="0"/>
          </a:p>
          <a:p>
            <a:pPr marL="0" indent="0">
              <a:buNone/>
            </a:pPr>
            <a:endParaRPr lang="en-US" dirty="0">
              <a:solidFill>
                <a:schemeClr val="tx1"/>
              </a:solidFill>
            </a:endParaRPr>
          </a:p>
        </p:txBody>
      </p:sp>
    </p:spTree>
    <p:extLst>
      <p:ext uri="{BB962C8B-B14F-4D97-AF65-F5344CB8AC3E}">
        <p14:creationId xmlns:p14="http://schemas.microsoft.com/office/powerpoint/2010/main" val="3255236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Personal Introduction</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4</a:t>
            </a:fld>
            <a:endParaRPr lang="en-US" dirty="0"/>
          </a:p>
        </p:txBody>
      </p:sp>
      <p:sp>
        <p:nvSpPr>
          <p:cNvPr id="8" name="Content Placeholder 7"/>
          <p:cNvSpPr>
            <a:spLocks noGrp="1"/>
          </p:cNvSpPr>
          <p:nvPr>
            <p:ph idx="1"/>
          </p:nvPr>
        </p:nvSpPr>
        <p:spPr/>
        <p:txBody>
          <a:bodyPr/>
          <a:lstStyle/>
          <a:p>
            <a:r>
              <a:rPr lang="en-US" dirty="0" smtClean="0"/>
              <a:t>Craig Merchant, Senior Security Architect, Oracle Cloud</a:t>
            </a:r>
          </a:p>
          <a:p>
            <a:r>
              <a:rPr lang="en-US" dirty="0" smtClean="0"/>
              <a:t>Over 20 years of experience in security, networking, and systems management</a:t>
            </a:r>
          </a:p>
          <a:p>
            <a:r>
              <a:rPr lang="en-US" dirty="0" smtClean="0"/>
              <a:t>Joined Oracle through the Responsys </a:t>
            </a:r>
            <a:r>
              <a:rPr lang="en-US" dirty="0" smtClean="0"/>
              <a:t>acquisition in 2014</a:t>
            </a:r>
            <a:endParaRPr lang="en-US" dirty="0" smtClean="0"/>
          </a:p>
          <a:p>
            <a:r>
              <a:rPr lang="en-US" dirty="0" smtClean="0"/>
              <a:t>Oracle Cloud was announced on June 7, 2012</a:t>
            </a:r>
          </a:p>
          <a:p>
            <a:pPr lvl="1"/>
            <a:r>
              <a:rPr lang="en-US" dirty="0" smtClean="0">
                <a:solidFill>
                  <a:schemeClr val="tx1"/>
                </a:solidFill>
              </a:rPr>
              <a:t>Offerings include SaaS, PaaS, IaaS</a:t>
            </a:r>
          </a:p>
          <a:p>
            <a:pPr lvl="1"/>
            <a:r>
              <a:rPr lang="en-US" dirty="0" smtClean="0">
                <a:solidFill>
                  <a:schemeClr val="tx1"/>
                </a:solidFill>
              </a:rPr>
              <a:t>Growth has been driven by over a dozen acquisitions</a:t>
            </a:r>
          </a:p>
          <a:p>
            <a:r>
              <a:rPr lang="en-US" dirty="0" smtClean="0">
                <a:solidFill>
                  <a:schemeClr val="tx1"/>
                </a:solidFill>
              </a:rPr>
              <a:t>My role:  To Build the Better Mouse </a:t>
            </a:r>
            <a:r>
              <a:rPr lang="en-US" dirty="0" smtClean="0">
                <a:solidFill>
                  <a:schemeClr val="tx1"/>
                </a:solidFill>
              </a:rPr>
              <a:t>Trap</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 It at </a:t>
            </a:r>
            <a:r>
              <a:rPr lang="en-US" dirty="0" err="1" smtClean="0"/>
              <a:t>Github</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40</a:t>
            </a:fld>
            <a:endParaRPr lang="en-US"/>
          </a:p>
        </p:txBody>
      </p:sp>
      <p:sp>
        <p:nvSpPr>
          <p:cNvPr id="10" name="Content Placeholder 9"/>
          <p:cNvSpPr>
            <a:spLocks noGrp="1"/>
          </p:cNvSpPr>
          <p:nvPr>
            <p:ph idx="1"/>
          </p:nvPr>
        </p:nvSpPr>
        <p:spPr>
          <a:xfrm>
            <a:off x="457201" y="840920"/>
            <a:ext cx="8229600" cy="3781087"/>
          </a:xfrm>
        </p:spPr>
        <p:txBody>
          <a:bodyPr>
            <a:normAutofit/>
          </a:bodyPr>
          <a:lstStyle/>
          <a:p>
            <a:pPr marL="257129" lvl="1" indent="-257129">
              <a:spcBef>
                <a:spcPts val="675"/>
              </a:spcBef>
              <a:buSzPct val="80000"/>
              <a:buBlip>
                <a:blip r:embed="rId2"/>
              </a:buBlip>
            </a:pPr>
            <a:r>
              <a:rPr lang="en-US" sz="2100" dirty="0">
                <a:solidFill>
                  <a:schemeClr val="accent1"/>
                </a:solidFill>
              </a:rPr>
              <a:t>https://github.com/SplunkSec/.</a:t>
            </a:r>
            <a:r>
              <a:rPr lang="en-US" sz="2100" dirty="0" smtClean="0">
                <a:solidFill>
                  <a:schemeClr val="accent1"/>
                </a:solidFill>
              </a:rPr>
              <a:t>conf2015</a:t>
            </a:r>
            <a:endParaRPr lang="en-US" sz="2100" dirty="0">
              <a:solidFill>
                <a:schemeClr val="accent1"/>
              </a:solidFill>
            </a:endParaRPr>
          </a:p>
          <a:p>
            <a:pPr marL="0" indent="0">
              <a:buNone/>
            </a:pPr>
            <a:endParaRPr lang="en-US" dirty="0" smtClean="0">
              <a:solidFill>
                <a:schemeClr val="tx1"/>
              </a:solidFill>
            </a:endParaRPr>
          </a:p>
        </p:txBody>
      </p:sp>
    </p:spTree>
    <p:extLst>
      <p:ext uri="{BB962C8B-B14F-4D97-AF65-F5344CB8AC3E}">
        <p14:creationId xmlns:p14="http://schemas.microsoft.com/office/powerpoint/2010/main" val="73465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7CC8FC-DC84-4CE8-AADD-ED05D9A2A54F}" type="slidenum">
              <a:rPr lang="en-US" smtClean="0"/>
              <a:pPr/>
              <a:t>41</a:t>
            </a:fld>
            <a:endParaRPr lang="en-US"/>
          </a:p>
        </p:txBody>
      </p:sp>
      <p:sp>
        <p:nvSpPr>
          <p:cNvPr id="10" name="Content Placeholder 9"/>
          <p:cNvSpPr>
            <a:spLocks noGrp="1"/>
          </p:cNvSpPr>
          <p:nvPr>
            <p:ph idx="1"/>
          </p:nvPr>
        </p:nvSpPr>
        <p:spPr>
          <a:xfrm>
            <a:off x="445761" y="1644929"/>
            <a:ext cx="8229600" cy="1307292"/>
          </a:xfrm>
        </p:spPr>
        <p:txBody>
          <a:bodyPr>
            <a:normAutofit/>
          </a:bodyPr>
          <a:lstStyle/>
          <a:p>
            <a:pPr marL="0" indent="0" algn="ctr">
              <a:buNone/>
            </a:pPr>
            <a:r>
              <a:rPr lang="en-US" sz="5400" dirty="0" smtClean="0"/>
              <a:t>Questions?</a:t>
            </a:r>
          </a:p>
        </p:txBody>
      </p:sp>
    </p:spTree>
    <p:extLst>
      <p:ext uri="{BB962C8B-B14F-4D97-AF65-F5344CB8AC3E}">
        <p14:creationId xmlns:p14="http://schemas.microsoft.com/office/powerpoint/2010/main" val="6255024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5245680" y="3659386"/>
            <a:ext cx="3333126" cy="820639"/>
          </a:xfrm>
          <a:prstGeom prst="rect">
            <a:avLst/>
          </a:prstGeom>
        </p:spPr>
        <p:txBody>
          <a:bodyPr lIns="51426" tIns="25713" rIns="51426" bIns="25713"/>
          <a:lstStyle>
            <a:lvl1pPr marL="0" indent="0">
              <a:buNone/>
              <a:defRPr sz="4000" baseline="0"/>
            </a:lvl1pPr>
          </a:lstStyle>
          <a:p>
            <a:pPr defTabSz="514259" eaLnBrk="0" hangingPunct="0">
              <a:spcBef>
                <a:spcPts val="1181"/>
              </a:spcBef>
              <a:buClr>
                <a:srgbClr val="FFFFFF"/>
              </a:buClr>
              <a:buSzPct val="100000"/>
              <a:defRPr/>
            </a:pPr>
            <a:endParaRPr lang="en-US" kern="0" dirty="0">
              <a:solidFill>
                <a:schemeClr val="bg1"/>
              </a:solidFill>
              <a:latin typeface="+mn-lt"/>
              <a:ea typeface="+mn-ea"/>
              <a:cs typeface="+mn-cs"/>
              <a:sym typeface="Myriad Pro" charset="0"/>
            </a:endParaRPr>
          </a:p>
        </p:txBody>
      </p:sp>
    </p:spTree>
    <p:extLst>
      <p:ext uri="{BB962C8B-B14F-4D97-AF65-F5344CB8AC3E}">
        <p14:creationId xmlns:p14="http://schemas.microsoft.com/office/powerpoint/2010/main" val="232046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lvl="0"/>
            <a:r>
              <a:rPr lang="en-US" sz="2400" dirty="0" smtClean="0"/>
              <a:t>Augmenting Nessus vulnerability data with vFeed project</a:t>
            </a:r>
            <a:endParaRPr lang="en-US" sz="2400" dirty="0" smtClean="0"/>
          </a:p>
          <a:p>
            <a:pPr lvl="0"/>
            <a:r>
              <a:rPr lang="en-US" sz="2400" dirty="0" smtClean="0"/>
              <a:t>Dynamic vulnerability scanning using SNMP and ARP </a:t>
            </a:r>
            <a:r>
              <a:rPr lang="en-US" sz="2400" dirty="0" smtClean="0"/>
              <a:t>tables</a:t>
            </a:r>
          </a:p>
          <a:p>
            <a:r>
              <a:rPr lang="en-US" sz="2400" dirty="0" smtClean="0"/>
              <a:t>Integrating </a:t>
            </a:r>
            <a:r>
              <a:rPr lang="en-US" sz="2400" dirty="0" smtClean="0"/>
              <a:t>the Collective Intelligence Framework into Splunk</a:t>
            </a:r>
            <a:endParaRPr lang="en-US" sz="2400" dirty="0"/>
          </a:p>
          <a:p>
            <a:pPr lvl="0"/>
            <a:r>
              <a:rPr lang="en-US" sz="2400" dirty="0" smtClean="0"/>
              <a:t>Running SCAP security checklists using Splunk and jOVAL</a:t>
            </a:r>
          </a:p>
          <a:p>
            <a:pPr lvl="0"/>
            <a:r>
              <a:rPr lang="en-US" sz="2400" dirty="0" smtClean="0"/>
              <a:t>Gain </a:t>
            </a:r>
            <a:r>
              <a:rPr lang="en-US" sz="2400" dirty="0" smtClean="0"/>
              <a:t>total visibility into network flows using Argus and </a:t>
            </a:r>
            <a:r>
              <a:rPr lang="en-US" sz="2400" dirty="0" smtClean="0"/>
              <a:t>Sysdig</a:t>
            </a:r>
          </a:p>
          <a:p>
            <a:pPr lvl="0"/>
            <a:r>
              <a:rPr lang="en-US" sz="2400" dirty="0" smtClean="0"/>
              <a:t>All content available at:</a:t>
            </a:r>
          </a:p>
          <a:p>
            <a:pPr lvl="1"/>
            <a:r>
              <a:rPr lang="en-US" sz="2100" dirty="0"/>
              <a:t>https://github.com/SplunkSec/.conf2015</a:t>
            </a:r>
            <a:endParaRPr lang="en-US" sz="2100" dirty="0" smtClean="0"/>
          </a:p>
          <a:p>
            <a:pPr marL="0" lvl="0" indent="0">
              <a:buNone/>
            </a:pPr>
            <a:endParaRPr lang="en-US" sz="2400" dirty="0"/>
          </a:p>
        </p:txBody>
      </p:sp>
      <p:sp>
        <p:nvSpPr>
          <p:cNvPr id="8" name="Slide Number Placeholder 7"/>
          <p:cNvSpPr>
            <a:spLocks noGrp="1"/>
          </p:cNvSpPr>
          <p:nvPr>
            <p:ph type="sldNum" sz="quarter" idx="12"/>
          </p:nvPr>
        </p:nvSpPr>
        <p:spPr/>
        <p:txBody>
          <a:bodyPr/>
          <a:lstStyle/>
          <a:p>
            <a:fld id="{027CC8FC-DC84-4CE8-AADD-ED05D9A2A54F}"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smtClean="0"/>
              <a:t>Vulnerability Data Enrichment</a:t>
            </a:r>
            <a:endParaRPr lang="en-US" dirty="0" smtClean="0"/>
          </a:p>
        </p:txBody>
      </p:sp>
    </p:spTree>
    <p:extLst>
      <p:ext uri="{BB962C8B-B14F-4D97-AF65-F5344CB8AC3E}">
        <p14:creationId xmlns:p14="http://schemas.microsoft.com/office/powerpoint/2010/main" val="5469202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Incomplete Picture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7</a:t>
            </a:fld>
            <a:endParaRPr lang="en-US"/>
          </a:p>
        </p:txBody>
      </p:sp>
      <p:sp>
        <p:nvSpPr>
          <p:cNvPr id="10" name="Content Placeholder 9"/>
          <p:cNvSpPr>
            <a:spLocks noGrp="1"/>
          </p:cNvSpPr>
          <p:nvPr>
            <p:ph idx="1"/>
          </p:nvPr>
        </p:nvSpPr>
        <p:spPr>
          <a:xfrm>
            <a:off x="457201" y="840920"/>
            <a:ext cx="8229600" cy="3781087"/>
          </a:xfrm>
        </p:spPr>
        <p:txBody>
          <a:bodyPr/>
          <a:lstStyle/>
          <a:p>
            <a:r>
              <a:rPr lang="en-US" dirty="0" smtClean="0"/>
              <a:t>Vulnerability Management is the foundation of a mature security practice</a:t>
            </a:r>
          </a:p>
          <a:p>
            <a:r>
              <a:rPr lang="en-US" dirty="0" smtClean="0"/>
              <a:t>A successful remediation strategy depends on knowing:</a:t>
            </a:r>
          </a:p>
          <a:p>
            <a:pPr lvl="1"/>
            <a:r>
              <a:rPr lang="en-US" dirty="0" smtClean="0">
                <a:solidFill>
                  <a:schemeClr val="tx1"/>
                </a:solidFill>
              </a:rPr>
              <a:t>Is the vulnerability a local or remote exploit?</a:t>
            </a:r>
          </a:p>
          <a:p>
            <a:pPr lvl="1"/>
            <a:r>
              <a:rPr lang="en-US" dirty="0" smtClean="0">
                <a:solidFill>
                  <a:schemeClr val="tx1"/>
                </a:solidFill>
              </a:rPr>
              <a:t>Can an unauthenticated user perform the exploit?</a:t>
            </a:r>
          </a:p>
          <a:p>
            <a:pPr lvl="1"/>
            <a:r>
              <a:rPr lang="en-US" dirty="0" smtClean="0">
                <a:solidFill>
                  <a:schemeClr val="tx1"/>
                </a:solidFill>
              </a:rPr>
              <a:t>How easy is it to perform the exploit?</a:t>
            </a:r>
          </a:p>
          <a:p>
            <a:pPr lvl="1"/>
            <a:r>
              <a:rPr lang="en-US" dirty="0" smtClean="0">
                <a:solidFill>
                  <a:schemeClr val="tx1"/>
                </a:solidFill>
              </a:rPr>
              <a:t>Is there a known exploit for the vulnerability in the wild?</a:t>
            </a:r>
          </a:p>
          <a:p>
            <a:pPr lvl="1"/>
            <a:r>
              <a:rPr lang="en-US" dirty="0" smtClean="0">
                <a:solidFill>
                  <a:schemeClr val="tx1"/>
                </a:solidFill>
              </a:rPr>
              <a:t>Which patches or updates will reduce the most amount of risk?</a:t>
            </a:r>
          </a:p>
          <a:p>
            <a:r>
              <a:rPr lang="en-US" dirty="0" smtClean="0"/>
              <a:t>The data contained in the plugins from most vulnerability scanners cannot answer all of those questions</a:t>
            </a:r>
            <a:endParaRPr lang="en-US" dirty="0">
              <a:solidFill>
                <a:schemeClr val="tx1"/>
              </a:solidFill>
            </a:endParaRPr>
          </a:p>
        </p:txBody>
      </p:sp>
    </p:spTree>
    <p:extLst>
      <p:ext uri="{BB962C8B-B14F-4D97-AF65-F5344CB8AC3E}">
        <p14:creationId xmlns:p14="http://schemas.microsoft.com/office/powerpoint/2010/main" val="82563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vFeed?</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8</a:t>
            </a:fld>
            <a:endParaRPr lang="en-US"/>
          </a:p>
        </p:txBody>
      </p:sp>
      <p:sp>
        <p:nvSpPr>
          <p:cNvPr id="10" name="Content Placeholder 9"/>
          <p:cNvSpPr>
            <a:spLocks noGrp="1"/>
          </p:cNvSpPr>
          <p:nvPr>
            <p:ph idx="1"/>
          </p:nvPr>
        </p:nvSpPr>
        <p:spPr>
          <a:xfrm>
            <a:off x="457201" y="840920"/>
            <a:ext cx="8229600" cy="3781087"/>
          </a:xfrm>
        </p:spPr>
        <p:txBody>
          <a:bodyPr/>
          <a:lstStyle/>
          <a:p>
            <a:r>
              <a:rPr lang="en-US" dirty="0" smtClean="0"/>
              <a:t>https</a:t>
            </a:r>
            <a:r>
              <a:rPr lang="en-US" dirty="0"/>
              <a:t>://</a:t>
            </a:r>
            <a:r>
              <a:rPr lang="en-US" dirty="0" smtClean="0"/>
              <a:t>github.com/toolswatch/vFeed</a:t>
            </a:r>
          </a:p>
          <a:p>
            <a:r>
              <a:rPr lang="en-US" dirty="0" smtClean="0"/>
              <a:t>vFeed integrates a wealth of vulnerability data:</a:t>
            </a:r>
          </a:p>
          <a:p>
            <a:pPr lvl="1"/>
            <a:r>
              <a:rPr lang="en-US" dirty="0" smtClean="0">
                <a:solidFill>
                  <a:schemeClr val="tx1"/>
                </a:solidFill>
              </a:rPr>
              <a:t>CVE – Common Vulnerabilities and Exposures</a:t>
            </a:r>
          </a:p>
          <a:p>
            <a:pPr lvl="1"/>
            <a:r>
              <a:rPr lang="en-US" dirty="0" smtClean="0">
                <a:solidFill>
                  <a:schemeClr val="tx1"/>
                </a:solidFill>
              </a:rPr>
              <a:t>CWE – Common Weakness Enumeration</a:t>
            </a:r>
          </a:p>
          <a:p>
            <a:pPr lvl="1"/>
            <a:r>
              <a:rPr lang="en-US" dirty="0" smtClean="0">
                <a:solidFill>
                  <a:schemeClr val="tx1"/>
                </a:solidFill>
              </a:rPr>
              <a:t>CPE – Common Platform Enumeration</a:t>
            </a:r>
          </a:p>
          <a:p>
            <a:pPr lvl="1"/>
            <a:r>
              <a:rPr lang="en-US" dirty="0" smtClean="0">
                <a:solidFill>
                  <a:schemeClr val="tx1"/>
                </a:solidFill>
              </a:rPr>
              <a:t>OVAL – Open Vulnerability and Assessment Language</a:t>
            </a:r>
          </a:p>
          <a:p>
            <a:pPr lvl="1"/>
            <a:r>
              <a:rPr lang="en-US" dirty="0" smtClean="0">
                <a:solidFill>
                  <a:schemeClr val="tx1"/>
                </a:solidFill>
              </a:rPr>
              <a:t>CAPEC – Common Attack Pattern Enumeration and Classification</a:t>
            </a:r>
          </a:p>
          <a:p>
            <a:pPr lvl="1"/>
            <a:r>
              <a:rPr lang="en-US" dirty="0" smtClean="0">
                <a:solidFill>
                  <a:schemeClr val="tx1"/>
                </a:solidFill>
              </a:rPr>
              <a:t>CVSS – Common Vulnerability Scoring System</a:t>
            </a:r>
          </a:p>
          <a:p>
            <a:pPr lvl="1"/>
            <a:r>
              <a:rPr lang="en-US" dirty="0" smtClean="0">
                <a:solidFill>
                  <a:schemeClr val="tx1"/>
                </a:solidFill>
              </a:rPr>
              <a:t>Multiple exploit </a:t>
            </a:r>
            <a:r>
              <a:rPr lang="en-US" dirty="0" smtClean="0">
                <a:solidFill>
                  <a:schemeClr val="tx1"/>
                </a:solidFill>
              </a:rPr>
              <a:t>databases:  Exploit-DB</a:t>
            </a:r>
            <a:r>
              <a:rPr lang="en-US" dirty="0" smtClean="0">
                <a:solidFill>
                  <a:schemeClr val="tx1"/>
                </a:solidFill>
              </a:rPr>
              <a:t>, </a:t>
            </a:r>
            <a:r>
              <a:rPr lang="en-US" dirty="0" err="1" smtClean="0">
                <a:solidFill>
                  <a:schemeClr val="tx1"/>
                </a:solidFill>
              </a:rPr>
              <a:t>Metasploit</a:t>
            </a:r>
            <a:r>
              <a:rPr lang="en-US" dirty="0" smtClean="0">
                <a:solidFill>
                  <a:schemeClr val="tx1"/>
                </a:solidFill>
              </a:rPr>
              <a:t>, Saint…</a:t>
            </a:r>
          </a:p>
          <a:p>
            <a:pPr lvl="1"/>
            <a:r>
              <a:rPr lang="en-US" dirty="0" smtClean="0">
                <a:solidFill>
                  <a:schemeClr val="tx1"/>
                </a:solidFill>
              </a:rPr>
              <a:t>Multiple vulnerability </a:t>
            </a:r>
            <a:r>
              <a:rPr lang="en-US" dirty="0" smtClean="0">
                <a:solidFill>
                  <a:schemeClr val="tx1"/>
                </a:solidFill>
              </a:rPr>
              <a:t>databases:  OSVDB</a:t>
            </a:r>
            <a:r>
              <a:rPr lang="en-US" dirty="0" smtClean="0">
                <a:solidFill>
                  <a:schemeClr val="tx1"/>
                </a:solidFill>
              </a:rPr>
              <a:t>, </a:t>
            </a:r>
            <a:r>
              <a:rPr lang="en-US" dirty="0" err="1" smtClean="0">
                <a:solidFill>
                  <a:schemeClr val="tx1"/>
                </a:solidFill>
              </a:rPr>
              <a:t>Bugtraq</a:t>
            </a:r>
            <a:r>
              <a:rPr lang="en-US" dirty="0" smtClean="0">
                <a:solidFill>
                  <a:schemeClr val="tx1"/>
                </a:solidFill>
              </a:rPr>
              <a:t>, NVD</a:t>
            </a:r>
          </a:p>
          <a:p>
            <a:pPr lvl="1"/>
            <a:r>
              <a:rPr lang="en-US" dirty="0" smtClean="0">
                <a:solidFill>
                  <a:schemeClr val="tx1"/>
                </a:solidFill>
              </a:rPr>
              <a:t>Vendor Security </a:t>
            </a:r>
            <a:r>
              <a:rPr lang="en-US" dirty="0" smtClean="0">
                <a:solidFill>
                  <a:schemeClr val="tx1"/>
                </a:solidFill>
              </a:rPr>
              <a:t>Advisories:  MSFT</a:t>
            </a:r>
            <a:r>
              <a:rPr lang="en-US" dirty="0" smtClean="0">
                <a:solidFill>
                  <a:schemeClr val="tx1"/>
                </a:solidFill>
              </a:rPr>
              <a:t>, Red Hat, Cisco…</a:t>
            </a:r>
          </a:p>
          <a:p>
            <a:pPr marL="0" indent="0">
              <a:buNone/>
            </a:pPr>
            <a:endParaRPr lang="en-US" dirty="0">
              <a:solidFill>
                <a:schemeClr val="tx1"/>
              </a:solidFill>
            </a:endParaRPr>
          </a:p>
        </p:txBody>
      </p:sp>
    </p:spTree>
    <p:extLst>
      <p:ext uri="{BB962C8B-B14F-4D97-AF65-F5344CB8AC3E}">
        <p14:creationId xmlns:p14="http://schemas.microsoft.com/office/powerpoint/2010/main" val="2034648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Filling in the Gaps</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9</a:t>
            </a:fld>
            <a:endParaRPr lang="en-US" dirty="0"/>
          </a:p>
        </p:txBody>
      </p:sp>
      <p:sp>
        <p:nvSpPr>
          <p:cNvPr id="10" name="Content Placeholder 9"/>
          <p:cNvSpPr>
            <a:spLocks noGrp="1"/>
          </p:cNvSpPr>
          <p:nvPr>
            <p:ph idx="1"/>
          </p:nvPr>
        </p:nvSpPr>
        <p:spPr>
          <a:xfrm>
            <a:off x="457201" y="840920"/>
            <a:ext cx="8229600" cy="3781087"/>
          </a:xfrm>
        </p:spPr>
        <p:txBody>
          <a:bodyPr/>
          <a:lstStyle/>
          <a:p>
            <a:r>
              <a:rPr lang="en-US" dirty="0" smtClean="0">
                <a:solidFill>
                  <a:schemeClr val="tx1"/>
                </a:solidFill>
              </a:rPr>
              <a:t>vFeed provides mappings between Nessus and CVE IDs</a:t>
            </a:r>
          </a:p>
          <a:p>
            <a:r>
              <a:rPr lang="en-US" dirty="0" smtClean="0"/>
              <a:t>Mapping the CVSS metrics to CVE IDs answers:</a:t>
            </a:r>
            <a:endParaRPr lang="en-US" dirty="0" smtClean="0">
              <a:solidFill>
                <a:schemeClr val="tx1"/>
              </a:solidFill>
            </a:endParaRPr>
          </a:p>
          <a:p>
            <a:pPr lvl="1"/>
            <a:r>
              <a:rPr lang="en-US" dirty="0" smtClean="0">
                <a:solidFill>
                  <a:schemeClr val="tx1"/>
                </a:solidFill>
              </a:rPr>
              <a:t>Is </a:t>
            </a:r>
            <a:r>
              <a:rPr lang="en-US" dirty="0">
                <a:solidFill>
                  <a:schemeClr val="tx1"/>
                </a:solidFill>
              </a:rPr>
              <a:t>the vulnerability a local or remote exploit?</a:t>
            </a:r>
          </a:p>
          <a:p>
            <a:pPr lvl="1"/>
            <a:r>
              <a:rPr lang="en-US" dirty="0">
                <a:solidFill>
                  <a:schemeClr val="tx1"/>
                </a:solidFill>
              </a:rPr>
              <a:t>Can an unauthenticated user perform the exploit?</a:t>
            </a:r>
          </a:p>
          <a:p>
            <a:pPr lvl="1"/>
            <a:r>
              <a:rPr lang="en-US" dirty="0">
                <a:solidFill>
                  <a:schemeClr val="tx1"/>
                </a:solidFill>
              </a:rPr>
              <a:t>How easy is it to perform the exploit?</a:t>
            </a:r>
          </a:p>
          <a:p>
            <a:r>
              <a:rPr lang="en-US" dirty="0" smtClean="0">
                <a:solidFill>
                  <a:schemeClr val="tx1"/>
                </a:solidFill>
              </a:rPr>
              <a:t>Mapping CVE IDs to public exploit databases answers:</a:t>
            </a:r>
          </a:p>
          <a:p>
            <a:pPr lvl="1"/>
            <a:r>
              <a:rPr lang="en-US" dirty="0" smtClean="0">
                <a:solidFill>
                  <a:schemeClr val="tx1"/>
                </a:solidFill>
              </a:rPr>
              <a:t>Is </a:t>
            </a:r>
            <a:r>
              <a:rPr lang="en-US" dirty="0">
                <a:solidFill>
                  <a:schemeClr val="tx1"/>
                </a:solidFill>
              </a:rPr>
              <a:t>there a known exploit for the vulnerability in the wild</a:t>
            </a:r>
            <a:r>
              <a:rPr lang="en-US" dirty="0" smtClean="0">
                <a:solidFill>
                  <a:schemeClr val="tx1"/>
                </a:solidFill>
              </a:rPr>
              <a:t>?</a:t>
            </a:r>
          </a:p>
          <a:p>
            <a:r>
              <a:rPr lang="en-US" dirty="0" smtClean="0"/>
              <a:t>Mapping CVE IDs to CPE entries answers:</a:t>
            </a:r>
            <a:endParaRPr lang="en-US" dirty="0">
              <a:solidFill>
                <a:schemeClr val="tx1"/>
              </a:solidFill>
            </a:endParaRPr>
          </a:p>
          <a:p>
            <a:pPr lvl="1"/>
            <a:r>
              <a:rPr lang="en-US" dirty="0">
                <a:solidFill>
                  <a:schemeClr val="tx1"/>
                </a:solidFill>
              </a:rPr>
              <a:t>Which patches or updates will reduce the most amount of risk?</a:t>
            </a:r>
          </a:p>
          <a:p>
            <a:pPr marL="0" indent="0">
              <a:buNone/>
            </a:pPr>
            <a:endParaRPr lang="en-US" dirty="0">
              <a:solidFill>
                <a:schemeClr val="tx1"/>
              </a:solidFill>
            </a:endParaRPr>
          </a:p>
        </p:txBody>
      </p:sp>
    </p:spTree>
    <p:extLst>
      <p:ext uri="{BB962C8B-B14F-4D97-AF65-F5344CB8AC3E}">
        <p14:creationId xmlns:p14="http://schemas.microsoft.com/office/powerpoint/2010/main" val="2445849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f2015_PPT TEMPLATE_103">
  <a:themeElements>
    <a:clrScheme name="SKO">
      <a:dk1>
        <a:sysClr val="windowText" lastClr="000000"/>
      </a:dk1>
      <a:lt1>
        <a:sysClr val="window" lastClr="FFFFFF"/>
      </a:lt1>
      <a:dk2>
        <a:srgbClr val="000000"/>
      </a:dk2>
      <a:lt2>
        <a:srgbClr val="000000"/>
      </a:lt2>
      <a:accent1>
        <a:srgbClr val="000000"/>
      </a:accent1>
      <a:accent2>
        <a:srgbClr val="00A9E1"/>
      </a:accent2>
      <a:accent3>
        <a:srgbClr val="65A637"/>
      </a:accent3>
      <a:accent4>
        <a:srgbClr val="C0C0C0"/>
      </a:accent4>
      <a:accent5>
        <a:srgbClr val="005F86"/>
      </a:accent5>
      <a:accent6>
        <a:srgbClr val="5F5F5F"/>
      </a:accent6>
      <a:hlink>
        <a:srgbClr val="00A9FF"/>
      </a:hlink>
      <a:folHlink>
        <a:srgbClr val="396B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conf2015_PPT TEMPLATE_103.potx</Template>
  <TotalTime>47521</TotalTime>
  <Words>2617</Words>
  <Application>Microsoft Office PowerPoint</Application>
  <PresentationFormat>On-screen Show (16:9)</PresentationFormat>
  <Paragraphs>308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conf2015_PPT TEMPLATE_103</vt:lpstr>
      <vt:lpstr>Affordable Security: Making the most of free tools and data</vt:lpstr>
      <vt:lpstr>Disclaimer</vt:lpstr>
      <vt:lpstr>Additional Disclaimer</vt:lpstr>
      <vt:lpstr>Personal Introduction</vt:lpstr>
      <vt:lpstr>Agenda</vt:lpstr>
      <vt:lpstr>Vulnerability Data Enrichment</vt:lpstr>
      <vt:lpstr>The Incomplete Picture</vt:lpstr>
      <vt:lpstr>What is vFeed?</vt:lpstr>
      <vt:lpstr>Filling in the Gaps</vt:lpstr>
      <vt:lpstr>How to Build It</vt:lpstr>
      <vt:lpstr>Bonus Value</vt:lpstr>
      <vt:lpstr>Dynamic Vulnerability Scanning</vt:lpstr>
      <vt:lpstr>Scheduled Scanning is Risky</vt:lpstr>
      <vt:lpstr>Splunk Powers Dynamic Scanning</vt:lpstr>
      <vt:lpstr>Map IPs to Physical Address</vt:lpstr>
      <vt:lpstr>Build Scripted SNMP Input</vt:lpstr>
      <vt:lpstr>Interact with Nessus 6 API</vt:lpstr>
      <vt:lpstr>How to Build It</vt:lpstr>
      <vt:lpstr>How to Build It</vt:lpstr>
      <vt:lpstr>Integrating Threat Intelligence</vt:lpstr>
      <vt:lpstr>Why Threat Intel?</vt:lpstr>
      <vt:lpstr>What is CIF?</vt:lpstr>
      <vt:lpstr>What data can it enrich?</vt:lpstr>
      <vt:lpstr>How to Build It</vt:lpstr>
      <vt:lpstr>Automated Security Configuration Monitoring with SCAP</vt:lpstr>
      <vt:lpstr>Value and Challenges</vt:lpstr>
      <vt:lpstr>What is SCAP?</vt:lpstr>
      <vt:lpstr>What does the data look like?</vt:lpstr>
      <vt:lpstr>How to Build It</vt:lpstr>
      <vt:lpstr>Improving Visibility with Network Flows</vt:lpstr>
      <vt:lpstr>Getting Flow Security Right is Hard</vt:lpstr>
      <vt:lpstr>What is Argus?</vt:lpstr>
      <vt:lpstr>What can Argus do?</vt:lpstr>
      <vt:lpstr>How to Build It</vt:lpstr>
      <vt:lpstr>But wait…  Who dunnit?</vt:lpstr>
      <vt:lpstr>How to Build It</vt:lpstr>
      <vt:lpstr>Final Thoughts</vt:lpstr>
      <vt:lpstr>Making the Most of Free</vt:lpstr>
      <vt:lpstr>Future Investigations</vt:lpstr>
      <vt:lpstr>Get It at Github</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Craig Merchant</dc:creator>
  <cp:lastModifiedBy>Craig Merchant</cp:lastModifiedBy>
  <cp:revision>305</cp:revision>
  <dcterms:created xsi:type="dcterms:W3CDTF">2011-03-03T00:36:28Z</dcterms:created>
  <dcterms:modified xsi:type="dcterms:W3CDTF">2015-09-11T00:38:10Z</dcterms:modified>
</cp:coreProperties>
</file>