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6" y="5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03/03/2025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03/03/2025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03/03/2025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03/03/2025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03/03/2025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03/03/2025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03/03/2025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03/03/2025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03/03/2025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03/03/2025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03/03/2025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03/03/2025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pmanoj593/Secure-Data-Hiding-in-Image-using-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782746"/>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18150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Manoj Subburaj Yadav</a:t>
            </a:r>
          </a:p>
          <a:p>
            <a:r>
              <a:rPr lang="en-US" sz="2000" b="1" dirty="0">
                <a:solidFill>
                  <a:schemeClr val="accent1">
                    <a:lumMod val="75000"/>
                  </a:schemeClr>
                </a:solidFill>
                <a:latin typeface="Arial"/>
                <a:cs typeface="Arial"/>
              </a:rPr>
              <a:t>College Name &amp; Department : Alamuri Ratnamala Institute of Engineering And Technology &amp; Computer Engineering Department</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buNone/>
            </a:pPr>
            <a:r>
              <a:rPr lang="en-US" b="1" dirty="0">
                <a:solidFill>
                  <a:schemeClr val="tx1"/>
                </a:solidFill>
              </a:rPr>
              <a:t>1. Advanced Steganography Techniques</a:t>
            </a:r>
            <a:r>
              <a:rPr lang="en-US" dirty="0">
                <a:solidFill>
                  <a:schemeClr val="tx1"/>
                </a:solidFill>
              </a:rPr>
              <a:t>
Implementing Discrete Cosine Transform (DCT) or Wavelet Transform techniques for hiding data in the frequency domain, making detection even harder.
</a:t>
            </a:r>
            <a:r>
              <a:rPr lang="en-US" b="1" dirty="0">
                <a:solidFill>
                  <a:schemeClr val="tx1"/>
                </a:solidFill>
              </a:rPr>
              <a:t>2. Steganography in Multiple Media Formats</a:t>
            </a:r>
            <a:r>
              <a:rPr lang="en-US" dirty="0">
                <a:solidFill>
                  <a:schemeClr val="tx1"/>
                </a:solidFill>
              </a:rPr>
              <a:t>
Expanding the project beyond images to audio, video, and text steganography, enhancing its applicability in secure communication.
</a:t>
            </a:r>
            <a:r>
              <a:rPr lang="en-US" b="1" dirty="0">
                <a:solidFill>
                  <a:schemeClr val="tx1"/>
                </a:solidFill>
              </a:rPr>
              <a:t>3. AI-Powered Steganography</a:t>
            </a:r>
            <a:r>
              <a:rPr lang="en-US" dirty="0">
                <a:solidFill>
                  <a:schemeClr val="tx1"/>
                </a:solidFill>
              </a:rPr>
              <a:t>
Using machine learning and deep learning to dynamically adjust pixel modifications, reducing the chances of steganalysis detection.
</a:t>
            </a:r>
            <a:r>
              <a:rPr lang="en-US" b="1" dirty="0">
                <a:solidFill>
                  <a:schemeClr val="tx1"/>
                </a:solidFill>
              </a:rPr>
              <a:t>4. </a:t>
            </a:r>
            <a:r>
              <a:rPr lang="en-US" b="1" dirty="0" err="1">
                <a:solidFill>
                  <a:schemeClr val="tx1"/>
                </a:solidFill>
              </a:rPr>
              <a:t>Blockchain</a:t>
            </a:r>
            <a:r>
              <a:rPr lang="en-US" b="1" dirty="0">
                <a:solidFill>
                  <a:schemeClr val="tx1"/>
                </a:solidFill>
              </a:rPr>
              <a:t> Integration for Secure Communication</a:t>
            </a:r>
            <a:r>
              <a:rPr lang="en-US" dirty="0">
                <a:solidFill>
                  <a:schemeClr val="tx1"/>
                </a:solidFill>
              </a:rPr>
              <a:t>
Combining steganography with </a:t>
            </a:r>
            <a:r>
              <a:rPr lang="en-US" dirty="0" err="1">
                <a:solidFill>
                  <a:schemeClr val="tx1"/>
                </a:solidFill>
              </a:rPr>
              <a:t>blockchain</a:t>
            </a:r>
            <a:r>
              <a:rPr lang="en-US" dirty="0">
                <a:solidFill>
                  <a:schemeClr val="tx1"/>
                </a:solidFill>
              </a:rPr>
              <a:t> to create a tamper-proof and traceable secure messaging system.</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2452"/>
            <a:ext cx="11029615" cy="4673324"/>
          </a:xfrm>
        </p:spPr>
        <p:txBody>
          <a:bodyPr/>
          <a:lstStyle/>
          <a:p>
            <a:pPr marL="0" indent="0">
              <a:buNone/>
            </a:pPr>
            <a:r>
              <a:rPr lang="en-US" dirty="0">
                <a:solidFill>
                  <a:schemeClr val="tx1"/>
                </a:solidFill>
              </a:rPr>
              <a:t>“</a:t>
            </a:r>
            <a:r>
              <a:rPr lang="en-US" b="1" dirty="0">
                <a:solidFill>
                  <a:schemeClr val="tx1"/>
                </a:solidFill>
              </a:rPr>
              <a:t>Secure Data Hiding in Image using Steganography”</a:t>
            </a:r>
            <a:r>
              <a:rPr lang="en-US" dirty="0">
                <a:solidFill>
                  <a:schemeClr val="tx1"/>
                </a:solidFill>
              </a:rPr>
              <a:t>
In the digital age, ensuring secure communication and data protection is a significant challenge. Traditional encryption methods secure data but often attract attention, making them susceptible to attacks. Steganography provides an alternative by concealing data within images, making the hidden information undetectable to unauthorized users</a:t>
            </a:r>
            <a:r>
              <a:rPr lang="en-US" dirty="0" smtClean="0">
                <a:solidFill>
                  <a:schemeClr val="tx1"/>
                </a:solidFill>
              </a:rPr>
              <a:t>.</a:t>
            </a:r>
            <a:r>
              <a:rPr lang="en-US" dirty="0">
                <a:solidFill>
                  <a:schemeClr val="tx1"/>
                </a:solidFill>
              </a:rPr>
              <a:t>
This project explores Least Significant Bit (LSB) steganography, a technique for embedding secret data into image pixels while maintaining visual integrity. The goal is to develop a secure, efficient, and undetectable method of hiding sensitive information, ensuring confidentiality and privacy in digital communication.</a:t>
            </a:r>
            <a:endParaRPr lang="en-IN" dirty="0">
              <a:solidFill>
                <a:schemeClr val="tx1"/>
              </a:solidFill>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05740" y="899160"/>
            <a:ext cx="11506200" cy="5482590"/>
          </a:xfrm>
        </p:spPr>
        <p:txBody>
          <a:bodyPr vert="horz" lIns="91440" tIns="45720" rIns="91440" bIns="45720" rtlCol="0" anchor="ctr">
            <a:noAutofit/>
          </a:bodyPr>
          <a:lstStyle/>
          <a:p>
            <a:pPr marL="342900" indent="-342900">
              <a:buNone/>
            </a:pPr>
            <a:r>
              <a:rPr lang="en-US" b="1" dirty="0">
                <a:solidFill>
                  <a:schemeClr val="tx1"/>
                </a:solidFill>
              </a:rPr>
              <a:t>1. Programming Language:</a:t>
            </a:r>
            <a:r>
              <a:rPr lang="en-US" dirty="0">
                <a:solidFill>
                  <a:schemeClr val="tx1"/>
                </a:solidFill>
              </a:rPr>
              <a:t>
Python – Chosen for its simplicity and powerful image-processing capabilities.
</a:t>
            </a:r>
            <a:r>
              <a:rPr lang="en-US" b="1" dirty="0">
                <a:solidFill>
                  <a:schemeClr val="tx1"/>
                </a:solidFill>
              </a:rPr>
              <a:t>2. Libraries &amp; Frameworks:</a:t>
            </a:r>
            <a:r>
              <a:rPr lang="en-US" dirty="0">
                <a:solidFill>
                  <a:schemeClr val="tx1"/>
                </a:solidFill>
              </a:rPr>
              <a:t>
OpenCV (cv2) – For image processing (loading, modifying, and saving images).
NumPy – For handling image matrices and pixel manipulation.
Pillow (PIL) – For additional image handling and manipulation.
Cryptography (Optional) – If encryption is used for additional security.
</a:t>
            </a:r>
            <a:r>
              <a:rPr lang="en-US" b="1" dirty="0">
                <a:solidFill>
                  <a:schemeClr val="tx1"/>
                </a:solidFill>
              </a:rPr>
              <a:t>3. Platform &amp; Tools:</a:t>
            </a:r>
            <a:r>
              <a:rPr lang="en-US" dirty="0">
                <a:solidFill>
                  <a:schemeClr val="tx1"/>
                </a:solidFill>
              </a:rPr>
              <a:t>
Jupyter Notebook / Google Colab – For development and testing.
PyCharm / VS Code – For writing and debugging the Python code.
Windows / Linux – Compatible with any OS that supports Python.</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62500" lnSpcReduction="20000"/>
          </a:bodyPr>
          <a:lstStyle/>
          <a:p>
            <a:pPr marL="342900" indent="-342900">
              <a:buNone/>
            </a:pPr>
            <a:r>
              <a:rPr lang="en-US" sz="1800" b="1" dirty="0">
                <a:solidFill>
                  <a:schemeClr val="tx1"/>
                </a:solidFill>
              </a:rPr>
              <a:t>1</a:t>
            </a:r>
            <a:r>
              <a:rPr lang="en-US" sz="1800" dirty="0">
                <a:solidFill>
                  <a:schemeClr val="tx1"/>
                </a:solidFill>
              </a:rPr>
              <a:t>. </a:t>
            </a:r>
            <a:r>
              <a:rPr lang="en-US" sz="1800" b="1" dirty="0">
                <a:solidFill>
                  <a:schemeClr val="tx1"/>
                </a:solidFill>
              </a:rPr>
              <a:t>Dual-Layer Security (Steganography + Encryption)</a:t>
            </a:r>
            <a:r>
              <a:rPr lang="en-US" sz="1800" dirty="0">
                <a:solidFill>
                  <a:schemeClr val="tx1"/>
                </a:solidFill>
              </a:rPr>
              <a:t>
Unlike basic steganography projects, this implementation can combine encryption (AES or RSA) with data hiding, making the hidden message even more secure.
</a:t>
            </a:r>
            <a:r>
              <a:rPr lang="en-US" sz="1800" b="1" dirty="0">
                <a:solidFill>
                  <a:schemeClr val="tx1"/>
                </a:solidFill>
              </a:rPr>
              <a:t>2. Undetectable Data Hiding</a:t>
            </a:r>
            <a:r>
              <a:rPr lang="en-US" sz="1800" dirty="0">
                <a:solidFill>
                  <a:schemeClr val="tx1"/>
                </a:solidFill>
              </a:rPr>
              <a:t>
The use of Least Significant Bit (LSB) substitution ensures that the modifications in pixel values are imperceptible to the human eye, making it almost impossible to detect the hidden message.
</a:t>
            </a:r>
            <a:r>
              <a:rPr lang="en-US" sz="1800" b="1" dirty="0">
                <a:solidFill>
                  <a:schemeClr val="tx1"/>
                </a:solidFill>
              </a:rPr>
              <a:t>3. Customizable &amp; Scalable Approach</a:t>
            </a:r>
            <a:r>
              <a:rPr lang="en-US" sz="1800" dirty="0">
                <a:solidFill>
                  <a:schemeClr val="tx1"/>
                </a:solidFill>
              </a:rPr>
              <a:t>
The project can be extended to support audio and video steganography, making it more versatile for real-world applications.
</a:t>
            </a:r>
            <a:r>
              <a:rPr lang="en-US" sz="1800" b="1" dirty="0">
                <a:solidFill>
                  <a:schemeClr val="tx1"/>
                </a:solidFill>
              </a:rPr>
              <a:t>4. Real-World Applications</a:t>
            </a:r>
            <a:r>
              <a:rPr lang="en-US" sz="1800" dirty="0">
                <a:solidFill>
                  <a:schemeClr val="tx1"/>
                </a:solidFill>
              </a:rPr>
              <a:t>
Can be used for secure communication, watermarking, digital forensics, and anti-piracy measures.
Helpful for journalists, government agencies, and whistleblowers who need to share sensitive information discreetly.
</a:t>
            </a:r>
            <a:r>
              <a:rPr lang="en-US" sz="1800" b="1" dirty="0">
                <a:solidFill>
                  <a:schemeClr val="tx1"/>
                </a:solidFill>
              </a:rPr>
              <a:t>5. Adaptive Steganography for Increased Security</a:t>
            </a:r>
            <a:r>
              <a:rPr lang="en-US" sz="1800" dirty="0">
                <a:solidFill>
                  <a:schemeClr val="tx1"/>
                </a:solidFill>
              </a:rPr>
              <a:t>
Advanced adaptive techniques (Pixel Value Differencing or Frequency Domain Steganography) can be incorporated to make detection harder, surpassing traditional LSB methods.
</a:t>
            </a:r>
            <a:r>
              <a:rPr lang="en-US" sz="1800" b="1" dirty="0">
                <a:solidFill>
                  <a:schemeClr val="tx1"/>
                </a:solidFill>
              </a:rPr>
              <a:t>6. User-Friendly GUI (Optional Enhancement)
</a:t>
            </a:r>
            <a:r>
              <a:rPr lang="en-US" sz="1800" dirty="0">
                <a:solidFill>
                  <a:schemeClr val="tx1"/>
                </a:solidFill>
              </a:rPr>
              <a:t>The project can be enhanced by adding a Graphical User Interface (GUI) using Tkinter or PyQt, allowing non-programmers to easily use the tool.
</a:t>
            </a:r>
            <a:r>
              <a:rPr lang="en-US" sz="1800" b="1" dirty="0">
                <a:solidFill>
                  <a:schemeClr val="tx1"/>
                </a:solidFill>
              </a:rPr>
              <a:t>7. AI-Based Detection Prevention (Future Scope)</a:t>
            </a:r>
            <a:r>
              <a:rPr lang="en-US" sz="1800" dirty="0">
                <a:solidFill>
                  <a:schemeClr val="tx1"/>
                </a:solidFill>
              </a:rPr>
              <a:t>
Machine learning can be used to randomly distribute hidden data across an image, making it resistant to steganalysis tools.
</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fontScale="85000" lnSpcReduction="20000"/>
          </a:bodyPr>
          <a:lstStyle/>
          <a:p>
            <a:pPr>
              <a:buNone/>
            </a:pPr>
            <a:r>
              <a:rPr lang="en-US" b="1" dirty="0" smtClean="0">
                <a:solidFill>
                  <a:schemeClr val="tx1"/>
                </a:solidFill>
              </a:rPr>
              <a:t>1. Cybersecurity </a:t>
            </a:r>
            <a:r>
              <a:rPr lang="en-US" b="1" dirty="0">
                <a:solidFill>
                  <a:schemeClr val="tx1"/>
                </a:solidFill>
              </a:rPr>
              <a:t>Professionals &amp; Ethical </a:t>
            </a:r>
            <a:r>
              <a:rPr lang="en-US" b="1" dirty="0" smtClean="0">
                <a:solidFill>
                  <a:schemeClr val="tx1"/>
                </a:solidFill>
              </a:rPr>
              <a:t>Hackers</a:t>
            </a:r>
            <a:r>
              <a:rPr lang="en-US" dirty="0" smtClean="0">
                <a:solidFill>
                  <a:schemeClr val="tx1"/>
                </a:solidFill>
              </a:rPr>
              <a:t>
To </a:t>
            </a:r>
            <a:r>
              <a:rPr lang="en-US" dirty="0">
                <a:solidFill>
                  <a:schemeClr val="tx1"/>
                </a:solidFill>
              </a:rPr>
              <a:t>secure sensitive data from unauthorized access and cyber </a:t>
            </a:r>
            <a:r>
              <a:rPr lang="en-US" dirty="0" smtClean="0">
                <a:solidFill>
                  <a:schemeClr val="tx1"/>
                </a:solidFill>
              </a:rPr>
              <a:t>threats.
</a:t>
            </a:r>
            <a:r>
              <a:rPr lang="en-US" b="1" dirty="0" smtClean="0">
                <a:solidFill>
                  <a:schemeClr val="tx1"/>
                </a:solidFill>
              </a:rPr>
              <a:t>2. Government </a:t>
            </a:r>
            <a:r>
              <a:rPr lang="en-US" b="1" dirty="0">
                <a:solidFill>
                  <a:schemeClr val="tx1"/>
                </a:solidFill>
              </a:rPr>
              <a:t>&amp; Intelligence Agencies</a:t>
            </a:r>
            <a:r>
              <a:rPr lang="en-US" dirty="0">
                <a:solidFill>
                  <a:schemeClr val="tx1"/>
                </a:solidFill>
              </a:rPr>
              <a:t>
Used for covert communication and secure transmission of classified information.
</a:t>
            </a:r>
            <a:r>
              <a:rPr lang="en-US" b="1" dirty="0" smtClean="0">
                <a:solidFill>
                  <a:schemeClr val="tx1"/>
                </a:solidFill>
              </a:rPr>
              <a:t>3. Journalists </a:t>
            </a:r>
            <a:r>
              <a:rPr lang="en-US" b="1" dirty="0">
                <a:solidFill>
                  <a:schemeClr val="tx1"/>
                </a:solidFill>
              </a:rPr>
              <a:t>&amp; Whistleblowers</a:t>
            </a:r>
            <a:r>
              <a:rPr lang="en-US" dirty="0">
                <a:solidFill>
                  <a:schemeClr val="tx1"/>
                </a:solidFill>
              </a:rPr>
              <a:t>
Helps in safely transmitting sensitive information without attracting attention.
</a:t>
            </a:r>
            <a:r>
              <a:rPr lang="en-US" b="1" dirty="0">
                <a:solidFill>
                  <a:schemeClr val="tx1"/>
                </a:solidFill>
              </a:rPr>
              <a:t>4. Military &amp; Defense Organizations</a:t>
            </a:r>
            <a:r>
              <a:rPr lang="en-US" dirty="0">
                <a:solidFill>
                  <a:schemeClr val="tx1"/>
                </a:solidFill>
              </a:rPr>
              <a:t>
Can be used for secure communication in intelligence operations without being intercepted.
</a:t>
            </a:r>
            <a:r>
              <a:rPr lang="en-US" b="1" dirty="0">
                <a:solidFill>
                  <a:schemeClr val="tx1"/>
                </a:solidFill>
              </a:rPr>
              <a:t>5. Corporate Sector &amp; Data Security Teams</a:t>
            </a:r>
            <a:r>
              <a:rPr lang="en-US" dirty="0">
                <a:solidFill>
                  <a:schemeClr val="tx1"/>
                </a:solidFill>
              </a:rPr>
              <a:t>
Protects confidential business information and intellectual property.
</a:t>
            </a:r>
            <a:r>
              <a:rPr lang="en-US" b="1" dirty="0">
                <a:solidFill>
                  <a:schemeClr val="tx1"/>
                </a:solidFill>
              </a:rPr>
              <a:t>6. Digital Forensics &amp; Law Enforcement</a:t>
            </a:r>
            <a:r>
              <a:rPr lang="en-US" dirty="0">
                <a:solidFill>
                  <a:schemeClr val="tx1"/>
                </a:solidFill>
              </a:rPr>
              <a:t>
Helps in tracking cybercriminals and preserving digital evidence securely.
</a:t>
            </a:r>
            <a:r>
              <a:rPr lang="en-US" b="1" dirty="0">
                <a:solidFill>
                  <a:schemeClr val="tx1"/>
                </a:solidFill>
              </a:rPr>
              <a:t>7. Content Creators &amp; Copyright Protection</a:t>
            </a:r>
            <a:r>
              <a:rPr lang="en-US" dirty="0">
                <a:solidFill>
                  <a:schemeClr val="tx1"/>
                </a:solidFill>
              </a:rPr>
              <a:t>
Used for digital watermarking to prevent piracy and unauthorized distribution.</a:t>
            </a:r>
          </a:p>
          <a:p>
            <a:endParaRPr lang="en-IN"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Grp="1" noChangeAspect="1" noChangeArrowheads="1"/>
          </p:cNvPicPr>
          <p:nvPr>
            <p:ph idx="1"/>
          </p:nvPr>
        </p:nvPicPr>
        <p:blipFill>
          <a:blip r:embed="rId2"/>
          <a:srcRect/>
          <a:stretch>
            <a:fillRect/>
          </a:stretch>
        </p:blipFill>
        <p:spPr bwMode="auto">
          <a:xfrm>
            <a:off x="145110" y="1600198"/>
            <a:ext cx="4224090" cy="21762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06688" y="1589314"/>
            <a:ext cx="3363348" cy="215537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929581" y="1611087"/>
            <a:ext cx="4120905" cy="1949904"/>
          </a:xfrm>
          <a:prstGeom prst="rect">
            <a:avLst/>
          </a:prstGeom>
          <a:noFill/>
          <a:ln w="9525">
            <a:noFill/>
            <a:miter lim="800000"/>
            <a:headEnd/>
            <a:tailEnd/>
          </a:ln>
          <a:effectLst/>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solidFill>
                  <a:schemeClr val="tx1"/>
                </a:solidFill>
              </a:rPr>
              <a:t>The </a:t>
            </a:r>
            <a:r>
              <a:rPr lang="en-US" b="1" dirty="0">
                <a:solidFill>
                  <a:schemeClr val="tx1"/>
                </a:solidFill>
              </a:rPr>
              <a:t>“Secure Data Hiding in Image using Steganography”</a:t>
            </a:r>
            <a:r>
              <a:rPr lang="en-US" dirty="0">
                <a:solidFill>
                  <a:schemeClr val="tx1"/>
                </a:solidFill>
              </a:rPr>
              <a:t> project successfully addresses the challenge of secure communication by providing a method to hide sensitive data within images. Unlike traditional encryption, which may attract unwanted attention, steganography ensures that the very existence of hidden data remains undetectable.
By implementing Least Significant Bit (LSB) substitution, this project demonstrates an efficient and imperceptible way to embed information in images. The solution can be further enhanced with encryption, adaptive steganography, and AI-based techniques to strengthen security.
This project has real-world applications in </a:t>
            </a:r>
            <a:r>
              <a:rPr lang="en-US" dirty="0" err="1">
                <a:solidFill>
                  <a:schemeClr val="tx1"/>
                </a:solidFill>
              </a:rPr>
              <a:t>cybersecurity</a:t>
            </a:r>
            <a:r>
              <a:rPr lang="en-US" dirty="0">
                <a:solidFill>
                  <a:schemeClr val="tx1"/>
                </a:solidFill>
              </a:rPr>
              <a:t>, government intelligence, digital forensics, and copyright protection, making it a valuable tool for secure data transmission. With further advancements, it can be adapted for audio, video, and large-scale secure communication systems.</a:t>
            </a:r>
          </a:p>
          <a:p>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hlinkClick r:id="rId2"/>
              </a:rPr>
              <a:t>https://github.com/Spmanoj593/Secure-Data-Hiding-in-Image-using-Steganography</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141</Words>
  <Application>Microsoft Office PowerPoint</Application>
  <PresentationFormat>Custom</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 1</cp:lastModifiedBy>
  <cp:revision>32</cp:revision>
  <dcterms:created xsi:type="dcterms:W3CDTF">2021-05-26T16:50:10Z</dcterms:created>
  <dcterms:modified xsi:type="dcterms:W3CDTF">2025-03-03T06:34:00Z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