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79EC9-D002-45BB-BDCD-19F0ABC67C86}" type="datetimeFigureOut">
              <a:rPr lang="fr-CA" smtClean="0"/>
              <a:t>2017-06-20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CD96-D9E7-4FB9-B56B-DBEC40B880C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62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Simulation de</a:t>
            </a:r>
            <a:r>
              <a:rPr lang="en-CA" baseline="0" dirty="0" smtClean="0"/>
              <a:t> conditions </a:t>
            </a:r>
            <a:r>
              <a:rPr lang="en-CA" baseline="0" dirty="0" err="1" smtClean="0"/>
              <a:t>industrielles</a:t>
            </a:r>
            <a:r>
              <a:rPr lang="en-CA" baseline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6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Simulation de</a:t>
            </a:r>
            <a:r>
              <a:rPr lang="en-CA" baseline="0" dirty="0" smtClean="0"/>
              <a:t> conditions </a:t>
            </a:r>
            <a:r>
              <a:rPr lang="en-CA" baseline="0" dirty="0" err="1" smtClean="0"/>
              <a:t>industrielles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Simulation de</a:t>
            </a:r>
            <a:r>
              <a:rPr lang="en-CA" baseline="0" dirty="0" smtClean="0"/>
              <a:t> conditions </a:t>
            </a:r>
            <a:r>
              <a:rPr lang="en-CA" baseline="0" dirty="0" err="1" smtClean="0"/>
              <a:t>industrielles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8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personne</a:t>
            </a:r>
            <a:r>
              <a:rPr lang="en-CA" dirty="0" smtClean="0"/>
              <a:t> à la </a:t>
            </a:r>
            <a:r>
              <a:rPr lang="en-CA" dirty="0" err="1" smtClean="0"/>
              <a:t>fois</a:t>
            </a:r>
            <a:r>
              <a:rPr lang="en-CA" dirty="0" smtClean="0"/>
              <a:t> </a:t>
            </a:r>
            <a:r>
              <a:rPr lang="en-CA" dirty="0" err="1" smtClean="0"/>
              <a:t>affecte</a:t>
            </a:r>
            <a:r>
              <a:rPr lang="en-CA" dirty="0" smtClean="0"/>
              <a:t> </a:t>
            </a:r>
            <a:r>
              <a:rPr lang="en-CA" dirty="0" err="1" smtClean="0"/>
              <a:t>planification</a:t>
            </a:r>
            <a:r>
              <a:rPr lang="en-CA" dirty="0" smtClean="0"/>
              <a:t>, </a:t>
            </a:r>
            <a:r>
              <a:rPr lang="en-CA" dirty="0" err="1" smtClean="0"/>
              <a:t>prévoir</a:t>
            </a:r>
            <a:r>
              <a:rPr lang="en-CA" dirty="0" smtClean="0"/>
              <a:t> </a:t>
            </a:r>
            <a:r>
              <a:rPr lang="en-CA" dirty="0" err="1" smtClean="0"/>
              <a:t>plusieurs</a:t>
            </a:r>
            <a:r>
              <a:rPr lang="en-CA" dirty="0" smtClean="0"/>
              <a:t> </a:t>
            </a:r>
            <a:r>
              <a:rPr lang="en-CA" dirty="0" err="1" smtClean="0"/>
              <a:t>tâches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les machines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occupées</a:t>
            </a:r>
            <a:r>
              <a:rPr lang="en-CA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personne</a:t>
            </a:r>
            <a:r>
              <a:rPr lang="en-CA" dirty="0" smtClean="0"/>
              <a:t> à la </a:t>
            </a:r>
            <a:r>
              <a:rPr lang="en-CA" dirty="0" err="1" smtClean="0"/>
              <a:t>fois</a:t>
            </a:r>
            <a:r>
              <a:rPr lang="en-CA" dirty="0" smtClean="0"/>
              <a:t> </a:t>
            </a:r>
            <a:r>
              <a:rPr lang="en-CA" dirty="0" err="1" smtClean="0"/>
              <a:t>affecte</a:t>
            </a:r>
            <a:r>
              <a:rPr lang="en-CA" dirty="0" smtClean="0"/>
              <a:t> </a:t>
            </a:r>
            <a:r>
              <a:rPr lang="en-CA" dirty="0" err="1" smtClean="0"/>
              <a:t>planification</a:t>
            </a:r>
            <a:r>
              <a:rPr lang="en-CA" dirty="0" smtClean="0"/>
              <a:t>, </a:t>
            </a:r>
            <a:r>
              <a:rPr lang="en-CA" dirty="0" err="1" smtClean="0"/>
              <a:t>prévoir</a:t>
            </a:r>
            <a:r>
              <a:rPr lang="en-CA" dirty="0" smtClean="0"/>
              <a:t> </a:t>
            </a:r>
            <a:r>
              <a:rPr lang="en-CA" dirty="0" err="1" smtClean="0"/>
              <a:t>plusieurs</a:t>
            </a:r>
            <a:r>
              <a:rPr lang="en-CA" dirty="0" smtClean="0"/>
              <a:t> </a:t>
            </a:r>
            <a:r>
              <a:rPr lang="en-CA" dirty="0" err="1" smtClean="0"/>
              <a:t>tâches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les machines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occupées</a:t>
            </a:r>
            <a:r>
              <a:rPr lang="en-CA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8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3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Retour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sur</a:t>
            </a:r>
            <a:r>
              <a:rPr lang="en-CA" baseline="0" dirty="0" smtClean="0"/>
              <a:t> le </a:t>
            </a:r>
            <a:r>
              <a:rPr lang="en-CA" baseline="0" dirty="0" err="1" smtClean="0"/>
              <a:t>projet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distributrice</a:t>
            </a:r>
            <a:r>
              <a:rPr lang="en-CA" baseline="0" dirty="0" smtClean="0"/>
              <a:t> pour le cadre </a:t>
            </a:r>
            <a:r>
              <a:rPr lang="en-CA" baseline="0" dirty="0" err="1" smtClean="0"/>
              <a:t>selon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quel</a:t>
            </a:r>
            <a:r>
              <a:rPr lang="en-CA" baseline="0" dirty="0" smtClean="0"/>
              <a:t> type de </a:t>
            </a:r>
            <a:r>
              <a:rPr lang="en-CA" baseline="0" dirty="0" err="1" smtClean="0"/>
              <a:t>projet</a:t>
            </a:r>
            <a:r>
              <a:rPr lang="en-CA" baseline="0" dirty="0" smtClean="0"/>
              <a:t>.</a:t>
            </a:r>
          </a:p>
          <a:p>
            <a:r>
              <a:rPr lang="en-CA" baseline="0" dirty="0" err="1" smtClean="0"/>
              <a:t>Ingénieur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technologue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technicien</a:t>
            </a:r>
            <a:endParaRPr lang="en-CA" baseline="0" dirty="0" smtClean="0"/>
          </a:p>
          <a:p>
            <a:endParaRPr lang="en-CA" baseline="0" dirty="0" smtClean="0"/>
          </a:p>
          <a:p>
            <a:r>
              <a:rPr lang="en-CA" baseline="0" dirty="0" err="1" smtClean="0"/>
              <a:t>Discuter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qu’est</a:t>
            </a:r>
            <a:r>
              <a:rPr lang="en-CA" baseline="0" dirty="0" smtClean="0"/>
              <a:t> un </a:t>
            </a:r>
            <a:r>
              <a:rPr lang="en-CA" baseline="0" dirty="0" err="1" smtClean="0"/>
              <a:t>problème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d’ingénierie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complexe</a:t>
            </a:r>
            <a:r>
              <a:rPr lang="en-CA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Retour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sur</a:t>
            </a:r>
            <a:r>
              <a:rPr lang="en-CA" baseline="0" dirty="0" smtClean="0"/>
              <a:t> le </a:t>
            </a:r>
            <a:r>
              <a:rPr lang="en-CA" baseline="0" dirty="0" err="1" smtClean="0"/>
              <a:t>projet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distributrice</a:t>
            </a:r>
            <a:r>
              <a:rPr lang="en-CA" baseline="0" dirty="0" smtClean="0"/>
              <a:t> pour le cadre </a:t>
            </a:r>
            <a:r>
              <a:rPr lang="en-CA" baseline="0" dirty="0" err="1" smtClean="0"/>
              <a:t>selon</a:t>
            </a:r>
            <a:r>
              <a:rPr lang="en-CA" baseline="0" dirty="0" smtClean="0"/>
              <a:t> quell type de </a:t>
            </a:r>
            <a:r>
              <a:rPr lang="en-CA" baseline="0" dirty="0" err="1" smtClean="0"/>
              <a:t>projet</a:t>
            </a:r>
            <a:r>
              <a:rPr lang="en-CA" baseline="0" dirty="0" smtClean="0"/>
              <a:t>.</a:t>
            </a:r>
          </a:p>
          <a:p>
            <a:r>
              <a:rPr lang="en-CA" baseline="0" dirty="0" err="1" smtClean="0"/>
              <a:t>Ingénieur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technologue</a:t>
            </a:r>
            <a:r>
              <a:rPr lang="en-CA" baseline="0" dirty="0" smtClean="0"/>
              <a:t>, technician</a:t>
            </a:r>
          </a:p>
          <a:p>
            <a:endParaRPr lang="en-CA" baseline="0" dirty="0" smtClean="0"/>
          </a:p>
          <a:p>
            <a:r>
              <a:rPr lang="en-CA" baseline="0" dirty="0" err="1" smtClean="0"/>
              <a:t>Discuter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qu’est</a:t>
            </a:r>
            <a:r>
              <a:rPr lang="en-CA" baseline="0" dirty="0" smtClean="0"/>
              <a:t> un </a:t>
            </a:r>
            <a:r>
              <a:rPr lang="en-CA" baseline="0" dirty="0" err="1" smtClean="0"/>
              <a:t>problème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d’ingénierie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complexe</a:t>
            </a:r>
            <a:r>
              <a:rPr lang="en-CA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4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Discuter:</a:t>
            </a:r>
          </a:p>
          <a:p>
            <a:r>
              <a:rPr lang="fr-CA" dirty="0" smtClean="0"/>
              <a:t>-Travail technicien vs. ingénieur</a:t>
            </a:r>
          </a:p>
          <a:p>
            <a:r>
              <a:rPr lang="fr-CA" dirty="0" smtClean="0"/>
              <a:t>-Importance</a:t>
            </a:r>
            <a:r>
              <a:rPr lang="fr-CA" baseline="0" dirty="0" smtClean="0"/>
              <a:t> du travail manufacturier sur la conception de qualité</a:t>
            </a:r>
          </a:p>
          <a:p>
            <a:r>
              <a:rPr lang="fr-CA" baseline="0" dirty="0" smtClean="0"/>
              <a:t>-Documentation de qualité = essentiel, requis pour survie d’une entreprise</a:t>
            </a:r>
          </a:p>
          <a:p>
            <a:r>
              <a:rPr lang="fr-CA" baseline="0" dirty="0" smtClean="0"/>
              <a:t>-etc…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DE0FB5-7E8A-4D26-8140-ADF10B7C062F}" type="slidenum">
              <a:rPr lang="fr-CA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fr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66800" y="596721"/>
            <a:ext cx="7924800" cy="609600"/>
          </a:xfrm>
        </p:spPr>
        <p:txBody>
          <a:bodyPr/>
          <a:lstStyle/>
          <a:p>
            <a:r>
              <a:rPr lang="fr-CA" noProof="0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953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None/>
              <a:defRPr sz="2400" baseline="0">
                <a:latin typeface="Arial Rounded MT Bold" pitchFamily="34" charset="0"/>
              </a:defRPr>
            </a:lvl1pPr>
            <a:lvl2pPr>
              <a:spcBef>
                <a:spcPts val="600"/>
              </a:spcBef>
              <a:buFont typeface="Courier New" pitchFamily="49" charset="0"/>
              <a:buChar char="o"/>
              <a:defRPr sz="2400" baseline="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buFont typeface="Arial" pitchFamily="34" charset="0"/>
              <a:buChar char="•"/>
              <a:defRPr sz="2200" baseline="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2000" baseline="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2000" baseline="0"/>
            </a:lvl5pPr>
          </a:lstStyle>
          <a:p>
            <a:pPr lvl="0"/>
            <a:r>
              <a:rPr lang="fr-CA" noProof="0" dirty="0" smtClean="0"/>
              <a:t>Cliquez pour modifier les styles du texte du masque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91228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596721"/>
            <a:ext cx="7924800" cy="609600"/>
          </a:xfrm>
        </p:spPr>
        <p:txBody>
          <a:bodyPr/>
          <a:lstStyle/>
          <a:p>
            <a:r>
              <a:rPr lang="fr-CA" noProof="0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953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None/>
              <a:defRPr sz="2400" baseline="0">
                <a:latin typeface="Arial Rounded MT Bold" pitchFamily="34" charset="0"/>
              </a:defRPr>
            </a:lvl1pPr>
            <a:lvl2pPr>
              <a:spcBef>
                <a:spcPts val="600"/>
              </a:spcBef>
              <a:buFont typeface="Courier New" pitchFamily="49" charset="0"/>
              <a:buChar char="o"/>
              <a:defRPr sz="2400" baseline="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buFont typeface="Arial" pitchFamily="34" charset="0"/>
              <a:buChar char="•"/>
              <a:defRPr sz="2200" baseline="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2000" baseline="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2000" baseline="0"/>
            </a:lvl5pPr>
          </a:lstStyle>
          <a:p>
            <a:pPr lvl="0"/>
            <a:r>
              <a:rPr lang="fr-CA" noProof="0" dirty="0" smtClean="0"/>
              <a:t>Cliquez pour modifier les styles du texte du masque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36642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33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924800" cy="609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CA" noProof="0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52400" y="1066800"/>
            <a:ext cx="8839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fr-CA" noProof="0" smtClean="0"/>
          </a:p>
        </p:txBody>
      </p:sp>
    </p:spTree>
    <p:extLst>
      <p:ext uri="{BB962C8B-B14F-4D97-AF65-F5344CB8AC3E}">
        <p14:creationId xmlns:p14="http://schemas.microsoft.com/office/powerpoint/2010/main" val="77681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2438400"/>
          </a:xfrm>
          <a:prstGeom prst="rect">
            <a:avLst/>
          </a:prstGeom>
        </p:spPr>
        <p:txBody>
          <a:bodyPr/>
          <a:lstStyle>
            <a:lvl1pPr marL="273050" indent="-273050">
              <a:buNone/>
              <a:defRPr sz="2200"/>
            </a:lvl1pPr>
            <a:lvl2pPr marL="623888" indent="-285750">
              <a:spcBef>
                <a:spcPts val="600"/>
              </a:spcBef>
              <a:buFont typeface="Courier New" pitchFamily="49" charset="0"/>
              <a:buChar char="o"/>
              <a:defRPr sz="2200">
                <a:solidFill>
                  <a:srgbClr val="0070C0"/>
                </a:solidFill>
              </a:defRPr>
            </a:lvl2pPr>
            <a:lvl3pPr marL="989013" indent="-228600">
              <a:spcBef>
                <a:spcPts val="600"/>
              </a:spcBef>
              <a:defRPr sz="2000">
                <a:solidFill>
                  <a:srgbClr val="7030A0"/>
                </a:solidFill>
              </a:defRPr>
            </a:lvl3pPr>
            <a:lvl4pPr marL="1338263" indent="-228600">
              <a:spcBef>
                <a:spcPts val="600"/>
              </a:spcBef>
              <a:defRPr sz="1800">
                <a:solidFill>
                  <a:srgbClr val="C00000"/>
                </a:solidFill>
              </a:defRPr>
            </a:lvl4pPr>
            <a:lvl5pPr marL="1701800" indent="-228600"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Cliquez pour modifier les styles du texte du masque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91000" cy="2438400"/>
          </a:xfrm>
          <a:prstGeom prst="rect">
            <a:avLst/>
          </a:prstGeom>
        </p:spPr>
        <p:txBody>
          <a:bodyPr/>
          <a:lstStyle>
            <a:lvl1pPr marL="273050" indent="-273050">
              <a:buNone/>
              <a:defRPr sz="2200"/>
            </a:lvl1pPr>
            <a:lvl2pPr marL="623888" indent="-285750">
              <a:spcBef>
                <a:spcPts val="600"/>
              </a:spcBef>
              <a:buFont typeface="Courier New" pitchFamily="49" charset="0"/>
              <a:buChar char="o"/>
              <a:defRPr sz="2200">
                <a:solidFill>
                  <a:srgbClr val="0070C0"/>
                </a:solidFill>
              </a:defRPr>
            </a:lvl2pPr>
            <a:lvl3pPr marL="989013" indent="-228600">
              <a:spcBef>
                <a:spcPts val="600"/>
              </a:spcBef>
              <a:defRPr sz="2000">
                <a:solidFill>
                  <a:srgbClr val="7030A0"/>
                </a:solidFill>
              </a:defRPr>
            </a:lvl3pPr>
            <a:lvl4pPr marL="1338263" indent="-228600">
              <a:spcBef>
                <a:spcPts val="600"/>
              </a:spcBef>
              <a:defRPr sz="1800">
                <a:solidFill>
                  <a:srgbClr val="C00000"/>
                </a:solidFill>
              </a:defRPr>
            </a:lvl4pPr>
            <a:lvl5pPr marL="1701800" indent="-228600"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Cliquez pour modifier les styles du texte du masque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76600" y="6524625"/>
            <a:ext cx="2895600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CA" sz="2000" smtClean="0">
                <a:solidFill>
                  <a:srgbClr val="000000"/>
                </a:solidFill>
              </a:rPr>
              <a:t>Séance n° 2</a:t>
            </a:r>
            <a:endParaRPr lang="fr-CA" sz="2000" dirty="0">
              <a:solidFill>
                <a:srgbClr val="000000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1"/>
          </p:nvPr>
        </p:nvSpPr>
        <p:spPr>
          <a:xfrm>
            <a:off x="381000" y="3962399"/>
            <a:ext cx="4191000" cy="2428875"/>
          </a:xfrm>
          <a:prstGeom prst="rect">
            <a:avLst/>
          </a:prstGeom>
        </p:spPr>
        <p:txBody>
          <a:bodyPr/>
          <a:lstStyle>
            <a:lvl1pPr marL="273050" indent="-273050">
              <a:buNone/>
              <a:defRPr sz="2200"/>
            </a:lvl1pPr>
            <a:lvl2pPr marL="623888" indent="-285750">
              <a:spcBef>
                <a:spcPts val="600"/>
              </a:spcBef>
              <a:buFont typeface="Courier New" pitchFamily="49" charset="0"/>
              <a:buChar char="o"/>
              <a:defRPr sz="2200">
                <a:solidFill>
                  <a:srgbClr val="0070C0"/>
                </a:solidFill>
              </a:defRPr>
            </a:lvl2pPr>
            <a:lvl3pPr marL="989013" indent="-228600">
              <a:spcBef>
                <a:spcPts val="600"/>
              </a:spcBef>
              <a:defRPr sz="2000">
                <a:solidFill>
                  <a:srgbClr val="7030A0"/>
                </a:solidFill>
              </a:defRPr>
            </a:lvl3pPr>
            <a:lvl4pPr marL="1338263" indent="-228600">
              <a:spcBef>
                <a:spcPts val="600"/>
              </a:spcBef>
              <a:defRPr sz="1800">
                <a:solidFill>
                  <a:srgbClr val="C00000"/>
                </a:solidFill>
              </a:defRPr>
            </a:lvl4pPr>
            <a:lvl5pPr marL="1701800" indent="-228600"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Cliquez pour modifier les styles du texte du masque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12"/>
          </p:nvPr>
        </p:nvSpPr>
        <p:spPr>
          <a:xfrm>
            <a:off x="4800600" y="3962399"/>
            <a:ext cx="4191000" cy="2428875"/>
          </a:xfrm>
          <a:prstGeom prst="rect">
            <a:avLst/>
          </a:prstGeom>
        </p:spPr>
        <p:txBody>
          <a:bodyPr/>
          <a:lstStyle>
            <a:lvl1pPr marL="273050" indent="-273050">
              <a:buNone/>
              <a:defRPr sz="2200"/>
            </a:lvl1pPr>
            <a:lvl2pPr marL="623888" indent="-285750">
              <a:spcBef>
                <a:spcPts val="600"/>
              </a:spcBef>
              <a:buFont typeface="Courier New" pitchFamily="49" charset="0"/>
              <a:buChar char="o"/>
              <a:defRPr sz="2200">
                <a:solidFill>
                  <a:srgbClr val="0070C0"/>
                </a:solidFill>
              </a:defRPr>
            </a:lvl2pPr>
            <a:lvl3pPr marL="989013" indent="-228600">
              <a:spcBef>
                <a:spcPts val="600"/>
              </a:spcBef>
              <a:defRPr sz="2000">
                <a:solidFill>
                  <a:srgbClr val="7030A0"/>
                </a:solidFill>
              </a:defRPr>
            </a:lvl3pPr>
            <a:lvl4pPr marL="1338263" indent="-228600">
              <a:spcBef>
                <a:spcPts val="600"/>
              </a:spcBef>
              <a:defRPr sz="1800">
                <a:solidFill>
                  <a:srgbClr val="C00000"/>
                </a:solidFill>
              </a:defRPr>
            </a:lvl4pPr>
            <a:lvl5pPr marL="1701800" indent="-228600"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Cliquez pour modifier les styles du texte du masque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3"/>
          </p:nvPr>
        </p:nvSpPr>
        <p:spPr>
          <a:xfrm>
            <a:off x="7772400" y="6511924"/>
            <a:ext cx="1219200" cy="32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4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Cliquez pour modifier le style du titre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89683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dist="12900" dir="5400000" algn="tl" rotWithShape="0">
              <a:srgbClr val="808080">
                <a:alpha val="75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CA" sz="2000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CA" sz="200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B1961C5-CA18-4C58-BE9A-2404BDE188EE}" type="slidenum">
              <a:rPr lang="fr-CA" sz="20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fr-FR" sz="1800">
              <a:solidFill>
                <a:srgbClr val="000000"/>
              </a:solidFill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5E832A8-28FB-4A94-BA0D-E5505159359A}" type="slidenum">
              <a:rPr lang="en-US" sz="20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google.ca/url?sa=i&amp;rct=j&amp;q=&amp;esrc=s&amp;frm=1&amp;source=images&amp;cd=&amp;cad=rja&amp;docid=6v7oCm_13XyxfM&amp;tbnid=2I4xVtInQQp79M:&amp;ved=0CAUQjRw&amp;url=http://www.carrierequebec.com/SameEmployerOffers.aspx?ID=4600&amp;ei=cekvUubGLYe52AXbiIGgDA&amp;bvm=bv.51773540,d.aWM&amp;psig=AFQjCNGq8T2cUBujugld56XZvDI-ysKGpw&amp;ust=1378958062586383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304800" y="6553200"/>
            <a:ext cx="8534400" cy="228600"/>
          </a:xfrm>
          <a:prstGeom prst="rect">
            <a:avLst/>
          </a:prstGeom>
          <a:gradFill rotWithShape="1">
            <a:gsLst>
              <a:gs pos="0">
                <a:srgbClr val="A9BDF5"/>
              </a:gs>
              <a:gs pos="100000">
                <a:srgbClr val="F6F8F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99"/>
              </a:buClr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229600" y="6553200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D24BB0B-67B1-4D59-95B1-0777C3D7AC0D}" type="slidenum">
              <a:rPr lang="fr-CA" sz="1400" smtClean="0">
                <a:solidFill>
                  <a:srgbClr val="000000"/>
                </a:solidFill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fr-CA" sz="1400" dirty="0" smtClean="0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81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31" name="Rectangle 11"/>
          <p:cNvSpPr>
            <a:spLocks noChangeArrowheads="1"/>
          </p:cNvSpPr>
          <p:nvPr userDrawn="1"/>
        </p:nvSpPr>
        <p:spPr bwMode="auto">
          <a:xfrm>
            <a:off x="152400" y="50800"/>
            <a:ext cx="86995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9BD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 algn="just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just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333399"/>
              </a:buClr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6096000" y="55563"/>
            <a:ext cx="27432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108000" rIns="72000" bIns="108000" anchor="ctr"/>
          <a:lstStyle>
            <a:lvl1pPr algn="just" defTabSz="762000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 algn="just" defTabSz="762000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 algn="just" defTabSz="762000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 algn="just" defTabSz="762000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 algn="just" defTabSz="762000">
              <a:spcBef>
                <a:spcPct val="100000"/>
              </a:spcBef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just" defTabSz="76200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just" defTabSz="76200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just" defTabSz="76200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just" defTabSz="76200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accent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MEC 1110 – Projet Intégrateur</a:t>
            </a:r>
            <a:endParaRPr lang="de-DE" sz="14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2" descr="http://www.carrierequebec.com/employer/Visual/Logo_622b4b1_polytechnique_genie_gauche_fr_cmyk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2148" y="0"/>
            <a:ext cx="1789938" cy="852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61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Rounded MT Bold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Rounded MT Bold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Rounded MT Bold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Rounded MT Bold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Rounded MT Bold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Rounded MT Bold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Rounded MT Bold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Mini-projet 1</a:t>
            </a:r>
            <a:br>
              <a:rPr lang="fr-CA" dirty="0" smtClean="0"/>
            </a:br>
            <a:r>
              <a:rPr lang="fr-CA" dirty="0" smtClean="0"/>
              <a:t>Projet distributrice de gommes</a:t>
            </a: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3886200" cy="45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6721"/>
            <a:ext cx="7239000" cy="609600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Retour sur le projet distributrice de gommes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Travail ingénieur vs. technologue vs. technicien </a:t>
            </a:r>
          </a:p>
          <a:p>
            <a:pPr marL="0"/>
            <a:endParaRPr lang="fr-CA" dirty="0" smtClean="0"/>
          </a:p>
          <a:p>
            <a:pPr marL="0"/>
            <a:endParaRPr lang="fr-CA" dirty="0"/>
          </a:p>
          <a:p>
            <a:pPr marL="0"/>
            <a:endParaRPr lang="fr-CA" dirty="0" smtClean="0"/>
          </a:p>
          <a:p>
            <a:pPr marL="0"/>
            <a:endParaRPr lang="fr-CA" dirty="0"/>
          </a:p>
          <a:p>
            <a:pPr marL="0"/>
            <a:endParaRPr lang="fr-CA" dirty="0" smtClean="0"/>
          </a:p>
          <a:p>
            <a:pPr marL="0"/>
            <a:endParaRPr lang="fr-CA" dirty="0" smtClean="0"/>
          </a:p>
          <a:p>
            <a:pPr marL="0"/>
            <a:r>
              <a:rPr lang="fr-CA" sz="1800" dirty="0" smtClean="0"/>
              <a:t>Tiré de: International Engineering Alliance</a:t>
            </a:r>
          </a:p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9" y="2561600"/>
            <a:ext cx="8692761" cy="223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476574">
            <a:off x="1182009" y="2921788"/>
            <a:ext cx="65532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 err="1">
                <a:solidFill>
                  <a:srgbClr val="000000"/>
                </a:solidFill>
              </a:rPr>
              <a:t>Appliquer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vos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connaissances</a:t>
            </a:r>
            <a:r>
              <a:rPr lang="en-CA" sz="2000" dirty="0">
                <a:solidFill>
                  <a:srgbClr val="000000"/>
                </a:solidFill>
              </a:rPr>
              <a:t> en sciences pour </a:t>
            </a:r>
            <a:r>
              <a:rPr lang="en-CA" sz="2000" dirty="0" err="1">
                <a:solidFill>
                  <a:srgbClr val="000000"/>
                </a:solidFill>
              </a:rPr>
              <a:t>solutionner</a:t>
            </a:r>
            <a:r>
              <a:rPr lang="en-CA" sz="2000" dirty="0">
                <a:solidFill>
                  <a:srgbClr val="000000"/>
                </a:solidFill>
              </a:rPr>
              <a:t> des </a:t>
            </a:r>
            <a:r>
              <a:rPr lang="en-CA" sz="2000" dirty="0" err="1">
                <a:solidFill>
                  <a:srgbClr val="000000"/>
                </a:solidFill>
              </a:rPr>
              <a:t>problèmes</a:t>
            </a:r>
            <a:r>
              <a:rPr lang="en-CA" sz="2000" dirty="0">
                <a:solidFill>
                  <a:srgbClr val="000000"/>
                </a:solidFill>
              </a:rPr>
              <a:t> complexes </a:t>
            </a:r>
            <a:r>
              <a:rPr lang="en-CA" sz="2000" dirty="0" err="1">
                <a:solidFill>
                  <a:srgbClr val="000000"/>
                </a:solidFill>
              </a:rPr>
              <a:t>d’ingénierie</a:t>
            </a:r>
            <a:endParaRPr lang="en-CA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609600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Retour sur le projet distributrice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11" y="914400"/>
            <a:ext cx="3737389" cy="5486400"/>
          </a:xfrm>
        </p:spPr>
        <p:txBody>
          <a:bodyPr/>
          <a:lstStyle/>
          <a:p>
            <a:r>
              <a:rPr lang="fr-CA" dirty="0" smtClean="0"/>
              <a:t>Caractéristiques d’un problème d’ingénierie complexe ?</a:t>
            </a:r>
          </a:p>
          <a:p>
            <a:r>
              <a:rPr lang="fr-CA" sz="1400" dirty="0" smtClean="0"/>
              <a:t>Tiré </a:t>
            </a:r>
            <a:r>
              <a:rPr lang="fr-CA" sz="1400" dirty="0"/>
              <a:t>de: International Engineering Alliance</a:t>
            </a:r>
          </a:p>
          <a:p>
            <a:endParaRPr lang="fr-CA" dirty="0" smtClean="0"/>
          </a:p>
          <a:p>
            <a:endParaRPr lang="fr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01" t="7168" b="-1"/>
          <a:stretch/>
        </p:blipFill>
        <p:spPr>
          <a:xfrm>
            <a:off x="4267200" y="1295400"/>
            <a:ext cx="46906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609600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Retour sur le projet distributrice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11" y="914400"/>
            <a:ext cx="3737389" cy="5486400"/>
          </a:xfrm>
        </p:spPr>
        <p:txBody>
          <a:bodyPr/>
          <a:lstStyle/>
          <a:p>
            <a:r>
              <a:rPr lang="fr-CA" dirty="0" smtClean="0"/>
              <a:t>Caractéristiques d’un problème d’ingénierie complexe ?</a:t>
            </a:r>
          </a:p>
          <a:p>
            <a:r>
              <a:rPr lang="fr-CA" sz="1400" dirty="0" smtClean="0"/>
              <a:t>Tiré </a:t>
            </a:r>
            <a:r>
              <a:rPr lang="fr-CA" sz="1400" dirty="0"/>
              <a:t>de: International Engineering Alliance</a:t>
            </a:r>
          </a:p>
          <a:p>
            <a:endParaRPr lang="fr-CA" dirty="0" smtClean="0"/>
          </a:p>
          <a:p>
            <a:endParaRPr lang="fr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01" t="7168" b="-1"/>
          <a:stretch/>
        </p:blipFill>
        <p:spPr>
          <a:xfrm>
            <a:off x="4267200" y="1295400"/>
            <a:ext cx="469068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476574">
            <a:off x="1639210" y="1154309"/>
            <a:ext cx="6553200" cy="4401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Résolution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demande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connaissances</a:t>
            </a:r>
            <a:r>
              <a:rPr lang="en-CA" sz="2000" dirty="0">
                <a:solidFill>
                  <a:srgbClr val="000000"/>
                </a:solidFill>
              </a:rPr>
              <a:t> en </a:t>
            </a:r>
            <a:r>
              <a:rPr lang="en-CA" sz="2000" dirty="0" err="1">
                <a:solidFill>
                  <a:srgbClr val="000000"/>
                </a:solidFill>
              </a:rPr>
              <a:t>profondeur</a:t>
            </a:r>
            <a:r>
              <a:rPr lang="en-CA" sz="2000" dirty="0">
                <a:solidFill>
                  <a:srgbClr val="000000"/>
                </a:solidFill>
              </a:rPr>
              <a:t> de </a:t>
            </a:r>
            <a:r>
              <a:rPr lang="en-CA" sz="2000" dirty="0" err="1">
                <a:solidFill>
                  <a:srgbClr val="000000"/>
                </a:solidFill>
              </a:rPr>
              <a:t>l’ingénierie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Conflits</a:t>
            </a:r>
            <a:r>
              <a:rPr lang="en-CA" sz="2000" dirty="0">
                <a:solidFill>
                  <a:srgbClr val="000000"/>
                </a:solidFill>
              </a:rPr>
              <a:t> entre les </a:t>
            </a:r>
            <a:r>
              <a:rPr lang="en-CA" sz="2000" dirty="0" err="1">
                <a:solidFill>
                  <a:srgbClr val="000000"/>
                </a:solidFill>
              </a:rPr>
              <a:t>besoins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d’ingénierie</a:t>
            </a:r>
            <a:r>
              <a:rPr lang="en-CA" sz="2000" dirty="0">
                <a:solidFill>
                  <a:srgbClr val="000000"/>
                </a:solidFill>
              </a:rPr>
              <a:t>, de technique et </a:t>
            </a:r>
            <a:r>
              <a:rPr lang="en-CA" sz="2000" dirty="0" err="1">
                <a:solidFill>
                  <a:srgbClr val="000000"/>
                </a:solidFill>
              </a:rPr>
              <a:t>autres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000000"/>
                </a:solidFill>
              </a:rPr>
              <a:t>Pas de solution </a:t>
            </a:r>
            <a:r>
              <a:rPr lang="en-CA" sz="2000" dirty="0" err="1">
                <a:solidFill>
                  <a:srgbClr val="000000"/>
                </a:solidFill>
              </a:rPr>
              <a:t>évidente</a:t>
            </a:r>
            <a:r>
              <a:rPr lang="en-CA" sz="2000" dirty="0">
                <a:solidFill>
                  <a:srgbClr val="000000"/>
                </a:solidFill>
              </a:rPr>
              <a:t>, </a:t>
            </a:r>
            <a:r>
              <a:rPr lang="en-CA" sz="2000" dirty="0" err="1">
                <a:solidFill>
                  <a:srgbClr val="000000"/>
                </a:solidFill>
              </a:rPr>
              <a:t>requiert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pensée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abstraite</a:t>
            </a:r>
            <a:r>
              <a:rPr lang="en-CA" sz="2000" dirty="0">
                <a:solidFill>
                  <a:srgbClr val="000000"/>
                </a:solidFill>
              </a:rPr>
              <a:t>, analyse </a:t>
            </a:r>
            <a:r>
              <a:rPr lang="en-CA" sz="2000" dirty="0" err="1">
                <a:solidFill>
                  <a:srgbClr val="000000"/>
                </a:solidFill>
              </a:rPr>
              <a:t>originale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Problèmes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rares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Problèmes</a:t>
            </a:r>
            <a:r>
              <a:rPr lang="en-CA" sz="2000" dirty="0">
                <a:solidFill>
                  <a:srgbClr val="000000"/>
                </a:solidFill>
              </a:rPr>
              <a:t> à </a:t>
            </a:r>
            <a:r>
              <a:rPr lang="en-CA" sz="2000" dirty="0" err="1">
                <a:solidFill>
                  <a:srgbClr val="000000"/>
                </a:solidFill>
              </a:rPr>
              <a:t>l’extérieur</a:t>
            </a:r>
            <a:r>
              <a:rPr lang="en-CA" sz="2000" dirty="0">
                <a:solidFill>
                  <a:srgbClr val="000000"/>
                </a:solidFill>
              </a:rPr>
              <a:t> des codes standards de la </a:t>
            </a:r>
            <a:r>
              <a:rPr lang="en-CA" sz="2000" dirty="0" err="1">
                <a:solidFill>
                  <a:srgbClr val="000000"/>
                </a:solidFill>
              </a:rPr>
              <a:t>pratique</a:t>
            </a:r>
            <a:r>
              <a:rPr lang="en-CA" sz="2000" dirty="0">
                <a:solidFill>
                  <a:srgbClr val="000000"/>
                </a:solidFill>
              </a:rPr>
              <a:t> de </a:t>
            </a:r>
            <a:r>
              <a:rPr lang="en-CA" sz="2000" dirty="0" err="1">
                <a:solidFill>
                  <a:srgbClr val="000000"/>
                </a:solidFill>
              </a:rPr>
              <a:t>l’ingénierie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Implique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plusieurs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groupes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d’intérêts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Problème</a:t>
            </a:r>
            <a:r>
              <a:rPr lang="en-CA" sz="2000" dirty="0">
                <a:solidFill>
                  <a:srgbClr val="000000"/>
                </a:solidFill>
              </a:rPr>
              <a:t> principal </a:t>
            </a:r>
            <a:r>
              <a:rPr lang="en-CA" sz="2000" dirty="0" err="1">
                <a:solidFill>
                  <a:srgbClr val="000000"/>
                </a:solidFill>
              </a:rPr>
              <a:t>contient</a:t>
            </a:r>
            <a:r>
              <a:rPr lang="en-CA" sz="2000" dirty="0">
                <a:solidFill>
                  <a:srgbClr val="000000"/>
                </a:solidFill>
              </a:rPr>
              <a:t> des </a:t>
            </a:r>
            <a:r>
              <a:rPr lang="en-CA" sz="2000" dirty="0" err="1">
                <a:solidFill>
                  <a:srgbClr val="000000"/>
                </a:solidFill>
              </a:rPr>
              <a:t>composantes</a:t>
            </a:r>
            <a:r>
              <a:rPr lang="en-CA" sz="2000" dirty="0">
                <a:solidFill>
                  <a:srgbClr val="000000"/>
                </a:solidFill>
              </a:rPr>
              <a:t> et des sous-problems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Conséquences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significatives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Requiert</a:t>
            </a:r>
            <a:r>
              <a:rPr lang="en-CA" sz="2000" dirty="0">
                <a:solidFill>
                  <a:srgbClr val="000000"/>
                </a:solidFill>
              </a:rPr>
              <a:t> du </a:t>
            </a:r>
            <a:r>
              <a:rPr lang="en-CA" sz="2000" dirty="0" err="1">
                <a:solidFill>
                  <a:srgbClr val="000000"/>
                </a:solidFill>
              </a:rPr>
              <a:t>jugement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dans</a:t>
            </a:r>
            <a:r>
              <a:rPr lang="en-CA" sz="2000" dirty="0">
                <a:solidFill>
                  <a:srgbClr val="000000"/>
                </a:solidFill>
              </a:rPr>
              <a:t> les </a:t>
            </a:r>
            <a:r>
              <a:rPr lang="en-CA" sz="2000" dirty="0" err="1">
                <a:solidFill>
                  <a:srgbClr val="000000"/>
                </a:solidFill>
              </a:rPr>
              <a:t>décisions</a:t>
            </a:r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609600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Retour sur le projet distributrice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2362200" cy="5486400"/>
          </a:xfrm>
        </p:spPr>
        <p:txBody>
          <a:bodyPr/>
          <a:lstStyle/>
          <a:p>
            <a:pPr marL="0"/>
            <a:r>
              <a:rPr lang="fr-CA" dirty="0" smtClean="0"/>
              <a:t>Qu’est-ce qu’un problème d’ingénierie complexe ?</a:t>
            </a:r>
          </a:p>
          <a:p>
            <a:r>
              <a:rPr lang="fr-CA" sz="1400" dirty="0" smtClean="0"/>
              <a:t>Tiré </a:t>
            </a:r>
            <a:r>
              <a:rPr lang="fr-CA" sz="1400" dirty="0"/>
              <a:t>de: International Engineering Alliance</a:t>
            </a:r>
          </a:p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98" y="1600200"/>
            <a:ext cx="552760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609600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Retour sur le projet distributrice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2362200" cy="5486400"/>
          </a:xfrm>
        </p:spPr>
        <p:txBody>
          <a:bodyPr/>
          <a:lstStyle/>
          <a:p>
            <a:r>
              <a:rPr lang="fr-CA" dirty="0" smtClean="0"/>
              <a:t>Qu’est-ce qu’un problème d’ingénierie complexe ?</a:t>
            </a:r>
          </a:p>
          <a:p>
            <a:r>
              <a:rPr lang="fr-CA" sz="1400" dirty="0" smtClean="0"/>
              <a:t>Tiré </a:t>
            </a:r>
            <a:r>
              <a:rPr lang="fr-CA" sz="1400" dirty="0"/>
              <a:t>de: International Engineering Alliance</a:t>
            </a:r>
          </a:p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98" y="1600200"/>
            <a:ext cx="5527602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476574">
            <a:off x="1447400" y="988049"/>
            <a:ext cx="6553200" cy="4401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 err="1">
                <a:solidFill>
                  <a:srgbClr val="000000"/>
                </a:solidFill>
              </a:rPr>
              <a:t>Complexe</a:t>
            </a:r>
            <a:r>
              <a:rPr lang="en-CA" sz="2000" dirty="0">
                <a:solidFill>
                  <a:srgbClr val="000000"/>
                </a:solidFill>
              </a:rPr>
              <a:t> =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000000"/>
                </a:solidFill>
              </a:rPr>
              <a:t>Utilisation de </a:t>
            </a:r>
            <a:r>
              <a:rPr lang="en-CA" sz="2000" dirty="0" err="1">
                <a:solidFill>
                  <a:srgbClr val="000000"/>
                </a:solidFill>
              </a:rPr>
              <a:t>plusieurs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ressources</a:t>
            </a:r>
            <a:r>
              <a:rPr lang="en-CA" sz="2000" dirty="0">
                <a:solidFill>
                  <a:srgbClr val="000000"/>
                </a:solidFill>
              </a:rPr>
              <a:t> (</a:t>
            </a:r>
            <a:r>
              <a:rPr lang="en-CA" sz="2000" dirty="0" err="1">
                <a:solidFill>
                  <a:srgbClr val="000000"/>
                </a:solidFill>
              </a:rPr>
              <a:t>personnes</a:t>
            </a:r>
            <a:r>
              <a:rPr lang="en-CA" sz="2000" dirty="0">
                <a:solidFill>
                  <a:srgbClr val="000000"/>
                </a:solidFill>
              </a:rPr>
              <a:t>, argent, </a:t>
            </a:r>
            <a:r>
              <a:rPr lang="en-CA" sz="2000" dirty="0" err="1">
                <a:solidFill>
                  <a:srgbClr val="000000"/>
                </a:solidFill>
              </a:rPr>
              <a:t>équipements</a:t>
            </a:r>
            <a:r>
              <a:rPr lang="en-CA" sz="2000" dirty="0">
                <a:solidFill>
                  <a:srgbClr val="000000"/>
                </a:solidFill>
              </a:rPr>
              <a:t>, </a:t>
            </a:r>
            <a:r>
              <a:rPr lang="en-CA" sz="2000" dirty="0" err="1">
                <a:solidFill>
                  <a:srgbClr val="000000"/>
                </a:solidFill>
              </a:rPr>
              <a:t>matériaux</a:t>
            </a:r>
            <a:r>
              <a:rPr lang="en-CA" sz="2000" dirty="0">
                <a:solidFill>
                  <a:srgbClr val="000000"/>
                </a:solidFill>
              </a:rPr>
              <a:t>, information, technologies)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Résolution</a:t>
            </a:r>
            <a:r>
              <a:rPr lang="en-CA" sz="2000" dirty="0">
                <a:solidFill>
                  <a:srgbClr val="000000"/>
                </a:solidFill>
              </a:rPr>
              <a:t> de </a:t>
            </a:r>
            <a:r>
              <a:rPr lang="en-CA" sz="2000" dirty="0" err="1">
                <a:solidFill>
                  <a:srgbClr val="000000"/>
                </a:solidFill>
              </a:rPr>
              <a:t>problèmes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ayant</a:t>
            </a:r>
            <a:r>
              <a:rPr lang="en-CA" sz="2000" dirty="0">
                <a:solidFill>
                  <a:srgbClr val="000000"/>
                </a:solidFill>
              </a:rPr>
              <a:t> des interactions et des </a:t>
            </a:r>
            <a:r>
              <a:rPr lang="en-CA" sz="2000" dirty="0" err="1">
                <a:solidFill>
                  <a:srgbClr val="000000"/>
                </a:solidFill>
              </a:rPr>
              <a:t>conflits</a:t>
            </a:r>
            <a:r>
              <a:rPr lang="en-CA" sz="2000" dirty="0">
                <a:solidFill>
                  <a:srgbClr val="000000"/>
                </a:solidFill>
              </a:rPr>
              <a:t> entre </a:t>
            </a:r>
            <a:r>
              <a:rPr lang="en-CA" sz="2000" dirty="0" err="1">
                <a:solidFill>
                  <a:srgbClr val="000000"/>
                </a:solidFill>
              </a:rPr>
              <a:t>eux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000000"/>
                </a:solidFill>
              </a:rPr>
              <a:t> Utilisation creative des </a:t>
            </a:r>
            <a:r>
              <a:rPr lang="en-CA" sz="2000" dirty="0" err="1">
                <a:solidFill>
                  <a:srgbClr val="000000"/>
                </a:solidFill>
              </a:rPr>
              <a:t>principes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d’ingénierie</a:t>
            </a:r>
            <a:r>
              <a:rPr lang="en-CA" sz="2000" dirty="0">
                <a:solidFill>
                  <a:srgbClr val="000000"/>
                </a:solidFill>
              </a:rPr>
              <a:t>, utilisation </a:t>
            </a:r>
            <a:r>
              <a:rPr lang="en-CA" sz="2000" dirty="0" err="1">
                <a:solidFill>
                  <a:srgbClr val="000000"/>
                </a:solidFill>
              </a:rPr>
              <a:t>nouvelles</a:t>
            </a:r>
            <a:r>
              <a:rPr lang="en-CA" sz="2000" dirty="0">
                <a:solidFill>
                  <a:srgbClr val="000000"/>
                </a:solidFill>
              </a:rPr>
              <a:t> des </a:t>
            </a:r>
            <a:r>
              <a:rPr lang="en-CA" sz="2000" dirty="0" err="1">
                <a:solidFill>
                  <a:srgbClr val="000000"/>
                </a:solidFill>
              </a:rPr>
              <a:t>connaissances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basées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sur</a:t>
            </a:r>
            <a:r>
              <a:rPr lang="en-CA" sz="2000" dirty="0">
                <a:solidFill>
                  <a:srgbClr val="000000"/>
                </a:solidFill>
              </a:rPr>
              <a:t> la recherché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Conséquences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significatives</a:t>
            </a:r>
            <a:r>
              <a:rPr lang="en-CA" sz="2000" dirty="0">
                <a:solidFill>
                  <a:srgbClr val="000000"/>
                </a:solidFill>
              </a:rPr>
              <a:t>, </a:t>
            </a:r>
            <a:r>
              <a:rPr lang="en-CA" sz="2000" dirty="0" err="1">
                <a:solidFill>
                  <a:srgbClr val="000000"/>
                </a:solidFill>
              </a:rPr>
              <a:t>difficulté</a:t>
            </a:r>
            <a:r>
              <a:rPr lang="en-CA" sz="2000" dirty="0">
                <a:solidFill>
                  <a:srgbClr val="000000"/>
                </a:solidFill>
              </a:rPr>
              <a:t> de </a:t>
            </a:r>
            <a:r>
              <a:rPr lang="en-CA" sz="2000" dirty="0" err="1">
                <a:solidFill>
                  <a:srgbClr val="000000"/>
                </a:solidFill>
              </a:rPr>
              <a:t>prédire</a:t>
            </a:r>
            <a:r>
              <a:rPr lang="en-CA" sz="2000" dirty="0">
                <a:solidFill>
                  <a:srgbClr val="000000"/>
                </a:solidFill>
              </a:rPr>
              <a:t> et de </a:t>
            </a:r>
            <a:r>
              <a:rPr lang="en-CA" sz="2000" dirty="0" err="1">
                <a:solidFill>
                  <a:srgbClr val="000000"/>
                </a:solidFill>
              </a:rPr>
              <a:t>palier</a:t>
            </a:r>
            <a:r>
              <a:rPr lang="en-CA" sz="2000" dirty="0">
                <a:solidFill>
                  <a:srgbClr val="000000"/>
                </a:solidFill>
              </a:rPr>
              <a:t> aux </a:t>
            </a:r>
            <a:r>
              <a:rPr lang="en-CA" sz="2000" dirty="0" err="1">
                <a:solidFill>
                  <a:srgbClr val="000000"/>
                </a:solidFill>
              </a:rPr>
              <a:t>problèmes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potentiels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000000"/>
                </a:solidFill>
              </a:rPr>
              <a:t>Possible </a:t>
            </a:r>
            <a:r>
              <a:rPr lang="en-CA" sz="2000" dirty="0" err="1">
                <a:solidFill>
                  <a:srgbClr val="000000"/>
                </a:solidFill>
              </a:rPr>
              <a:t>d’aller</a:t>
            </a:r>
            <a:r>
              <a:rPr lang="en-CA" sz="2000" dirty="0">
                <a:solidFill>
                  <a:srgbClr val="000000"/>
                </a:solidFill>
              </a:rPr>
              <a:t> au </a:t>
            </a:r>
            <a:r>
              <a:rPr lang="en-CA" sz="2000" dirty="0" err="1">
                <a:solidFill>
                  <a:srgbClr val="000000"/>
                </a:solidFill>
              </a:rPr>
              <a:t>delà</a:t>
            </a:r>
            <a:r>
              <a:rPr lang="en-CA" sz="2000" dirty="0">
                <a:solidFill>
                  <a:srgbClr val="000000"/>
                </a:solidFill>
              </a:rPr>
              <a:t> des </a:t>
            </a:r>
            <a:r>
              <a:rPr lang="en-CA" sz="2000" dirty="0" err="1">
                <a:solidFill>
                  <a:srgbClr val="000000"/>
                </a:solidFill>
              </a:rPr>
              <a:t>expériences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antérieures</a:t>
            </a:r>
            <a:r>
              <a:rPr lang="en-CA" sz="2000" dirty="0">
                <a:solidFill>
                  <a:srgbClr val="000000"/>
                </a:solidFill>
              </a:rPr>
              <a:t> en </a:t>
            </a:r>
            <a:r>
              <a:rPr lang="en-CA" sz="2000" dirty="0" err="1">
                <a:solidFill>
                  <a:srgbClr val="000000"/>
                </a:solidFill>
              </a:rPr>
              <a:t>appliquant</a:t>
            </a:r>
            <a:r>
              <a:rPr lang="en-CA" sz="2000" dirty="0">
                <a:solidFill>
                  <a:srgbClr val="000000"/>
                </a:solidFill>
              </a:rPr>
              <a:t> des </a:t>
            </a:r>
            <a:r>
              <a:rPr lang="en-CA" sz="2000" dirty="0" err="1">
                <a:solidFill>
                  <a:srgbClr val="000000"/>
                </a:solidFill>
              </a:rPr>
              <a:t>principes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d’ingénierie</a:t>
            </a:r>
            <a:r>
              <a:rPr lang="en-CA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6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96721"/>
            <a:ext cx="7391400" cy="609600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Retour sur le projet distributrice de gommes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Discussion: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M</a:t>
            </a:r>
            <a:r>
              <a:rPr lang="fr-CA" dirty="0" smtClean="0"/>
              <a:t>achine distributrice c’est quel type de projet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Projet complexe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Pourquoi faire ce projet en MEC1110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Dimensions importantes du projet distributrice: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Analyse et vérification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Planification du temps et des ressources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Mesurer trois fois et couper une…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78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 distributrice de gommes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Mise en contexte: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CA" dirty="0" smtClean="0"/>
              <a:t>Vous êtes des ingénieurs de production en charge de la validation et du prototypage du design réalisé par une firme externe embauchée par votre entreprise.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CA" dirty="0" smtClean="0"/>
              <a:t>Votre tâche est de valider ce design et proposer des améliorations. Il est déjà connu que les dessins fournis ont des erreurs…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CA" dirty="0" smtClean="0"/>
              <a:t>Chaque équipe est responsable de la fabrication de quelques pièces, vous êtes tous responsables de l’ensemble… (qu’est-ce que ça implique ?)</a:t>
            </a:r>
            <a:endParaRPr lang="fr-CA" dirty="0"/>
          </a:p>
          <a:p>
            <a:pPr>
              <a:buFont typeface="Wingdings" panose="05000000000000000000" pitchFamily="2" charset="2"/>
              <a:buChar char="§"/>
            </a:pPr>
            <a:r>
              <a:rPr lang="fr-CA" dirty="0" smtClean="0"/>
              <a:t>Rien ne doit être laissé au hasard, tout doit être vérifié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CA" dirty="0" smtClean="0"/>
              <a:t>Vous avez accès au modèle 3D sur </a:t>
            </a:r>
            <a:r>
              <a:rPr lang="fr-CA" dirty="0" err="1" smtClean="0"/>
              <a:t>Catia</a:t>
            </a:r>
            <a:r>
              <a:rPr lang="fr-CA" dirty="0" smtClean="0"/>
              <a:t> et aux dessins de détail.</a:t>
            </a:r>
          </a:p>
        </p:txBody>
      </p:sp>
    </p:spTree>
    <p:extLst>
      <p:ext uri="{BB962C8B-B14F-4D97-AF65-F5344CB8AC3E}">
        <p14:creationId xmlns:p14="http://schemas.microsoft.com/office/powerpoint/2010/main" val="222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924800" cy="609600"/>
          </a:xfrm>
        </p:spPr>
        <p:txBody>
          <a:bodyPr/>
          <a:lstStyle/>
          <a:p>
            <a:r>
              <a:rPr lang="fr-CA" dirty="0" smtClean="0"/>
              <a:t>Projet distributrice de gommes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257800"/>
          </a:xfrm>
        </p:spPr>
        <p:txBody>
          <a:bodyPr/>
          <a:lstStyle/>
          <a:p>
            <a:r>
              <a:rPr lang="fr-CA" dirty="0" smtClean="0"/>
              <a:t>Temps en atelier est limité = planification sera requise !</a:t>
            </a:r>
          </a:p>
          <a:p>
            <a:r>
              <a:rPr lang="fr-CA" dirty="0" smtClean="0"/>
              <a:t>Aujourd’hui jusqu’à 16h00 en classe: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dirty="0"/>
              <a:t>C</a:t>
            </a:r>
            <a:r>
              <a:rPr lang="fr-CA" dirty="0" smtClean="0"/>
              <a:t>onsultation des documents et modèles 3D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dirty="0"/>
              <a:t>P</a:t>
            </a:r>
            <a:r>
              <a:rPr lang="fr-CA" dirty="0" smtClean="0"/>
              <a:t>lanification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dirty="0"/>
              <a:t>M</a:t>
            </a:r>
            <a:r>
              <a:rPr lang="fr-CA" dirty="0" smtClean="0"/>
              <a:t>arquage des matériaux bruts prêts pour fabrication</a:t>
            </a:r>
          </a:p>
          <a:p>
            <a:r>
              <a:rPr lang="fr-CA" dirty="0" smtClean="0"/>
              <a:t>Semaine prochaine 1,5h (maximum) en atelier: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dirty="0" smtClean="0"/>
              <a:t>Fabrication des pièces assignées à votre équipe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dirty="0" smtClean="0"/>
              <a:t>Maximum une personne par équipe dans l’atelier à la fois. Tous doivent fabriquer quelque chose.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dirty="0" smtClean="0"/>
              <a:t>Assemblage en regroupant les pièces des différentes équipes de la classe.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924800" cy="609600"/>
          </a:xfrm>
        </p:spPr>
        <p:txBody>
          <a:bodyPr/>
          <a:lstStyle/>
          <a:p>
            <a:r>
              <a:rPr lang="fr-CA" dirty="0" smtClean="0"/>
              <a:t>Projet distributrice de gommes S01</a:t>
            </a:r>
            <a:br>
              <a:rPr lang="fr-CA" dirty="0" smtClean="0"/>
            </a:br>
            <a:r>
              <a:rPr lang="fr-CA" sz="1600" dirty="0" smtClean="0"/>
              <a:t>(Jusqu’à 16h00)</a:t>
            </a:r>
            <a:endParaRPr lang="fr-CA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87281" y="1143000"/>
            <a:ext cx="21335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 err="1">
                <a:solidFill>
                  <a:srgbClr val="000000"/>
                </a:solidFill>
              </a:rPr>
              <a:t>Coffres</a:t>
            </a:r>
            <a:r>
              <a:rPr lang="en-CA" sz="2000" dirty="0">
                <a:solidFill>
                  <a:srgbClr val="000000"/>
                </a:solidFill>
              </a:rPr>
              <a:t> à </a:t>
            </a:r>
            <a:r>
              <a:rPr lang="en-CA" sz="2000" dirty="0" err="1">
                <a:solidFill>
                  <a:srgbClr val="000000"/>
                </a:solidFill>
              </a:rPr>
              <a:t>outils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7279" y="2746553"/>
            <a:ext cx="21513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 err="1">
                <a:solidFill>
                  <a:srgbClr val="000000"/>
                </a:solidFill>
              </a:rPr>
              <a:t>Matériaux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bruts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7280" y="1676400"/>
            <a:ext cx="21335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solidFill>
                  <a:srgbClr val="000000"/>
                </a:solidFill>
              </a:rPr>
              <a:t>Documents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7279" y="2213153"/>
            <a:ext cx="21335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 err="1">
                <a:solidFill>
                  <a:srgbClr val="000000"/>
                </a:solidFill>
              </a:rPr>
              <a:t>Dessins</a:t>
            </a:r>
            <a:r>
              <a:rPr lang="en-CA" sz="2000" dirty="0">
                <a:solidFill>
                  <a:srgbClr val="000000"/>
                </a:solidFill>
              </a:rPr>
              <a:t> et 3D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730514"/>
            <a:ext cx="2514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solidFill>
                  <a:srgbClr val="000000"/>
                </a:solidFill>
              </a:rPr>
              <a:t>Formation </a:t>
            </a:r>
            <a:r>
              <a:rPr lang="en-CA" sz="2000" dirty="0" err="1">
                <a:solidFill>
                  <a:srgbClr val="000000"/>
                </a:solidFill>
              </a:rPr>
              <a:t>sécurité</a:t>
            </a:r>
            <a:r>
              <a:rPr lang="en-CA" sz="2000" dirty="0">
                <a:solidFill>
                  <a:srgbClr val="000000"/>
                </a:solidFill>
              </a:rPr>
              <a:t> en atelier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4419600"/>
            <a:ext cx="5181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000000"/>
                </a:solidFill>
              </a:rPr>
              <a:t>Validation des </a:t>
            </a:r>
            <a:r>
              <a:rPr lang="en-CA" sz="2000" dirty="0" err="1">
                <a:solidFill>
                  <a:srgbClr val="000000"/>
                </a:solidFill>
              </a:rPr>
              <a:t>dessins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Planification</a:t>
            </a:r>
            <a:r>
              <a:rPr lang="en-CA" sz="2000" dirty="0">
                <a:solidFill>
                  <a:srgbClr val="000000"/>
                </a:solidFill>
              </a:rPr>
              <a:t> des </a:t>
            </a:r>
            <a:r>
              <a:rPr lang="en-CA" sz="2000" dirty="0" err="1">
                <a:solidFill>
                  <a:srgbClr val="000000"/>
                </a:solidFill>
              </a:rPr>
              <a:t>étapes</a:t>
            </a:r>
            <a:r>
              <a:rPr lang="en-CA" sz="2000" dirty="0">
                <a:solidFill>
                  <a:srgbClr val="000000"/>
                </a:solidFill>
              </a:rPr>
              <a:t> de fabrication (</a:t>
            </a:r>
            <a:r>
              <a:rPr lang="en-CA" sz="2000" dirty="0" err="1">
                <a:solidFill>
                  <a:srgbClr val="000000"/>
                </a:solidFill>
              </a:rPr>
              <a:t>gamme</a:t>
            </a:r>
            <a:r>
              <a:rPr lang="en-CA" sz="2000" dirty="0">
                <a:solidFill>
                  <a:srgbClr val="000000"/>
                </a:solidFill>
              </a:rPr>
              <a:t> de fabrication)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Répartition</a:t>
            </a:r>
            <a:r>
              <a:rPr lang="en-CA" sz="2000" dirty="0">
                <a:solidFill>
                  <a:srgbClr val="000000"/>
                </a:solidFill>
              </a:rPr>
              <a:t> des </a:t>
            </a:r>
            <a:r>
              <a:rPr lang="en-CA" sz="2000" dirty="0" err="1">
                <a:solidFill>
                  <a:srgbClr val="000000"/>
                </a:solidFill>
              </a:rPr>
              <a:t>tâches</a:t>
            </a:r>
            <a:r>
              <a:rPr lang="en-CA" sz="2000" dirty="0">
                <a:solidFill>
                  <a:srgbClr val="000000"/>
                </a:solidFill>
              </a:rPr>
              <a:t> (</a:t>
            </a:r>
            <a:r>
              <a:rPr lang="en-CA" sz="2000" dirty="0" err="1">
                <a:solidFill>
                  <a:srgbClr val="000000"/>
                </a:solidFill>
              </a:rPr>
              <a:t>tous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doivent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fabriquer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quelque</a:t>
            </a:r>
            <a:r>
              <a:rPr lang="en-CA" sz="2000" dirty="0">
                <a:solidFill>
                  <a:srgbClr val="000000"/>
                </a:solidFill>
              </a:rPr>
              <a:t> chose)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Marquage</a:t>
            </a:r>
            <a:r>
              <a:rPr lang="en-CA" sz="2000" dirty="0">
                <a:solidFill>
                  <a:srgbClr val="000000"/>
                </a:solidFill>
              </a:rPr>
              <a:t> des </a:t>
            </a:r>
            <a:r>
              <a:rPr lang="en-CA" sz="2000" dirty="0" err="1">
                <a:solidFill>
                  <a:srgbClr val="000000"/>
                </a:solidFill>
              </a:rPr>
              <a:t>bruts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886200" y="3350124"/>
            <a:ext cx="1066800" cy="978408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100000"/>
              </a:spcBef>
              <a:spcAft>
                <a:spcPct val="0"/>
              </a:spcAft>
              <a:buClr>
                <a:srgbClr val="333399"/>
              </a:buClr>
              <a:buSzPct val="150000"/>
              <a:buFontTx/>
              <a:buChar char="•"/>
            </a:pPr>
            <a:endParaRPr lang="en-CA" sz="200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438400" y="3352800"/>
            <a:ext cx="39624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03042" y="4481155"/>
            <a:ext cx="137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dirty="0" err="1">
                <a:solidFill>
                  <a:srgbClr val="000000"/>
                </a:solidFill>
              </a:rPr>
              <a:t>Une</a:t>
            </a:r>
            <a:r>
              <a:rPr lang="en-CA" sz="1600" dirty="0">
                <a:solidFill>
                  <a:srgbClr val="000000"/>
                </a:solidFill>
              </a:rPr>
              <a:t> </a:t>
            </a:r>
            <a:r>
              <a:rPr lang="en-CA" sz="1600" dirty="0" err="1">
                <a:solidFill>
                  <a:srgbClr val="000000"/>
                </a:solidFill>
              </a:rPr>
              <a:t>personne</a:t>
            </a:r>
            <a:r>
              <a:rPr lang="en-CA" sz="1600" dirty="0">
                <a:solidFill>
                  <a:srgbClr val="000000"/>
                </a:solidFill>
              </a:rPr>
              <a:t> par </a:t>
            </a:r>
            <a:r>
              <a:rPr lang="en-CA" sz="1600" dirty="0" err="1">
                <a:solidFill>
                  <a:srgbClr val="000000"/>
                </a:solidFill>
              </a:rPr>
              <a:t>équipe</a:t>
            </a:r>
            <a:r>
              <a:rPr lang="en-CA" sz="1600" dirty="0">
                <a:solidFill>
                  <a:srgbClr val="000000"/>
                </a:solidFill>
              </a:rPr>
              <a:t> à la </a:t>
            </a:r>
            <a:r>
              <a:rPr lang="en-CA" sz="1600" dirty="0" err="1">
                <a:solidFill>
                  <a:srgbClr val="000000"/>
                </a:solidFill>
              </a:rPr>
              <a:t>fois</a:t>
            </a:r>
            <a:r>
              <a:rPr lang="en-CA" sz="1600" dirty="0">
                <a:solidFill>
                  <a:srgbClr val="000000"/>
                </a:solidFill>
              </a:rPr>
              <a:t> </a:t>
            </a:r>
            <a:r>
              <a:rPr lang="en-CA" sz="1600" dirty="0" err="1">
                <a:solidFill>
                  <a:srgbClr val="000000"/>
                </a:solidFill>
              </a:rPr>
              <a:t>dans</a:t>
            </a:r>
            <a:r>
              <a:rPr lang="en-CA" sz="1600" dirty="0">
                <a:solidFill>
                  <a:srgbClr val="000000"/>
                </a:solidFill>
              </a:rPr>
              <a:t> </a:t>
            </a:r>
            <a:r>
              <a:rPr lang="en-CA" sz="1600" dirty="0" err="1">
                <a:solidFill>
                  <a:srgbClr val="000000"/>
                </a:solidFill>
              </a:rPr>
              <a:t>l’atelier</a:t>
            </a:r>
            <a:r>
              <a:rPr lang="en-CA" sz="1600" dirty="0">
                <a:solidFill>
                  <a:srgbClr val="000000"/>
                </a:solidFill>
              </a:rPr>
              <a:t> de fabrication</a:t>
            </a:r>
            <a:endParaRPr lang="en-CA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153400" cy="609600"/>
          </a:xfrm>
        </p:spPr>
        <p:txBody>
          <a:bodyPr/>
          <a:lstStyle/>
          <a:p>
            <a:r>
              <a:rPr lang="fr-CA" dirty="0" smtClean="0"/>
              <a:t>Projet distributrice de gommes S02 (1,5h)</a:t>
            </a:r>
            <a:endParaRPr lang="fr-CA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532769"/>
            <a:ext cx="5181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solidFill>
                  <a:srgbClr val="000000"/>
                </a:solidFill>
              </a:rPr>
              <a:t>Assemblage: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Réunir</a:t>
            </a:r>
            <a:r>
              <a:rPr lang="en-CA" sz="2000" dirty="0">
                <a:solidFill>
                  <a:srgbClr val="000000"/>
                </a:solidFill>
              </a:rPr>
              <a:t> les pieces de </a:t>
            </a:r>
            <a:r>
              <a:rPr lang="en-CA" sz="2000" dirty="0" err="1">
                <a:solidFill>
                  <a:srgbClr val="000000"/>
                </a:solidFill>
              </a:rPr>
              <a:t>toutes</a:t>
            </a:r>
            <a:r>
              <a:rPr lang="en-CA" sz="2000" dirty="0">
                <a:solidFill>
                  <a:srgbClr val="000000"/>
                </a:solidFill>
              </a:rPr>
              <a:t> les </a:t>
            </a:r>
            <a:r>
              <a:rPr lang="en-CA" sz="2000" dirty="0" err="1">
                <a:solidFill>
                  <a:srgbClr val="000000"/>
                </a:solidFill>
              </a:rPr>
              <a:t>équipes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Répartir</a:t>
            </a:r>
            <a:r>
              <a:rPr lang="en-CA" sz="2000" dirty="0">
                <a:solidFill>
                  <a:srgbClr val="000000"/>
                </a:solidFill>
              </a:rPr>
              <a:t> les </a:t>
            </a:r>
            <a:r>
              <a:rPr lang="en-CA" sz="2000" dirty="0" err="1">
                <a:solidFill>
                  <a:srgbClr val="000000"/>
                </a:solidFill>
              </a:rPr>
              <a:t>tâches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000000"/>
                </a:solidFill>
              </a:rPr>
              <a:t>Assembler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000000"/>
                </a:solidFill>
              </a:rPr>
              <a:t>Tester</a:t>
            </a:r>
          </a:p>
        </p:txBody>
      </p:sp>
      <p:sp>
        <p:nvSpPr>
          <p:cNvPr id="12" name="Down Arrow 11"/>
          <p:cNvSpPr/>
          <p:nvPr/>
        </p:nvSpPr>
        <p:spPr bwMode="auto">
          <a:xfrm>
            <a:off x="3886200" y="3706730"/>
            <a:ext cx="1066800" cy="668266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100000"/>
              </a:spcBef>
              <a:spcAft>
                <a:spcPct val="0"/>
              </a:spcAft>
              <a:buClr>
                <a:srgbClr val="333399"/>
              </a:buClr>
              <a:buSzPct val="150000"/>
              <a:buFontTx/>
              <a:buChar char="•"/>
            </a:pPr>
            <a:endParaRPr lang="en-CA" sz="200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438400" y="3712081"/>
            <a:ext cx="39624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391400" y="1384518"/>
            <a:ext cx="137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dirty="0" err="1">
                <a:solidFill>
                  <a:srgbClr val="000000"/>
                </a:solidFill>
              </a:rPr>
              <a:t>Une</a:t>
            </a:r>
            <a:r>
              <a:rPr lang="en-CA" sz="1600" dirty="0">
                <a:solidFill>
                  <a:srgbClr val="000000"/>
                </a:solidFill>
              </a:rPr>
              <a:t> </a:t>
            </a:r>
            <a:r>
              <a:rPr lang="en-CA" sz="1600" dirty="0" err="1">
                <a:solidFill>
                  <a:srgbClr val="000000"/>
                </a:solidFill>
              </a:rPr>
              <a:t>personne</a:t>
            </a:r>
            <a:r>
              <a:rPr lang="en-CA" sz="1600" dirty="0">
                <a:solidFill>
                  <a:srgbClr val="000000"/>
                </a:solidFill>
              </a:rPr>
              <a:t> par </a:t>
            </a:r>
            <a:r>
              <a:rPr lang="en-CA" sz="1600" dirty="0" err="1">
                <a:solidFill>
                  <a:srgbClr val="000000"/>
                </a:solidFill>
              </a:rPr>
              <a:t>équipe</a:t>
            </a:r>
            <a:r>
              <a:rPr lang="en-CA" sz="1600" dirty="0">
                <a:solidFill>
                  <a:srgbClr val="000000"/>
                </a:solidFill>
              </a:rPr>
              <a:t> à la </a:t>
            </a:r>
            <a:r>
              <a:rPr lang="en-CA" sz="1600" dirty="0" err="1">
                <a:solidFill>
                  <a:srgbClr val="000000"/>
                </a:solidFill>
              </a:rPr>
              <a:t>fois</a:t>
            </a:r>
            <a:r>
              <a:rPr lang="en-CA" sz="1600" dirty="0">
                <a:solidFill>
                  <a:srgbClr val="000000"/>
                </a:solidFill>
              </a:rPr>
              <a:t> </a:t>
            </a:r>
            <a:r>
              <a:rPr lang="en-CA" sz="1600" dirty="0" err="1">
                <a:solidFill>
                  <a:srgbClr val="000000"/>
                </a:solidFill>
              </a:rPr>
              <a:t>dans</a:t>
            </a:r>
            <a:r>
              <a:rPr lang="en-CA" sz="1600" dirty="0">
                <a:solidFill>
                  <a:srgbClr val="000000"/>
                </a:solidFill>
              </a:rPr>
              <a:t> </a:t>
            </a:r>
            <a:r>
              <a:rPr lang="en-CA" sz="1600" dirty="0" err="1">
                <a:solidFill>
                  <a:srgbClr val="000000"/>
                </a:solidFill>
              </a:rPr>
              <a:t>l’atelier</a:t>
            </a:r>
            <a:r>
              <a:rPr lang="en-CA" sz="1600" dirty="0">
                <a:solidFill>
                  <a:srgbClr val="000000"/>
                </a:solidFill>
              </a:rPr>
              <a:t> de fabrication</a:t>
            </a: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400" y="1066800"/>
            <a:ext cx="51816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solidFill>
                  <a:srgbClr val="000000"/>
                </a:solidFill>
              </a:rPr>
              <a:t>Fabrication: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000000"/>
                </a:solidFill>
              </a:rPr>
              <a:t>Fabrication des </a:t>
            </a:r>
            <a:r>
              <a:rPr lang="en-CA" sz="2000" dirty="0" err="1">
                <a:solidFill>
                  <a:srgbClr val="000000"/>
                </a:solidFill>
              </a:rPr>
              <a:t>composantes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assignées</a:t>
            </a:r>
            <a:r>
              <a:rPr lang="en-CA" sz="2000" dirty="0">
                <a:solidFill>
                  <a:srgbClr val="000000"/>
                </a:solidFill>
              </a:rPr>
              <a:t> à </a:t>
            </a:r>
            <a:r>
              <a:rPr lang="en-CA" sz="2000" dirty="0" err="1">
                <a:solidFill>
                  <a:srgbClr val="000000"/>
                </a:solidFill>
              </a:rPr>
              <a:t>votre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équipe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Planifiez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plusieurs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tâches</a:t>
            </a:r>
            <a:r>
              <a:rPr lang="en-CA" sz="2000" dirty="0">
                <a:solidFill>
                  <a:srgbClr val="000000"/>
                </a:solidFill>
              </a:rPr>
              <a:t> au </a:t>
            </a:r>
            <a:r>
              <a:rPr lang="en-CA" sz="2000" dirty="0" err="1">
                <a:solidFill>
                  <a:srgbClr val="000000"/>
                </a:solidFill>
              </a:rPr>
              <a:t>cas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ou</a:t>
            </a:r>
            <a:r>
              <a:rPr lang="en-CA" sz="2000" dirty="0">
                <a:solidFill>
                  <a:srgbClr val="000000"/>
                </a:solidFill>
              </a:rPr>
              <a:t> les machines </a:t>
            </a:r>
            <a:r>
              <a:rPr lang="en-CA" sz="2000" dirty="0" err="1">
                <a:solidFill>
                  <a:srgbClr val="000000"/>
                </a:solidFill>
              </a:rPr>
              <a:t>sont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occupées</a:t>
            </a:r>
            <a:endParaRPr lang="en-CA" sz="20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Tous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doivent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fabriquer</a:t>
            </a:r>
            <a:r>
              <a:rPr lang="en-CA" sz="2000" dirty="0">
                <a:solidFill>
                  <a:srgbClr val="000000"/>
                </a:solidFill>
              </a:rPr>
              <a:t> (</a:t>
            </a:r>
            <a:r>
              <a:rPr lang="en-CA" sz="2000" dirty="0" err="1">
                <a:solidFill>
                  <a:srgbClr val="000000"/>
                </a:solidFill>
              </a:rPr>
              <a:t>une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partie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d’une</a:t>
            </a:r>
            <a:r>
              <a:rPr lang="en-CA" sz="2000" dirty="0">
                <a:solidFill>
                  <a:srgbClr val="000000"/>
                </a:solidFill>
              </a:rPr>
              <a:t> pièce au minimum)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CA" sz="2000" dirty="0" err="1">
                <a:solidFill>
                  <a:srgbClr val="000000"/>
                </a:solidFill>
              </a:rPr>
              <a:t>Planifier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000000"/>
                </a:solidFill>
              </a:rPr>
              <a:t>l’assemblage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5112603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dirty="0" err="1">
                <a:solidFill>
                  <a:srgbClr val="000000"/>
                </a:solidFill>
              </a:rPr>
              <a:t>Une</a:t>
            </a:r>
            <a:r>
              <a:rPr lang="en-CA" sz="1600" dirty="0">
                <a:solidFill>
                  <a:srgbClr val="000000"/>
                </a:solidFill>
              </a:rPr>
              <a:t> </a:t>
            </a:r>
            <a:r>
              <a:rPr lang="en-CA" sz="1600" dirty="0" err="1">
                <a:solidFill>
                  <a:srgbClr val="000000"/>
                </a:solidFill>
              </a:rPr>
              <a:t>personne</a:t>
            </a:r>
            <a:r>
              <a:rPr lang="en-CA" sz="1600" dirty="0">
                <a:solidFill>
                  <a:srgbClr val="000000"/>
                </a:solidFill>
              </a:rPr>
              <a:t> par </a:t>
            </a:r>
            <a:r>
              <a:rPr lang="en-CA" sz="1600" dirty="0" err="1">
                <a:solidFill>
                  <a:srgbClr val="000000"/>
                </a:solidFill>
              </a:rPr>
              <a:t>équipe</a:t>
            </a:r>
            <a:endParaRPr lang="en-CA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r>
              <a:rPr lang="fr-CA" dirty="0" smtClean="0"/>
              <a:t>Récupérer votre coffre à outils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CA" dirty="0" smtClean="0"/>
              <a:t>Nommer un étudiant responsable par équipe</a:t>
            </a:r>
          </a:p>
          <a:p>
            <a:pPr>
              <a:buFont typeface="Wingdings" panose="05000000000000000000" pitchFamily="2" charset="2"/>
              <a:buChar char="§"/>
            </a:pPr>
            <a:endParaRPr lang="fr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CA" dirty="0" smtClean="0"/>
              <a:t>Un enseignant viendra vous voir:</a:t>
            </a:r>
          </a:p>
          <a:p>
            <a:pPr lvl="2"/>
            <a:r>
              <a:rPr lang="fr-CA" dirty="0" smtClean="0"/>
              <a:t>Prendre votre carte d’étudiant</a:t>
            </a:r>
          </a:p>
          <a:p>
            <a:pPr lvl="2"/>
            <a:r>
              <a:rPr lang="fr-CA" dirty="0" smtClean="0"/>
              <a:t>Récupérer la clé à conserver pour toute la session pour accéder à votre coffre au numéro de casier indiqué.</a:t>
            </a:r>
          </a:p>
          <a:p>
            <a:pPr lvl="2"/>
            <a:r>
              <a:rPr lang="fr-CA" dirty="0" smtClean="0"/>
              <a:t>Prendre le coffre</a:t>
            </a:r>
          </a:p>
          <a:p>
            <a:pPr lvl="2"/>
            <a:r>
              <a:rPr lang="fr-CA" dirty="0" smtClean="0"/>
              <a:t>Valider le contenu qui s’y trouve avec la liste d’inspection.</a:t>
            </a:r>
          </a:p>
          <a:p>
            <a:pPr lvl="2"/>
            <a:r>
              <a:rPr lang="fr-CA" dirty="0" smtClean="0"/>
              <a:t>Laisser la liste d’inspection dans le coffre</a:t>
            </a:r>
          </a:p>
        </p:txBody>
      </p:sp>
    </p:spTree>
    <p:extLst>
      <p:ext uri="{BB962C8B-B14F-4D97-AF65-F5344CB8AC3E}">
        <p14:creationId xmlns:p14="http://schemas.microsoft.com/office/powerpoint/2010/main" val="33395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consignes</a:t>
            </a:r>
            <a:r>
              <a:rPr lang="en-CA" dirty="0" smtClean="0"/>
              <a:t> fabrication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Pièces</a:t>
            </a:r>
            <a:r>
              <a:rPr lang="en-CA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err="1" smtClean="0"/>
              <a:t>Identifiez</a:t>
            </a:r>
            <a:r>
              <a:rPr lang="en-CA" dirty="0" smtClean="0"/>
              <a:t> </a:t>
            </a:r>
            <a:r>
              <a:rPr lang="en-CA" dirty="0" err="1" smtClean="0"/>
              <a:t>vos</a:t>
            </a:r>
            <a:r>
              <a:rPr lang="en-CA" dirty="0" smtClean="0"/>
              <a:t> pieces “ no. pièce, no. </a:t>
            </a:r>
            <a:r>
              <a:rPr lang="en-CA" dirty="0" err="1" smtClean="0"/>
              <a:t>d’équipe</a:t>
            </a:r>
            <a:r>
              <a:rPr lang="en-CA" dirty="0" smtClean="0"/>
              <a:t>” </a:t>
            </a:r>
            <a:r>
              <a:rPr lang="en-CA" dirty="0" err="1" smtClean="0"/>
              <a:t>sur</a:t>
            </a:r>
            <a:r>
              <a:rPr lang="en-CA" dirty="0" smtClean="0"/>
              <a:t> </a:t>
            </a:r>
            <a:r>
              <a:rPr lang="en-CA" dirty="0" err="1" smtClean="0"/>
              <a:t>toutes</a:t>
            </a:r>
            <a:r>
              <a:rPr lang="en-CA" dirty="0" smtClean="0"/>
              <a:t> les pieces </a:t>
            </a:r>
            <a:r>
              <a:rPr lang="en-CA" dirty="0" err="1" smtClean="0"/>
              <a:t>que</a:t>
            </a:r>
            <a:r>
              <a:rPr lang="en-CA" dirty="0" smtClean="0"/>
              <a:t>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fabriquez</a:t>
            </a:r>
            <a:endParaRPr lang="en-CA" dirty="0"/>
          </a:p>
          <a:p>
            <a:pPr marL="0" indent="0"/>
            <a:r>
              <a:rPr lang="en-CA" dirty="0" smtClean="0"/>
              <a:t>Atelier (</a:t>
            </a:r>
            <a:r>
              <a:rPr lang="en-CA" dirty="0" err="1" smtClean="0"/>
              <a:t>tous</a:t>
            </a:r>
            <a:r>
              <a:rPr lang="en-CA" dirty="0" smtClean="0"/>
              <a:t> </a:t>
            </a:r>
            <a:r>
              <a:rPr lang="en-CA" dirty="0" err="1" smtClean="0"/>
              <a:t>doivent</a:t>
            </a:r>
            <a:r>
              <a:rPr lang="en-CA" dirty="0" smtClean="0"/>
              <a:t> </a:t>
            </a:r>
            <a:r>
              <a:rPr lang="en-CA" dirty="0" err="1" smtClean="0"/>
              <a:t>fabriquer</a:t>
            </a:r>
            <a:r>
              <a:rPr lang="en-CA" dirty="0" smtClean="0"/>
              <a:t>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err="1" smtClean="0">
                <a:solidFill>
                  <a:srgbClr val="C00000"/>
                </a:solidFill>
              </a:rPr>
              <a:t>Nettoyez</a:t>
            </a:r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CA" dirty="0" err="1" smtClean="0"/>
              <a:t>votre</a:t>
            </a:r>
            <a:r>
              <a:rPr lang="en-CA" dirty="0" smtClean="0"/>
              <a:t> poste de travail après utilisation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err="1" smtClean="0"/>
              <a:t>Chaussures</a:t>
            </a:r>
            <a:r>
              <a:rPr lang="en-CA" dirty="0" smtClean="0"/>
              <a:t> </a:t>
            </a:r>
            <a:r>
              <a:rPr lang="en-CA" dirty="0" err="1" smtClean="0"/>
              <a:t>fermées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err="1" smtClean="0"/>
              <a:t>Pantalons</a:t>
            </a:r>
            <a:r>
              <a:rPr lang="en-CA" dirty="0" smtClean="0"/>
              <a:t> longs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err="1" smtClean="0"/>
              <a:t>Cheveux</a:t>
            </a:r>
            <a:r>
              <a:rPr lang="en-CA" dirty="0" smtClean="0"/>
              <a:t> longs attachés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Pas de </a:t>
            </a:r>
            <a:r>
              <a:rPr lang="en-CA" dirty="0" err="1" smtClean="0"/>
              <a:t>bagues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bijoux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err="1" smtClean="0"/>
              <a:t>Rien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cou</a:t>
            </a:r>
            <a:r>
              <a:rPr lang="en-CA" dirty="0" smtClean="0"/>
              <a:t> (collier, </a:t>
            </a:r>
            <a:r>
              <a:rPr lang="en-CA" dirty="0" err="1" smtClean="0"/>
              <a:t>cravate</a:t>
            </a:r>
            <a:r>
              <a:rPr lang="en-CA" dirty="0" smtClean="0"/>
              <a:t>, foulard)</a:t>
            </a:r>
          </a:p>
          <a:p>
            <a:pPr marL="0" indent="0"/>
            <a:r>
              <a:rPr lang="en-CA" dirty="0" smtClean="0"/>
              <a:t>Les </a:t>
            </a:r>
            <a:r>
              <a:rPr lang="en-CA" dirty="0" err="1" smtClean="0"/>
              <a:t>techniciens</a:t>
            </a:r>
            <a:r>
              <a:rPr lang="en-CA" dirty="0" smtClean="0"/>
              <a:t> </a:t>
            </a:r>
            <a:r>
              <a:rPr lang="en-CA" dirty="0" err="1" smtClean="0"/>
              <a:t>ont</a:t>
            </a:r>
            <a:r>
              <a:rPr lang="en-CA" dirty="0" smtClean="0"/>
              <a:t> le </a:t>
            </a:r>
            <a:r>
              <a:rPr lang="en-CA" dirty="0" err="1" smtClean="0"/>
              <a:t>dernier</a:t>
            </a:r>
            <a:r>
              <a:rPr lang="en-CA" dirty="0" smtClean="0"/>
              <a:t> mot </a:t>
            </a:r>
            <a:r>
              <a:rPr lang="en-CA" dirty="0" err="1" smtClean="0"/>
              <a:t>sur</a:t>
            </a:r>
            <a:r>
              <a:rPr lang="en-CA" dirty="0" smtClean="0"/>
              <a:t> la </a:t>
            </a:r>
            <a:r>
              <a:rPr lang="en-CA" dirty="0" err="1" smtClean="0"/>
              <a:t>sécuité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667000"/>
            <a:ext cx="6172200" cy="1676400"/>
          </a:xfrm>
        </p:spPr>
        <p:txBody>
          <a:bodyPr/>
          <a:lstStyle/>
          <a:p>
            <a:r>
              <a:rPr lang="en-CA" sz="8000" dirty="0" err="1" smtClean="0"/>
              <a:t>C’est</a:t>
            </a:r>
            <a:r>
              <a:rPr lang="en-CA" sz="8000" dirty="0" smtClean="0"/>
              <a:t> </a:t>
            </a:r>
            <a:r>
              <a:rPr lang="en-CA" sz="8000" dirty="0" err="1" smtClean="0"/>
              <a:t>parti</a:t>
            </a:r>
            <a:r>
              <a:rPr lang="en-CA" sz="8000" dirty="0" smtClean="0"/>
              <a:t> !</a:t>
            </a:r>
            <a:endParaRPr lang="en-CA" sz="8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392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6721"/>
            <a:ext cx="7239000" cy="609600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Retour sur le projet distributrice de gommes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Travail ingénieur vs. technologue vs. technicien </a:t>
            </a:r>
          </a:p>
          <a:p>
            <a:pPr marL="0"/>
            <a:endParaRPr lang="fr-CA" dirty="0" smtClean="0"/>
          </a:p>
          <a:p>
            <a:pPr marL="0"/>
            <a:endParaRPr lang="fr-CA" dirty="0"/>
          </a:p>
          <a:p>
            <a:pPr marL="0"/>
            <a:endParaRPr lang="fr-CA" dirty="0" smtClean="0"/>
          </a:p>
          <a:p>
            <a:pPr marL="0"/>
            <a:endParaRPr lang="fr-CA" dirty="0"/>
          </a:p>
          <a:p>
            <a:pPr marL="0"/>
            <a:endParaRPr lang="fr-CA" dirty="0" smtClean="0"/>
          </a:p>
          <a:p>
            <a:pPr marL="0"/>
            <a:endParaRPr lang="fr-CA" dirty="0" smtClean="0"/>
          </a:p>
          <a:p>
            <a:pPr marL="0"/>
            <a:r>
              <a:rPr lang="fr-CA" sz="1800" dirty="0" smtClean="0"/>
              <a:t>Tiré de: International Engineering Alliance</a:t>
            </a:r>
          </a:p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9" y="2561600"/>
            <a:ext cx="8692761" cy="2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>
            <a:schemeClr val="accent2"/>
          </a:buClr>
          <a:buSzPct val="150000"/>
          <a:buFontTx/>
          <a:buChar char="•"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>
            <a:schemeClr val="accent2"/>
          </a:buClr>
          <a:buSzPct val="150000"/>
          <a:buFontTx/>
          <a:buChar char="•"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897</Words>
  <Application>Microsoft Office PowerPoint</Application>
  <PresentationFormat>On-screen Show (4:3)</PresentationFormat>
  <Paragraphs>149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Arial Rounded MT Bold</vt:lpstr>
      <vt:lpstr>Calibri</vt:lpstr>
      <vt:lpstr>Courier New</vt:lpstr>
      <vt:lpstr>Times New Roman</vt:lpstr>
      <vt:lpstr>Wingdings</vt:lpstr>
      <vt:lpstr>Default Design</vt:lpstr>
      <vt:lpstr>Mini-projet 1 Projet distributrice de gommes</vt:lpstr>
      <vt:lpstr>Projet distributrice de gommes</vt:lpstr>
      <vt:lpstr>Projet distributrice de gommes</vt:lpstr>
      <vt:lpstr>Projet distributrice de gommes S01 (Jusqu’à 16h00)</vt:lpstr>
      <vt:lpstr>Projet distributrice de gommes S02 (1,5h)</vt:lpstr>
      <vt:lpstr>Récupérer votre coffre à outils</vt:lpstr>
      <vt:lpstr>Autres consignes fabrication</vt:lpstr>
      <vt:lpstr>PowerPoint Presentation</vt:lpstr>
      <vt:lpstr>Retour sur le projet distributrice de gommes</vt:lpstr>
      <vt:lpstr>Retour sur le projet distributrice de gommes</vt:lpstr>
      <vt:lpstr>Retour sur le projet distributrice</vt:lpstr>
      <vt:lpstr>Retour sur le projet distributrice</vt:lpstr>
      <vt:lpstr>Retour sur le projet distributrice</vt:lpstr>
      <vt:lpstr>Retour sur le projet distributrice</vt:lpstr>
      <vt:lpstr>Retour sur le projet distributrice de gommes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1 Projet distributrice de gommes</dc:title>
  <dc:creator>Dan Spooner</dc:creator>
  <cp:lastModifiedBy>Dan Spooner</cp:lastModifiedBy>
  <cp:revision>1</cp:revision>
  <dcterms:created xsi:type="dcterms:W3CDTF">2017-06-20T13:55:41Z</dcterms:created>
  <dcterms:modified xsi:type="dcterms:W3CDTF">2017-06-20T13:56:19Z</dcterms:modified>
</cp:coreProperties>
</file>