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FF8C6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1EA51-659E-4B02-9C11-0D15F5F85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094" y="1052004"/>
            <a:ext cx="5602705" cy="267833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Biodiesel</a:t>
            </a:r>
            <a:br>
              <a:rPr lang="en-US" sz="6000" dirty="0"/>
            </a:br>
            <a:r>
              <a:rPr lang="en-US" sz="2400" dirty="0"/>
              <a:t>Process Simulation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Prof. Dr. Nicolas Spogis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2FD3A-1C2B-46B7-BB02-6C7D91D1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08" y="738943"/>
            <a:ext cx="5056165" cy="3400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3 CH_3CH_2OH (ethanol) + C_57H_104O_6 (triolein) ⟶ HOCH_2CH(OH)CH_2OH (glycerol) + 3 CH_3(CH_2)_7CH=CH(CH_2)_7COOC_2H_5 (ethyl oleate)">
            <a:extLst>
              <a:ext uri="{FF2B5EF4-FFF2-40B4-BE49-F238E27FC236}">
                <a16:creationId xmlns:a16="http://schemas.microsoft.com/office/drawing/2014/main" id="{1B4535EF-F96A-44A4-A611-39BB823A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94" y="4849193"/>
            <a:ext cx="5581353" cy="956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| DWSIM">
            <a:extLst>
              <a:ext uri="{FF2B5EF4-FFF2-40B4-BE49-F238E27FC236}">
                <a16:creationId xmlns:a16="http://schemas.microsoft.com/office/drawing/2014/main" id="{C537E818-C2E6-4C0A-BE2A-DBB689CDF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8" y="4789199"/>
            <a:ext cx="4305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1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72FD3A-1C2B-46B7-BB02-6C7D91D1E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01A3-5A8A-4A4E-8273-6C43CAE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5C31F6-03DD-46D9-A712-680884BA8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690688"/>
            <a:ext cx="7315200" cy="4872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41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83BC-6DFB-4E29-AF22-11C0850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Kinetic</a:t>
            </a:r>
            <a:r>
              <a:rPr lang="pt-BR" dirty="0"/>
              <a:t> </a:t>
            </a:r>
            <a:r>
              <a:rPr lang="pt-BR" dirty="0" err="1"/>
              <a:t>Reaction</a:t>
            </a:r>
            <a:r>
              <a:rPr lang="pt-BR" dirty="0"/>
              <a:t> - </a:t>
            </a:r>
            <a:r>
              <a:rPr lang="pt-BR" dirty="0" err="1"/>
              <a:t>Arrhenius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764A1C-AD68-4CB8-A3EE-8FC085BD8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8269" y="1646555"/>
            <a:ext cx="5205531" cy="4846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2" descr="{\displaystyle \ k=Ae^{\frac {-E_{a}}{RT}}}">
            <a:extLst>
              <a:ext uri="{FF2B5EF4-FFF2-40B4-BE49-F238E27FC236}">
                <a16:creationId xmlns:a16="http://schemas.microsoft.com/office/drawing/2014/main" id="{BDAE30D5-2439-448F-81F4-25A4C757A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7A4FC-B54A-403F-8946-0F653692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91" y="365125"/>
            <a:ext cx="2121009" cy="1035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BD91A0-A474-4B55-B96E-257762B4FA82}"/>
              </a:ext>
            </a:extLst>
          </p:cNvPr>
          <p:cNvSpPr txBox="1"/>
          <p:nvPr/>
        </p:nvSpPr>
        <p:spPr>
          <a:xfrm>
            <a:off x="1653342" y="2500054"/>
            <a:ext cx="32704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 = k*[</a:t>
            </a:r>
            <a:r>
              <a:rPr lang="pt-BR" dirty="0" err="1"/>
              <a:t>Ethanol</a:t>
            </a:r>
            <a:r>
              <a:rPr lang="pt-BR" dirty="0"/>
              <a:t>]</a:t>
            </a:r>
            <a:r>
              <a:rPr lang="pt-BR" baseline="30000" dirty="0"/>
              <a:t>1</a:t>
            </a:r>
            <a:r>
              <a:rPr lang="pt-BR" dirty="0"/>
              <a:t>*[</a:t>
            </a:r>
            <a:r>
              <a:rPr lang="pt-BR" dirty="0" err="1"/>
              <a:t>TriOlein</a:t>
            </a:r>
            <a:r>
              <a:rPr lang="pt-BR" dirty="0"/>
              <a:t>]</a:t>
            </a:r>
            <a:r>
              <a:rPr lang="pt-BR" baseline="30000" dirty="0"/>
              <a:t>1</a:t>
            </a:r>
          </a:p>
          <a:p>
            <a:r>
              <a:rPr lang="pt-BR" dirty="0"/>
              <a:t>r’ =k’*[</a:t>
            </a:r>
            <a:r>
              <a:rPr lang="pt-BR" dirty="0" err="1"/>
              <a:t>Glycerol</a:t>
            </a:r>
            <a:r>
              <a:rPr lang="pt-BR" dirty="0"/>
              <a:t>]</a:t>
            </a:r>
            <a:r>
              <a:rPr lang="pt-BR" baseline="30000" dirty="0"/>
              <a:t>1</a:t>
            </a:r>
          </a:p>
          <a:p>
            <a:endParaRPr lang="pt-BR" dirty="0"/>
          </a:p>
          <a:p>
            <a:r>
              <a:rPr lang="pt-BR" dirty="0"/>
              <a:t>Reação de Ordem Direta</a:t>
            </a:r>
          </a:p>
          <a:p>
            <a:r>
              <a:rPr lang="pt-BR" dirty="0"/>
              <a:t>A = 1.9647E-05</a:t>
            </a:r>
          </a:p>
          <a:p>
            <a:r>
              <a:rPr lang="pt-BR" dirty="0" err="1"/>
              <a:t>E</a:t>
            </a:r>
            <a:r>
              <a:rPr lang="pt-BR" baseline="-25000" dirty="0" err="1"/>
              <a:t>a</a:t>
            </a:r>
            <a:r>
              <a:rPr lang="pt-BR" dirty="0"/>
              <a:t> = 34.208509</a:t>
            </a:r>
          </a:p>
          <a:p>
            <a:endParaRPr lang="pt-BR" dirty="0"/>
          </a:p>
          <a:p>
            <a:r>
              <a:rPr lang="pt-BR" dirty="0"/>
              <a:t>Reação de Ordem Reversa</a:t>
            </a:r>
          </a:p>
          <a:p>
            <a:r>
              <a:rPr lang="pt-BR" dirty="0"/>
              <a:t>A = 2.3270E-07</a:t>
            </a:r>
          </a:p>
          <a:p>
            <a:r>
              <a:rPr lang="pt-BR" dirty="0" err="1"/>
              <a:t>E</a:t>
            </a:r>
            <a:r>
              <a:rPr lang="pt-BR" baseline="-25000" dirty="0" err="1"/>
              <a:t>a</a:t>
            </a:r>
            <a:r>
              <a:rPr lang="pt-BR" dirty="0"/>
              <a:t> = 6.613448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21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{\displaystyle \ k=Ae^{\frac {-E_{a}}{RT}}}">
            <a:extLst>
              <a:ext uri="{FF2B5EF4-FFF2-40B4-BE49-F238E27FC236}">
                <a16:creationId xmlns:a16="http://schemas.microsoft.com/office/drawing/2014/main" id="{BDAE30D5-2439-448F-81F4-25A4C757AB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04404018-70DB-4EAB-89C4-19242070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3" y="180473"/>
            <a:ext cx="7172468" cy="6677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A188A99-2307-4DCD-9DDB-24E8BE9681D1}"/>
              </a:ext>
            </a:extLst>
          </p:cNvPr>
          <p:cNvSpPr txBox="1">
            <a:spLocks/>
          </p:cNvSpPr>
          <p:nvPr/>
        </p:nvSpPr>
        <p:spPr>
          <a:xfrm>
            <a:off x="6891180" y="750667"/>
            <a:ext cx="5602705" cy="267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/>
              <a:t>Biodiesel</a:t>
            </a:r>
            <a:br>
              <a:rPr lang="en-US" sz="6000"/>
            </a:br>
            <a:r>
              <a:rPr lang="en-US" sz="2400"/>
              <a:t>Process Simulation</a:t>
            </a:r>
            <a:br>
              <a:rPr lang="en-US" sz="2400"/>
            </a:br>
            <a:br>
              <a:rPr lang="en-US" sz="2400"/>
            </a:br>
            <a:r>
              <a:rPr lang="en-US" sz="2400"/>
              <a:t>Prof. Dr. Nicolas Spogis</a:t>
            </a:r>
            <a:endParaRPr lang="en-US" sz="6000" dirty="0"/>
          </a:p>
        </p:txBody>
      </p:sp>
      <p:pic>
        <p:nvPicPr>
          <p:cNvPr id="14" name="Picture 8" descr="Home | DWSIM">
            <a:extLst>
              <a:ext uri="{FF2B5EF4-FFF2-40B4-BE49-F238E27FC236}">
                <a16:creationId xmlns:a16="http://schemas.microsoft.com/office/drawing/2014/main" id="{210D27D6-0ED2-4708-A5FB-0A809397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526" y="4614862"/>
            <a:ext cx="4305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5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Biodiesel Process Simulation  Prof. Dr. Nicolas Spogis</vt:lpstr>
      <vt:lpstr>PowerPoint Presentation</vt:lpstr>
      <vt:lpstr>Thermodynamics</vt:lpstr>
      <vt:lpstr>Kinetic Reaction - Arrhenius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Biodiesel Process Simulation  Prof. Dr. Nicolas Spogis</dc:title>
  <dc:creator>nicolas spogis</dc:creator>
  <cp:lastModifiedBy>nicolas spogis</cp:lastModifiedBy>
  <cp:revision>2</cp:revision>
  <dcterms:created xsi:type="dcterms:W3CDTF">2020-05-14T22:09:28Z</dcterms:created>
  <dcterms:modified xsi:type="dcterms:W3CDTF">2020-05-14T22:10:54Z</dcterms:modified>
</cp:coreProperties>
</file>