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61" r:id="rId4"/>
    <p:sldId id="257" r:id="rId5"/>
    <p:sldId id="267" r:id="rId6"/>
    <p:sldId id="268" r:id="rId7"/>
    <p:sldId id="262" r:id="rId8"/>
    <p:sldId id="258" r:id="rId9"/>
    <p:sldId id="259" r:id="rId10"/>
    <p:sldId id="276" r:id="rId11"/>
    <p:sldId id="263" r:id="rId12"/>
    <p:sldId id="269" r:id="rId13"/>
    <p:sldId id="270" r:id="rId14"/>
    <p:sldId id="271" r:id="rId15"/>
    <p:sldId id="274" r:id="rId16"/>
    <p:sldId id="275" r:id="rId17"/>
    <p:sldId id="264" r:id="rId18"/>
    <p:sldId id="265" r:id="rId19"/>
    <p:sldId id="272" r:id="rId20"/>
    <p:sldId id="277" r:id="rId2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#1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b="1" i="0" u="none" dirty="0"/>
            <a:t>Funcionamento</a:t>
          </a:r>
          <a:endParaRPr lang="pt-BR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b="1" noProof="0" dirty="0"/>
            <a:t>Benefícios e Desvantagens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b="1" i="0" u="none" dirty="0"/>
            <a:t>Principais Métodos</a:t>
          </a:r>
          <a:endParaRPr lang="pt-BR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X="100000" custLinFactNeighborX="142275" custLinFactNeighborY="-1450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estrutura de tópicos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X="10354" custLinFactNeighborX="100000" custLinFactNeighborY="-13480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X="-100000" custLinFactNeighborX="-161301" custLinFactNeighborY="-142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X="-20026" custLinFactNeighborX="-100000" custLinFactNeighborY="-10750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#1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#1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#1"/>
    <dgm:cxn modelId="{6E31C6AB-C9E6-448F-A8CC-566A63619D4D}" type="presOf" srcId="{76CC3289-2662-43F0-A3C6-BA04A135F08C}" destId="{133097FC-B1F8-4953-B0AB-E8E73D968D1C}" srcOrd="0" destOrd="0" presId="urn:microsoft.com/office/officeart/2018/2/layout/IconLabelList#1"/>
    <dgm:cxn modelId="{2AD6E781-3ED2-484E-B438-73386D2C583D}" type="presParOf" srcId="{8994D886-A75F-411A-A9D7-D31991FF12BD}" destId="{E1DBA6D5-BD14-4CD2-A0CC-80F867FEFA81}" srcOrd="0" destOrd="0" presId="urn:microsoft.com/office/officeart/2018/2/layout/IconLabelList#1"/>
    <dgm:cxn modelId="{10B2B212-528C-471D-ABD0-D66ED992B833}" type="presParOf" srcId="{E1DBA6D5-BD14-4CD2-A0CC-80F867FEFA81}" destId="{19A8DC21-3E65-409D-AD53-DA51BB9198A0}" srcOrd="0" destOrd="0" presId="urn:microsoft.com/office/officeart/2018/2/layout/IconLabelList#1"/>
    <dgm:cxn modelId="{2A8FB3D0-F98B-4F5A-BACA-4315E38776FB}" type="presParOf" srcId="{E1DBA6D5-BD14-4CD2-A0CC-80F867FEFA81}" destId="{B9F90A48-FF94-4C94-A587-0190406F6FD3}" srcOrd="1" destOrd="0" presId="urn:microsoft.com/office/officeart/2018/2/layout/IconLabelList#1"/>
    <dgm:cxn modelId="{95FEF629-9884-451C-89B4-41B897ABE3D6}" type="presParOf" srcId="{E1DBA6D5-BD14-4CD2-A0CC-80F867FEFA81}" destId="{A99B5DD6-89E9-4537-B415-4205CEB9323A}" srcOrd="2" destOrd="0" presId="urn:microsoft.com/office/officeart/2018/2/layout/IconLabelList#1"/>
    <dgm:cxn modelId="{0FE6827F-DE80-4F8A-8E9D-7F88C0F7EF29}" type="presParOf" srcId="{8994D886-A75F-411A-A9D7-D31991FF12BD}" destId="{8B391436-B9B0-45BD-A57F-792D6376D868}" srcOrd="1" destOrd="0" presId="urn:microsoft.com/office/officeart/2018/2/layout/IconLabelList#1"/>
    <dgm:cxn modelId="{4857BE3A-D518-473D-AC79-7B9BF18B9824}" type="presParOf" srcId="{8994D886-A75F-411A-A9D7-D31991FF12BD}" destId="{95872155-C45D-46D3-874C-D838089A06F8}" srcOrd="2" destOrd="0" presId="urn:microsoft.com/office/officeart/2018/2/layout/IconLabelList#1"/>
    <dgm:cxn modelId="{B4B325C4-81F2-4B3E-8CBF-4532B0BFA343}" type="presParOf" srcId="{95872155-C45D-46D3-874C-D838089A06F8}" destId="{CE9DF0E8-B0DE-4E1E-9FF4-6006AD8428DB}" srcOrd="0" destOrd="0" presId="urn:microsoft.com/office/officeart/2018/2/layout/IconLabelList#1"/>
    <dgm:cxn modelId="{0AE6D335-6E55-47E1-BAD8-0368620AB8F6}" type="presParOf" srcId="{95872155-C45D-46D3-874C-D838089A06F8}" destId="{AA0423A1-55B2-45E9-BFE7-3FBE5BDA65ED}" srcOrd="1" destOrd="0" presId="urn:microsoft.com/office/officeart/2018/2/layout/IconLabelList#1"/>
    <dgm:cxn modelId="{AFEE8CCD-97FE-4EFA-A584-DF6AFDAD2B20}" type="presParOf" srcId="{95872155-C45D-46D3-874C-D838089A06F8}" destId="{55120873-6F5C-4053-8EAD-6287A7F1097E}" srcOrd="2" destOrd="0" presId="urn:microsoft.com/office/officeart/2018/2/layout/IconLabelList#1"/>
    <dgm:cxn modelId="{26649F18-C204-4047-8300-905486AB3755}" type="presParOf" srcId="{8994D886-A75F-411A-A9D7-D31991FF12BD}" destId="{F679C986-30E4-4F0A-A3A6-CAE528BFED76}" srcOrd="3" destOrd="0" presId="urn:microsoft.com/office/officeart/2018/2/layout/IconLabelList#1"/>
    <dgm:cxn modelId="{898D629F-DA37-435F-A0B2-0617605D711A}" type="presParOf" srcId="{8994D886-A75F-411A-A9D7-D31991FF12BD}" destId="{2EC2FDE3-8908-45C7-A3FD-EB370213FE69}" srcOrd="4" destOrd="0" presId="urn:microsoft.com/office/officeart/2018/2/layout/IconLabelList#1"/>
    <dgm:cxn modelId="{2BDADB1C-15B1-4763-9B35-3792147F8F87}" type="presParOf" srcId="{2EC2FDE3-8908-45C7-A3FD-EB370213FE69}" destId="{6DB1FE51-13D0-4A38-AD6E-48D4371A1AF3}" srcOrd="0" destOrd="0" presId="urn:microsoft.com/office/officeart/2018/2/layout/IconLabelList#1"/>
    <dgm:cxn modelId="{F692F1E6-C6EC-4391-8432-EB6C34194240}" type="presParOf" srcId="{2EC2FDE3-8908-45C7-A3FD-EB370213FE69}" destId="{0928538A-05CC-4A79-BD5D-92F985D1EEE5}" srcOrd="1" destOrd="0" presId="urn:microsoft.com/office/officeart/2018/2/layout/IconLabelList#1"/>
    <dgm:cxn modelId="{0E6AF6C4-A4E5-4234-9E16-F9F2334264CD}" type="presParOf" srcId="{2EC2FDE3-8908-45C7-A3FD-EB370213FE69}" destId="{133097FC-B1F8-4953-B0AB-E8E73D968D1C}" srcOrd="2" destOrd="0" presId="urn:microsoft.com/office/officeart/2018/2/layout/IconLabelList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algn="l" rtl="0">
            <a:lnSpc>
              <a:spcPct val="100000"/>
            </a:lnSpc>
          </a:pPr>
          <a:r>
            <a:rPr lang="pt-BR" noProof="0" dirty="0"/>
            <a:t>Etapa 1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Etapa 2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Etapa 3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ScaleX="48365" custLinFactNeighborX="-21414" custLinFactNeighborY="361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 custLinFactNeighborX="-71729" custLinFactNeighborY="-1870"/>
      <dgm:spPr/>
    </dgm:pt>
    <dgm:pt modelId="{95DE6538-27BD-44AF-A1A8-CA8F6B10FDD2}" type="pres">
      <dgm:prSet presAssocID="{0BEF68B8-1228-47BB-83B5-7B9CD1E3F84E}" presName="text_2" presStyleLbl="node1" presStyleIdx="1" presStyleCnt="3" custScaleX="50672" custLinFactNeighborX="-23536" custLinFactNeighborY="25768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 custLinFactNeighborX="-65108" custLinFactNeighborY="-3314"/>
      <dgm:spPr/>
    </dgm:pt>
    <dgm:pt modelId="{E131CE4A-9776-44F4-BC03-867682E21374}" type="pres">
      <dgm:prSet presAssocID="{5605D28D-2CE6-4513-8566-952984E21E14}" presName="text_3" presStyleLbl="node1" presStyleIdx="2" presStyleCnt="3" custScaleX="52480" custLinFactNeighborX="-20432" custLinFactNeighborY="32662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 custLinFactNeighborX="-79454" custLinFactNeighborY="-772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CDF46E-54A0-4747-A3A5-DD6ADCA4EE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07F1FA-BD9F-4ACE-B25A-60EE54D11169}">
      <dgm:prSet/>
      <dgm:spPr/>
      <dgm:t>
        <a:bodyPr/>
        <a:lstStyle/>
        <a:p>
          <a:r>
            <a:rPr lang="pt-BR" dirty="0"/>
            <a:t>Extensão da Árvore de Decisão (Leo </a:t>
          </a:r>
          <a:r>
            <a:rPr lang="pt-BR" dirty="0" err="1"/>
            <a:t>Breiman</a:t>
          </a:r>
          <a:r>
            <a:rPr lang="pt-BR" dirty="0"/>
            <a:t> e Adele </a:t>
          </a:r>
          <a:r>
            <a:rPr lang="pt-BR" dirty="0" err="1"/>
            <a:t>Cutler</a:t>
          </a:r>
          <a:r>
            <a:rPr lang="pt-BR" dirty="0"/>
            <a:t>, 1996)</a:t>
          </a:r>
          <a:endParaRPr lang="en-US" dirty="0"/>
        </a:p>
      </dgm:t>
    </dgm:pt>
    <dgm:pt modelId="{5FAFA48B-29F7-4182-A90C-8EDE02A3AA60}" type="parTrans" cxnId="{34F46D04-42AB-46F1-93E9-7223A88F701D}">
      <dgm:prSet/>
      <dgm:spPr/>
      <dgm:t>
        <a:bodyPr/>
        <a:lstStyle/>
        <a:p>
          <a:endParaRPr lang="en-US"/>
        </a:p>
      </dgm:t>
    </dgm:pt>
    <dgm:pt modelId="{7412C88D-2B8D-45B4-96E1-77F4C16E6F1F}" type="sibTrans" cxnId="{34F46D04-42AB-46F1-93E9-7223A88F701D}">
      <dgm:prSet/>
      <dgm:spPr/>
      <dgm:t>
        <a:bodyPr/>
        <a:lstStyle/>
        <a:p>
          <a:endParaRPr lang="en-US"/>
        </a:p>
      </dgm:t>
    </dgm:pt>
    <dgm:pt modelId="{590F5F3C-342F-400F-9F4E-234BE01FAC6A}">
      <dgm:prSet/>
      <dgm:spPr/>
      <dgm:t>
        <a:bodyPr/>
        <a:lstStyle/>
        <a:p>
          <a:r>
            <a:rPr lang="pt-BR"/>
            <a:t>Classificação e regressão</a:t>
          </a:r>
          <a:endParaRPr lang="en-US"/>
        </a:p>
      </dgm:t>
    </dgm:pt>
    <dgm:pt modelId="{9EE7610A-0299-475D-B86C-6E830D9A3BCC}" type="parTrans" cxnId="{E8E5B605-52B5-46A7-A939-CFBA817E6D02}">
      <dgm:prSet/>
      <dgm:spPr/>
      <dgm:t>
        <a:bodyPr/>
        <a:lstStyle/>
        <a:p>
          <a:endParaRPr lang="en-US"/>
        </a:p>
      </dgm:t>
    </dgm:pt>
    <dgm:pt modelId="{FADB7813-6806-4382-BF87-201A3E478061}" type="sibTrans" cxnId="{E8E5B605-52B5-46A7-A939-CFBA817E6D02}">
      <dgm:prSet/>
      <dgm:spPr/>
      <dgm:t>
        <a:bodyPr/>
        <a:lstStyle/>
        <a:p>
          <a:endParaRPr lang="en-US"/>
        </a:p>
      </dgm:t>
    </dgm:pt>
    <dgm:pt modelId="{EF595D3F-97C2-46B2-A6ED-8D2E320B4757}">
      <dgm:prSet/>
      <dgm:spPr/>
      <dgm:t>
        <a:bodyPr/>
        <a:lstStyle/>
        <a:p>
          <a:r>
            <a:rPr lang="pt-BR"/>
            <a:t>Melhor split - Entropia, Log-loss (Ganho de informação de Shannon) e Gini</a:t>
          </a:r>
          <a:endParaRPr lang="en-US"/>
        </a:p>
      </dgm:t>
    </dgm:pt>
    <dgm:pt modelId="{5D9C1149-3A17-4872-8FF1-796D70B98D42}" type="parTrans" cxnId="{A03DF3CD-BC7E-45DD-9C3A-B405FB60D1C0}">
      <dgm:prSet/>
      <dgm:spPr/>
      <dgm:t>
        <a:bodyPr/>
        <a:lstStyle/>
        <a:p>
          <a:endParaRPr lang="en-US"/>
        </a:p>
      </dgm:t>
    </dgm:pt>
    <dgm:pt modelId="{93466CFD-8738-4A42-B8B4-095C397DB084}" type="sibTrans" cxnId="{A03DF3CD-BC7E-45DD-9C3A-B405FB60D1C0}">
      <dgm:prSet/>
      <dgm:spPr/>
      <dgm:t>
        <a:bodyPr/>
        <a:lstStyle/>
        <a:p>
          <a:endParaRPr lang="en-US"/>
        </a:p>
      </dgm:t>
    </dgm:pt>
    <dgm:pt modelId="{B49AF651-4010-45FA-8807-261A2D6D16B9}">
      <dgm:prSet/>
      <dgm:spPr/>
      <dgm:t>
        <a:bodyPr/>
        <a:lstStyle/>
        <a:p>
          <a:r>
            <a:rPr lang="pt-BR"/>
            <a:t>Exército de árvores de decisão</a:t>
          </a:r>
          <a:endParaRPr lang="en-US"/>
        </a:p>
      </dgm:t>
    </dgm:pt>
    <dgm:pt modelId="{9605D93D-5F7D-4F42-9D35-C899EE86BB5B}" type="parTrans" cxnId="{C8F84AA8-7BEC-44A7-BB57-074A16D63C97}">
      <dgm:prSet/>
      <dgm:spPr/>
      <dgm:t>
        <a:bodyPr/>
        <a:lstStyle/>
        <a:p>
          <a:endParaRPr lang="en-US"/>
        </a:p>
      </dgm:t>
    </dgm:pt>
    <dgm:pt modelId="{28A53BCF-D700-4218-9D8B-8840EB3E2426}" type="sibTrans" cxnId="{C8F84AA8-7BEC-44A7-BB57-074A16D63C97}">
      <dgm:prSet/>
      <dgm:spPr/>
      <dgm:t>
        <a:bodyPr/>
        <a:lstStyle/>
        <a:p>
          <a:endParaRPr lang="en-US"/>
        </a:p>
      </dgm:t>
    </dgm:pt>
    <dgm:pt modelId="{FF8FBC9E-3978-4CB7-99D0-E73D4AF7CC29}">
      <dgm:prSet/>
      <dgm:spPr/>
      <dgm:t>
        <a:bodyPr/>
        <a:lstStyle/>
        <a:p>
          <a:r>
            <a:rPr lang="pt-BR"/>
            <a:t>Tomada de decisão colaborativa - “Opinião” de vários estimadores</a:t>
          </a:r>
          <a:endParaRPr lang="en-US"/>
        </a:p>
      </dgm:t>
    </dgm:pt>
    <dgm:pt modelId="{DF231F1F-1B0C-4710-A3CB-8EB53E1D13DF}" type="parTrans" cxnId="{9D5201C7-3267-4E93-8B1B-6DD2AC5D91A5}">
      <dgm:prSet/>
      <dgm:spPr/>
      <dgm:t>
        <a:bodyPr/>
        <a:lstStyle/>
        <a:p>
          <a:endParaRPr lang="en-US"/>
        </a:p>
      </dgm:t>
    </dgm:pt>
    <dgm:pt modelId="{FC1A56A5-BE01-4447-89D0-7F6982A24D4F}" type="sibTrans" cxnId="{9D5201C7-3267-4E93-8B1B-6DD2AC5D91A5}">
      <dgm:prSet/>
      <dgm:spPr/>
      <dgm:t>
        <a:bodyPr/>
        <a:lstStyle/>
        <a:p>
          <a:endParaRPr lang="en-US"/>
        </a:p>
      </dgm:t>
    </dgm:pt>
    <dgm:pt modelId="{DA94CA96-FA63-4D7E-91FD-5CCB3AFF5C9C}">
      <dgm:prSet/>
      <dgm:spPr/>
      <dgm:t>
        <a:bodyPr/>
        <a:lstStyle/>
        <a:p>
          <a:r>
            <a:rPr lang="pt-BR"/>
            <a:t>Treinadas com amostras aleatórias</a:t>
          </a:r>
          <a:endParaRPr lang="en-US"/>
        </a:p>
      </dgm:t>
    </dgm:pt>
    <dgm:pt modelId="{5ADC07F8-DF15-468C-AD28-71F18457AF59}" type="parTrans" cxnId="{5FF06232-4D48-4B84-A048-FE6D82FCD164}">
      <dgm:prSet/>
      <dgm:spPr/>
      <dgm:t>
        <a:bodyPr/>
        <a:lstStyle/>
        <a:p>
          <a:endParaRPr lang="en-US"/>
        </a:p>
      </dgm:t>
    </dgm:pt>
    <dgm:pt modelId="{445C4CFC-D7CD-465F-BA0E-9B16FFD9855C}" type="sibTrans" cxnId="{5FF06232-4D48-4B84-A048-FE6D82FCD164}">
      <dgm:prSet/>
      <dgm:spPr/>
      <dgm:t>
        <a:bodyPr/>
        <a:lstStyle/>
        <a:p>
          <a:endParaRPr lang="en-US"/>
        </a:p>
      </dgm:t>
    </dgm:pt>
    <dgm:pt modelId="{1018B4EC-5BC3-42E5-8088-00C1C0DD4B2E}">
      <dgm:prSet/>
      <dgm:spPr/>
      <dgm:t>
        <a:bodyPr/>
        <a:lstStyle/>
        <a:p>
          <a:r>
            <a:rPr lang="pt-BR"/>
            <a:t>Considerado subconjunto de features para split - aumento da variabilidade</a:t>
          </a:r>
          <a:endParaRPr lang="en-US"/>
        </a:p>
      </dgm:t>
    </dgm:pt>
    <dgm:pt modelId="{32B2A6CC-DE6A-47A6-9D91-402C35AEE7E8}" type="parTrans" cxnId="{19B6CF20-5683-4FBB-AB73-2B7A5BB57171}">
      <dgm:prSet/>
      <dgm:spPr/>
      <dgm:t>
        <a:bodyPr/>
        <a:lstStyle/>
        <a:p>
          <a:endParaRPr lang="en-US"/>
        </a:p>
      </dgm:t>
    </dgm:pt>
    <dgm:pt modelId="{0ED362A7-C283-492A-B3C6-9F957F9F9A1D}" type="sibTrans" cxnId="{19B6CF20-5683-4FBB-AB73-2B7A5BB57171}">
      <dgm:prSet/>
      <dgm:spPr/>
      <dgm:t>
        <a:bodyPr/>
        <a:lstStyle/>
        <a:p>
          <a:endParaRPr lang="en-US"/>
        </a:p>
      </dgm:t>
    </dgm:pt>
    <dgm:pt modelId="{22F3260F-02BE-464C-97BD-746808664DA4}" type="pres">
      <dgm:prSet presAssocID="{42CDF46E-54A0-4747-A3A5-DD6ADCA4EE88}" presName="linear" presStyleCnt="0">
        <dgm:presLayoutVars>
          <dgm:dir/>
          <dgm:animLvl val="lvl"/>
          <dgm:resizeHandles val="exact"/>
        </dgm:presLayoutVars>
      </dgm:prSet>
      <dgm:spPr/>
    </dgm:pt>
    <dgm:pt modelId="{D13710C2-F812-46C4-9691-6AEA52FC1430}" type="pres">
      <dgm:prSet presAssocID="{F407F1FA-BD9F-4ACE-B25A-60EE54D11169}" presName="parentLin" presStyleCnt="0"/>
      <dgm:spPr/>
    </dgm:pt>
    <dgm:pt modelId="{12B77C8B-44D7-42C7-80C0-DD49462520F1}" type="pres">
      <dgm:prSet presAssocID="{F407F1FA-BD9F-4ACE-B25A-60EE54D11169}" presName="parentLeftMargin" presStyleLbl="node1" presStyleIdx="0" presStyleCnt="2"/>
      <dgm:spPr/>
    </dgm:pt>
    <dgm:pt modelId="{762E81E8-02F7-4E4D-8EF5-C199A860A640}" type="pres">
      <dgm:prSet presAssocID="{F407F1FA-BD9F-4ACE-B25A-60EE54D111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7A19AB-43C9-46E9-9F4A-9A55EBB0DFCC}" type="pres">
      <dgm:prSet presAssocID="{F407F1FA-BD9F-4ACE-B25A-60EE54D11169}" presName="negativeSpace" presStyleCnt="0"/>
      <dgm:spPr/>
    </dgm:pt>
    <dgm:pt modelId="{7B42AD52-4813-49C8-9D93-35E4C3875DFD}" type="pres">
      <dgm:prSet presAssocID="{F407F1FA-BD9F-4ACE-B25A-60EE54D11169}" presName="childText" presStyleLbl="conFgAcc1" presStyleIdx="0" presStyleCnt="2">
        <dgm:presLayoutVars>
          <dgm:bulletEnabled val="1"/>
        </dgm:presLayoutVars>
      </dgm:prSet>
      <dgm:spPr/>
    </dgm:pt>
    <dgm:pt modelId="{36290CF2-4824-4F66-AA1A-F1C9348B2C08}" type="pres">
      <dgm:prSet presAssocID="{7412C88D-2B8D-45B4-96E1-77F4C16E6F1F}" presName="spaceBetweenRectangles" presStyleCnt="0"/>
      <dgm:spPr/>
    </dgm:pt>
    <dgm:pt modelId="{CA4F4CC3-60F3-40BF-822F-35AA1C9B8121}" type="pres">
      <dgm:prSet presAssocID="{B49AF651-4010-45FA-8807-261A2D6D16B9}" presName="parentLin" presStyleCnt="0"/>
      <dgm:spPr/>
    </dgm:pt>
    <dgm:pt modelId="{B11C1991-2B5A-4177-9EA1-AD58A7E77413}" type="pres">
      <dgm:prSet presAssocID="{B49AF651-4010-45FA-8807-261A2D6D16B9}" presName="parentLeftMargin" presStyleLbl="node1" presStyleIdx="0" presStyleCnt="2"/>
      <dgm:spPr/>
    </dgm:pt>
    <dgm:pt modelId="{2FB6F676-BD1A-493E-B604-CEA2FC49E6F4}" type="pres">
      <dgm:prSet presAssocID="{B49AF651-4010-45FA-8807-261A2D6D16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01F722F-D7C9-4287-936B-AE4725193F04}" type="pres">
      <dgm:prSet presAssocID="{B49AF651-4010-45FA-8807-261A2D6D16B9}" presName="negativeSpace" presStyleCnt="0"/>
      <dgm:spPr/>
    </dgm:pt>
    <dgm:pt modelId="{65B04E62-BE47-4F86-85E9-0AEE3C8F60F5}" type="pres">
      <dgm:prSet presAssocID="{B49AF651-4010-45FA-8807-261A2D6D16B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F46D04-42AB-46F1-93E9-7223A88F701D}" srcId="{42CDF46E-54A0-4747-A3A5-DD6ADCA4EE88}" destId="{F407F1FA-BD9F-4ACE-B25A-60EE54D11169}" srcOrd="0" destOrd="0" parTransId="{5FAFA48B-29F7-4182-A90C-8EDE02A3AA60}" sibTransId="{7412C88D-2B8D-45B4-96E1-77F4C16E6F1F}"/>
    <dgm:cxn modelId="{E8E5B605-52B5-46A7-A939-CFBA817E6D02}" srcId="{F407F1FA-BD9F-4ACE-B25A-60EE54D11169}" destId="{590F5F3C-342F-400F-9F4E-234BE01FAC6A}" srcOrd="0" destOrd="0" parTransId="{9EE7610A-0299-475D-B86C-6E830D9A3BCC}" sibTransId="{FADB7813-6806-4382-BF87-201A3E478061}"/>
    <dgm:cxn modelId="{19B6CF20-5683-4FBB-AB73-2B7A5BB57171}" srcId="{B49AF651-4010-45FA-8807-261A2D6D16B9}" destId="{1018B4EC-5BC3-42E5-8088-00C1C0DD4B2E}" srcOrd="2" destOrd="0" parTransId="{32B2A6CC-DE6A-47A6-9D91-402C35AEE7E8}" sibTransId="{0ED362A7-C283-492A-B3C6-9F957F9F9A1D}"/>
    <dgm:cxn modelId="{5FF06232-4D48-4B84-A048-FE6D82FCD164}" srcId="{B49AF651-4010-45FA-8807-261A2D6D16B9}" destId="{DA94CA96-FA63-4D7E-91FD-5CCB3AFF5C9C}" srcOrd="1" destOrd="0" parTransId="{5ADC07F8-DF15-468C-AD28-71F18457AF59}" sibTransId="{445C4CFC-D7CD-465F-BA0E-9B16FFD9855C}"/>
    <dgm:cxn modelId="{13FF343E-1529-45C2-BDAB-3D01F29F4C45}" type="presOf" srcId="{B49AF651-4010-45FA-8807-261A2D6D16B9}" destId="{B11C1991-2B5A-4177-9EA1-AD58A7E77413}" srcOrd="0" destOrd="0" presId="urn:microsoft.com/office/officeart/2005/8/layout/list1"/>
    <dgm:cxn modelId="{1FB38041-4353-4D41-ABB5-870ADBC74B0C}" type="presOf" srcId="{EF595D3F-97C2-46B2-A6ED-8D2E320B4757}" destId="{7B42AD52-4813-49C8-9D93-35E4C3875DFD}" srcOrd="0" destOrd="1" presId="urn:microsoft.com/office/officeart/2005/8/layout/list1"/>
    <dgm:cxn modelId="{85211A4A-BD10-4283-90DB-2CAC5945087D}" type="presOf" srcId="{B49AF651-4010-45FA-8807-261A2D6D16B9}" destId="{2FB6F676-BD1A-493E-B604-CEA2FC49E6F4}" srcOrd="1" destOrd="0" presId="urn:microsoft.com/office/officeart/2005/8/layout/list1"/>
    <dgm:cxn modelId="{64F7185A-88F7-4529-BD38-8532B2C077FC}" type="presOf" srcId="{DA94CA96-FA63-4D7E-91FD-5CCB3AFF5C9C}" destId="{65B04E62-BE47-4F86-85E9-0AEE3C8F60F5}" srcOrd="0" destOrd="1" presId="urn:microsoft.com/office/officeart/2005/8/layout/list1"/>
    <dgm:cxn modelId="{861B1D82-BC84-4C91-98B6-467A64AC5722}" type="presOf" srcId="{1018B4EC-5BC3-42E5-8088-00C1C0DD4B2E}" destId="{65B04E62-BE47-4F86-85E9-0AEE3C8F60F5}" srcOrd="0" destOrd="2" presId="urn:microsoft.com/office/officeart/2005/8/layout/list1"/>
    <dgm:cxn modelId="{AB819A90-D6EC-4C9E-A760-80F380D8F9A5}" type="presOf" srcId="{F407F1FA-BD9F-4ACE-B25A-60EE54D11169}" destId="{762E81E8-02F7-4E4D-8EF5-C199A860A640}" srcOrd="1" destOrd="0" presId="urn:microsoft.com/office/officeart/2005/8/layout/list1"/>
    <dgm:cxn modelId="{06057296-27F3-4A8A-87B6-A00B2108D931}" type="presOf" srcId="{590F5F3C-342F-400F-9F4E-234BE01FAC6A}" destId="{7B42AD52-4813-49C8-9D93-35E4C3875DFD}" srcOrd="0" destOrd="0" presId="urn:microsoft.com/office/officeart/2005/8/layout/list1"/>
    <dgm:cxn modelId="{C8F84AA8-7BEC-44A7-BB57-074A16D63C97}" srcId="{42CDF46E-54A0-4747-A3A5-DD6ADCA4EE88}" destId="{B49AF651-4010-45FA-8807-261A2D6D16B9}" srcOrd="1" destOrd="0" parTransId="{9605D93D-5F7D-4F42-9D35-C899EE86BB5B}" sibTransId="{28A53BCF-D700-4218-9D8B-8840EB3E2426}"/>
    <dgm:cxn modelId="{832088A8-37BA-4827-9C17-126D0D280361}" type="presOf" srcId="{FF8FBC9E-3978-4CB7-99D0-E73D4AF7CC29}" destId="{65B04E62-BE47-4F86-85E9-0AEE3C8F60F5}" srcOrd="0" destOrd="0" presId="urn:microsoft.com/office/officeart/2005/8/layout/list1"/>
    <dgm:cxn modelId="{1B8A98A9-E8AE-463F-AC98-FE892F3BD4D0}" type="presOf" srcId="{F407F1FA-BD9F-4ACE-B25A-60EE54D11169}" destId="{12B77C8B-44D7-42C7-80C0-DD49462520F1}" srcOrd="0" destOrd="0" presId="urn:microsoft.com/office/officeart/2005/8/layout/list1"/>
    <dgm:cxn modelId="{9D5201C7-3267-4E93-8B1B-6DD2AC5D91A5}" srcId="{B49AF651-4010-45FA-8807-261A2D6D16B9}" destId="{FF8FBC9E-3978-4CB7-99D0-E73D4AF7CC29}" srcOrd="0" destOrd="0" parTransId="{DF231F1F-1B0C-4710-A3CB-8EB53E1D13DF}" sibTransId="{FC1A56A5-BE01-4447-89D0-7F6982A24D4F}"/>
    <dgm:cxn modelId="{C6DD79C8-1E5D-4883-97EF-2D8EF7C33A03}" type="presOf" srcId="{42CDF46E-54A0-4747-A3A5-DD6ADCA4EE88}" destId="{22F3260F-02BE-464C-97BD-746808664DA4}" srcOrd="0" destOrd="0" presId="urn:microsoft.com/office/officeart/2005/8/layout/list1"/>
    <dgm:cxn modelId="{A03DF3CD-BC7E-45DD-9C3A-B405FB60D1C0}" srcId="{F407F1FA-BD9F-4ACE-B25A-60EE54D11169}" destId="{EF595D3F-97C2-46B2-A6ED-8D2E320B4757}" srcOrd="1" destOrd="0" parTransId="{5D9C1149-3A17-4872-8FF1-796D70B98D42}" sibTransId="{93466CFD-8738-4A42-B8B4-095C397DB084}"/>
    <dgm:cxn modelId="{DEA8BCD3-26DA-42FE-8B17-D1203E4ED49C}" type="presParOf" srcId="{22F3260F-02BE-464C-97BD-746808664DA4}" destId="{D13710C2-F812-46C4-9691-6AEA52FC1430}" srcOrd="0" destOrd="0" presId="urn:microsoft.com/office/officeart/2005/8/layout/list1"/>
    <dgm:cxn modelId="{C4C3C593-E0DB-4FB0-B54E-77B8FE75E922}" type="presParOf" srcId="{D13710C2-F812-46C4-9691-6AEA52FC1430}" destId="{12B77C8B-44D7-42C7-80C0-DD49462520F1}" srcOrd="0" destOrd="0" presId="urn:microsoft.com/office/officeart/2005/8/layout/list1"/>
    <dgm:cxn modelId="{E1EE2840-03B3-4819-835E-97F81A58C6AD}" type="presParOf" srcId="{D13710C2-F812-46C4-9691-6AEA52FC1430}" destId="{762E81E8-02F7-4E4D-8EF5-C199A860A640}" srcOrd="1" destOrd="0" presId="urn:microsoft.com/office/officeart/2005/8/layout/list1"/>
    <dgm:cxn modelId="{E04DA7E4-6C83-4946-84F9-1810FB7938BB}" type="presParOf" srcId="{22F3260F-02BE-464C-97BD-746808664DA4}" destId="{417A19AB-43C9-46E9-9F4A-9A55EBB0DFCC}" srcOrd="1" destOrd="0" presId="urn:microsoft.com/office/officeart/2005/8/layout/list1"/>
    <dgm:cxn modelId="{B6AB954B-5CD1-4295-980E-E8A7D4314E72}" type="presParOf" srcId="{22F3260F-02BE-464C-97BD-746808664DA4}" destId="{7B42AD52-4813-49C8-9D93-35E4C3875DFD}" srcOrd="2" destOrd="0" presId="urn:microsoft.com/office/officeart/2005/8/layout/list1"/>
    <dgm:cxn modelId="{38C90705-D9A9-4D18-BAAA-DF3E9EA09A91}" type="presParOf" srcId="{22F3260F-02BE-464C-97BD-746808664DA4}" destId="{36290CF2-4824-4F66-AA1A-F1C9348B2C08}" srcOrd="3" destOrd="0" presId="urn:microsoft.com/office/officeart/2005/8/layout/list1"/>
    <dgm:cxn modelId="{61300F3D-90C3-44AF-8C63-FEB92C57D250}" type="presParOf" srcId="{22F3260F-02BE-464C-97BD-746808664DA4}" destId="{CA4F4CC3-60F3-40BF-822F-35AA1C9B8121}" srcOrd="4" destOrd="0" presId="urn:microsoft.com/office/officeart/2005/8/layout/list1"/>
    <dgm:cxn modelId="{ECECD9F8-22DB-4D36-93D2-29996E4B9C8D}" type="presParOf" srcId="{CA4F4CC3-60F3-40BF-822F-35AA1C9B8121}" destId="{B11C1991-2B5A-4177-9EA1-AD58A7E77413}" srcOrd="0" destOrd="0" presId="urn:microsoft.com/office/officeart/2005/8/layout/list1"/>
    <dgm:cxn modelId="{1CFEB079-66DB-47B2-B857-24CBB667FD8F}" type="presParOf" srcId="{CA4F4CC3-60F3-40BF-822F-35AA1C9B8121}" destId="{2FB6F676-BD1A-493E-B604-CEA2FC49E6F4}" srcOrd="1" destOrd="0" presId="urn:microsoft.com/office/officeart/2005/8/layout/list1"/>
    <dgm:cxn modelId="{E86F36B8-9467-46D7-ADF8-13C956EB3D59}" type="presParOf" srcId="{22F3260F-02BE-464C-97BD-746808664DA4}" destId="{101F722F-D7C9-4287-936B-AE4725193F04}" srcOrd="5" destOrd="0" presId="urn:microsoft.com/office/officeart/2005/8/layout/list1"/>
    <dgm:cxn modelId="{A3073BE4-8151-4BC1-B61B-160BAA874708}" type="presParOf" srcId="{22F3260F-02BE-464C-97BD-746808664DA4}" destId="{65B04E62-BE47-4F86-85E9-0AEE3C8F60F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6C0CB8-FF95-43B4-AECA-18A644D03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C9FD3-DFE6-474C-A981-0943A42E952A}">
      <dgm:prSet/>
      <dgm:spPr/>
      <dgm:t>
        <a:bodyPr/>
        <a:lstStyle/>
        <a:p>
          <a:r>
            <a:rPr lang="pt-BR" dirty="0"/>
            <a:t>Pontos positivos:</a:t>
          </a:r>
          <a:endParaRPr lang="en-US" dirty="0"/>
        </a:p>
      </dgm:t>
    </dgm:pt>
    <dgm:pt modelId="{68B3D5DA-F8C4-4FEA-9F0B-8F21A83353D0}" type="parTrans" cxnId="{89A60DF2-CC50-4AF1-8C3C-2B89646F0B21}">
      <dgm:prSet/>
      <dgm:spPr/>
      <dgm:t>
        <a:bodyPr/>
        <a:lstStyle/>
        <a:p>
          <a:endParaRPr lang="en-US"/>
        </a:p>
      </dgm:t>
    </dgm:pt>
    <dgm:pt modelId="{DE752300-9F4E-4062-9704-F1D4465CAD3E}" type="sibTrans" cxnId="{89A60DF2-CC50-4AF1-8C3C-2B89646F0B21}">
      <dgm:prSet/>
      <dgm:spPr/>
      <dgm:t>
        <a:bodyPr/>
        <a:lstStyle/>
        <a:p>
          <a:endParaRPr lang="en-US"/>
        </a:p>
      </dgm:t>
    </dgm:pt>
    <dgm:pt modelId="{81CF5AF3-5D20-43DB-879F-066A2321A3CA}">
      <dgm:prSet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Menor tempo de treinamento (comparada a </a:t>
          </a:r>
          <a:r>
            <a:rPr lang="pt-BR" dirty="0" err="1">
              <a:solidFill>
                <a:srgbClr val="002060"/>
              </a:solidFill>
            </a:rPr>
            <a:t>random</a:t>
          </a:r>
          <a:r>
            <a:rPr lang="pt-BR" dirty="0">
              <a:solidFill>
                <a:srgbClr val="002060"/>
              </a:solidFill>
            </a:rPr>
            <a:t> </a:t>
          </a:r>
          <a:r>
            <a:rPr lang="pt-BR" dirty="0" err="1">
              <a:solidFill>
                <a:srgbClr val="002060"/>
              </a:solidFill>
            </a:rPr>
            <a:t>forest</a:t>
          </a:r>
          <a:r>
            <a:rPr lang="pt-BR" dirty="0">
              <a:solidFill>
                <a:srgbClr val="002060"/>
              </a:solidFill>
            </a:rPr>
            <a:t>, pelo split aleatório)</a:t>
          </a:r>
          <a:endParaRPr lang="en-US" dirty="0">
            <a:solidFill>
              <a:srgbClr val="002060"/>
            </a:solidFill>
          </a:endParaRPr>
        </a:p>
      </dgm:t>
    </dgm:pt>
    <dgm:pt modelId="{F174BAEB-03B8-407F-8E2A-A625820DE240}" type="parTrans" cxnId="{3D840DA2-0881-43D6-8020-C6D4AAC89068}">
      <dgm:prSet/>
      <dgm:spPr/>
      <dgm:t>
        <a:bodyPr/>
        <a:lstStyle/>
        <a:p>
          <a:endParaRPr lang="en-US"/>
        </a:p>
      </dgm:t>
    </dgm:pt>
    <dgm:pt modelId="{002663EB-B174-4A22-8D37-7DE4860C0F12}" type="sibTrans" cxnId="{3D840DA2-0881-43D6-8020-C6D4AAC89068}">
      <dgm:prSet/>
      <dgm:spPr/>
      <dgm:t>
        <a:bodyPr/>
        <a:lstStyle/>
        <a:p>
          <a:endParaRPr lang="en-US"/>
        </a:p>
      </dgm:t>
    </dgm:pt>
    <dgm:pt modelId="{10179AC2-C09B-42EF-BBDA-C98FC0CF2835}">
      <dgm:prSet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Modelo menos enviesado</a:t>
          </a:r>
          <a:endParaRPr lang="en-US" dirty="0">
            <a:solidFill>
              <a:srgbClr val="002060"/>
            </a:solidFill>
          </a:endParaRPr>
        </a:p>
      </dgm:t>
    </dgm:pt>
    <dgm:pt modelId="{14E0C2A8-0F52-480E-99B6-B9B6E21F8BD3}" type="parTrans" cxnId="{7D27F7B8-8EB8-4456-9E1A-9193C1234BDF}">
      <dgm:prSet/>
      <dgm:spPr/>
      <dgm:t>
        <a:bodyPr/>
        <a:lstStyle/>
        <a:p>
          <a:endParaRPr lang="en-US"/>
        </a:p>
      </dgm:t>
    </dgm:pt>
    <dgm:pt modelId="{E4669E82-BA49-4881-9E0B-C1B0B16E1C0F}" type="sibTrans" cxnId="{7D27F7B8-8EB8-4456-9E1A-9193C1234BDF}">
      <dgm:prSet/>
      <dgm:spPr/>
      <dgm:t>
        <a:bodyPr/>
        <a:lstStyle/>
        <a:p>
          <a:endParaRPr lang="en-US"/>
        </a:p>
      </dgm:t>
    </dgm:pt>
    <dgm:pt modelId="{22AFF36F-CE8C-4857-A9FB-3D2088774BDC}">
      <dgm:prSet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Reduz </a:t>
          </a:r>
          <a:r>
            <a:rPr lang="pt-BR" dirty="0" err="1">
              <a:solidFill>
                <a:srgbClr val="002060"/>
              </a:solidFill>
            </a:rPr>
            <a:t>overfitting</a:t>
          </a:r>
          <a:endParaRPr lang="en-US" dirty="0">
            <a:solidFill>
              <a:srgbClr val="002060"/>
            </a:solidFill>
          </a:endParaRPr>
        </a:p>
      </dgm:t>
    </dgm:pt>
    <dgm:pt modelId="{A2EC8F24-230C-40A4-BBDB-5F2DF36B6DEB}" type="parTrans" cxnId="{B9E6FB4C-5C5A-4354-92CA-8924FBF1A2AD}">
      <dgm:prSet/>
      <dgm:spPr/>
      <dgm:t>
        <a:bodyPr/>
        <a:lstStyle/>
        <a:p>
          <a:endParaRPr lang="en-US"/>
        </a:p>
      </dgm:t>
    </dgm:pt>
    <dgm:pt modelId="{6BCF440A-CAF5-41CB-9E9A-E6CA318738FF}" type="sibTrans" cxnId="{B9E6FB4C-5C5A-4354-92CA-8924FBF1A2AD}">
      <dgm:prSet/>
      <dgm:spPr/>
      <dgm:t>
        <a:bodyPr/>
        <a:lstStyle/>
        <a:p>
          <a:endParaRPr lang="en-US"/>
        </a:p>
      </dgm:t>
    </dgm:pt>
    <dgm:pt modelId="{61DD9AF4-37A7-4143-B4BA-15EC86459398}">
      <dgm:prSet/>
      <dgm:spPr/>
      <dgm:t>
        <a:bodyPr/>
        <a:lstStyle/>
        <a:p>
          <a:r>
            <a:rPr lang="pt-BR"/>
            <a:t>Pontos negativos:</a:t>
          </a:r>
          <a:endParaRPr lang="en-US"/>
        </a:p>
      </dgm:t>
    </dgm:pt>
    <dgm:pt modelId="{EEBC4A6C-8B52-411F-9145-8C7654766E71}" type="parTrans" cxnId="{F36B8412-EBCE-42D2-BBAD-7AAAEB664098}">
      <dgm:prSet/>
      <dgm:spPr/>
      <dgm:t>
        <a:bodyPr/>
        <a:lstStyle/>
        <a:p>
          <a:endParaRPr lang="en-US"/>
        </a:p>
      </dgm:t>
    </dgm:pt>
    <dgm:pt modelId="{741C1BAC-6AB4-4DFE-A3A5-0B7B77247E96}" type="sibTrans" cxnId="{F36B8412-EBCE-42D2-BBAD-7AAAEB664098}">
      <dgm:prSet/>
      <dgm:spPr/>
      <dgm:t>
        <a:bodyPr/>
        <a:lstStyle/>
        <a:p>
          <a:endParaRPr lang="en-US"/>
        </a:p>
      </dgm:t>
    </dgm:pt>
    <dgm:pt modelId="{E0A87D47-A501-4F81-8DA8-A0E675415CA7}">
      <dgm:prSet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Menor </a:t>
          </a:r>
          <a:r>
            <a:rPr lang="pt-BR" dirty="0" err="1">
              <a:solidFill>
                <a:srgbClr val="002060"/>
              </a:solidFill>
            </a:rPr>
            <a:t>interpretabilidade</a:t>
          </a:r>
          <a:endParaRPr lang="en-US" dirty="0">
            <a:solidFill>
              <a:srgbClr val="002060"/>
            </a:solidFill>
          </a:endParaRPr>
        </a:p>
      </dgm:t>
    </dgm:pt>
    <dgm:pt modelId="{F1AB46EA-471F-4717-BFD7-8B47E2B39192}" type="parTrans" cxnId="{0F868805-EC83-422D-91D9-7F247BCFC1BB}">
      <dgm:prSet/>
      <dgm:spPr/>
      <dgm:t>
        <a:bodyPr/>
        <a:lstStyle/>
        <a:p>
          <a:endParaRPr lang="en-US"/>
        </a:p>
      </dgm:t>
    </dgm:pt>
    <dgm:pt modelId="{5E2CCA0D-C161-4AF8-9DD9-CB3EBA709A37}" type="sibTrans" cxnId="{0F868805-EC83-422D-91D9-7F247BCFC1BB}">
      <dgm:prSet/>
      <dgm:spPr/>
      <dgm:t>
        <a:bodyPr/>
        <a:lstStyle/>
        <a:p>
          <a:endParaRPr lang="en-US"/>
        </a:p>
      </dgm:t>
    </dgm:pt>
    <dgm:pt modelId="{027F3598-FEFD-4C94-A169-CCB7B8BA844A}">
      <dgm:prSet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Pode ter performance inferior a </a:t>
          </a:r>
          <a:r>
            <a:rPr lang="pt-BR" dirty="0" err="1">
              <a:solidFill>
                <a:srgbClr val="002060"/>
              </a:solidFill>
            </a:rPr>
            <a:t>random</a:t>
          </a:r>
          <a:r>
            <a:rPr lang="pt-BR" dirty="0">
              <a:solidFill>
                <a:srgbClr val="002060"/>
              </a:solidFill>
            </a:rPr>
            <a:t> </a:t>
          </a:r>
          <a:r>
            <a:rPr lang="pt-BR" dirty="0" err="1">
              <a:solidFill>
                <a:srgbClr val="002060"/>
              </a:solidFill>
            </a:rPr>
            <a:t>forest</a:t>
          </a:r>
          <a:endParaRPr lang="en-US" dirty="0">
            <a:solidFill>
              <a:srgbClr val="002060"/>
            </a:solidFill>
          </a:endParaRPr>
        </a:p>
      </dgm:t>
    </dgm:pt>
    <dgm:pt modelId="{52DF6896-93CF-472B-977D-FB68D3EEBDBC}" type="parTrans" cxnId="{F73A4797-8CC4-4387-BCE3-0B7F4E4CA8E7}">
      <dgm:prSet/>
      <dgm:spPr/>
      <dgm:t>
        <a:bodyPr/>
        <a:lstStyle/>
        <a:p>
          <a:endParaRPr lang="en-US"/>
        </a:p>
      </dgm:t>
    </dgm:pt>
    <dgm:pt modelId="{1EA5DC61-B36E-49C4-A3CE-E36D67F13A37}" type="sibTrans" cxnId="{F73A4797-8CC4-4387-BCE3-0B7F4E4CA8E7}">
      <dgm:prSet/>
      <dgm:spPr/>
      <dgm:t>
        <a:bodyPr/>
        <a:lstStyle/>
        <a:p>
          <a:endParaRPr lang="en-US"/>
        </a:p>
      </dgm:t>
    </dgm:pt>
    <dgm:pt modelId="{85C7C570-11A1-41C1-8E5D-BB380C4AE0F8}">
      <dgm:prSet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Variáveis não relevantes podem influenciar na má performance do modelo (pela escolha aleatória). </a:t>
          </a:r>
          <a:endParaRPr lang="en-US" dirty="0">
            <a:solidFill>
              <a:srgbClr val="002060"/>
            </a:solidFill>
          </a:endParaRPr>
        </a:p>
      </dgm:t>
    </dgm:pt>
    <dgm:pt modelId="{EEB6F47A-3C37-4E88-9C16-9D2B1F5C6572}" type="parTrans" cxnId="{6FF5B58F-D3DC-41E2-B88D-BACD42B453AD}">
      <dgm:prSet/>
      <dgm:spPr/>
      <dgm:t>
        <a:bodyPr/>
        <a:lstStyle/>
        <a:p>
          <a:endParaRPr lang="en-US"/>
        </a:p>
      </dgm:t>
    </dgm:pt>
    <dgm:pt modelId="{CC71326C-27F1-4E5D-92F1-2C77D6138395}" type="sibTrans" cxnId="{6FF5B58F-D3DC-41E2-B88D-BACD42B453AD}">
      <dgm:prSet/>
      <dgm:spPr/>
      <dgm:t>
        <a:bodyPr/>
        <a:lstStyle/>
        <a:p>
          <a:endParaRPr lang="en-US"/>
        </a:p>
      </dgm:t>
    </dgm:pt>
    <dgm:pt modelId="{B54E555B-075B-4C87-B251-A37584EBAF70}">
      <dgm:prSet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Necessário atenção ao pré-processamento para selecionar variáveis mais relevantes</a:t>
          </a:r>
          <a:endParaRPr lang="en-US" dirty="0">
            <a:solidFill>
              <a:srgbClr val="002060"/>
            </a:solidFill>
          </a:endParaRPr>
        </a:p>
      </dgm:t>
    </dgm:pt>
    <dgm:pt modelId="{F17455E9-9F51-4668-BDF3-CECC9A021E19}" type="parTrans" cxnId="{0B3525CF-93D7-4629-9390-7A38A7DBD1F2}">
      <dgm:prSet/>
      <dgm:spPr/>
      <dgm:t>
        <a:bodyPr/>
        <a:lstStyle/>
        <a:p>
          <a:endParaRPr lang="en-US"/>
        </a:p>
      </dgm:t>
    </dgm:pt>
    <dgm:pt modelId="{DB5F3003-AEAA-4D1F-91CA-7E5BDA1E9D5B}" type="sibTrans" cxnId="{0B3525CF-93D7-4629-9390-7A38A7DBD1F2}">
      <dgm:prSet/>
      <dgm:spPr/>
      <dgm:t>
        <a:bodyPr/>
        <a:lstStyle/>
        <a:p>
          <a:endParaRPr lang="en-US"/>
        </a:p>
      </dgm:t>
    </dgm:pt>
    <dgm:pt modelId="{21A657E9-212E-4D6F-A6F2-CFE332053A6F}">
      <dgm:prSet/>
      <dgm:spPr/>
      <dgm:t>
        <a:bodyPr/>
        <a:lstStyle/>
        <a:p>
          <a:endParaRPr lang="en-US" dirty="0"/>
        </a:p>
      </dgm:t>
    </dgm:pt>
    <dgm:pt modelId="{A547F65A-4D58-4934-98BD-D70710BF073E}" type="parTrans" cxnId="{02855242-8398-46CD-A092-F83DC1795B2C}">
      <dgm:prSet/>
      <dgm:spPr/>
      <dgm:t>
        <a:bodyPr/>
        <a:lstStyle/>
        <a:p>
          <a:endParaRPr lang="pt-BR"/>
        </a:p>
      </dgm:t>
    </dgm:pt>
    <dgm:pt modelId="{9B11B45B-8EB7-49F2-A491-2361CF9A712B}" type="sibTrans" cxnId="{02855242-8398-46CD-A092-F83DC1795B2C}">
      <dgm:prSet/>
      <dgm:spPr/>
      <dgm:t>
        <a:bodyPr/>
        <a:lstStyle/>
        <a:p>
          <a:endParaRPr lang="pt-BR"/>
        </a:p>
      </dgm:t>
    </dgm:pt>
    <dgm:pt modelId="{4BAC5956-38F2-439A-8D68-4BB8B82BEC1E}">
      <dgm:prSet/>
      <dgm:spPr/>
      <dgm:t>
        <a:bodyPr/>
        <a:lstStyle/>
        <a:p>
          <a:endParaRPr lang="en-US" dirty="0">
            <a:solidFill>
              <a:srgbClr val="002060"/>
            </a:solidFill>
          </a:endParaRPr>
        </a:p>
      </dgm:t>
    </dgm:pt>
    <dgm:pt modelId="{6C688EA9-038C-4C3D-82F7-A38C30E41F42}" type="parTrans" cxnId="{97B50636-B38D-4987-9441-E28E47398084}">
      <dgm:prSet/>
      <dgm:spPr/>
      <dgm:t>
        <a:bodyPr/>
        <a:lstStyle/>
        <a:p>
          <a:endParaRPr lang="pt-BR"/>
        </a:p>
      </dgm:t>
    </dgm:pt>
    <dgm:pt modelId="{CC251F18-EA95-41BF-B374-39FBFE9DA2C1}" type="sibTrans" cxnId="{97B50636-B38D-4987-9441-E28E47398084}">
      <dgm:prSet/>
      <dgm:spPr/>
      <dgm:t>
        <a:bodyPr/>
        <a:lstStyle/>
        <a:p>
          <a:endParaRPr lang="pt-BR"/>
        </a:p>
      </dgm:t>
    </dgm:pt>
    <dgm:pt modelId="{AE99C8B1-CBFC-4F21-81F0-A0B52C226615}">
      <dgm:prSet/>
      <dgm:spPr/>
      <dgm:t>
        <a:bodyPr/>
        <a:lstStyle/>
        <a:p>
          <a:endParaRPr lang="en-US" dirty="0">
            <a:solidFill>
              <a:srgbClr val="002060"/>
            </a:solidFill>
          </a:endParaRPr>
        </a:p>
      </dgm:t>
    </dgm:pt>
    <dgm:pt modelId="{C393032A-7C44-43F7-81DA-E5B788CCAF82}" type="parTrans" cxnId="{9357EF23-A51A-4344-AA10-E70FF96B62D7}">
      <dgm:prSet/>
      <dgm:spPr/>
      <dgm:t>
        <a:bodyPr/>
        <a:lstStyle/>
        <a:p>
          <a:endParaRPr lang="pt-BR"/>
        </a:p>
      </dgm:t>
    </dgm:pt>
    <dgm:pt modelId="{43128D0F-E631-4B38-AB2C-90696DAF1F34}" type="sibTrans" cxnId="{9357EF23-A51A-4344-AA10-E70FF96B62D7}">
      <dgm:prSet/>
      <dgm:spPr/>
      <dgm:t>
        <a:bodyPr/>
        <a:lstStyle/>
        <a:p>
          <a:endParaRPr lang="pt-BR"/>
        </a:p>
      </dgm:t>
    </dgm:pt>
    <dgm:pt modelId="{FD220249-9092-4D5E-B943-C12751055F6C}" type="pres">
      <dgm:prSet presAssocID="{546C0CB8-FF95-43B4-AECA-18A644D037A1}" presName="linear" presStyleCnt="0">
        <dgm:presLayoutVars>
          <dgm:animLvl val="lvl"/>
          <dgm:resizeHandles val="exact"/>
        </dgm:presLayoutVars>
      </dgm:prSet>
      <dgm:spPr/>
    </dgm:pt>
    <dgm:pt modelId="{132409DA-0013-4A1B-9C6E-E8B5AF45405D}" type="pres">
      <dgm:prSet presAssocID="{D70C9FD3-DFE6-474C-A981-0943A42E952A}" presName="parentText" presStyleLbl="node1" presStyleIdx="0" presStyleCnt="2" custLinFactNeighborY="-24607">
        <dgm:presLayoutVars>
          <dgm:chMax val="0"/>
          <dgm:bulletEnabled val="1"/>
        </dgm:presLayoutVars>
      </dgm:prSet>
      <dgm:spPr/>
    </dgm:pt>
    <dgm:pt modelId="{BE3F8E96-4D03-447C-AE59-9AD2218E84BB}" type="pres">
      <dgm:prSet presAssocID="{D70C9FD3-DFE6-474C-A981-0943A42E952A}" presName="childText" presStyleLbl="revTx" presStyleIdx="0" presStyleCnt="2" custAng="0">
        <dgm:presLayoutVars>
          <dgm:bulletEnabled val="1"/>
        </dgm:presLayoutVars>
      </dgm:prSet>
      <dgm:spPr/>
    </dgm:pt>
    <dgm:pt modelId="{38AECFB5-CB88-4B32-9BE6-72F47B0D1CD3}" type="pres">
      <dgm:prSet presAssocID="{61DD9AF4-37A7-4143-B4BA-15EC864593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EA91FE-FC97-48B1-904F-DEE0549B09A5}" type="pres">
      <dgm:prSet presAssocID="{61DD9AF4-37A7-4143-B4BA-15EC8645939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868805-EC83-422D-91D9-7F247BCFC1BB}" srcId="{61DD9AF4-37A7-4143-B4BA-15EC86459398}" destId="{E0A87D47-A501-4F81-8DA8-A0E675415CA7}" srcOrd="1" destOrd="0" parTransId="{F1AB46EA-471F-4717-BFD7-8B47E2B39192}" sibTransId="{5E2CCA0D-C161-4AF8-9DD9-CB3EBA709A37}"/>
    <dgm:cxn modelId="{F36B8412-EBCE-42D2-BBAD-7AAAEB664098}" srcId="{546C0CB8-FF95-43B4-AECA-18A644D037A1}" destId="{61DD9AF4-37A7-4143-B4BA-15EC86459398}" srcOrd="1" destOrd="0" parTransId="{EEBC4A6C-8B52-411F-9145-8C7654766E71}" sibTransId="{741C1BAC-6AB4-4DFE-A3A5-0B7B77247E96}"/>
    <dgm:cxn modelId="{9357EF23-A51A-4344-AA10-E70FF96B62D7}" srcId="{D70C9FD3-DFE6-474C-A981-0943A42E952A}" destId="{AE99C8B1-CBFC-4F21-81F0-A0B52C226615}" srcOrd="0" destOrd="0" parTransId="{C393032A-7C44-43F7-81DA-E5B788CCAF82}" sibTransId="{43128D0F-E631-4B38-AB2C-90696DAF1F34}"/>
    <dgm:cxn modelId="{1A91B224-4BF5-40BC-B6D5-9A95DDBF106E}" type="presOf" srcId="{4BAC5956-38F2-439A-8D68-4BB8B82BEC1E}" destId="{2AEA91FE-FC97-48B1-904F-DEE0549B09A5}" srcOrd="0" destOrd="0" presId="urn:microsoft.com/office/officeart/2005/8/layout/vList2"/>
    <dgm:cxn modelId="{97B50636-B38D-4987-9441-E28E47398084}" srcId="{61DD9AF4-37A7-4143-B4BA-15EC86459398}" destId="{4BAC5956-38F2-439A-8D68-4BB8B82BEC1E}" srcOrd="0" destOrd="0" parTransId="{6C688EA9-038C-4C3D-82F7-A38C30E41F42}" sibTransId="{CC251F18-EA95-41BF-B374-39FBFE9DA2C1}"/>
    <dgm:cxn modelId="{40A88639-F2B3-43AB-A37E-6667BD0789C7}" type="presOf" srcId="{10179AC2-C09B-42EF-BBDA-C98FC0CF2835}" destId="{BE3F8E96-4D03-447C-AE59-9AD2218E84BB}" srcOrd="0" destOrd="2" presId="urn:microsoft.com/office/officeart/2005/8/layout/vList2"/>
    <dgm:cxn modelId="{02855242-8398-46CD-A092-F83DC1795B2C}" srcId="{D70C9FD3-DFE6-474C-A981-0943A42E952A}" destId="{21A657E9-212E-4D6F-A6F2-CFE332053A6F}" srcOrd="4" destOrd="0" parTransId="{A547F65A-4D58-4934-98BD-D70710BF073E}" sibTransId="{9B11B45B-8EB7-49F2-A491-2361CF9A712B}"/>
    <dgm:cxn modelId="{5DEC4064-95B8-49A2-B7B8-A5B845868C1C}" type="presOf" srcId="{B54E555B-075B-4C87-B251-A37584EBAF70}" destId="{2AEA91FE-FC97-48B1-904F-DEE0549B09A5}" srcOrd="0" destOrd="4" presId="urn:microsoft.com/office/officeart/2005/8/layout/vList2"/>
    <dgm:cxn modelId="{87B53D66-170B-4C90-BAD4-BC5FD932F7E6}" type="presOf" srcId="{D70C9FD3-DFE6-474C-A981-0943A42E952A}" destId="{132409DA-0013-4A1B-9C6E-E8B5AF45405D}" srcOrd="0" destOrd="0" presId="urn:microsoft.com/office/officeart/2005/8/layout/vList2"/>
    <dgm:cxn modelId="{DD98506C-86A3-4079-9694-FCFDA5655EEE}" type="presOf" srcId="{81CF5AF3-5D20-43DB-879F-066A2321A3CA}" destId="{BE3F8E96-4D03-447C-AE59-9AD2218E84BB}" srcOrd="0" destOrd="1" presId="urn:microsoft.com/office/officeart/2005/8/layout/vList2"/>
    <dgm:cxn modelId="{B9E6FB4C-5C5A-4354-92CA-8924FBF1A2AD}" srcId="{D70C9FD3-DFE6-474C-A981-0943A42E952A}" destId="{22AFF36F-CE8C-4857-A9FB-3D2088774BDC}" srcOrd="3" destOrd="0" parTransId="{A2EC8F24-230C-40A4-BBDB-5F2DF36B6DEB}" sibTransId="{6BCF440A-CAF5-41CB-9E9A-E6CA318738FF}"/>
    <dgm:cxn modelId="{6FF5B58F-D3DC-41E2-B88D-BACD42B453AD}" srcId="{61DD9AF4-37A7-4143-B4BA-15EC86459398}" destId="{85C7C570-11A1-41C1-8E5D-BB380C4AE0F8}" srcOrd="3" destOrd="0" parTransId="{EEB6F47A-3C37-4E88-9C16-9D2B1F5C6572}" sibTransId="{CC71326C-27F1-4E5D-92F1-2C77D6138395}"/>
    <dgm:cxn modelId="{F73A4797-8CC4-4387-BCE3-0B7F4E4CA8E7}" srcId="{61DD9AF4-37A7-4143-B4BA-15EC86459398}" destId="{027F3598-FEFD-4C94-A169-CCB7B8BA844A}" srcOrd="2" destOrd="0" parTransId="{52DF6896-93CF-472B-977D-FB68D3EEBDBC}" sibTransId="{1EA5DC61-B36E-49C4-A3CE-E36D67F13A37}"/>
    <dgm:cxn modelId="{EA68099F-1211-4890-A99E-26ECFE554F31}" type="presOf" srcId="{027F3598-FEFD-4C94-A169-CCB7B8BA844A}" destId="{2AEA91FE-FC97-48B1-904F-DEE0549B09A5}" srcOrd="0" destOrd="2" presId="urn:microsoft.com/office/officeart/2005/8/layout/vList2"/>
    <dgm:cxn modelId="{3D840DA2-0881-43D6-8020-C6D4AAC89068}" srcId="{D70C9FD3-DFE6-474C-A981-0943A42E952A}" destId="{81CF5AF3-5D20-43DB-879F-066A2321A3CA}" srcOrd="1" destOrd="0" parTransId="{F174BAEB-03B8-407F-8E2A-A625820DE240}" sibTransId="{002663EB-B174-4A22-8D37-7DE4860C0F12}"/>
    <dgm:cxn modelId="{4497BDA6-ADEB-4BE7-B3AC-12862856E4E2}" type="presOf" srcId="{22AFF36F-CE8C-4857-A9FB-3D2088774BDC}" destId="{BE3F8E96-4D03-447C-AE59-9AD2218E84BB}" srcOrd="0" destOrd="3" presId="urn:microsoft.com/office/officeart/2005/8/layout/vList2"/>
    <dgm:cxn modelId="{FA5D4FA8-50D8-41DA-8E61-105757DC5323}" type="presOf" srcId="{21A657E9-212E-4D6F-A6F2-CFE332053A6F}" destId="{BE3F8E96-4D03-447C-AE59-9AD2218E84BB}" srcOrd="0" destOrd="4" presId="urn:microsoft.com/office/officeart/2005/8/layout/vList2"/>
    <dgm:cxn modelId="{CA0380AA-F902-4C7F-860C-BFAB25A40655}" type="presOf" srcId="{546C0CB8-FF95-43B4-AECA-18A644D037A1}" destId="{FD220249-9092-4D5E-B943-C12751055F6C}" srcOrd="0" destOrd="0" presId="urn:microsoft.com/office/officeart/2005/8/layout/vList2"/>
    <dgm:cxn modelId="{B3F291B1-02DE-4EEF-AFFD-7BBCE1A160F9}" type="presOf" srcId="{AE99C8B1-CBFC-4F21-81F0-A0B52C226615}" destId="{BE3F8E96-4D03-447C-AE59-9AD2218E84BB}" srcOrd="0" destOrd="0" presId="urn:microsoft.com/office/officeart/2005/8/layout/vList2"/>
    <dgm:cxn modelId="{7D27F7B8-8EB8-4456-9E1A-9193C1234BDF}" srcId="{D70C9FD3-DFE6-474C-A981-0943A42E952A}" destId="{10179AC2-C09B-42EF-BBDA-C98FC0CF2835}" srcOrd="2" destOrd="0" parTransId="{14E0C2A8-0F52-480E-99B6-B9B6E21F8BD3}" sibTransId="{E4669E82-BA49-4881-9E0B-C1B0B16E1C0F}"/>
    <dgm:cxn modelId="{0F7F0FB9-A730-45FB-B547-235D5C798CBF}" type="presOf" srcId="{85C7C570-11A1-41C1-8E5D-BB380C4AE0F8}" destId="{2AEA91FE-FC97-48B1-904F-DEE0549B09A5}" srcOrd="0" destOrd="3" presId="urn:microsoft.com/office/officeart/2005/8/layout/vList2"/>
    <dgm:cxn modelId="{F1EC4CC6-6418-41D0-9CF4-DFA65A10411E}" type="presOf" srcId="{E0A87D47-A501-4F81-8DA8-A0E675415CA7}" destId="{2AEA91FE-FC97-48B1-904F-DEE0549B09A5}" srcOrd="0" destOrd="1" presId="urn:microsoft.com/office/officeart/2005/8/layout/vList2"/>
    <dgm:cxn modelId="{0B3525CF-93D7-4629-9390-7A38A7DBD1F2}" srcId="{61DD9AF4-37A7-4143-B4BA-15EC86459398}" destId="{B54E555B-075B-4C87-B251-A37584EBAF70}" srcOrd="4" destOrd="0" parTransId="{F17455E9-9F51-4668-BDF3-CECC9A021E19}" sibTransId="{DB5F3003-AEAA-4D1F-91CA-7E5BDA1E9D5B}"/>
    <dgm:cxn modelId="{D06976D3-ADF1-497A-B462-ED1A2A54A4CD}" type="presOf" srcId="{61DD9AF4-37A7-4143-B4BA-15EC86459398}" destId="{38AECFB5-CB88-4B32-9BE6-72F47B0D1CD3}" srcOrd="0" destOrd="0" presId="urn:microsoft.com/office/officeart/2005/8/layout/vList2"/>
    <dgm:cxn modelId="{89A60DF2-CC50-4AF1-8C3C-2B89646F0B21}" srcId="{546C0CB8-FF95-43B4-AECA-18A644D037A1}" destId="{D70C9FD3-DFE6-474C-A981-0943A42E952A}" srcOrd="0" destOrd="0" parTransId="{68B3D5DA-F8C4-4FEA-9F0B-8F21A83353D0}" sibTransId="{DE752300-9F4E-4062-9704-F1D4465CAD3E}"/>
    <dgm:cxn modelId="{42801BB3-C2EC-470B-B49F-5571DB548EEB}" type="presParOf" srcId="{FD220249-9092-4D5E-B943-C12751055F6C}" destId="{132409DA-0013-4A1B-9C6E-E8B5AF45405D}" srcOrd="0" destOrd="0" presId="urn:microsoft.com/office/officeart/2005/8/layout/vList2"/>
    <dgm:cxn modelId="{81700B31-8A95-4DA7-8592-C91D66F70023}" type="presParOf" srcId="{FD220249-9092-4D5E-B943-C12751055F6C}" destId="{BE3F8E96-4D03-447C-AE59-9AD2218E84BB}" srcOrd="1" destOrd="0" presId="urn:microsoft.com/office/officeart/2005/8/layout/vList2"/>
    <dgm:cxn modelId="{7BB88E09-7D50-4624-BA6F-1BDF90235127}" type="presParOf" srcId="{FD220249-9092-4D5E-B943-C12751055F6C}" destId="{38AECFB5-CB88-4B32-9BE6-72F47B0D1CD3}" srcOrd="2" destOrd="0" presId="urn:microsoft.com/office/officeart/2005/8/layout/vList2"/>
    <dgm:cxn modelId="{D6DA8E30-DCC0-495C-BCB9-1BFC55DC7F92}" type="presParOf" srcId="{FD220249-9092-4D5E-B943-C12751055F6C}" destId="{2AEA91FE-FC97-48B1-904F-DEE0549B09A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u="none" kern="1200" dirty="0"/>
            <a:t>Funcionamento</a:t>
          </a:r>
          <a:endParaRPr lang="pt-BR" sz="2400" kern="1200" noProof="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7823717" y="284558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7398170" y="2649213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noProof="0" dirty="0"/>
            <a:t>Benefícios e Desvantagens</a:t>
          </a:r>
        </a:p>
      </dsp:txBody>
      <dsp:txXfrm>
        <a:off x="7398170" y="2649213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4307311" y="474254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760237" y="26688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u="none" kern="1200" dirty="0"/>
            <a:t>Principais Métodos</a:t>
          </a:r>
          <a:endParaRPr lang="pt-BR" sz="2400" kern="1200" noProof="0" dirty="0"/>
        </a:p>
      </dsp:txBody>
      <dsp:txXfrm>
        <a:off x="3760237" y="26688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282329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1520691" y="382153"/>
          <a:ext cx="3052020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Etapa 1	</a:t>
          </a:r>
        </a:p>
      </dsp:txBody>
      <dsp:txXfrm>
        <a:off x="1520691" y="382153"/>
        <a:ext cx="3052020" cy="712787"/>
      </dsp:txXfrm>
    </dsp:sp>
    <dsp:sp modelId="{07CB3071-D555-47DA-A36A-69EB91531FD8}">
      <dsp:nvSpPr>
        <dsp:cNvPr id="0" name=""/>
        <dsp:cNvSpPr/>
      </dsp:nvSpPr>
      <dsp:spPr>
        <a:xfrm>
          <a:off x="158227" y="250633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1570170" y="1609246"/>
          <a:ext cx="306631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Etapa 2</a:t>
          </a:r>
        </a:p>
      </dsp:txBody>
      <dsp:txXfrm>
        <a:off x="1570170" y="1609246"/>
        <a:ext cx="3066311" cy="712787"/>
      </dsp:txXfrm>
    </dsp:sp>
    <dsp:sp modelId="{3F8116AC-FAC3-4E95-9865-93CCFEB191B9}">
      <dsp:nvSpPr>
        <dsp:cNvPr id="0" name=""/>
        <dsp:cNvSpPr/>
      </dsp:nvSpPr>
      <dsp:spPr>
        <a:xfrm>
          <a:off x="476317" y="1306949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1452823" y="2727567"/>
          <a:ext cx="3311693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Etapa 3</a:t>
          </a:r>
        </a:p>
      </dsp:txBody>
      <dsp:txXfrm>
        <a:off x="1452823" y="2727567"/>
        <a:ext cx="3311693" cy="712787"/>
      </dsp:txXfrm>
    </dsp:sp>
    <dsp:sp modelId="{A965097E-32F1-4AB8-8C4E-2814A7596B2F}">
      <dsp:nvSpPr>
        <dsp:cNvPr id="0" name=""/>
        <dsp:cNvSpPr/>
      </dsp:nvSpPr>
      <dsp:spPr>
        <a:xfrm>
          <a:off x="89398" y="2336829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2AD52-4813-49C8-9D93-35E4C3875DFD}">
      <dsp:nvSpPr>
        <dsp:cNvPr id="0" name=""/>
        <dsp:cNvSpPr/>
      </dsp:nvSpPr>
      <dsp:spPr>
        <a:xfrm>
          <a:off x="0" y="359101"/>
          <a:ext cx="11029615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458216" rIns="8560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Classificação e regressão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Melhor split - Entropia, Log-loss (Ganho de informação de Shannon) e Gini</a:t>
          </a:r>
          <a:endParaRPr lang="en-US" sz="2200" kern="1200"/>
        </a:p>
      </dsp:txBody>
      <dsp:txXfrm>
        <a:off x="0" y="359101"/>
        <a:ext cx="11029615" cy="1247400"/>
      </dsp:txXfrm>
    </dsp:sp>
    <dsp:sp modelId="{762E81E8-02F7-4E4D-8EF5-C199A860A640}">
      <dsp:nvSpPr>
        <dsp:cNvPr id="0" name=""/>
        <dsp:cNvSpPr/>
      </dsp:nvSpPr>
      <dsp:spPr>
        <a:xfrm>
          <a:off x="551480" y="34381"/>
          <a:ext cx="772073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Extensão da Árvore de Decisão (Leo </a:t>
          </a:r>
          <a:r>
            <a:rPr lang="pt-BR" sz="2200" kern="1200" dirty="0" err="1"/>
            <a:t>Breiman</a:t>
          </a:r>
          <a:r>
            <a:rPr lang="pt-BR" sz="2200" kern="1200" dirty="0"/>
            <a:t> e Adele </a:t>
          </a:r>
          <a:r>
            <a:rPr lang="pt-BR" sz="2200" kern="1200" dirty="0" err="1"/>
            <a:t>Cutler</a:t>
          </a:r>
          <a:r>
            <a:rPr lang="pt-BR" sz="2200" kern="1200" dirty="0"/>
            <a:t>, 1996)</a:t>
          </a:r>
          <a:endParaRPr lang="en-US" sz="2200" kern="1200" dirty="0"/>
        </a:p>
      </dsp:txBody>
      <dsp:txXfrm>
        <a:off x="583183" y="66084"/>
        <a:ext cx="7657324" cy="586034"/>
      </dsp:txXfrm>
    </dsp:sp>
    <dsp:sp modelId="{65B04E62-BE47-4F86-85E9-0AEE3C8F60F5}">
      <dsp:nvSpPr>
        <dsp:cNvPr id="0" name=""/>
        <dsp:cNvSpPr/>
      </dsp:nvSpPr>
      <dsp:spPr>
        <a:xfrm>
          <a:off x="0" y="2050021"/>
          <a:ext cx="1102961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458216" rIns="8560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Tomada de decisão colaborativa - “Opinião” de vários estimadores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Treinadas com amostras aleatórias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Considerado subconjunto de features para split - aumento da variabilidade</a:t>
          </a:r>
          <a:endParaRPr lang="en-US" sz="2200" kern="1200"/>
        </a:p>
      </dsp:txBody>
      <dsp:txXfrm>
        <a:off x="0" y="2050021"/>
        <a:ext cx="11029615" cy="1593900"/>
      </dsp:txXfrm>
    </dsp:sp>
    <dsp:sp modelId="{2FB6F676-BD1A-493E-B604-CEA2FC49E6F4}">
      <dsp:nvSpPr>
        <dsp:cNvPr id="0" name=""/>
        <dsp:cNvSpPr/>
      </dsp:nvSpPr>
      <dsp:spPr>
        <a:xfrm>
          <a:off x="551480" y="1725301"/>
          <a:ext cx="772073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Exército de árvores de decisão</a:t>
          </a:r>
          <a:endParaRPr lang="en-US" sz="2200" kern="1200"/>
        </a:p>
      </dsp:txBody>
      <dsp:txXfrm>
        <a:off x="583183" y="1757004"/>
        <a:ext cx="765732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409DA-0013-4A1B-9C6E-E8B5AF45405D}">
      <dsp:nvSpPr>
        <dsp:cNvPr id="0" name=""/>
        <dsp:cNvSpPr/>
      </dsp:nvSpPr>
      <dsp:spPr>
        <a:xfrm>
          <a:off x="0" y="0"/>
          <a:ext cx="1102961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Pontos positivos:</a:t>
          </a:r>
          <a:endParaRPr lang="en-US" sz="2300" kern="1200" dirty="0"/>
        </a:p>
      </dsp:txBody>
      <dsp:txXfrm>
        <a:off x="26273" y="26273"/>
        <a:ext cx="10977069" cy="485654"/>
      </dsp:txXfrm>
    </dsp:sp>
    <dsp:sp modelId="{BE3F8E96-4D03-447C-AE59-9AD2218E84BB}">
      <dsp:nvSpPr>
        <dsp:cNvPr id="0" name=""/>
        <dsp:cNvSpPr/>
      </dsp:nvSpPr>
      <dsp:spPr>
        <a:xfrm>
          <a:off x="0" y="608264"/>
          <a:ext cx="11029615" cy="14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>
              <a:solidFill>
                <a:srgbClr val="002060"/>
              </a:solidFill>
            </a:rPr>
            <a:t>Menor tempo de treinamento (comparada a </a:t>
          </a:r>
          <a:r>
            <a:rPr lang="pt-BR" sz="1800" kern="1200" dirty="0" err="1">
              <a:solidFill>
                <a:srgbClr val="002060"/>
              </a:solidFill>
            </a:rPr>
            <a:t>random</a:t>
          </a:r>
          <a:r>
            <a:rPr lang="pt-BR" sz="1800" kern="1200" dirty="0">
              <a:solidFill>
                <a:srgbClr val="002060"/>
              </a:solidFill>
            </a:rPr>
            <a:t> </a:t>
          </a:r>
          <a:r>
            <a:rPr lang="pt-BR" sz="1800" kern="1200" dirty="0" err="1">
              <a:solidFill>
                <a:srgbClr val="002060"/>
              </a:solidFill>
            </a:rPr>
            <a:t>forest</a:t>
          </a:r>
          <a:r>
            <a:rPr lang="pt-BR" sz="1800" kern="1200" dirty="0">
              <a:solidFill>
                <a:srgbClr val="002060"/>
              </a:solidFill>
            </a:rPr>
            <a:t>, pelo split aleatório)</a:t>
          </a:r>
          <a:endParaRPr lang="en-US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>
              <a:solidFill>
                <a:srgbClr val="002060"/>
              </a:solidFill>
            </a:rPr>
            <a:t>Modelo menos enviesado</a:t>
          </a:r>
          <a:endParaRPr lang="en-US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>
              <a:solidFill>
                <a:srgbClr val="002060"/>
              </a:solidFill>
            </a:rPr>
            <a:t>Reduz </a:t>
          </a:r>
          <a:r>
            <a:rPr lang="pt-BR" sz="1800" kern="1200" dirty="0" err="1">
              <a:solidFill>
                <a:srgbClr val="002060"/>
              </a:solidFill>
            </a:rPr>
            <a:t>overfitting</a:t>
          </a:r>
          <a:endParaRPr lang="en-US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608264"/>
        <a:ext cx="11029615" cy="1475910"/>
      </dsp:txXfrm>
    </dsp:sp>
    <dsp:sp modelId="{38AECFB5-CB88-4B32-9BE6-72F47B0D1CD3}">
      <dsp:nvSpPr>
        <dsp:cNvPr id="0" name=""/>
        <dsp:cNvSpPr/>
      </dsp:nvSpPr>
      <dsp:spPr>
        <a:xfrm>
          <a:off x="0" y="2084174"/>
          <a:ext cx="1102961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Pontos negativos:</a:t>
          </a:r>
          <a:endParaRPr lang="en-US" sz="2300" kern="1200"/>
        </a:p>
      </dsp:txBody>
      <dsp:txXfrm>
        <a:off x="26273" y="2110447"/>
        <a:ext cx="10977069" cy="485654"/>
      </dsp:txXfrm>
    </dsp:sp>
    <dsp:sp modelId="{2AEA91FE-FC97-48B1-904F-DEE0549B09A5}">
      <dsp:nvSpPr>
        <dsp:cNvPr id="0" name=""/>
        <dsp:cNvSpPr/>
      </dsp:nvSpPr>
      <dsp:spPr>
        <a:xfrm>
          <a:off x="0" y="2622374"/>
          <a:ext cx="11029615" cy="14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>
              <a:solidFill>
                <a:srgbClr val="002060"/>
              </a:solidFill>
            </a:rPr>
            <a:t>Menor </a:t>
          </a:r>
          <a:r>
            <a:rPr lang="pt-BR" sz="1800" kern="1200" dirty="0" err="1">
              <a:solidFill>
                <a:srgbClr val="002060"/>
              </a:solidFill>
            </a:rPr>
            <a:t>interpretabilidade</a:t>
          </a:r>
          <a:endParaRPr lang="en-US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>
              <a:solidFill>
                <a:srgbClr val="002060"/>
              </a:solidFill>
            </a:rPr>
            <a:t>Pode ter performance inferior a </a:t>
          </a:r>
          <a:r>
            <a:rPr lang="pt-BR" sz="1800" kern="1200" dirty="0" err="1">
              <a:solidFill>
                <a:srgbClr val="002060"/>
              </a:solidFill>
            </a:rPr>
            <a:t>random</a:t>
          </a:r>
          <a:r>
            <a:rPr lang="pt-BR" sz="1800" kern="1200" dirty="0">
              <a:solidFill>
                <a:srgbClr val="002060"/>
              </a:solidFill>
            </a:rPr>
            <a:t> </a:t>
          </a:r>
          <a:r>
            <a:rPr lang="pt-BR" sz="1800" kern="1200" dirty="0" err="1">
              <a:solidFill>
                <a:srgbClr val="002060"/>
              </a:solidFill>
            </a:rPr>
            <a:t>forest</a:t>
          </a:r>
          <a:endParaRPr lang="en-US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>
              <a:solidFill>
                <a:srgbClr val="002060"/>
              </a:solidFill>
            </a:rPr>
            <a:t>Variáveis não relevantes podem influenciar na má performance do modelo (pela escolha aleatória). </a:t>
          </a:r>
          <a:endParaRPr lang="en-US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>
              <a:solidFill>
                <a:srgbClr val="002060"/>
              </a:solidFill>
            </a:rPr>
            <a:t>Necessário atenção ao pré-processamento para selecionar variáveis mais relevantes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2622374"/>
        <a:ext cx="11029615" cy="147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1">
  <dgm:title val="Lista de Rót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07/05/2024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07/05/2024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1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rains.dev/2023/random-forests-algoritmos-baseados-em-arvores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Ensemble</a:t>
            </a:r>
            <a:r>
              <a:rPr lang="pt-BR" sz="4800" dirty="0">
                <a:solidFill>
                  <a:schemeClr val="bg1"/>
                </a:solidFill>
              </a:rPr>
              <a:t> </a:t>
            </a:r>
            <a:r>
              <a:rPr lang="pt-BR" sz="4800" dirty="0" err="1">
                <a:solidFill>
                  <a:schemeClr val="bg1"/>
                </a:solidFill>
              </a:rPr>
              <a:t>Methods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Grupo 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ntendo Mapa&#10;&#10;Descrição gerada automaticamente">
            <a:extLst>
              <a:ext uri="{FF2B5EF4-FFF2-40B4-BE49-F238E27FC236}">
                <a16:creationId xmlns:a16="http://schemas.microsoft.com/office/drawing/2014/main" id="{A692808D-76F8-FDE0-9FAF-A0D890A5E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grama&#10;&#10;Descrição gerada automaticamente">
            <a:extLst>
              <a:ext uri="{FF2B5EF4-FFF2-40B4-BE49-F238E27FC236}">
                <a16:creationId xmlns:a16="http://schemas.microsoft.com/office/drawing/2014/main" id="{BBCE031D-CEB9-1921-61BD-18270902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50" y="1206551"/>
            <a:ext cx="11950700" cy="484003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" name="Imagem 1" descr="Uma imagem contendo Mapa&#10;&#10;Descrição gerada automaticamente">
            <a:extLst>
              <a:ext uri="{FF2B5EF4-FFF2-40B4-BE49-F238E27FC236}">
                <a16:creationId xmlns:a16="http://schemas.microsoft.com/office/drawing/2014/main" id="{ACF98313-AB0C-9675-28DB-468E7094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B5016-AD42-41CF-B2CF-69098BF2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i="0" u="none" strike="noStrike" dirty="0" err="1">
                <a:effectLst/>
                <a:latin typeface="Arial" panose="020B0604020202020204" pitchFamily="34" charset="0"/>
              </a:rPr>
              <a:t>Bagging</a:t>
            </a:r>
            <a:r>
              <a:rPr lang="pt-BR" sz="3600" b="1" i="0" u="none" strike="noStrike" dirty="0">
                <a:effectLst/>
                <a:latin typeface="Arial" panose="020B0604020202020204" pitchFamily="34" charset="0"/>
              </a:rPr>
              <a:t> vs. </a:t>
            </a:r>
            <a:r>
              <a:rPr lang="pt-BR" sz="3600" b="1" i="0" u="none" strike="noStrike" dirty="0" err="1">
                <a:effectLst/>
                <a:latin typeface="Arial" panose="020B0604020202020204" pitchFamily="34" charset="0"/>
              </a:rPr>
              <a:t>Boosting</a:t>
            </a:r>
            <a:endParaRPr lang="pt-BR" sz="3600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7B1BEA2-6900-2F06-655E-8B66AB1E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05" y="1821344"/>
            <a:ext cx="11178189" cy="4966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BABFB438-51B6-ACAC-34B8-D35229DF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50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3323" y="908641"/>
            <a:ext cx="8399206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00"/>
              </a:lnSpc>
            </a:pPr>
            <a:r>
              <a:rPr lang="en-US" sz="4417" dirty="0">
                <a:solidFill>
                  <a:srgbClr val="002060"/>
                </a:solidFill>
                <a:latin typeface="HK Grotesk Bold"/>
              </a:rPr>
              <a:t>PRINCIPAIS MÉTODOS DE ENSEMBLE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57064" y="679450"/>
            <a:ext cx="849137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667">
                <a:solidFill>
                  <a:srgbClr val="FFFFFF"/>
                </a:solidFill>
                <a:latin typeface="HK Grotesk Medium"/>
              </a:rPr>
              <a:t>07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85800" y="2779627"/>
            <a:ext cx="2840942" cy="3169732"/>
            <a:chOff x="0" y="-9525"/>
            <a:chExt cx="5681884" cy="6339465"/>
          </a:xfrm>
        </p:grpSpPr>
        <p:sp>
          <p:nvSpPr>
            <p:cNvPr id="5" name="TextBox 5"/>
            <p:cNvSpPr txBox="1"/>
            <p:nvPr/>
          </p:nvSpPr>
          <p:spPr>
            <a:xfrm>
              <a:off x="1078" y="1065165"/>
              <a:ext cx="5680806" cy="5264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96"/>
                </a:lnSpc>
              </a:pPr>
              <a:r>
                <a:rPr lang="en-US" sz="1766" dirty="0" err="1">
                  <a:latin typeface="HK Grotesk Medium"/>
                </a:rPr>
                <a:t>Processa</a:t>
              </a:r>
              <a:r>
                <a:rPr lang="en-US" sz="1766" dirty="0">
                  <a:latin typeface="HK Grotesk Medium"/>
                </a:rPr>
                <a:t> </a:t>
              </a:r>
              <a:r>
                <a:rPr lang="en-US" sz="1766" dirty="0" err="1">
                  <a:latin typeface="HK Grotesk Medium"/>
                </a:rPr>
                <a:t>os</a:t>
              </a:r>
              <a:r>
                <a:rPr lang="en-US" sz="1766" dirty="0">
                  <a:latin typeface="HK Grotesk Medium"/>
                </a:rPr>
                <a:t> </a:t>
              </a:r>
              <a:r>
                <a:rPr lang="en-US" sz="1766" dirty="0" err="1">
                  <a:latin typeface="HK Grotesk Medium"/>
                </a:rPr>
                <a:t>modelos</a:t>
              </a:r>
              <a:r>
                <a:rPr lang="en-US" sz="1766" dirty="0">
                  <a:latin typeface="HK Grotesk Medium"/>
                </a:rPr>
                <a:t> de </a:t>
              </a:r>
              <a:r>
                <a:rPr lang="en-US" sz="1766" dirty="0" err="1">
                  <a:latin typeface="HK Grotesk Medium"/>
                </a:rPr>
                <a:t>maneira</a:t>
              </a:r>
              <a:r>
                <a:rPr lang="en-US" sz="1766" dirty="0">
                  <a:latin typeface="HK Grotesk Medium"/>
                </a:rPr>
                <a:t> </a:t>
              </a:r>
              <a:r>
                <a:rPr lang="en-US" sz="1766" dirty="0" err="1">
                  <a:solidFill>
                    <a:srgbClr val="CC515C"/>
                  </a:solidFill>
                  <a:latin typeface="HK Grotesk Medium"/>
                </a:rPr>
                <a:t>independente</a:t>
              </a:r>
              <a:r>
                <a:rPr lang="en-US" sz="1766" dirty="0">
                  <a:solidFill>
                    <a:srgbClr val="CC515C"/>
                  </a:solidFill>
                  <a:latin typeface="HK Grotesk Medium"/>
                </a:rPr>
                <a:t> </a:t>
              </a:r>
              <a:r>
                <a:rPr lang="en-US" sz="1766" dirty="0">
                  <a:solidFill>
                    <a:srgbClr val="FFFFFF"/>
                  </a:solidFill>
                  <a:latin typeface="HK Grotesk Medium"/>
                </a:rPr>
                <a:t>e </a:t>
              </a:r>
              <a:r>
                <a:rPr lang="en-US" sz="1766" dirty="0" err="1">
                  <a:solidFill>
                    <a:srgbClr val="CC515C"/>
                  </a:solidFill>
                  <a:latin typeface="HK Grotesk Medium"/>
                </a:rPr>
                <a:t>paralela</a:t>
              </a:r>
              <a:r>
                <a:rPr lang="en-US" sz="1766" dirty="0">
                  <a:latin typeface="HK Grotesk Medium"/>
                </a:rPr>
                <a:t>, e </a:t>
              </a:r>
              <a:r>
                <a:rPr lang="en-US" sz="1766" dirty="0" err="1">
                  <a:latin typeface="HK Grotesk Medium"/>
                </a:rPr>
                <a:t>depois</a:t>
              </a:r>
              <a:r>
                <a:rPr lang="en-US" sz="1766" dirty="0">
                  <a:latin typeface="HK Grotesk Medium"/>
                </a:rPr>
                <a:t> </a:t>
              </a:r>
              <a:r>
                <a:rPr lang="en-US" sz="1766" dirty="0" err="1">
                  <a:latin typeface="HK Grotesk Medium"/>
                </a:rPr>
                <a:t>os</a:t>
              </a:r>
              <a:r>
                <a:rPr lang="en-US" sz="1766" dirty="0">
                  <a:latin typeface="HK Grotesk Medium"/>
                </a:rPr>
                <a:t> </a:t>
              </a:r>
              <a:r>
                <a:rPr lang="en-US" sz="1766" dirty="0" err="1">
                  <a:latin typeface="HK Grotesk Medium"/>
                </a:rPr>
                <a:t>combinam</a:t>
              </a:r>
              <a:r>
                <a:rPr lang="en-US" sz="1766" dirty="0">
                  <a:latin typeface="HK Grotesk Medium"/>
                </a:rPr>
                <a:t> </a:t>
              </a:r>
              <a:r>
                <a:rPr lang="en-US" sz="1766" dirty="0" err="1">
                  <a:latin typeface="HK Grotesk Medium"/>
                </a:rPr>
                <a:t>utilizando</a:t>
              </a:r>
              <a:r>
                <a:rPr lang="en-US" sz="1766" dirty="0">
                  <a:solidFill>
                    <a:srgbClr val="FFFFFF"/>
                  </a:solidFill>
                  <a:latin typeface="HK Grotesk Medium"/>
                </a:rPr>
                <a:t> </a:t>
              </a:r>
              <a:r>
                <a:rPr lang="en-US" sz="1766" dirty="0" err="1">
                  <a:solidFill>
                    <a:srgbClr val="CC515C"/>
                  </a:solidFill>
                  <a:latin typeface="HK Grotesk Medium"/>
                </a:rPr>
                <a:t>padrões</a:t>
              </a:r>
              <a:r>
                <a:rPr lang="en-US" sz="1766" dirty="0">
                  <a:solidFill>
                    <a:srgbClr val="CC515C"/>
                  </a:solidFill>
                  <a:latin typeface="HK Grotesk Medium"/>
                </a:rPr>
                <a:t> </a:t>
              </a:r>
              <a:r>
                <a:rPr lang="en-US" sz="1766" dirty="0" err="1">
                  <a:solidFill>
                    <a:srgbClr val="CC515C"/>
                  </a:solidFill>
                  <a:latin typeface="HK Grotesk Medium"/>
                </a:rPr>
                <a:t>determinísticos</a:t>
              </a:r>
              <a:r>
                <a:rPr lang="en-US" sz="1766" dirty="0">
                  <a:solidFill>
                    <a:srgbClr val="FFFFFF"/>
                  </a:solidFill>
                  <a:latin typeface="HK Grotesk Medium"/>
                </a:rPr>
                <a:t>.</a:t>
              </a:r>
            </a:p>
            <a:p>
              <a:pPr>
                <a:lnSpc>
                  <a:spcPts val="2296"/>
                </a:lnSpc>
              </a:pPr>
              <a:endParaRPr lang="en-US" sz="1766" dirty="0">
                <a:latin typeface="HK Grotesk Medium"/>
              </a:endParaRPr>
            </a:p>
            <a:p>
              <a:pPr>
                <a:lnSpc>
                  <a:spcPts val="2296"/>
                </a:lnSpc>
              </a:pPr>
              <a:r>
                <a:rPr lang="en-US" sz="1766" dirty="0">
                  <a:latin typeface="HK Grotesk Medium"/>
                </a:rPr>
                <a:t>(</a:t>
              </a:r>
              <a:r>
                <a:rPr lang="en-US" sz="1766" dirty="0" err="1">
                  <a:latin typeface="HK Grotesk Medium"/>
                </a:rPr>
                <a:t>costuma</a:t>
              </a:r>
              <a:r>
                <a:rPr lang="en-US" sz="1766" dirty="0">
                  <a:latin typeface="HK Grotesk Medium"/>
                </a:rPr>
                <a:t> </a:t>
              </a:r>
              <a:r>
                <a:rPr lang="en-US" sz="1766" dirty="0" err="1">
                  <a:latin typeface="HK Grotesk Medium"/>
                </a:rPr>
                <a:t>considerar</a:t>
              </a:r>
              <a:r>
                <a:rPr lang="en-US" sz="1766" dirty="0">
                  <a:latin typeface="HK Grotesk Medium"/>
                </a:rPr>
                <a:t> </a:t>
              </a:r>
              <a:r>
                <a:rPr lang="en-US" sz="1766" dirty="0" err="1">
                  <a:latin typeface="HK Grotesk Medium"/>
                </a:rPr>
                <a:t>modelos</a:t>
              </a:r>
              <a:r>
                <a:rPr lang="en-US" sz="1766" dirty="0">
                  <a:latin typeface="HK Grotesk Medium"/>
                </a:rPr>
                <a:t> </a:t>
              </a:r>
              <a:r>
                <a:rPr lang="en-US" sz="1766" dirty="0" err="1">
                  <a:latin typeface="HK Grotesk Medium"/>
                </a:rPr>
                <a:t>fracos</a:t>
              </a:r>
              <a:r>
                <a:rPr lang="en-US" sz="1766" dirty="0">
                  <a:latin typeface="HK Grotesk Medium"/>
                </a:rPr>
                <a:t> </a:t>
              </a:r>
              <a:r>
                <a:rPr lang="en-US" sz="1766" dirty="0" err="1">
                  <a:solidFill>
                    <a:srgbClr val="FFBD59"/>
                  </a:solidFill>
                  <a:latin typeface="HK Grotesk Medium"/>
                </a:rPr>
                <a:t>homogêneos</a:t>
              </a:r>
              <a:r>
                <a:rPr lang="en-US" sz="1766" dirty="0">
                  <a:solidFill>
                    <a:srgbClr val="FFFFFF"/>
                  </a:solidFill>
                  <a:latin typeface="HK Grotesk Medium"/>
                </a:rPr>
                <a:t>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5680806" cy="547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sz="1833" dirty="0">
                  <a:solidFill>
                    <a:srgbClr val="002060"/>
                  </a:solidFill>
                  <a:latin typeface="HK Grotesk Bold"/>
                </a:rPr>
                <a:t>BAGGING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493964" y="2779626"/>
            <a:ext cx="2848438" cy="3163111"/>
            <a:chOff x="0" y="-9525"/>
            <a:chExt cx="5696876" cy="6326221"/>
          </a:xfrm>
        </p:grpSpPr>
        <p:sp>
          <p:nvSpPr>
            <p:cNvPr id="8" name="TextBox 8"/>
            <p:cNvSpPr txBox="1"/>
            <p:nvPr/>
          </p:nvSpPr>
          <p:spPr>
            <a:xfrm>
              <a:off x="0" y="1051537"/>
              <a:ext cx="5695796" cy="5265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02"/>
                </a:lnSpc>
              </a:pPr>
              <a:r>
                <a:rPr lang="en-US" sz="1771" dirty="0" err="1">
                  <a:latin typeface="HK Grotesk Medium"/>
                </a:rPr>
                <a:t>Processa</a:t>
              </a:r>
              <a:r>
                <a:rPr lang="en-US" sz="1771" dirty="0">
                  <a:latin typeface="HK Grotesk Medium"/>
                </a:rPr>
                <a:t> </a:t>
              </a:r>
              <a:r>
                <a:rPr lang="en-US" sz="1771" dirty="0" err="1">
                  <a:latin typeface="HK Grotesk Medium"/>
                </a:rPr>
                <a:t>os</a:t>
              </a:r>
              <a:r>
                <a:rPr lang="en-US" sz="1771" dirty="0">
                  <a:latin typeface="HK Grotesk Medium"/>
                </a:rPr>
                <a:t> </a:t>
              </a:r>
              <a:r>
                <a:rPr lang="en-US" sz="1771" dirty="0" err="1">
                  <a:latin typeface="HK Grotesk Medium"/>
                </a:rPr>
                <a:t>modelos</a:t>
              </a:r>
              <a:r>
                <a:rPr lang="en-US" sz="1771" dirty="0">
                  <a:latin typeface="HK Grotesk Medium"/>
                </a:rPr>
                <a:t> de </a:t>
              </a:r>
              <a:r>
                <a:rPr lang="en-US" sz="1771" dirty="0" err="1">
                  <a:latin typeface="HK Grotesk Medium"/>
                </a:rPr>
                <a:t>maneira</a:t>
              </a:r>
              <a:r>
                <a:rPr lang="en-US" sz="1771" dirty="0">
                  <a:latin typeface="HK Grotesk Medium"/>
                </a:rPr>
                <a:t> </a:t>
              </a:r>
              <a:r>
                <a:rPr lang="en-US" sz="1771" dirty="0" err="1">
                  <a:solidFill>
                    <a:srgbClr val="38B6FF"/>
                  </a:solidFill>
                  <a:latin typeface="HK Grotesk Medium"/>
                </a:rPr>
                <a:t>sequencial</a:t>
              </a:r>
              <a:r>
                <a:rPr lang="en-US" sz="1771" dirty="0">
                  <a:solidFill>
                    <a:srgbClr val="38B6FF"/>
                  </a:solidFill>
                  <a:latin typeface="HK Grotesk Medium"/>
                </a:rPr>
                <a:t> </a:t>
              </a:r>
              <a:r>
                <a:rPr lang="en-US" sz="1771" dirty="0">
                  <a:solidFill>
                    <a:srgbClr val="FFFFFF"/>
                  </a:solidFill>
                  <a:latin typeface="HK Grotesk Medium"/>
                </a:rPr>
                <a:t>e </a:t>
              </a:r>
              <a:r>
                <a:rPr lang="en-US" sz="1771" dirty="0" err="1">
                  <a:solidFill>
                    <a:srgbClr val="38B6FF"/>
                  </a:solidFill>
                  <a:latin typeface="HK Grotesk Medium"/>
                </a:rPr>
                <a:t>adaptativa</a:t>
              </a:r>
              <a:r>
                <a:rPr lang="en-US" sz="1771" dirty="0">
                  <a:latin typeface="HK Grotesk Medium"/>
                </a:rPr>
                <a:t>, e </a:t>
              </a:r>
              <a:r>
                <a:rPr lang="en-US" sz="1771" dirty="0" err="1">
                  <a:latin typeface="HK Grotesk Medium"/>
                </a:rPr>
                <a:t>depois</a:t>
              </a:r>
              <a:r>
                <a:rPr lang="en-US" sz="1771" dirty="0">
                  <a:latin typeface="HK Grotesk Medium"/>
                </a:rPr>
                <a:t> </a:t>
              </a:r>
              <a:r>
                <a:rPr lang="en-US" sz="1771" dirty="0" err="1">
                  <a:latin typeface="HK Grotesk Medium"/>
                </a:rPr>
                <a:t>os</a:t>
              </a:r>
              <a:r>
                <a:rPr lang="en-US" sz="1771" dirty="0">
                  <a:latin typeface="HK Grotesk Medium"/>
                </a:rPr>
                <a:t> </a:t>
              </a:r>
              <a:r>
                <a:rPr lang="en-US" sz="1771" dirty="0" err="1">
                  <a:latin typeface="HK Grotesk Medium"/>
                </a:rPr>
                <a:t>combinam</a:t>
              </a:r>
              <a:r>
                <a:rPr lang="en-US" sz="1771" dirty="0">
                  <a:latin typeface="HK Grotesk Medium"/>
                </a:rPr>
                <a:t> </a:t>
              </a:r>
              <a:r>
                <a:rPr lang="en-US" sz="1771" dirty="0" err="1">
                  <a:latin typeface="HK Grotesk Medium"/>
                </a:rPr>
                <a:t>utilizando</a:t>
              </a:r>
              <a:r>
                <a:rPr lang="en-US" sz="1771" dirty="0">
                  <a:latin typeface="HK Grotesk Medium"/>
                </a:rPr>
                <a:t> </a:t>
              </a:r>
              <a:r>
                <a:rPr lang="en-US" sz="1771" dirty="0" err="1">
                  <a:solidFill>
                    <a:srgbClr val="38B6FF"/>
                  </a:solidFill>
                  <a:latin typeface="HK Grotesk Medium"/>
                </a:rPr>
                <a:t>padrões</a:t>
              </a:r>
              <a:r>
                <a:rPr lang="en-US" sz="1771" dirty="0">
                  <a:solidFill>
                    <a:srgbClr val="38B6FF"/>
                  </a:solidFill>
                  <a:latin typeface="HK Grotesk Medium"/>
                </a:rPr>
                <a:t> </a:t>
              </a:r>
              <a:r>
                <a:rPr lang="en-US" sz="1771" dirty="0" err="1">
                  <a:solidFill>
                    <a:srgbClr val="38B6FF"/>
                  </a:solidFill>
                  <a:latin typeface="HK Grotesk Medium"/>
                </a:rPr>
                <a:t>determinísticos</a:t>
              </a:r>
              <a:r>
                <a:rPr lang="en-US" sz="1771" dirty="0">
                  <a:solidFill>
                    <a:srgbClr val="FFFFFF"/>
                  </a:solidFill>
                  <a:latin typeface="HK Grotesk Medium"/>
                </a:rPr>
                <a:t>.</a:t>
              </a:r>
            </a:p>
            <a:p>
              <a:pPr>
                <a:lnSpc>
                  <a:spcPts val="2302"/>
                </a:lnSpc>
              </a:pPr>
              <a:endParaRPr lang="en-US" sz="1771" dirty="0">
                <a:solidFill>
                  <a:srgbClr val="FFFFFF"/>
                </a:solidFill>
                <a:latin typeface="HK Grotesk Medium"/>
              </a:endParaRPr>
            </a:p>
            <a:p>
              <a:pPr>
                <a:lnSpc>
                  <a:spcPts val="2302"/>
                </a:lnSpc>
              </a:pPr>
              <a:r>
                <a:rPr lang="en-US" sz="1771" dirty="0">
                  <a:latin typeface="HK Grotesk Medium"/>
                </a:rPr>
                <a:t>(</a:t>
              </a:r>
              <a:r>
                <a:rPr lang="en-US" sz="1771" dirty="0" err="1">
                  <a:latin typeface="HK Grotesk Medium"/>
                </a:rPr>
                <a:t>costuma</a:t>
              </a:r>
              <a:r>
                <a:rPr lang="en-US" sz="1771" dirty="0">
                  <a:latin typeface="HK Grotesk Medium"/>
                </a:rPr>
                <a:t> </a:t>
              </a:r>
              <a:r>
                <a:rPr lang="en-US" sz="1771" dirty="0" err="1">
                  <a:latin typeface="HK Grotesk Medium"/>
                </a:rPr>
                <a:t>considerar</a:t>
              </a:r>
              <a:r>
                <a:rPr lang="en-US" sz="1771" dirty="0">
                  <a:latin typeface="HK Grotesk Medium"/>
                </a:rPr>
                <a:t> </a:t>
              </a:r>
              <a:r>
                <a:rPr lang="en-US" sz="1771" dirty="0" err="1">
                  <a:latin typeface="HK Grotesk Medium"/>
                </a:rPr>
                <a:t>modelos</a:t>
              </a:r>
              <a:r>
                <a:rPr lang="en-US" sz="1771" dirty="0">
                  <a:latin typeface="HK Grotesk Medium"/>
                </a:rPr>
                <a:t> </a:t>
              </a:r>
              <a:r>
                <a:rPr lang="en-US" sz="1771" dirty="0" err="1">
                  <a:latin typeface="HK Grotesk Medium"/>
                </a:rPr>
                <a:t>fracos</a:t>
              </a:r>
              <a:r>
                <a:rPr lang="en-US" sz="1771" dirty="0">
                  <a:latin typeface="HK Grotesk Medium"/>
                </a:rPr>
                <a:t> </a:t>
              </a:r>
              <a:r>
                <a:rPr lang="en-US" sz="1771" dirty="0" err="1">
                  <a:solidFill>
                    <a:srgbClr val="FFBD59"/>
                  </a:solidFill>
                  <a:latin typeface="HK Grotesk Medium"/>
                </a:rPr>
                <a:t>homogêneos</a:t>
              </a:r>
              <a:r>
                <a:rPr lang="en-US" sz="1771" dirty="0">
                  <a:solidFill>
                    <a:srgbClr val="FFFFFF"/>
                  </a:solidFill>
                  <a:latin typeface="HK Grotesk Medium"/>
                </a:rPr>
                <a:t>)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80" y="-9525"/>
              <a:ext cx="5695796" cy="564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05"/>
                </a:lnSpc>
              </a:pPr>
              <a:r>
                <a:rPr lang="en-US" sz="1838" dirty="0">
                  <a:solidFill>
                    <a:srgbClr val="002060"/>
                  </a:solidFill>
                  <a:latin typeface="HK Grotesk Bold"/>
                </a:rPr>
                <a:t>BOOSTING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94102" y="2784389"/>
            <a:ext cx="2812098" cy="3453535"/>
            <a:chOff x="0" y="0"/>
            <a:chExt cx="5624196" cy="690706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053416"/>
              <a:ext cx="5622064" cy="5853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72"/>
                </a:lnSpc>
              </a:pPr>
              <a:r>
                <a:rPr lang="en-US" sz="1748" dirty="0" err="1">
                  <a:latin typeface="HK Grotesk Medium"/>
                </a:rPr>
                <a:t>Processa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os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modelos</a:t>
              </a:r>
              <a:r>
                <a:rPr lang="en-US" sz="1748" dirty="0">
                  <a:latin typeface="HK Grotesk Medium"/>
                </a:rPr>
                <a:t> de </a:t>
              </a:r>
              <a:r>
                <a:rPr lang="en-US" sz="1748" dirty="0" err="1">
                  <a:latin typeface="HK Grotesk Medium"/>
                </a:rPr>
                <a:t>maneira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solidFill>
                    <a:srgbClr val="00BF63"/>
                  </a:solidFill>
                  <a:latin typeface="HK Grotesk Medium"/>
                </a:rPr>
                <a:t>paralela</a:t>
              </a:r>
              <a:r>
                <a:rPr lang="en-US" sz="1748" dirty="0">
                  <a:latin typeface="HK Grotesk Medium"/>
                </a:rPr>
                <a:t>, e </a:t>
              </a:r>
              <a:r>
                <a:rPr lang="en-US" sz="1748" dirty="0" err="1">
                  <a:latin typeface="HK Grotesk Medium"/>
                </a:rPr>
                <a:t>depois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os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combinam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treinando</a:t>
              </a:r>
              <a:r>
                <a:rPr lang="en-US" sz="1748" dirty="0">
                  <a:latin typeface="HK Grotesk Medium"/>
                </a:rPr>
                <a:t> um </a:t>
              </a:r>
              <a:r>
                <a:rPr lang="en-US" sz="1748" dirty="0">
                  <a:solidFill>
                    <a:srgbClr val="00BF63"/>
                  </a:solidFill>
                  <a:latin typeface="HK Grotesk Medium"/>
                </a:rPr>
                <a:t>meta-</a:t>
              </a:r>
              <a:r>
                <a:rPr lang="en-US" sz="1748" dirty="0" err="1">
                  <a:solidFill>
                    <a:srgbClr val="00BF63"/>
                  </a:solidFill>
                  <a:latin typeface="HK Grotesk Medium"/>
                </a:rPr>
                <a:t>modelo</a:t>
              </a:r>
              <a:r>
                <a:rPr lang="en-US" sz="1748" dirty="0">
                  <a:latin typeface="HK Grotesk Medium"/>
                </a:rPr>
                <a:t> para </a:t>
              </a:r>
              <a:r>
                <a:rPr lang="en-US" sz="1748" dirty="0" err="1">
                  <a:latin typeface="HK Grotesk Medium"/>
                </a:rPr>
                <a:t>realizar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uma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predição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baseada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em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diferentes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modelos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fracos</a:t>
              </a:r>
              <a:r>
                <a:rPr lang="en-US" sz="1748" dirty="0">
                  <a:latin typeface="HK Grotesk Medium"/>
                </a:rPr>
                <a:t>.</a:t>
              </a:r>
            </a:p>
            <a:p>
              <a:pPr>
                <a:lnSpc>
                  <a:spcPts val="2272"/>
                </a:lnSpc>
              </a:pPr>
              <a:endParaRPr lang="en-US" sz="1748" dirty="0">
                <a:latin typeface="HK Grotesk Medium"/>
              </a:endParaRPr>
            </a:p>
            <a:p>
              <a:pPr>
                <a:lnSpc>
                  <a:spcPts val="2272"/>
                </a:lnSpc>
              </a:pPr>
              <a:r>
                <a:rPr lang="en-US" sz="1748" dirty="0">
                  <a:latin typeface="HK Grotesk Medium"/>
                </a:rPr>
                <a:t>(</a:t>
              </a:r>
              <a:r>
                <a:rPr lang="en-US" sz="1748" dirty="0" err="1">
                  <a:latin typeface="HK Grotesk Medium"/>
                </a:rPr>
                <a:t>costuma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considerar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modelos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latin typeface="HK Grotesk Medium"/>
                </a:rPr>
                <a:t>fracos</a:t>
              </a:r>
              <a:r>
                <a:rPr lang="en-US" sz="1748" dirty="0">
                  <a:latin typeface="HK Grotesk Medium"/>
                </a:rPr>
                <a:t> </a:t>
              </a:r>
              <a:r>
                <a:rPr lang="en-US" sz="1748" dirty="0" err="1">
                  <a:solidFill>
                    <a:srgbClr val="00BF63"/>
                  </a:solidFill>
                  <a:latin typeface="HK Grotesk Medium"/>
                </a:rPr>
                <a:t>heterogêneos</a:t>
              </a:r>
              <a:r>
                <a:rPr lang="en-US" sz="1748" dirty="0">
                  <a:solidFill>
                    <a:srgbClr val="FFFFFF"/>
                  </a:solidFill>
                  <a:latin typeface="HK Grotesk Medium"/>
                </a:rPr>
                <a:t>)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132" y="0"/>
              <a:ext cx="5622064" cy="5460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77"/>
                </a:lnSpc>
              </a:pPr>
              <a:r>
                <a:rPr lang="en-US" sz="1814" dirty="0">
                  <a:solidFill>
                    <a:srgbClr val="002060"/>
                  </a:solidFill>
                  <a:latin typeface="HK Grotesk Bold"/>
                </a:rPr>
                <a:t>STACKING</a:t>
              </a:r>
            </a:p>
          </p:txBody>
        </p:sp>
      </p:grpSp>
      <p:pic>
        <p:nvPicPr>
          <p:cNvPr id="13" name="Imagem 12" descr="Uma imagem contendo Mapa&#10;&#10;Descrição gerada automaticamente">
            <a:extLst>
              <a:ext uri="{FF2B5EF4-FFF2-40B4-BE49-F238E27FC236}">
                <a16:creationId xmlns:a16="http://schemas.microsoft.com/office/drawing/2014/main" id="{6FC1C153-2713-FCB9-BC50-4294A85F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835137"/>
            <a:ext cx="12192000" cy="4022864"/>
          </a:xfrm>
          <a:prstGeom prst="rect">
            <a:avLst/>
          </a:prstGeom>
          <a:solidFill>
            <a:srgbClr val="191824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t-BR" sz="1200"/>
          </a:p>
        </p:txBody>
      </p:sp>
      <p:sp>
        <p:nvSpPr>
          <p:cNvPr id="3" name="Freeform 3"/>
          <p:cNvSpPr/>
          <p:nvPr/>
        </p:nvSpPr>
        <p:spPr>
          <a:xfrm>
            <a:off x="2443814" y="3518859"/>
            <a:ext cx="7304372" cy="3339141"/>
          </a:xfrm>
          <a:custGeom>
            <a:avLst/>
            <a:gdLst/>
            <a:ahLst/>
            <a:cxnLst/>
            <a:rect l="l" t="t" r="r" b="b"/>
            <a:pathLst>
              <a:path w="10956558" h="5008712">
                <a:moveTo>
                  <a:pt x="0" y="0"/>
                </a:moveTo>
                <a:lnTo>
                  <a:pt x="10956558" y="0"/>
                </a:lnTo>
                <a:lnTo>
                  <a:pt x="10956558" y="5008712"/>
                </a:lnTo>
                <a:lnTo>
                  <a:pt x="0" y="50087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200"/>
          </a:p>
        </p:txBody>
      </p:sp>
      <p:sp>
        <p:nvSpPr>
          <p:cNvPr id="4" name="Freeform 4"/>
          <p:cNvSpPr/>
          <p:nvPr/>
        </p:nvSpPr>
        <p:spPr>
          <a:xfrm flipH="1">
            <a:off x="903799" y="2009326"/>
            <a:ext cx="2744895" cy="2655061"/>
          </a:xfrm>
          <a:custGeom>
            <a:avLst/>
            <a:gdLst/>
            <a:ahLst/>
            <a:cxnLst/>
            <a:rect l="l" t="t" r="r" b="b"/>
            <a:pathLst>
              <a:path w="4117342" h="3982592">
                <a:moveTo>
                  <a:pt x="4117342" y="0"/>
                </a:moveTo>
                <a:lnTo>
                  <a:pt x="0" y="0"/>
                </a:lnTo>
                <a:lnTo>
                  <a:pt x="0" y="3982592"/>
                </a:lnTo>
                <a:lnTo>
                  <a:pt x="4117342" y="3982592"/>
                </a:lnTo>
                <a:lnTo>
                  <a:pt x="41173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200"/>
          </a:p>
        </p:txBody>
      </p:sp>
      <p:sp>
        <p:nvSpPr>
          <p:cNvPr id="5" name="TextBox 5"/>
          <p:cNvSpPr txBox="1"/>
          <p:nvPr/>
        </p:nvSpPr>
        <p:spPr>
          <a:xfrm>
            <a:off x="578205" y="1233472"/>
            <a:ext cx="5079835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300"/>
              </a:lnSpc>
            </a:pPr>
            <a:r>
              <a:rPr lang="en-US" sz="4417" dirty="0">
                <a:solidFill>
                  <a:srgbClr val="002060"/>
                </a:solidFill>
                <a:latin typeface="HK Grotesk Bold"/>
              </a:rPr>
              <a:t>QUAL É O MELHOR?</a:t>
            </a:r>
          </a:p>
          <a:p>
            <a:pPr algn="r">
              <a:lnSpc>
                <a:spcPts val="5300"/>
              </a:lnSpc>
            </a:pPr>
            <a:endParaRPr lang="en-US" sz="4417" dirty="0">
              <a:solidFill>
                <a:srgbClr val="191824"/>
              </a:solidFill>
              <a:latin typeface="HK Grotesk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12398" y="684130"/>
            <a:ext cx="4347485" cy="178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15"/>
              </a:lnSpc>
            </a:pP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Não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há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melhor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nem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pior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;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depende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dos dados, das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simulações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e das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circunstâncias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.</a:t>
            </a:r>
          </a:p>
          <a:p>
            <a:pPr>
              <a:lnSpc>
                <a:spcPts val="2015"/>
              </a:lnSpc>
            </a:pPr>
            <a:endParaRPr lang="en-US" sz="1550" dirty="0">
              <a:solidFill>
                <a:srgbClr val="002060"/>
              </a:solidFill>
              <a:latin typeface="HK Grotesk Medium"/>
            </a:endParaRPr>
          </a:p>
          <a:p>
            <a:pPr>
              <a:lnSpc>
                <a:spcPts val="2015"/>
              </a:lnSpc>
            </a:pPr>
            <a:r>
              <a:rPr lang="en-US" sz="1550" dirty="0">
                <a:solidFill>
                  <a:srgbClr val="002060"/>
                </a:solidFill>
                <a:latin typeface="HK Grotesk Medium"/>
              </a:rPr>
              <a:t>Ambos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são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utilizados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para o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mesmo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princípio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.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Portanto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,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talvez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o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melhor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seja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aquele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que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apresente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a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melhor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relação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entre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variância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 e </a:t>
            </a:r>
            <a:r>
              <a:rPr lang="en-US" sz="1550" dirty="0" err="1">
                <a:solidFill>
                  <a:srgbClr val="002060"/>
                </a:solidFill>
                <a:latin typeface="HK Grotesk Medium"/>
              </a:rPr>
              <a:t>viés</a:t>
            </a:r>
            <a:r>
              <a:rPr lang="en-US" sz="1550" dirty="0">
                <a:solidFill>
                  <a:srgbClr val="002060"/>
                </a:solidFill>
                <a:latin typeface="HK Grotesk Medium"/>
              </a:rPr>
              <a:t>.</a:t>
            </a:r>
          </a:p>
          <a:p>
            <a:pPr>
              <a:lnSpc>
                <a:spcPts val="2015"/>
              </a:lnSpc>
            </a:pPr>
            <a:endParaRPr lang="en-US" sz="1550" dirty="0">
              <a:solidFill>
                <a:srgbClr val="191824"/>
              </a:solidFill>
              <a:latin typeface="HK Grotesk Medium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464130" y="2327645"/>
            <a:ext cx="2621160" cy="2535377"/>
          </a:xfrm>
          <a:custGeom>
            <a:avLst/>
            <a:gdLst/>
            <a:ahLst/>
            <a:cxnLst/>
            <a:rect l="l" t="t" r="r" b="b"/>
            <a:pathLst>
              <a:path w="3931740" h="3803065">
                <a:moveTo>
                  <a:pt x="0" y="0"/>
                </a:moveTo>
                <a:lnTo>
                  <a:pt x="3931739" y="0"/>
                </a:lnTo>
                <a:lnTo>
                  <a:pt x="3931739" y="3803065"/>
                </a:lnTo>
                <a:lnTo>
                  <a:pt x="0" y="38030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200"/>
          </a:p>
        </p:txBody>
      </p:sp>
      <p:sp>
        <p:nvSpPr>
          <p:cNvPr id="8" name="TextBox 8"/>
          <p:cNvSpPr txBox="1"/>
          <p:nvPr/>
        </p:nvSpPr>
        <p:spPr>
          <a:xfrm>
            <a:off x="1434370" y="2922038"/>
            <a:ext cx="1683753" cy="939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4"/>
              </a:lnSpc>
            </a:pPr>
            <a:r>
              <a:rPr lang="en-US" sz="2957">
                <a:solidFill>
                  <a:srgbClr val="191824"/>
                </a:solidFill>
                <a:latin typeface="Chau Philomene"/>
              </a:rPr>
              <a:t>Hi Bagging!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10055" y="2835136"/>
            <a:ext cx="1529308" cy="146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6"/>
              </a:lnSpc>
            </a:pPr>
            <a:r>
              <a:rPr lang="en-US" sz="2989">
                <a:solidFill>
                  <a:srgbClr val="191824"/>
                </a:solidFill>
                <a:latin typeface="Chau Philomene"/>
              </a:rPr>
              <a:t>Hello Boosting!</a:t>
            </a:r>
          </a:p>
        </p:txBody>
      </p:sp>
      <p:pic>
        <p:nvPicPr>
          <p:cNvPr id="10" name="Imagem 9" descr="Uma imagem contendo Mapa&#10;&#10;Descrição gerada automaticamente">
            <a:extLst>
              <a:ext uri="{FF2B5EF4-FFF2-40B4-BE49-F238E27FC236}">
                <a16:creationId xmlns:a16="http://schemas.microsoft.com/office/drawing/2014/main" id="{A2CBA681-203C-3EA7-B095-4AF6B7622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03504-17C5-3FDB-BEA9-988AE30D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D13D0DA-5E70-00F4-7983-F06FC9EB2FC8}"/>
              </a:ext>
            </a:extLst>
          </p:cNvPr>
          <p:cNvGrpSpPr/>
          <p:nvPr/>
        </p:nvGrpSpPr>
        <p:grpSpPr>
          <a:xfrm>
            <a:off x="787670" y="1908908"/>
            <a:ext cx="1714316" cy="4246936"/>
            <a:chOff x="2515899" y="2322010"/>
            <a:chExt cx="1133475" cy="2820035"/>
          </a:xfrm>
        </p:grpSpPr>
        <p:pic>
          <p:nvPicPr>
            <p:cNvPr id="4" name="image1.png">
              <a:extLst>
                <a:ext uri="{FF2B5EF4-FFF2-40B4-BE49-F238E27FC236}">
                  <a16:creationId xmlns:a16="http://schemas.microsoft.com/office/drawing/2014/main" id="{81174202-5429-C0E5-D1C7-C803912490F1}"/>
                </a:ext>
              </a:extLst>
            </p:cNvPr>
            <p:cNvPicPr/>
            <p:nvPr/>
          </p:nvPicPr>
          <p:blipFill>
            <a:blip r:embed="rId2"/>
            <a:srcRect l="37410" t="1156" r="41725" b="75153"/>
            <a:stretch>
              <a:fillRect/>
            </a:stretch>
          </p:blipFill>
          <p:spPr>
            <a:xfrm>
              <a:off x="2515899" y="2322010"/>
              <a:ext cx="1104900" cy="828675"/>
            </a:xfrm>
            <a:prstGeom prst="rect">
              <a:avLst/>
            </a:prstGeom>
            <a:ln/>
          </p:spPr>
        </p:pic>
        <p:pic>
          <p:nvPicPr>
            <p:cNvPr id="5" name="image1.png">
              <a:extLst>
                <a:ext uri="{FF2B5EF4-FFF2-40B4-BE49-F238E27FC236}">
                  <a16:creationId xmlns:a16="http://schemas.microsoft.com/office/drawing/2014/main" id="{08E5DDB6-6866-E64A-59A6-AAC0ECCEF577}"/>
                </a:ext>
              </a:extLst>
            </p:cNvPr>
            <p:cNvPicPr/>
            <p:nvPr/>
          </p:nvPicPr>
          <p:blipFill>
            <a:blip r:embed="rId2"/>
            <a:srcRect l="38308" t="76309" r="40827" b="14671"/>
            <a:stretch>
              <a:fillRect/>
            </a:stretch>
          </p:blipFill>
          <p:spPr>
            <a:xfrm>
              <a:off x="2544474" y="2953835"/>
              <a:ext cx="1104900" cy="319405"/>
            </a:xfrm>
            <a:prstGeom prst="rect">
              <a:avLst/>
            </a:prstGeom>
            <a:ln/>
          </p:spPr>
        </p:pic>
        <p:pic>
          <p:nvPicPr>
            <p:cNvPr id="6" name="image1.png">
              <a:extLst>
                <a:ext uri="{FF2B5EF4-FFF2-40B4-BE49-F238E27FC236}">
                  <a16:creationId xmlns:a16="http://schemas.microsoft.com/office/drawing/2014/main" id="{D3F8C2C9-7781-D536-10AF-5CCA46FD853C}"/>
                </a:ext>
              </a:extLst>
            </p:cNvPr>
            <p:cNvPicPr/>
            <p:nvPr/>
          </p:nvPicPr>
          <p:blipFill>
            <a:blip r:embed="rId2"/>
            <a:srcRect l="16366" t="31554" r="64208" b="42250"/>
            <a:stretch>
              <a:fillRect/>
            </a:stretch>
          </p:blipFill>
          <p:spPr>
            <a:xfrm>
              <a:off x="2553999" y="3337375"/>
              <a:ext cx="1028700" cy="914400"/>
            </a:xfrm>
            <a:prstGeom prst="rect">
              <a:avLst/>
            </a:prstGeom>
            <a:ln/>
          </p:spPr>
        </p:pic>
        <p:pic>
          <p:nvPicPr>
            <p:cNvPr id="7" name="image1.png">
              <a:extLst>
                <a:ext uri="{FF2B5EF4-FFF2-40B4-BE49-F238E27FC236}">
                  <a16:creationId xmlns:a16="http://schemas.microsoft.com/office/drawing/2014/main" id="{3A7F6B8B-F139-1D49-18F7-F444F4DAB6DD}"/>
                </a:ext>
              </a:extLst>
            </p:cNvPr>
            <p:cNvPicPr/>
            <p:nvPr/>
          </p:nvPicPr>
          <p:blipFill>
            <a:blip r:embed="rId2"/>
            <a:srcRect l="38308" t="76309" r="40827"/>
            <a:stretch>
              <a:fillRect/>
            </a:stretch>
          </p:blipFill>
          <p:spPr>
            <a:xfrm>
              <a:off x="2534949" y="4313370"/>
              <a:ext cx="1104900" cy="828675"/>
            </a:xfrm>
            <a:prstGeom prst="rect">
              <a:avLst/>
            </a:prstGeom>
            <a:ln/>
          </p:spPr>
        </p:pic>
      </p:grpSp>
      <p:pic>
        <p:nvPicPr>
          <p:cNvPr id="9" name="Imagem 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3164D25F-765D-3AE6-2621-7A366CE9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84" y="2199424"/>
            <a:ext cx="8867941" cy="3327155"/>
          </a:xfrm>
          <a:prstGeom prst="rect">
            <a:avLst/>
          </a:prstGeom>
        </p:spPr>
      </p:pic>
      <p:pic>
        <p:nvPicPr>
          <p:cNvPr id="10" name="Imagem 9" descr="Uma imagem contendo Mapa&#10;&#10;Descrição gerada automaticamente">
            <a:extLst>
              <a:ext uri="{FF2B5EF4-FFF2-40B4-BE49-F238E27FC236}">
                <a16:creationId xmlns:a16="http://schemas.microsoft.com/office/drawing/2014/main" id="{4608A87E-A097-8D9B-F5F1-5B857F855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2659" y="5781440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D2986-7E8E-A3FF-4DF6-70B15E3B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800" dirty="0"/>
              <a:t>Random Forest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6FC80A0-0E9F-2FA0-9771-E953BFCC9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94AA5844-8F2D-07B0-54B8-E23131868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agrama&#10;&#10;Descrição gerada automaticamente">
            <a:extLst>
              <a:ext uri="{FF2B5EF4-FFF2-40B4-BE49-F238E27FC236}">
                <a16:creationId xmlns:a16="http://schemas.microsoft.com/office/drawing/2014/main" id="{D7BACC3B-8824-E40B-3978-AEB7707B3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5781" y="819534"/>
            <a:ext cx="8806126" cy="572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899B9DE-3E94-FF2B-C189-B3ECD710C725}"/>
              </a:ext>
            </a:extLst>
          </p:cNvPr>
          <p:cNvSpPr txBox="1"/>
          <p:nvPr/>
        </p:nvSpPr>
        <p:spPr>
          <a:xfrm>
            <a:off x="0" y="6543517"/>
            <a:ext cx="47668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pt-BR" sz="1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Fonte: </a:t>
            </a:r>
            <a:r>
              <a:rPr lang="pt-BR" sz="1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hlinkClick r:id="rId3"/>
              </a:rPr>
              <a:t>https://brains.dev/2023/random-forests-algoritmos-baseados-em-arvores/</a:t>
            </a:r>
            <a:r>
              <a:rPr lang="pt-BR" sz="1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endParaRPr lang="pt-BR" sz="1000" dirty="0"/>
          </a:p>
        </p:txBody>
      </p:sp>
      <p:pic>
        <p:nvPicPr>
          <p:cNvPr id="2" name="Imagem 1" descr="Uma imagem contendo Mapa&#10;&#10;Descrição gerada automaticamente">
            <a:extLst>
              <a:ext uri="{FF2B5EF4-FFF2-40B4-BE49-F238E27FC236}">
                <a16:creationId xmlns:a16="http://schemas.microsoft.com/office/drawing/2014/main" id="{F608868D-196F-A6E2-8762-0449AB595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5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754BC-1947-9FF2-9F46-F7EBA3F2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Random Forest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E7B8781-70F0-330B-5891-7758B5F022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107" y="1907036"/>
            <a:ext cx="6084328" cy="43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784EA0-7B85-AD86-8453-30A67379CAD3}"/>
              </a:ext>
            </a:extLst>
          </p:cNvPr>
          <p:cNvSpPr txBox="1"/>
          <p:nvPr/>
        </p:nvSpPr>
        <p:spPr>
          <a:xfrm>
            <a:off x="383458" y="2244953"/>
            <a:ext cx="571254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pt-BR" sz="2000" i="0" u="none" strike="noStrike" dirty="0">
              <a:solidFill>
                <a:srgbClr val="00206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fontAlgn="base"/>
            <a:r>
              <a:rPr lang="pt-BR" dirty="0">
                <a:solidFill>
                  <a:srgbClr val="002060"/>
                </a:solidFill>
                <a:highlight>
                  <a:srgbClr val="FFFFFF"/>
                </a:highlight>
              </a:rPr>
              <a:t>Pontos positivos:</a:t>
            </a:r>
          </a:p>
          <a:p>
            <a:pPr lvl="1" fontAlgn="base"/>
            <a:r>
              <a:rPr lang="pt-BR" dirty="0">
                <a:solidFill>
                  <a:srgbClr val="002060"/>
                </a:solidFill>
                <a:highlight>
                  <a:srgbClr val="FFFFFF"/>
                </a:highlight>
              </a:rPr>
              <a:t>Reduz </a:t>
            </a:r>
            <a:r>
              <a:rPr lang="pt-BR" dirty="0" err="1">
                <a:solidFill>
                  <a:srgbClr val="002060"/>
                </a:solidFill>
                <a:highlight>
                  <a:srgbClr val="FFFFFF"/>
                </a:highlight>
              </a:rPr>
              <a:t>overfitting</a:t>
            </a:r>
            <a:endParaRPr lang="pt-BR"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lvl="1" fontAlgn="base"/>
            <a:r>
              <a:rPr lang="pt-BR" dirty="0">
                <a:solidFill>
                  <a:srgbClr val="002060"/>
                </a:solidFill>
                <a:highlight>
                  <a:srgbClr val="FFFFFF"/>
                </a:highlight>
              </a:rPr>
              <a:t>Performa bem com dados de alta dimensionalidade</a:t>
            </a:r>
          </a:p>
          <a:p>
            <a:pPr lvl="1" fontAlgn="base"/>
            <a:r>
              <a:rPr lang="pt-BR" dirty="0">
                <a:solidFill>
                  <a:srgbClr val="002060"/>
                </a:solidFill>
                <a:highlight>
                  <a:srgbClr val="FFFFFF"/>
                </a:highlight>
              </a:rPr>
              <a:t>Paralelização</a:t>
            </a:r>
          </a:p>
          <a:p>
            <a:pPr lvl="1" fontAlgn="base"/>
            <a:r>
              <a:rPr lang="pt-BR" dirty="0">
                <a:solidFill>
                  <a:srgbClr val="002060"/>
                </a:solidFill>
                <a:highlight>
                  <a:srgbClr val="FFFFFF"/>
                </a:highlight>
              </a:rPr>
              <a:t>Regressão ou classificação</a:t>
            </a:r>
          </a:p>
          <a:p>
            <a:pPr lvl="1" fontAlgn="base"/>
            <a:r>
              <a:rPr lang="pt-BR" dirty="0">
                <a:solidFill>
                  <a:srgbClr val="002060"/>
                </a:solidFill>
                <a:highlight>
                  <a:srgbClr val="FFFFFF"/>
                </a:highlight>
              </a:rPr>
              <a:t>Lida bem com dados desbalanceados</a:t>
            </a:r>
          </a:p>
          <a:p>
            <a:pPr lvl="1" fontAlgn="base"/>
            <a:r>
              <a:rPr lang="pt-BR" dirty="0">
                <a:solidFill>
                  <a:srgbClr val="002060"/>
                </a:solidFill>
                <a:highlight>
                  <a:srgbClr val="FFFFFF"/>
                </a:highlight>
              </a:rPr>
              <a:t>Checagem de Feature </a:t>
            </a:r>
            <a:r>
              <a:rPr lang="pt-BR" dirty="0" err="1">
                <a:solidFill>
                  <a:srgbClr val="002060"/>
                </a:solidFill>
                <a:highlight>
                  <a:srgbClr val="FFFFFF"/>
                </a:highlight>
              </a:rPr>
              <a:t>importance</a:t>
            </a:r>
            <a:r>
              <a:rPr lang="pt-BR" dirty="0">
                <a:solidFill>
                  <a:srgbClr val="002060"/>
                </a:solidFill>
                <a:highlight>
                  <a:srgbClr val="FFFFFF"/>
                </a:highlight>
              </a:rPr>
              <a:t> </a:t>
            </a:r>
          </a:p>
          <a:p>
            <a:pPr lvl="1" fontAlgn="base"/>
            <a:r>
              <a:rPr lang="pt-BR" dirty="0">
                <a:solidFill>
                  <a:srgbClr val="002060"/>
                </a:solidFill>
                <a:highlight>
                  <a:srgbClr val="FFFFFF"/>
                </a:highlight>
              </a:rPr>
              <a:t>Consegue lidar com valores faltantes</a:t>
            </a:r>
          </a:p>
          <a:p>
            <a:endParaRPr lang="pt-BR"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fontAlgn="base"/>
            <a:r>
              <a:rPr lang="pt-BR" dirty="0">
                <a:solidFill>
                  <a:srgbClr val="002060"/>
                </a:solidFill>
                <a:highlight>
                  <a:srgbClr val="FFFFFF"/>
                </a:highlight>
              </a:rPr>
              <a:t>Pontos negativos:</a:t>
            </a:r>
          </a:p>
          <a:p>
            <a:pPr lvl="1" fontAlgn="base"/>
            <a:r>
              <a:rPr lang="pt-BR" dirty="0">
                <a:solidFill>
                  <a:srgbClr val="002060"/>
                </a:solidFill>
                <a:highlight>
                  <a:srgbClr val="FFFFFF"/>
                </a:highlight>
              </a:rPr>
              <a:t>Menor </a:t>
            </a:r>
            <a:r>
              <a:rPr lang="pt-BR" dirty="0" err="1">
                <a:solidFill>
                  <a:srgbClr val="002060"/>
                </a:solidFill>
                <a:highlight>
                  <a:srgbClr val="FFFFFF"/>
                </a:highlight>
              </a:rPr>
              <a:t>interpretabilidade</a:t>
            </a:r>
            <a:endParaRPr lang="pt-BR"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lvl="1" fontAlgn="base"/>
            <a:r>
              <a:rPr lang="pt-BR" dirty="0">
                <a:solidFill>
                  <a:srgbClr val="002060"/>
                </a:solidFill>
                <a:highlight>
                  <a:srgbClr val="FFFFFF"/>
                </a:highlight>
              </a:rPr>
              <a:t>Pode ser computacionalmente caro</a:t>
            </a:r>
          </a:p>
          <a:p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60D99744-4605-9F92-59F2-550F0385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23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285F1-8673-D5DB-B214-5D878F59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Extra trees (Extreme randomized trees)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36A4D-68ED-D5BB-A4A2-D6107F7A6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839" y="2654710"/>
            <a:ext cx="1522910" cy="133596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0F9962E-7299-3004-CE83-D8FE2FC5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698" y="2025908"/>
            <a:ext cx="5938684" cy="417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2DACAB3-19E6-D614-C2F8-1AE46025A645}"/>
              </a:ext>
            </a:extLst>
          </p:cNvPr>
          <p:cNvSpPr txBox="1"/>
          <p:nvPr/>
        </p:nvSpPr>
        <p:spPr>
          <a:xfrm>
            <a:off x="432618" y="2025908"/>
            <a:ext cx="54962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Variação de </a:t>
            </a:r>
            <a:r>
              <a:rPr lang="pt-BR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random</a:t>
            </a:r>
            <a:r>
              <a:rPr lang="pt-BR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pt-BR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forest</a:t>
            </a:r>
            <a:r>
              <a:rPr lang="pt-BR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 proposta por Pierre </a:t>
            </a:r>
            <a:r>
              <a:rPr lang="pt-BR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Geurts</a:t>
            </a:r>
            <a:r>
              <a:rPr lang="pt-BR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, Damien Ernst e Louis </a:t>
            </a:r>
            <a:r>
              <a:rPr lang="pt-BR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Wehenkel</a:t>
            </a:r>
            <a:endParaRPr lang="pt-BR" b="0" i="0" u="none" strike="noStrike" dirty="0">
              <a:solidFill>
                <a:schemeClr val="accent2">
                  <a:lumMod val="50000"/>
                </a:schemeClr>
              </a:solidFill>
              <a:effectLst/>
              <a:highlight>
                <a:srgbClr val="FFFFFF"/>
              </a:highlight>
            </a:endParaRPr>
          </a:p>
          <a:p>
            <a:endParaRPr lang="pt-BR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Camada adicional de aleatoriedade por isso o nome “extreme”: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Random Forest = Best Split (Entropia)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Extra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Trees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= Random Split</a:t>
            </a:r>
          </a:p>
          <a:p>
            <a:endParaRPr lang="pt-BR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Mais rápida na construção comparada a Random Forest por não buscar melhor ponto de divisão - pode resultar em maior variância sem afetar significativamente a precisão</a:t>
            </a:r>
          </a:p>
          <a:p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Combinação de classificadores fracos (baixa acurácia) podem resultar em boa acurácia/performance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6" name="Imagem 5" descr="Uma imagem contendo Mapa&#10;&#10;Descrição gerada automaticamente">
            <a:extLst>
              <a:ext uri="{FF2B5EF4-FFF2-40B4-BE49-F238E27FC236}">
                <a16:creationId xmlns:a16="http://schemas.microsoft.com/office/drawing/2014/main" id="{1F4CF7A6-FF76-C581-F986-11F06CA2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56865-E5A6-A89C-9E25-3B9913DE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Extra trees (Extreme randomized trees)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52C20B2-5E1D-B883-DA78-D36F38356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145915"/>
              </p:ext>
            </p:extLst>
          </p:nvPr>
        </p:nvGraphicFramePr>
        <p:xfrm>
          <a:off x="581192" y="2180496"/>
          <a:ext cx="11029615" cy="4168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7A7C4BAB-E469-8B42-E5DB-407DB24C5C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8791" y="767812"/>
            <a:ext cx="3081576" cy="1192467"/>
          </a:xfrm>
        </p:spPr>
        <p:txBody>
          <a:bodyPr rtlCol="0">
            <a:normAutofit/>
          </a:bodyPr>
          <a:lstStyle/>
          <a:p>
            <a:pPr rtl="0"/>
            <a:r>
              <a:rPr lang="pt-BR" sz="3200" dirty="0">
                <a:solidFill>
                  <a:srgbClr val="FFFFFF"/>
                </a:solidFill>
              </a:rPr>
              <a:t>Integrantes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4" y="2131981"/>
            <a:ext cx="3449191" cy="4170496"/>
          </a:xfrm>
        </p:spPr>
        <p:txBody>
          <a:bodyPr rtlCol="0">
            <a:normAutofit/>
          </a:bodyPr>
          <a:lstStyle/>
          <a:p>
            <a:pPr rtl="0"/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 Oliveira </a:t>
            </a:r>
          </a:p>
          <a:p>
            <a:pPr rtl="0"/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André Souza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/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Bruno de Sousa Donato</a:t>
            </a:r>
          </a:p>
          <a:p>
            <a:pPr rtl="0"/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Lucas dos Santos Garcia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/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Nicolas </a:t>
            </a:r>
            <a:r>
              <a:rPr lang="pt-B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Spogis</a:t>
            </a: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rtl="0"/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Roger </a:t>
            </a:r>
            <a:r>
              <a:rPr lang="pt-B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Trezza</a:t>
            </a:r>
            <a:endParaRPr lang="pt-B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Thiago Martins 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/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Thomaz Barros</a:t>
            </a:r>
          </a:p>
          <a:p>
            <a:pPr rtl="0"/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Vinicius </a:t>
            </a:r>
            <a:r>
              <a:rPr lang="pt-B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Vizenzo</a:t>
            </a:r>
            <a:endParaRPr lang="pt-B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6" name="Imagem 5" descr="Uma imagem contendo Mapa&#10;&#10;Descrição gerada automaticamente">
            <a:extLst>
              <a:ext uri="{FF2B5EF4-FFF2-40B4-BE49-F238E27FC236}">
                <a16:creationId xmlns:a16="http://schemas.microsoft.com/office/drawing/2014/main" id="{FCC022F5-32B5-3AFF-8B7F-24801FEFA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57B29-A342-506F-1AA3-B02CB7FE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DD9EA-4AA9-C6C7-1E7D-03776487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onexões Digitais">
            <a:extLst>
              <a:ext uri="{FF2B5EF4-FFF2-40B4-BE49-F238E27FC236}">
                <a16:creationId xmlns:a16="http://schemas.microsoft.com/office/drawing/2014/main" id="{A19164A7-EFC5-72DB-85C2-CFB1284C19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4D3FC78-CA24-B9F1-8C8B-462CF0D3617B}"/>
              </a:ext>
            </a:extLst>
          </p:cNvPr>
          <p:cNvSpPr txBox="1"/>
          <p:nvPr/>
        </p:nvSpPr>
        <p:spPr>
          <a:xfrm>
            <a:off x="668593" y="4658470"/>
            <a:ext cx="9320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OBRIGADO!</a:t>
            </a:r>
          </a:p>
        </p:txBody>
      </p:sp>
      <p:pic>
        <p:nvPicPr>
          <p:cNvPr id="6" name="Imagem 5" descr="Uma imagem contendo Mapa&#10;&#10;Descrição gerada automaticamente">
            <a:extLst>
              <a:ext uri="{FF2B5EF4-FFF2-40B4-BE49-F238E27FC236}">
                <a16:creationId xmlns:a16="http://schemas.microsoft.com/office/drawing/2014/main" id="{0713B6CA-67AF-5BA9-67D6-D041BCF7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82838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A65B834-AB6D-A84D-9F53-8B8839DC670B}"/>
              </a:ext>
            </a:extLst>
          </p:cNvPr>
          <p:cNvSpPr txBox="1"/>
          <p:nvPr/>
        </p:nvSpPr>
        <p:spPr>
          <a:xfrm>
            <a:off x="737419" y="5285366"/>
            <a:ext cx="10811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Ensemble refere-se a uma técnica em aprendizado de máquina onde múltiplos modelos são combinados para melhorar o desempenho geral.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2" name="Imagem 1" descr="Uma imagem contendo Mapa&#10;&#10;Descrição gerada automaticamente">
            <a:extLst>
              <a:ext uri="{FF2B5EF4-FFF2-40B4-BE49-F238E27FC236}">
                <a16:creationId xmlns:a16="http://schemas.microsoft.com/office/drawing/2014/main" id="{F6BFF02C-0F19-DB4D-5464-5A9BDF7F11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1099423" y="6116363"/>
            <a:ext cx="1087071" cy="6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56558" y="811721"/>
            <a:ext cx="6063526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0"/>
              </a:lnSpc>
            </a:pPr>
            <a:r>
              <a:rPr lang="en-US" sz="4584" dirty="0">
                <a:solidFill>
                  <a:srgbClr val="002060"/>
                </a:solidFill>
                <a:latin typeface="HK Grotesk Bold"/>
              </a:rPr>
              <a:t>ENSEMBLE METHODS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30398" y="2282276"/>
            <a:ext cx="5573757" cy="3103286"/>
            <a:chOff x="-460888" y="-13406"/>
            <a:chExt cx="12127052" cy="5374527"/>
          </a:xfrm>
        </p:grpSpPr>
        <p:sp>
          <p:nvSpPr>
            <p:cNvPr id="4" name="TextBox 4"/>
            <p:cNvSpPr txBox="1"/>
            <p:nvPr/>
          </p:nvSpPr>
          <p:spPr>
            <a:xfrm>
              <a:off x="-460888" y="-13406"/>
              <a:ext cx="12127052" cy="2799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23"/>
                </a:lnSpc>
              </a:pP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Ensemble Methods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podem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ser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traduzidos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livremente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como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“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Métodos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de Conjunto”. Esta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tradução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faz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sentido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, pois as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técnicas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de </a:t>
              </a:r>
              <a:r>
                <a:rPr lang="en-US" sz="2000" dirty="0">
                  <a:solidFill>
                    <a:srgbClr val="002060"/>
                  </a:solidFill>
                  <a:latin typeface="HK Grotesk Medium Italics"/>
                </a:rPr>
                <a:t>ensemble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consistem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justamente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em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combinar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múltiplos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modelos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individuais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para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tentar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melhorar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a performance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preditiva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sobre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um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determinado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problema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60888" y="3028436"/>
              <a:ext cx="12127052" cy="2332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23"/>
                </a:lnSpc>
              </a:pP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Podemos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fazer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uma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analogia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desta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técnica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a um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princípio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conhecido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como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“A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Sabedoria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das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Multidões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”, que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estabelece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que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estimativas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e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respostas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mais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precisas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podem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ser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obtidas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combinando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os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julgamentos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de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diferentes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HK Grotesk Medium"/>
                </a:rPr>
                <a:t>avaliadores</a:t>
              </a:r>
              <a:r>
                <a:rPr lang="en-US" sz="2000" dirty="0">
                  <a:solidFill>
                    <a:srgbClr val="002060"/>
                  </a:solidFill>
                  <a:latin typeface="HK Grotesk Medium"/>
                </a:rPr>
                <a:t>.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52E5EF-3D59-53FA-C0BF-02B189190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67" y="1847083"/>
            <a:ext cx="5573757" cy="387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Uma imagem contendo Mapa&#10;&#10;Descrição gerada automaticamente">
            <a:extLst>
              <a:ext uri="{FF2B5EF4-FFF2-40B4-BE49-F238E27FC236}">
                <a16:creationId xmlns:a16="http://schemas.microsoft.com/office/drawing/2014/main" id="{245EBFE3-2049-7746-3774-F5E2B867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6741781" y="5387521"/>
            <a:ext cx="4909445" cy="689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0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James </a:t>
            </a:r>
            <a:r>
              <a:rPr lang="pt-BR" sz="2000" b="0" kern="1200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Surowiecki</a:t>
            </a:r>
            <a:r>
              <a:rPr lang="pt-BR" sz="20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0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pt-BR" sz="2000" b="0" kern="1200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Wisdom</a:t>
            </a:r>
            <a:r>
              <a:rPr lang="pt-BR" sz="20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2000" b="0" kern="1200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pt-BR" sz="20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2000" b="0" kern="1200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Crowds</a:t>
            </a:r>
            <a:r>
              <a:rPr lang="pt-BR" sz="20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(2004)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1189703" y="1706659"/>
            <a:ext cx="10589342" cy="2953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pt-BR" sz="4400" dirty="0">
                <a:solidFill>
                  <a:srgbClr val="002060"/>
                </a:solidFill>
              </a:rPr>
              <a:t>“Muitos são mais inteligentes que alguns, e a inteligência coletiva pode transformar os negócios, a economia, a sociedade e as nações”</a:t>
            </a:r>
          </a:p>
        </p:txBody>
      </p:sp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73250D25-BF0A-D7A5-1F4C-E663FA2D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4796" y="935930"/>
            <a:ext cx="8626033" cy="3989268"/>
            <a:chOff x="-11562738" y="-890322"/>
            <a:chExt cx="17252066" cy="7808372"/>
          </a:xfrm>
        </p:grpSpPr>
        <p:sp>
          <p:nvSpPr>
            <p:cNvPr id="3" name="TextBox 3"/>
            <p:cNvSpPr txBox="1"/>
            <p:nvPr/>
          </p:nvSpPr>
          <p:spPr>
            <a:xfrm>
              <a:off x="-11424862" y="-890322"/>
              <a:ext cx="17114190" cy="13593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300"/>
                </a:lnSpc>
              </a:pPr>
              <a:r>
                <a:rPr lang="en-US" sz="4417" dirty="0">
                  <a:solidFill>
                    <a:srgbClr val="002060"/>
                  </a:solidFill>
                  <a:latin typeface="HK Grotesk Bold"/>
                </a:rPr>
                <a:t>COMBINANDO OS MODELOS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1562738" y="2446827"/>
              <a:ext cx="8694970" cy="44712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88"/>
                </a:lnSpc>
              </a:pP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Ao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selecionarmos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os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modelos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que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iremos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combinar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,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comumente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utilizamos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um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algoritmo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de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aprendizado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para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modelos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fracos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homogêneos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(Bagging e Boosting).</a:t>
              </a:r>
            </a:p>
            <a:p>
              <a:pPr>
                <a:lnSpc>
                  <a:spcPts val="2188"/>
                </a:lnSpc>
              </a:pPr>
              <a:endParaRPr lang="en-US" sz="1683" dirty="0">
                <a:solidFill>
                  <a:srgbClr val="002060"/>
                </a:solidFill>
                <a:latin typeface="HK Grotesk Medium"/>
              </a:endParaRPr>
            </a:p>
            <a:p>
              <a:pPr>
                <a:lnSpc>
                  <a:spcPts val="2188"/>
                </a:lnSpc>
              </a:pP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No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entanto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,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existem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métodos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de </a:t>
              </a:r>
              <a:r>
                <a:rPr lang="en-US" sz="1683" dirty="0">
                  <a:solidFill>
                    <a:srgbClr val="002060"/>
                  </a:solidFill>
                  <a:latin typeface="HK Grotesk Medium Italics"/>
                </a:rPr>
                <a:t>ensemble 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que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utilizam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algoritmos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diferentes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para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combinar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modelos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</a:t>
              </a:r>
              <a:r>
                <a:rPr lang="en-US" sz="1683" dirty="0" err="1">
                  <a:solidFill>
                    <a:srgbClr val="002060"/>
                  </a:solidFill>
                  <a:latin typeface="HK Grotesk Medium"/>
                </a:rPr>
                <a:t>heterogêneos</a:t>
              </a:r>
              <a:r>
                <a:rPr lang="en-US" sz="1683" dirty="0">
                  <a:solidFill>
                    <a:srgbClr val="002060"/>
                  </a:solidFill>
                  <a:latin typeface="HK Grotesk Medium"/>
                </a:rPr>
                <a:t> (Stacking).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657064" y="679450"/>
            <a:ext cx="849137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667">
                <a:solidFill>
                  <a:srgbClr val="FFFFFF"/>
                </a:solidFill>
                <a:latin typeface="HK Grotesk Medium"/>
              </a:rPr>
              <a:t>11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D44C45F4-4F8C-89E4-C79C-E77F46D9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89" y="1735466"/>
            <a:ext cx="6251231" cy="4095135"/>
          </a:xfrm>
          <a:prstGeom prst="rect">
            <a:avLst/>
          </a:prstGeom>
        </p:spPr>
      </p:pic>
      <p:pic>
        <p:nvPicPr>
          <p:cNvPr id="7" name="Imagem 6" descr="Uma imagem contendo Mapa&#10;&#10;Descrição gerada automaticamente">
            <a:extLst>
              <a:ext uri="{FF2B5EF4-FFF2-40B4-BE49-F238E27FC236}">
                <a16:creationId xmlns:a16="http://schemas.microsoft.com/office/drawing/2014/main" id="{B8ADFE31-69F6-F981-1A6B-0561B6BD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306" y="5830601"/>
            <a:ext cx="1305718" cy="929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D6E8D4-2651-7DB6-9354-A74FB537F6E3}"/>
              </a:ext>
            </a:extLst>
          </p:cNvPr>
          <p:cNvSpPr txBox="1"/>
          <p:nvPr/>
        </p:nvSpPr>
        <p:spPr>
          <a:xfrm>
            <a:off x="705168" y="5196776"/>
            <a:ext cx="10776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A ideia é que a combinação de vários modelos possa compensar as fraquezas individuais de cada modelo, resultando em uma previsão mais precisa e robusta.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943FB236-7248-C846-CD94-B744CFBF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17" y="585786"/>
            <a:ext cx="10675078" cy="4517887"/>
          </a:xfrm>
          <a:prstGeom prst="rect">
            <a:avLst/>
          </a:prstGeom>
        </p:spPr>
      </p:pic>
      <p:pic>
        <p:nvPicPr>
          <p:cNvPr id="2" name="Imagem 1" descr="Uma imagem contendo Mapa&#10;&#10;Descrição gerada automaticamente">
            <a:extLst>
              <a:ext uri="{FF2B5EF4-FFF2-40B4-BE49-F238E27FC236}">
                <a16:creationId xmlns:a16="http://schemas.microsoft.com/office/drawing/2014/main" id="{BDA249F8-AD03-C5E4-0B29-9EC827B12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298" y="5927583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48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4800" b="0" i="0" u="none" strike="noStrike" dirty="0" err="1">
                <a:effectLst/>
                <a:latin typeface="Arial" panose="020B0604020202020204" pitchFamily="34" charset="0"/>
              </a:rPr>
              <a:t>Bagging</a:t>
            </a:r>
            <a:endParaRPr lang="pt-BR" sz="48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605208-7EDD-455F-2E43-77735DA33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3264310"/>
            <a:ext cx="2673284" cy="259674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7504058E-5A0F-F58C-F5B9-1A6D476E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0206" y="3604520"/>
            <a:ext cx="1336099" cy="1200997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766FF6E-1D66-FCCD-244C-18FFE1BE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74" y="2065272"/>
            <a:ext cx="5705988" cy="460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agrama&#10;&#10;Descrição gerada automaticamente com confiança baixa">
            <a:extLst>
              <a:ext uri="{FF2B5EF4-FFF2-40B4-BE49-F238E27FC236}">
                <a16:creationId xmlns:a16="http://schemas.microsoft.com/office/drawing/2014/main" id="{97E69FB3-3A3D-2EB2-D031-6D3989081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53" y="3264310"/>
            <a:ext cx="5400675" cy="244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E61A36-9365-34F4-632C-9347B7D171CE}"/>
              </a:ext>
            </a:extLst>
          </p:cNvPr>
          <p:cNvSpPr txBox="1"/>
          <p:nvPr/>
        </p:nvSpPr>
        <p:spPr>
          <a:xfrm>
            <a:off x="6532153" y="2941144"/>
            <a:ext cx="34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dirty="0" err="1">
                <a:solidFill>
                  <a:srgbClr val="0F4761"/>
                </a:solidFill>
                <a:effectLst/>
                <a:latin typeface="Play"/>
              </a:rPr>
              <a:t>Boostrapping</a:t>
            </a:r>
            <a:endParaRPr lang="pt-BR" b="1" dirty="0">
              <a:effectLst/>
            </a:endParaRPr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6DCFF19-4B76-47E5-8D55-5CA6BCD56A04}"/>
              </a:ext>
            </a:extLst>
          </p:cNvPr>
          <p:cNvSpPr txBox="1"/>
          <p:nvPr/>
        </p:nvSpPr>
        <p:spPr>
          <a:xfrm>
            <a:off x="6463327" y="1946402"/>
            <a:ext cx="499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Consiste em reunir vários modelos independentes e encontrar a “média” das previsões com o intuito de obter um modelo de variância.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Imagem 4" descr="Uma imagem contendo Mapa&#10;&#10;Descrição gerada automaticamente">
            <a:extLst>
              <a:ext uri="{FF2B5EF4-FFF2-40B4-BE49-F238E27FC236}">
                <a16:creationId xmlns:a16="http://schemas.microsoft.com/office/drawing/2014/main" id="{CA6C508F-F1D5-093E-4DF8-FF521ED30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1145" y="5831300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rtl="0"/>
            <a:r>
              <a:rPr lang="pt-BR" sz="4400" b="1" dirty="0">
                <a:latin typeface="Arial" panose="020B0604020202020204" pitchFamily="34" charset="0"/>
              </a:rPr>
              <a:t>BOOSTING</a:t>
            </a:r>
            <a:br>
              <a:rPr lang="pt-BR" sz="1800" b="1" i="0" u="none" strike="noStrike" dirty="0">
                <a:effectLst/>
                <a:latin typeface="Arial" panose="020B0604020202020204" pitchFamily="34" charset="0"/>
              </a:rPr>
            </a:br>
            <a:r>
              <a:rPr lang="pt-BR" sz="1400" b="1" i="0" u="none" strike="noStrike" dirty="0">
                <a:effectLst/>
                <a:latin typeface="Arial" panose="020B0604020202020204" pitchFamily="34" charset="0"/>
              </a:rPr>
              <a:t>Como é feito o treinamento em </a:t>
            </a:r>
            <a:r>
              <a:rPr lang="pt-BR" sz="1400" b="1" i="0" u="none" strike="noStrike" dirty="0" err="1">
                <a:effectLst/>
                <a:latin typeface="Arial" panose="020B0604020202020204" pitchFamily="34" charset="0"/>
              </a:rPr>
              <a:t>boosting</a:t>
            </a:r>
            <a:r>
              <a:rPr lang="pt-BR" sz="1400" b="1" i="0" u="none" strike="noStrike" dirty="0">
                <a:effectLst/>
                <a:latin typeface="Arial" panose="020B0604020202020204" pitchFamily="34" charset="0"/>
              </a:rPr>
              <a:t>?</a:t>
            </a:r>
            <a:endParaRPr lang="pt-BR" sz="1400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7141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C93A522-2EBF-4AA1-8A1C-58E3F014871C}"/>
              </a:ext>
            </a:extLst>
          </p:cNvPr>
          <p:cNvSpPr txBox="1"/>
          <p:nvPr/>
        </p:nvSpPr>
        <p:spPr>
          <a:xfrm>
            <a:off x="8252405" y="1154440"/>
            <a:ext cx="267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Caso de uso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08783FDD-BBAF-0CF7-8A93-EE680E22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74" y="1005839"/>
            <a:ext cx="5980865" cy="484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Mapa&#10;&#10;Descrição gerada automaticamente">
            <a:extLst>
              <a:ext uri="{FF2B5EF4-FFF2-40B4-BE49-F238E27FC236}">
                <a16:creationId xmlns:a16="http://schemas.microsoft.com/office/drawing/2014/main" id="{7B32F670-5C80-7961-3766-3348260470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0138" y="5878444"/>
            <a:ext cx="1305718" cy="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936</TotalTime>
  <Words>705</Words>
  <Application>Microsoft Office PowerPoint</Application>
  <PresentationFormat>Widescreen</PresentationFormat>
  <Paragraphs>108</Paragraphs>
  <Slides>20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Personalizado</vt:lpstr>
      <vt:lpstr>Ensemble Methods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Bagging</vt:lpstr>
      <vt:lpstr>BOOSTING Como é feito o treinamento em boosting?</vt:lpstr>
      <vt:lpstr>Apresentação do PowerPoint</vt:lpstr>
      <vt:lpstr>Bagging vs. Boosting</vt:lpstr>
      <vt:lpstr>Apresentação do PowerPoint</vt:lpstr>
      <vt:lpstr>Apresentação do PowerPoint</vt:lpstr>
      <vt:lpstr>Decision tree</vt:lpstr>
      <vt:lpstr>Random Forest</vt:lpstr>
      <vt:lpstr>Apresentação do PowerPoint</vt:lpstr>
      <vt:lpstr>Random Forest</vt:lpstr>
      <vt:lpstr>Extra trees (Extreme randomized trees)</vt:lpstr>
      <vt:lpstr>Extra trees (Extreme randomized trees)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Essemble Methods</dc:title>
  <dc:creator>Ana Claudia Quintino Olveira</dc:creator>
  <cp:lastModifiedBy>Ana Claudia Quintino Olveira</cp:lastModifiedBy>
  <cp:revision>24</cp:revision>
  <dcterms:created xsi:type="dcterms:W3CDTF">2024-05-05T23:06:03Z</dcterms:created>
  <dcterms:modified xsi:type="dcterms:W3CDTF">2024-05-07T20:12:50Z</dcterms:modified>
</cp:coreProperties>
</file>