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6" r:id="rId3"/>
    <p:sldId id="271" r:id="rId4"/>
    <p:sldId id="270" r:id="rId5"/>
    <p:sldId id="272" r:id="rId6"/>
    <p:sldId id="263" r:id="rId7"/>
    <p:sldId id="267" r:id="rId8"/>
    <p:sldId id="264" r:id="rId9"/>
    <p:sldId id="259" r:id="rId10"/>
    <p:sldId id="260" r:id="rId11"/>
    <p:sldId id="261" r:id="rId12"/>
    <p:sldId id="265" r:id="rId13"/>
    <p:sldId id="268" r:id="rId14"/>
    <p:sldId id="269" r:id="rId15"/>
    <p:sldId id="273" r:id="rId16"/>
  </p:sldIdLst>
  <p:sldSz cx="12192000" cy="685800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DCFC9-79DD-4635-B590-9D8D5921B815}" type="datetimeFigureOut">
              <a:rPr lang="de-DE" smtClean="0"/>
              <a:t>14.05.2017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7F2E9-D357-466F-928C-85D8FD5411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115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384BB-518D-4579-AF3F-71B3BE8BAB4D}" type="datetimeFigureOut">
              <a:rPr lang="de-DE" smtClean="0"/>
              <a:t>14.05.2017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EA4A5-8BFA-4A6C-8250-D053F6846D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7518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598085" y="2979739"/>
            <a:ext cx="768138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de-DE" altLang="de-DE" sz="2200">
              <a:solidFill>
                <a:schemeClr val="bg2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14817" y="6513513"/>
            <a:ext cx="11758084" cy="360362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 sz="1800"/>
          </a:p>
        </p:txBody>
      </p:sp>
      <p:sp>
        <p:nvSpPr>
          <p:cNvPr id="6" name="Rechteck 5"/>
          <p:cNvSpPr/>
          <p:nvPr/>
        </p:nvSpPr>
        <p:spPr>
          <a:xfrm>
            <a:off x="11762317" y="-100013"/>
            <a:ext cx="431800" cy="2016126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 sz="1800"/>
          </a:p>
        </p:txBody>
      </p:sp>
      <p:sp>
        <p:nvSpPr>
          <p:cNvPr id="7" name="Rechteck 6"/>
          <p:cNvSpPr/>
          <p:nvPr/>
        </p:nvSpPr>
        <p:spPr>
          <a:xfrm>
            <a:off x="11760200" y="2965451"/>
            <a:ext cx="431800" cy="2513013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 sz="1800" dirty="0"/>
          </a:p>
        </p:txBody>
      </p:sp>
      <p:sp>
        <p:nvSpPr>
          <p:cNvPr id="8" name="Rechteck 7"/>
          <p:cNvSpPr/>
          <p:nvPr/>
        </p:nvSpPr>
        <p:spPr>
          <a:xfrm>
            <a:off x="11762317" y="1939926"/>
            <a:ext cx="431800" cy="1008063"/>
          </a:xfrm>
          <a:prstGeom prst="rect">
            <a:avLst/>
          </a:prstGeom>
          <a:solidFill>
            <a:srgbClr val="96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 sz="1800"/>
          </a:p>
        </p:txBody>
      </p:sp>
      <p:sp>
        <p:nvSpPr>
          <p:cNvPr id="9" name="Rechteck 8"/>
          <p:cNvSpPr/>
          <p:nvPr/>
        </p:nvSpPr>
        <p:spPr>
          <a:xfrm>
            <a:off x="11082867" y="-100013"/>
            <a:ext cx="658284" cy="2016126"/>
          </a:xfrm>
          <a:prstGeom prst="rect">
            <a:avLst/>
          </a:prstGeom>
          <a:solidFill>
            <a:srgbClr val="96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 sz="1800"/>
          </a:p>
        </p:txBody>
      </p:sp>
      <p:pic>
        <p:nvPicPr>
          <p:cNvPr id="10" name="Picture 15" descr="harzpoi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268" y="2967038"/>
            <a:ext cx="4449233" cy="251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https://opac.hwr-berlin.de/InfoGuideClient.hwrsis/images/HWR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33" y="563563"/>
            <a:ext cx="4783667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" y="1940583"/>
            <a:ext cx="11741591" cy="1008000"/>
          </a:xfrm>
          <a:solidFill>
            <a:schemeClr val="bg1">
              <a:lumMod val="65000"/>
              <a:alpha val="20000"/>
            </a:schemeClr>
          </a:solidFill>
        </p:spPr>
        <p:txBody>
          <a:bodyPr/>
          <a:lstStyle>
            <a:lvl1pPr marL="452438" indent="0" algn="l">
              <a:defRPr u="none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2969779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90760" y="1556792"/>
            <a:ext cx="11665881" cy="468049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38324749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228667" y="333376"/>
            <a:ext cx="2963333" cy="590391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4437" y="333376"/>
            <a:ext cx="8691033" cy="59039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36061442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A96C-F685-4EFD-B28F-1F94DD8EE412}" type="datetimeFigureOut">
              <a:rPr lang="de-DE" smtClean="0"/>
              <a:t>14.05.2017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349-5D01-4073-9528-08A76BC946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39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143339" y="548681"/>
            <a:ext cx="11905323" cy="713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b="1" u="none">
                <a:effectLst/>
              </a:defRPr>
            </a:lvl1pPr>
          </a:lstStyle>
          <a:p>
            <a:pPr lv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0"/>
          </p:nvPr>
        </p:nvSpPr>
        <p:spPr>
          <a:xfrm>
            <a:off x="143340" y="1412875"/>
            <a:ext cx="11904729" cy="489585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9947944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/>
          <p:cNvCxnSpPr/>
          <p:nvPr/>
        </p:nvCxnSpPr>
        <p:spPr>
          <a:xfrm>
            <a:off x="516467" y="3937000"/>
            <a:ext cx="10071100" cy="31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371" y="3939134"/>
            <a:ext cx="10273141" cy="1362075"/>
          </a:xfrm>
        </p:spPr>
        <p:txBody>
          <a:bodyPr anchor="t"/>
          <a:lstStyle>
            <a:lvl1pPr algn="r">
              <a:defRPr sz="2000" b="0" u="none" cap="none" baseline="0">
                <a:solidFill>
                  <a:srgbClr val="0070C0"/>
                </a:solidFill>
                <a:effectLst/>
                <a:latin typeface="+mj-lt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371" y="2438946"/>
            <a:ext cx="1027314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>
                <a:effectLst/>
                <a:latin typeface="HelveticaNeue LT 67 MdCn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389423705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9"/>
          <p:cNvSpPr>
            <a:spLocks noGrp="1"/>
          </p:cNvSpPr>
          <p:nvPr>
            <p:ph sz="quarter" idx="10"/>
          </p:nvPr>
        </p:nvSpPr>
        <p:spPr>
          <a:xfrm>
            <a:off x="335361" y="1412875"/>
            <a:ext cx="5568617" cy="489585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Inhaltsplatzhalter 9"/>
          <p:cNvSpPr>
            <a:spLocks noGrp="1"/>
          </p:cNvSpPr>
          <p:nvPr>
            <p:ph sz="quarter" idx="11"/>
          </p:nvPr>
        </p:nvSpPr>
        <p:spPr>
          <a:xfrm>
            <a:off x="6192011" y="1412776"/>
            <a:ext cx="5568619" cy="489585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5184687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552" y="274637"/>
            <a:ext cx="951884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42523634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38336705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1815712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958568086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637024197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7" descr="Background_PP_klei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75" t="5254" b="8589"/>
          <a:stretch>
            <a:fillRect/>
          </a:stretch>
        </p:blipFill>
        <p:spPr bwMode="auto">
          <a:xfrm>
            <a:off x="7823200" y="247650"/>
            <a:ext cx="4368800" cy="617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/>
          <p:cNvSpPr/>
          <p:nvPr/>
        </p:nvSpPr>
        <p:spPr>
          <a:xfrm>
            <a:off x="7823200" y="247650"/>
            <a:ext cx="4368800" cy="6178550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 sz="1800"/>
          </a:p>
        </p:txBody>
      </p:sp>
      <p:sp>
        <p:nvSpPr>
          <p:cNvPr id="12" name="Abgerundetes Rechteck 11"/>
          <p:cNvSpPr/>
          <p:nvPr/>
        </p:nvSpPr>
        <p:spPr>
          <a:xfrm>
            <a:off x="2544233" y="-7938"/>
            <a:ext cx="9660467" cy="287338"/>
          </a:xfrm>
          <a:custGeom>
            <a:avLst/>
            <a:gdLst>
              <a:gd name="connsiteX0" fmla="*/ 0 w 8093080"/>
              <a:gd name="connsiteY0" fmla="*/ 245423 h 490845"/>
              <a:gd name="connsiteX1" fmla="*/ 245423 w 8093080"/>
              <a:gd name="connsiteY1" fmla="*/ 0 h 490845"/>
              <a:gd name="connsiteX2" fmla="*/ 7847658 w 8093080"/>
              <a:gd name="connsiteY2" fmla="*/ 0 h 490845"/>
              <a:gd name="connsiteX3" fmla="*/ 8093081 w 8093080"/>
              <a:gd name="connsiteY3" fmla="*/ 245423 h 490845"/>
              <a:gd name="connsiteX4" fmla="*/ 8093080 w 8093080"/>
              <a:gd name="connsiteY4" fmla="*/ 245423 h 490845"/>
              <a:gd name="connsiteX5" fmla="*/ 7847657 w 8093080"/>
              <a:gd name="connsiteY5" fmla="*/ 490846 h 490845"/>
              <a:gd name="connsiteX6" fmla="*/ 245423 w 8093080"/>
              <a:gd name="connsiteY6" fmla="*/ 490845 h 490845"/>
              <a:gd name="connsiteX7" fmla="*/ 0 w 8093080"/>
              <a:gd name="connsiteY7" fmla="*/ 245422 h 490845"/>
              <a:gd name="connsiteX8" fmla="*/ 0 w 8093080"/>
              <a:gd name="connsiteY8" fmla="*/ 245423 h 490845"/>
              <a:gd name="connsiteX0" fmla="*/ 0 w 8093081"/>
              <a:gd name="connsiteY0" fmla="*/ 245423 h 490846"/>
              <a:gd name="connsiteX1" fmla="*/ 144940 w 8093081"/>
              <a:gd name="connsiteY1" fmla="*/ 251209 h 490846"/>
              <a:gd name="connsiteX2" fmla="*/ 7847658 w 8093081"/>
              <a:gd name="connsiteY2" fmla="*/ 0 h 490846"/>
              <a:gd name="connsiteX3" fmla="*/ 8093081 w 8093081"/>
              <a:gd name="connsiteY3" fmla="*/ 245423 h 490846"/>
              <a:gd name="connsiteX4" fmla="*/ 8093080 w 8093081"/>
              <a:gd name="connsiteY4" fmla="*/ 245423 h 490846"/>
              <a:gd name="connsiteX5" fmla="*/ 7847657 w 8093081"/>
              <a:gd name="connsiteY5" fmla="*/ 490846 h 490846"/>
              <a:gd name="connsiteX6" fmla="*/ 245423 w 8093081"/>
              <a:gd name="connsiteY6" fmla="*/ 490845 h 490846"/>
              <a:gd name="connsiteX7" fmla="*/ 0 w 8093081"/>
              <a:gd name="connsiteY7" fmla="*/ 245422 h 490846"/>
              <a:gd name="connsiteX8" fmla="*/ 0 w 8093081"/>
              <a:gd name="connsiteY8" fmla="*/ 245423 h 490846"/>
              <a:gd name="connsiteX0" fmla="*/ 0 w 8093081"/>
              <a:gd name="connsiteY0" fmla="*/ 64190 h 309613"/>
              <a:gd name="connsiteX1" fmla="*/ 144940 w 8093081"/>
              <a:gd name="connsiteY1" fmla="*/ 69976 h 309613"/>
              <a:gd name="connsiteX2" fmla="*/ 7847658 w 8093081"/>
              <a:gd name="connsiteY2" fmla="*/ 49879 h 309613"/>
              <a:gd name="connsiteX3" fmla="*/ 8093081 w 8093081"/>
              <a:gd name="connsiteY3" fmla="*/ 64190 h 309613"/>
              <a:gd name="connsiteX4" fmla="*/ 8093080 w 8093081"/>
              <a:gd name="connsiteY4" fmla="*/ 64190 h 309613"/>
              <a:gd name="connsiteX5" fmla="*/ 7847657 w 8093081"/>
              <a:gd name="connsiteY5" fmla="*/ 309613 h 309613"/>
              <a:gd name="connsiteX6" fmla="*/ 245423 w 8093081"/>
              <a:gd name="connsiteY6" fmla="*/ 309612 h 309613"/>
              <a:gd name="connsiteX7" fmla="*/ 0 w 8093081"/>
              <a:gd name="connsiteY7" fmla="*/ 64189 h 309613"/>
              <a:gd name="connsiteX8" fmla="*/ 0 w 8093081"/>
              <a:gd name="connsiteY8" fmla="*/ 64190 h 309613"/>
              <a:gd name="connsiteX0" fmla="*/ 0 w 8093081"/>
              <a:gd name="connsiteY0" fmla="*/ 64190 h 309613"/>
              <a:gd name="connsiteX1" fmla="*/ 7847658 w 8093081"/>
              <a:gd name="connsiteY1" fmla="*/ 49879 h 309613"/>
              <a:gd name="connsiteX2" fmla="*/ 8093081 w 8093081"/>
              <a:gd name="connsiteY2" fmla="*/ 64190 h 309613"/>
              <a:gd name="connsiteX3" fmla="*/ 8093080 w 8093081"/>
              <a:gd name="connsiteY3" fmla="*/ 64190 h 309613"/>
              <a:gd name="connsiteX4" fmla="*/ 7847657 w 8093081"/>
              <a:gd name="connsiteY4" fmla="*/ 309613 h 309613"/>
              <a:gd name="connsiteX5" fmla="*/ 245423 w 8093081"/>
              <a:gd name="connsiteY5" fmla="*/ 309612 h 309613"/>
              <a:gd name="connsiteX6" fmla="*/ 0 w 8093081"/>
              <a:gd name="connsiteY6" fmla="*/ 64189 h 309613"/>
              <a:gd name="connsiteX7" fmla="*/ 0 w 8093081"/>
              <a:gd name="connsiteY7" fmla="*/ 64190 h 309613"/>
              <a:gd name="connsiteX0" fmla="*/ 0 w 8093081"/>
              <a:gd name="connsiteY0" fmla="*/ 64190 h 309613"/>
              <a:gd name="connsiteX1" fmla="*/ 7847658 w 8093081"/>
              <a:gd name="connsiteY1" fmla="*/ 49879 h 309613"/>
              <a:gd name="connsiteX2" fmla="*/ 8093081 w 8093081"/>
              <a:gd name="connsiteY2" fmla="*/ 64190 h 309613"/>
              <a:gd name="connsiteX3" fmla="*/ 7847657 w 8093081"/>
              <a:gd name="connsiteY3" fmla="*/ 309613 h 309613"/>
              <a:gd name="connsiteX4" fmla="*/ 245423 w 8093081"/>
              <a:gd name="connsiteY4" fmla="*/ 309612 h 309613"/>
              <a:gd name="connsiteX5" fmla="*/ 0 w 8093081"/>
              <a:gd name="connsiteY5" fmla="*/ 64189 h 309613"/>
              <a:gd name="connsiteX6" fmla="*/ 0 w 8093081"/>
              <a:gd name="connsiteY6" fmla="*/ 64190 h 309613"/>
              <a:gd name="connsiteX0" fmla="*/ 0 w 7906435"/>
              <a:gd name="connsiteY0" fmla="*/ 14311 h 259734"/>
              <a:gd name="connsiteX1" fmla="*/ 7847658 w 7906435"/>
              <a:gd name="connsiteY1" fmla="*/ 0 h 259734"/>
              <a:gd name="connsiteX2" fmla="*/ 7841873 w 7906435"/>
              <a:gd name="connsiteY2" fmla="*/ 165036 h 259734"/>
              <a:gd name="connsiteX3" fmla="*/ 7847657 w 7906435"/>
              <a:gd name="connsiteY3" fmla="*/ 259734 h 259734"/>
              <a:gd name="connsiteX4" fmla="*/ 245423 w 7906435"/>
              <a:gd name="connsiteY4" fmla="*/ 259733 h 259734"/>
              <a:gd name="connsiteX5" fmla="*/ 0 w 7906435"/>
              <a:gd name="connsiteY5" fmla="*/ 14310 h 259734"/>
              <a:gd name="connsiteX6" fmla="*/ 0 w 7906435"/>
              <a:gd name="connsiteY6" fmla="*/ 14311 h 259734"/>
              <a:gd name="connsiteX0" fmla="*/ 0 w 8277367"/>
              <a:gd name="connsiteY0" fmla="*/ 14437 h 259860"/>
              <a:gd name="connsiteX1" fmla="*/ 7847658 w 8277367"/>
              <a:gd name="connsiteY1" fmla="*/ 126 h 259860"/>
              <a:gd name="connsiteX2" fmla="*/ 7841873 w 8277367"/>
              <a:gd name="connsiteY2" fmla="*/ 165162 h 259860"/>
              <a:gd name="connsiteX3" fmla="*/ 7847657 w 8277367"/>
              <a:gd name="connsiteY3" fmla="*/ 259860 h 259860"/>
              <a:gd name="connsiteX4" fmla="*/ 245423 w 8277367"/>
              <a:gd name="connsiteY4" fmla="*/ 259859 h 259860"/>
              <a:gd name="connsiteX5" fmla="*/ 0 w 8277367"/>
              <a:gd name="connsiteY5" fmla="*/ 14436 h 259860"/>
              <a:gd name="connsiteX6" fmla="*/ 0 w 8277367"/>
              <a:gd name="connsiteY6" fmla="*/ 14437 h 259860"/>
              <a:gd name="connsiteX0" fmla="*/ 0 w 7904353"/>
              <a:gd name="connsiteY0" fmla="*/ 30046 h 275469"/>
              <a:gd name="connsiteX1" fmla="*/ 7847658 w 7904353"/>
              <a:gd name="connsiteY1" fmla="*/ 15735 h 275469"/>
              <a:gd name="connsiteX2" fmla="*/ 7841873 w 7904353"/>
              <a:gd name="connsiteY2" fmla="*/ 180771 h 275469"/>
              <a:gd name="connsiteX3" fmla="*/ 7847657 w 7904353"/>
              <a:gd name="connsiteY3" fmla="*/ 275469 h 275469"/>
              <a:gd name="connsiteX4" fmla="*/ 245423 w 7904353"/>
              <a:gd name="connsiteY4" fmla="*/ 275468 h 275469"/>
              <a:gd name="connsiteX5" fmla="*/ 0 w 7904353"/>
              <a:gd name="connsiteY5" fmla="*/ 30045 h 275469"/>
              <a:gd name="connsiteX6" fmla="*/ 0 w 7904353"/>
              <a:gd name="connsiteY6" fmla="*/ 30046 h 275469"/>
              <a:gd name="connsiteX0" fmla="*/ 0 w 7907034"/>
              <a:gd name="connsiteY0" fmla="*/ 14311 h 259734"/>
              <a:gd name="connsiteX1" fmla="*/ 7847658 w 7907034"/>
              <a:gd name="connsiteY1" fmla="*/ 0 h 259734"/>
              <a:gd name="connsiteX2" fmla="*/ 7841873 w 7907034"/>
              <a:gd name="connsiteY2" fmla="*/ 165036 h 259734"/>
              <a:gd name="connsiteX3" fmla="*/ 7847657 w 7907034"/>
              <a:gd name="connsiteY3" fmla="*/ 259734 h 259734"/>
              <a:gd name="connsiteX4" fmla="*/ 245423 w 7907034"/>
              <a:gd name="connsiteY4" fmla="*/ 259733 h 259734"/>
              <a:gd name="connsiteX5" fmla="*/ 0 w 7907034"/>
              <a:gd name="connsiteY5" fmla="*/ 14310 h 259734"/>
              <a:gd name="connsiteX6" fmla="*/ 0 w 7907034"/>
              <a:gd name="connsiteY6" fmla="*/ 14311 h 259734"/>
              <a:gd name="connsiteX0" fmla="*/ 0 w 7907034"/>
              <a:gd name="connsiteY0" fmla="*/ 14311 h 259734"/>
              <a:gd name="connsiteX1" fmla="*/ 7847658 w 7907034"/>
              <a:gd name="connsiteY1" fmla="*/ 0 h 259734"/>
              <a:gd name="connsiteX2" fmla="*/ 7841873 w 7907034"/>
              <a:gd name="connsiteY2" fmla="*/ 165036 h 259734"/>
              <a:gd name="connsiteX3" fmla="*/ 7847657 w 7907034"/>
              <a:gd name="connsiteY3" fmla="*/ 259734 h 259734"/>
              <a:gd name="connsiteX4" fmla="*/ 245423 w 7907034"/>
              <a:gd name="connsiteY4" fmla="*/ 259733 h 259734"/>
              <a:gd name="connsiteX5" fmla="*/ 0 w 7907034"/>
              <a:gd name="connsiteY5" fmla="*/ 14310 h 259734"/>
              <a:gd name="connsiteX6" fmla="*/ 0 w 7907034"/>
              <a:gd name="connsiteY6" fmla="*/ 14311 h 259734"/>
              <a:gd name="connsiteX0" fmla="*/ 0 w 7907034"/>
              <a:gd name="connsiteY0" fmla="*/ 14311 h 259734"/>
              <a:gd name="connsiteX1" fmla="*/ 7847658 w 7907034"/>
              <a:gd name="connsiteY1" fmla="*/ 0 h 259734"/>
              <a:gd name="connsiteX2" fmla="*/ 7841873 w 7907034"/>
              <a:gd name="connsiteY2" fmla="*/ 165036 h 259734"/>
              <a:gd name="connsiteX3" fmla="*/ 7847657 w 7907034"/>
              <a:gd name="connsiteY3" fmla="*/ 259734 h 259734"/>
              <a:gd name="connsiteX4" fmla="*/ 245423 w 7907034"/>
              <a:gd name="connsiteY4" fmla="*/ 259733 h 259734"/>
              <a:gd name="connsiteX5" fmla="*/ 0 w 7907034"/>
              <a:gd name="connsiteY5" fmla="*/ 14310 h 259734"/>
              <a:gd name="connsiteX6" fmla="*/ 0 w 7907034"/>
              <a:gd name="connsiteY6" fmla="*/ 14311 h 259734"/>
              <a:gd name="connsiteX0" fmla="*/ 0 w 7907034"/>
              <a:gd name="connsiteY0" fmla="*/ 14311 h 294083"/>
              <a:gd name="connsiteX1" fmla="*/ 7847658 w 7907034"/>
              <a:gd name="connsiteY1" fmla="*/ 0 h 294083"/>
              <a:gd name="connsiteX2" fmla="*/ 7841873 w 7907034"/>
              <a:gd name="connsiteY2" fmla="*/ 165036 h 294083"/>
              <a:gd name="connsiteX3" fmla="*/ 7847657 w 7907034"/>
              <a:gd name="connsiteY3" fmla="*/ 259734 h 294083"/>
              <a:gd name="connsiteX4" fmla="*/ 245423 w 7907034"/>
              <a:gd name="connsiteY4" fmla="*/ 259733 h 294083"/>
              <a:gd name="connsiteX5" fmla="*/ 0 w 7907034"/>
              <a:gd name="connsiteY5" fmla="*/ 14310 h 294083"/>
              <a:gd name="connsiteX6" fmla="*/ 0 w 7907034"/>
              <a:gd name="connsiteY6" fmla="*/ 14311 h 294083"/>
              <a:gd name="connsiteX0" fmla="*/ 0 w 7907034"/>
              <a:gd name="connsiteY0" fmla="*/ 14311 h 259734"/>
              <a:gd name="connsiteX1" fmla="*/ 7847658 w 7907034"/>
              <a:gd name="connsiteY1" fmla="*/ 0 h 259734"/>
              <a:gd name="connsiteX2" fmla="*/ 7841873 w 7907034"/>
              <a:gd name="connsiteY2" fmla="*/ 165036 h 259734"/>
              <a:gd name="connsiteX3" fmla="*/ 7847657 w 7907034"/>
              <a:gd name="connsiteY3" fmla="*/ 259734 h 259734"/>
              <a:gd name="connsiteX4" fmla="*/ 245423 w 7907034"/>
              <a:gd name="connsiteY4" fmla="*/ 259733 h 259734"/>
              <a:gd name="connsiteX5" fmla="*/ 0 w 7907034"/>
              <a:gd name="connsiteY5" fmla="*/ 14310 h 259734"/>
              <a:gd name="connsiteX6" fmla="*/ 0 w 7907034"/>
              <a:gd name="connsiteY6" fmla="*/ 14311 h 259734"/>
              <a:gd name="connsiteX0" fmla="*/ 0 w 7912679"/>
              <a:gd name="connsiteY0" fmla="*/ 14311 h 259734"/>
              <a:gd name="connsiteX1" fmla="*/ 7847658 w 7912679"/>
              <a:gd name="connsiteY1" fmla="*/ 0 h 259734"/>
              <a:gd name="connsiteX2" fmla="*/ 7862421 w 7912679"/>
              <a:gd name="connsiteY2" fmla="*/ 98254 h 259734"/>
              <a:gd name="connsiteX3" fmla="*/ 7847657 w 7912679"/>
              <a:gd name="connsiteY3" fmla="*/ 259734 h 259734"/>
              <a:gd name="connsiteX4" fmla="*/ 245423 w 7912679"/>
              <a:gd name="connsiteY4" fmla="*/ 259733 h 259734"/>
              <a:gd name="connsiteX5" fmla="*/ 0 w 7912679"/>
              <a:gd name="connsiteY5" fmla="*/ 14310 h 259734"/>
              <a:gd name="connsiteX6" fmla="*/ 0 w 7912679"/>
              <a:gd name="connsiteY6" fmla="*/ 14311 h 259734"/>
              <a:gd name="connsiteX0" fmla="*/ 0 w 7914486"/>
              <a:gd name="connsiteY0" fmla="*/ 1 h 245424"/>
              <a:gd name="connsiteX1" fmla="*/ 7850227 w 7914486"/>
              <a:gd name="connsiteY1" fmla="*/ 13944 h 245424"/>
              <a:gd name="connsiteX2" fmla="*/ 7862421 w 7914486"/>
              <a:gd name="connsiteY2" fmla="*/ 83944 h 245424"/>
              <a:gd name="connsiteX3" fmla="*/ 7847657 w 7914486"/>
              <a:gd name="connsiteY3" fmla="*/ 245424 h 245424"/>
              <a:gd name="connsiteX4" fmla="*/ 245423 w 7914486"/>
              <a:gd name="connsiteY4" fmla="*/ 245423 h 245424"/>
              <a:gd name="connsiteX5" fmla="*/ 0 w 7914486"/>
              <a:gd name="connsiteY5" fmla="*/ 0 h 245424"/>
              <a:gd name="connsiteX6" fmla="*/ 0 w 7914486"/>
              <a:gd name="connsiteY6" fmla="*/ 1 h 245424"/>
              <a:gd name="connsiteX0" fmla="*/ 0 w 7909119"/>
              <a:gd name="connsiteY0" fmla="*/ 4037 h 249460"/>
              <a:gd name="connsiteX1" fmla="*/ 7842521 w 7909119"/>
              <a:gd name="connsiteY1" fmla="*/ 0 h 249460"/>
              <a:gd name="connsiteX2" fmla="*/ 7862421 w 7909119"/>
              <a:gd name="connsiteY2" fmla="*/ 87980 h 249460"/>
              <a:gd name="connsiteX3" fmla="*/ 7847657 w 7909119"/>
              <a:gd name="connsiteY3" fmla="*/ 249460 h 249460"/>
              <a:gd name="connsiteX4" fmla="*/ 245423 w 7909119"/>
              <a:gd name="connsiteY4" fmla="*/ 249459 h 249460"/>
              <a:gd name="connsiteX5" fmla="*/ 0 w 7909119"/>
              <a:gd name="connsiteY5" fmla="*/ 4036 h 249460"/>
              <a:gd name="connsiteX6" fmla="*/ 0 w 7909119"/>
              <a:gd name="connsiteY6" fmla="*/ 4037 h 249460"/>
              <a:gd name="connsiteX0" fmla="*/ 0 w 7893713"/>
              <a:gd name="connsiteY0" fmla="*/ 1 h 245424"/>
              <a:gd name="connsiteX1" fmla="*/ 7862421 w 7893713"/>
              <a:gd name="connsiteY1" fmla="*/ 83944 h 245424"/>
              <a:gd name="connsiteX2" fmla="*/ 7847657 w 7893713"/>
              <a:gd name="connsiteY2" fmla="*/ 245424 h 245424"/>
              <a:gd name="connsiteX3" fmla="*/ 245423 w 7893713"/>
              <a:gd name="connsiteY3" fmla="*/ 245423 h 245424"/>
              <a:gd name="connsiteX4" fmla="*/ 0 w 7893713"/>
              <a:gd name="connsiteY4" fmla="*/ 0 h 245424"/>
              <a:gd name="connsiteX5" fmla="*/ 0 w 7893713"/>
              <a:gd name="connsiteY5" fmla="*/ 1 h 245424"/>
              <a:gd name="connsiteX0" fmla="*/ 0 w 7876239"/>
              <a:gd name="connsiteY0" fmla="*/ 819 h 246242"/>
              <a:gd name="connsiteX1" fmla="*/ 7839304 w 7876239"/>
              <a:gd name="connsiteY1" fmla="*/ 0 h 246242"/>
              <a:gd name="connsiteX2" fmla="*/ 7847657 w 7876239"/>
              <a:gd name="connsiteY2" fmla="*/ 246242 h 246242"/>
              <a:gd name="connsiteX3" fmla="*/ 245423 w 7876239"/>
              <a:gd name="connsiteY3" fmla="*/ 246241 h 246242"/>
              <a:gd name="connsiteX4" fmla="*/ 0 w 7876239"/>
              <a:gd name="connsiteY4" fmla="*/ 818 h 246242"/>
              <a:gd name="connsiteX5" fmla="*/ 0 w 7876239"/>
              <a:gd name="connsiteY5" fmla="*/ 819 h 246242"/>
              <a:gd name="connsiteX0" fmla="*/ 0 w 7847657"/>
              <a:gd name="connsiteY0" fmla="*/ 819 h 246242"/>
              <a:gd name="connsiteX1" fmla="*/ 7839304 w 7847657"/>
              <a:gd name="connsiteY1" fmla="*/ 0 h 246242"/>
              <a:gd name="connsiteX2" fmla="*/ 7847657 w 7847657"/>
              <a:gd name="connsiteY2" fmla="*/ 246242 h 246242"/>
              <a:gd name="connsiteX3" fmla="*/ 245423 w 7847657"/>
              <a:gd name="connsiteY3" fmla="*/ 246241 h 246242"/>
              <a:gd name="connsiteX4" fmla="*/ 0 w 7847657"/>
              <a:gd name="connsiteY4" fmla="*/ 818 h 246242"/>
              <a:gd name="connsiteX5" fmla="*/ 0 w 7847657"/>
              <a:gd name="connsiteY5" fmla="*/ 819 h 246242"/>
              <a:gd name="connsiteX0" fmla="*/ 0 w 7842933"/>
              <a:gd name="connsiteY0" fmla="*/ 819 h 246242"/>
              <a:gd name="connsiteX1" fmla="*/ 7839304 w 7842933"/>
              <a:gd name="connsiteY1" fmla="*/ 0 h 246242"/>
              <a:gd name="connsiteX2" fmla="*/ 7842520 w 7842933"/>
              <a:gd name="connsiteY2" fmla="*/ 246242 h 246242"/>
              <a:gd name="connsiteX3" fmla="*/ 245423 w 7842933"/>
              <a:gd name="connsiteY3" fmla="*/ 246241 h 246242"/>
              <a:gd name="connsiteX4" fmla="*/ 0 w 7842933"/>
              <a:gd name="connsiteY4" fmla="*/ 818 h 246242"/>
              <a:gd name="connsiteX5" fmla="*/ 0 w 7842933"/>
              <a:gd name="connsiteY5" fmla="*/ 819 h 246242"/>
              <a:gd name="connsiteX0" fmla="*/ 0 w 7844765"/>
              <a:gd name="connsiteY0" fmla="*/ 819 h 246242"/>
              <a:gd name="connsiteX1" fmla="*/ 7841873 w 7844765"/>
              <a:gd name="connsiteY1" fmla="*/ 0 h 246242"/>
              <a:gd name="connsiteX2" fmla="*/ 7842520 w 7844765"/>
              <a:gd name="connsiteY2" fmla="*/ 246242 h 246242"/>
              <a:gd name="connsiteX3" fmla="*/ 245423 w 7844765"/>
              <a:gd name="connsiteY3" fmla="*/ 246241 h 246242"/>
              <a:gd name="connsiteX4" fmla="*/ 0 w 7844765"/>
              <a:gd name="connsiteY4" fmla="*/ 818 h 246242"/>
              <a:gd name="connsiteX5" fmla="*/ 0 w 7844765"/>
              <a:gd name="connsiteY5" fmla="*/ 819 h 246242"/>
              <a:gd name="connsiteX0" fmla="*/ 0 w 7842520"/>
              <a:gd name="connsiteY0" fmla="*/ 819 h 246242"/>
              <a:gd name="connsiteX1" fmla="*/ 7841873 w 7842520"/>
              <a:gd name="connsiteY1" fmla="*/ 0 h 246242"/>
              <a:gd name="connsiteX2" fmla="*/ 7842520 w 7842520"/>
              <a:gd name="connsiteY2" fmla="*/ 246242 h 246242"/>
              <a:gd name="connsiteX3" fmla="*/ 245423 w 7842520"/>
              <a:gd name="connsiteY3" fmla="*/ 246241 h 246242"/>
              <a:gd name="connsiteX4" fmla="*/ 0 w 7842520"/>
              <a:gd name="connsiteY4" fmla="*/ 818 h 246242"/>
              <a:gd name="connsiteX5" fmla="*/ 0 w 7842520"/>
              <a:gd name="connsiteY5" fmla="*/ 819 h 246242"/>
              <a:gd name="connsiteX0" fmla="*/ 0 w 7843631"/>
              <a:gd name="connsiteY0" fmla="*/ 819 h 246242"/>
              <a:gd name="connsiteX1" fmla="*/ 7841873 w 7843631"/>
              <a:gd name="connsiteY1" fmla="*/ 0 h 246242"/>
              <a:gd name="connsiteX2" fmla="*/ 7842520 w 7843631"/>
              <a:gd name="connsiteY2" fmla="*/ 246242 h 246242"/>
              <a:gd name="connsiteX3" fmla="*/ 245423 w 7843631"/>
              <a:gd name="connsiteY3" fmla="*/ 246241 h 246242"/>
              <a:gd name="connsiteX4" fmla="*/ 0 w 7843631"/>
              <a:gd name="connsiteY4" fmla="*/ 818 h 246242"/>
              <a:gd name="connsiteX5" fmla="*/ 0 w 7843631"/>
              <a:gd name="connsiteY5" fmla="*/ 819 h 246242"/>
              <a:gd name="connsiteX0" fmla="*/ 0 w 7842520"/>
              <a:gd name="connsiteY0" fmla="*/ 819 h 246242"/>
              <a:gd name="connsiteX1" fmla="*/ 7841873 w 7842520"/>
              <a:gd name="connsiteY1" fmla="*/ 0 h 246242"/>
              <a:gd name="connsiteX2" fmla="*/ 7842520 w 7842520"/>
              <a:gd name="connsiteY2" fmla="*/ 246242 h 246242"/>
              <a:gd name="connsiteX3" fmla="*/ 245423 w 7842520"/>
              <a:gd name="connsiteY3" fmla="*/ 246241 h 246242"/>
              <a:gd name="connsiteX4" fmla="*/ 0 w 7842520"/>
              <a:gd name="connsiteY4" fmla="*/ 818 h 246242"/>
              <a:gd name="connsiteX5" fmla="*/ 0 w 7842520"/>
              <a:gd name="connsiteY5" fmla="*/ 819 h 24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2520" h="246242">
                <a:moveTo>
                  <a:pt x="0" y="819"/>
                </a:moveTo>
                <a:lnTo>
                  <a:pt x="7841873" y="0"/>
                </a:lnTo>
                <a:cubicBezTo>
                  <a:pt x="7841233" y="28995"/>
                  <a:pt x="7840592" y="214676"/>
                  <a:pt x="7842520" y="246242"/>
                </a:cubicBezTo>
                <a:lnTo>
                  <a:pt x="245423" y="246241"/>
                </a:lnTo>
                <a:cubicBezTo>
                  <a:pt x="109880" y="246241"/>
                  <a:pt x="0" y="136361"/>
                  <a:pt x="0" y="818"/>
                </a:cubicBezTo>
                <a:lnTo>
                  <a:pt x="0" y="819"/>
                </a:lnTo>
                <a:close/>
              </a:path>
            </a:pathLst>
          </a:cu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 sz="1800"/>
          </a:p>
        </p:txBody>
      </p:sp>
      <p:sp>
        <p:nvSpPr>
          <p:cNvPr id="11" name="Rechteck 10"/>
          <p:cNvSpPr/>
          <p:nvPr/>
        </p:nvSpPr>
        <p:spPr>
          <a:xfrm>
            <a:off x="0" y="6426201"/>
            <a:ext cx="12202584" cy="468313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 sz="1800" dirty="0"/>
          </a:p>
        </p:txBody>
      </p:sp>
      <p:sp>
        <p:nvSpPr>
          <p:cNvPr id="1030" name="Text Box 18"/>
          <p:cNvSpPr txBox="1">
            <a:spLocks noChangeArrowheads="1"/>
          </p:cNvSpPr>
          <p:nvPr/>
        </p:nvSpPr>
        <p:spPr bwMode="auto">
          <a:xfrm>
            <a:off x="9745134" y="-1588"/>
            <a:ext cx="2495551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100">
                <a:solidFill>
                  <a:srgbClr val="EAEAEA"/>
                </a:solidFill>
              </a:rPr>
              <a:t>Seite </a:t>
            </a:r>
            <a:fld id="{DAEDE4EB-EA47-48A1-B003-BA90A095C976}" type="slidenum">
              <a:rPr lang="de-DE" altLang="de-DE" sz="1100" smtClean="0">
                <a:solidFill>
                  <a:srgbClr val="EAEAEA"/>
                </a:solidFill>
              </a:rPr>
              <a:pPr algn="r" eaLnBrk="1" hangingPunct="1">
                <a:defRPr/>
              </a:pPr>
              <a:t>‹Nr.›</a:t>
            </a:fld>
            <a:endParaRPr lang="de-DE" altLang="de-DE" sz="1100">
              <a:solidFill>
                <a:srgbClr val="EAEAEA"/>
              </a:solidFill>
            </a:endParaRPr>
          </a:p>
        </p:txBody>
      </p:sp>
      <p:sp>
        <p:nvSpPr>
          <p:cNvPr id="1031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135467" y="546100"/>
            <a:ext cx="11650133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32" name="Textfeld 3"/>
          <p:cNvSpPr txBox="1">
            <a:spLocks noChangeArrowheads="1"/>
          </p:cNvSpPr>
          <p:nvPr/>
        </p:nvSpPr>
        <p:spPr bwMode="auto">
          <a:xfrm>
            <a:off x="162984" y="6524625"/>
            <a:ext cx="1188508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951288" algn="ctr"/>
                <a:tab pos="8701088" algn="r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951288" algn="ctr"/>
                <a:tab pos="8701088" algn="r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951288" algn="ctr"/>
                <a:tab pos="8701088" algn="r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951288" algn="ctr"/>
                <a:tab pos="8701088" algn="r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951288" algn="ctr"/>
                <a:tab pos="8701088" algn="r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51288" algn="ctr"/>
                <a:tab pos="8701088" algn="r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51288" algn="ctr"/>
                <a:tab pos="8701088" algn="r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51288" algn="ctr"/>
                <a:tab pos="8701088" algn="r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51288" algn="ctr"/>
                <a:tab pos="8701088" algn="r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F2F2F2"/>
                </a:solidFill>
                <a:latin typeface="Arial Narrow" pitchFamily="34" charset="0"/>
                <a:cs typeface="Arial" charset="0"/>
              </a:rPr>
              <a:t>	</a:t>
            </a:r>
            <a:r>
              <a:rPr lang="de-DE" sz="1100" b="1" dirty="0">
                <a:solidFill>
                  <a:srgbClr val="F2F2F2"/>
                </a:solidFill>
                <a:latin typeface="Arial Narrow" pitchFamily="34" charset="0"/>
                <a:cs typeface="Arial" charset="0"/>
              </a:rPr>
              <a:t>E-</a:t>
            </a:r>
            <a:r>
              <a:rPr lang="de-DE" sz="1100" b="1" dirty="0" err="1">
                <a:solidFill>
                  <a:srgbClr val="F2F2F2"/>
                </a:solidFill>
                <a:latin typeface="Arial Narrow" pitchFamily="34" charset="0"/>
                <a:cs typeface="Arial" charset="0"/>
              </a:rPr>
              <a:t>Government</a:t>
            </a:r>
            <a:r>
              <a:rPr lang="de-DE" sz="1100" b="1" dirty="0">
                <a:solidFill>
                  <a:srgbClr val="F2F2F2"/>
                </a:solidFill>
                <a:latin typeface="Arial Narrow" pitchFamily="34" charset="0"/>
                <a:cs typeface="Arial" charset="0"/>
              </a:rPr>
              <a:t> I  (Dr. André Göbel)</a:t>
            </a:r>
            <a:r>
              <a:rPr lang="de-DE" sz="1100" dirty="0">
                <a:solidFill>
                  <a:srgbClr val="F2F2F2"/>
                </a:solidFill>
                <a:latin typeface="Arial Narrow" pitchFamily="34" charset="0"/>
                <a:cs typeface="Arial" charset="0"/>
              </a:rPr>
              <a:t>	HWR Berlin 2017</a:t>
            </a:r>
          </a:p>
        </p:txBody>
      </p:sp>
      <p:pic>
        <p:nvPicPr>
          <p:cNvPr id="1033" name="Picture 2" descr="https://opac.hwr-berlin.de/InfoGuideClient.hwrsis/images/HWR_logo.gi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7" y="44450"/>
            <a:ext cx="2529416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523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random/>
  </p:transition>
  <p:txStyles>
    <p:titleStyle>
      <a:lvl1pPr algn="r" rtl="0" eaLnBrk="1" fontAlgn="base" hangingPunct="1">
        <a:spcBef>
          <a:spcPct val="0"/>
        </a:spcBef>
        <a:spcAft>
          <a:spcPct val="0"/>
        </a:spcAft>
        <a:defRPr lang="de-DE" sz="2400" b="1" dirty="0">
          <a:solidFill>
            <a:srgbClr val="0070C0"/>
          </a:solidFill>
          <a:latin typeface="HelveticaNeue LT 67 MdCn" pitchFamily="2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HelveticaNeue LT 67 MdCn" pitchFamily="2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HelveticaNeue LT 67 MdCn" pitchFamily="2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HelveticaNeue LT 67 MdCn" pitchFamily="2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HelveticaNeue LT 67 MdCn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9933"/>
          </a:solidFill>
          <a:effectLst>
            <a:outerShdw blurRad="38100" dist="38100" dir="2700000" algn="tl">
              <a:srgbClr val="C0C0C0"/>
            </a:outerShdw>
          </a:effectLst>
          <a:latin typeface="HelveticaNeue LT 57 Cn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9933"/>
          </a:solidFill>
          <a:effectLst>
            <a:outerShdw blurRad="38100" dist="38100" dir="2700000" algn="tl">
              <a:srgbClr val="C0C0C0"/>
            </a:outerShdw>
          </a:effectLst>
          <a:latin typeface="HelveticaNeue LT 57 Cn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9933"/>
          </a:solidFill>
          <a:effectLst>
            <a:outerShdw blurRad="38100" dist="38100" dir="2700000" algn="tl">
              <a:srgbClr val="C0C0C0"/>
            </a:outerShdw>
          </a:effectLst>
          <a:latin typeface="HelveticaNeue LT 57 Cn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9933"/>
          </a:solidFill>
          <a:effectLst>
            <a:outerShdw blurRad="38100" dist="38100" dir="2700000" algn="tl">
              <a:srgbClr val="C0C0C0"/>
            </a:outerShdw>
          </a:effectLst>
          <a:latin typeface="HelveticaNeue LT 57 Cn" pitchFamily="2" charset="0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HelveticaNeue LT 57 Cn" pitchFamily="2" charset="0"/>
          <a:ea typeface="+mn-ea"/>
          <a:cs typeface="+mn-cs"/>
        </a:defRPr>
      </a:lvl1pPr>
      <a:lvl2pPr marL="742950" indent="-2857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HelveticaNeue LT 57 Cn" pitchFamily="2" charset="0"/>
        </a:defRPr>
      </a:lvl2pPr>
      <a:lvl3pPr marL="11430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HelveticaNeue LT 57 Cn" pitchFamily="2" charset="0"/>
        </a:defRPr>
      </a:lvl3pPr>
      <a:lvl4pPr marL="16002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HelveticaNeue LT 57 Cn" pitchFamily="2" charset="0"/>
        </a:defRPr>
      </a:lvl4pPr>
      <a:lvl5pPr marL="20574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HelveticaNeue LT 57 Cn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500" b="0" dirty="0"/>
              <a:t>IT-induzierte Verwaltungsproduktivität 2030</a:t>
            </a:r>
            <a:endParaRPr lang="de-DE" sz="4500" dirty="0"/>
          </a:p>
        </p:txBody>
      </p:sp>
      <p:sp>
        <p:nvSpPr>
          <p:cNvPr id="5" name="Textfeld 4"/>
          <p:cNvSpPr txBox="1"/>
          <p:nvPr/>
        </p:nvSpPr>
        <p:spPr>
          <a:xfrm>
            <a:off x="7264400" y="5652148"/>
            <a:ext cx="33861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de-DE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Ihr Name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695795"/>
      </p:ext>
    </p:extLst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Aufbau</a:t>
            </a:r>
            <a:br>
              <a:rPr lang="de-DE" dirty="0"/>
            </a:b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Medienboard als Tafelersatz</a:t>
            </a:r>
          </a:p>
          <a:p>
            <a:pPr lvl="1"/>
            <a:r>
              <a:rPr lang="de-DE" dirty="0"/>
              <a:t>Hochauflösender Touchscreen</a:t>
            </a:r>
          </a:p>
          <a:p>
            <a:pPr lvl="1"/>
            <a:r>
              <a:rPr lang="de-DE" dirty="0" err="1"/>
              <a:t>stylus</a:t>
            </a:r>
            <a:r>
              <a:rPr lang="de-DE" dirty="0"/>
              <a:t>-fähig</a:t>
            </a:r>
          </a:p>
          <a:p>
            <a:pPr lvl="1"/>
            <a:r>
              <a:rPr lang="de-DE" dirty="0"/>
              <a:t>Zentraler </a:t>
            </a:r>
            <a:r>
              <a:rPr lang="de-DE" dirty="0" err="1"/>
              <a:t>Filesharing</a:t>
            </a:r>
            <a:r>
              <a:rPr lang="de-DE" dirty="0"/>
              <a:t>-Server für den Raum</a:t>
            </a:r>
          </a:p>
          <a:p>
            <a:pPr lvl="2"/>
            <a:r>
              <a:rPr lang="de-DE" dirty="0"/>
              <a:t>Verteilung von Arbeitsblättern</a:t>
            </a:r>
          </a:p>
          <a:p>
            <a:pPr lvl="1"/>
            <a:r>
              <a:rPr lang="de-DE" dirty="0"/>
              <a:t>Tools</a:t>
            </a:r>
          </a:p>
          <a:p>
            <a:pPr lvl="2"/>
            <a:r>
              <a:rPr lang="de-DE" dirty="0"/>
              <a:t>Interaktive Mitarbeit</a:t>
            </a:r>
          </a:p>
          <a:p>
            <a:pPr lvl="3"/>
            <a:r>
              <a:rPr lang="de-DE" dirty="0"/>
              <a:t>Anonyme Fragestellung</a:t>
            </a:r>
          </a:p>
          <a:p>
            <a:pPr lvl="3"/>
            <a:r>
              <a:rPr lang="de-DE" dirty="0"/>
              <a:t>Umfragen</a:t>
            </a:r>
          </a:p>
          <a:p>
            <a:pPr lvl="2"/>
            <a:r>
              <a:rPr lang="de-DE" dirty="0"/>
              <a:t>Rechteverwaltung der Medientische</a:t>
            </a:r>
          </a:p>
          <a:p>
            <a:pPr lvl="3"/>
            <a:r>
              <a:rPr lang="de-DE" dirty="0"/>
              <a:t>Internetzugriff</a:t>
            </a:r>
          </a:p>
          <a:p>
            <a:pPr lvl="3"/>
            <a:r>
              <a:rPr lang="de-DE" dirty="0"/>
              <a:t>Kommunikation zwischen den Medientischen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9" name="Grafik 8" descr="Ein Bild, das Monitor, Elektronik, Fernsehen, drinnen enthält.&#10;&#10;Mit sehr hoher Zuverlässigkeit generierte Beschreibu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720" y="1116301"/>
            <a:ext cx="4216774" cy="317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79282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Medientisch </a:t>
            </a:r>
          </a:p>
          <a:p>
            <a:pPr lvl="1"/>
            <a:r>
              <a:rPr lang="de-DE" dirty="0"/>
              <a:t>Randloser Touchscreen</a:t>
            </a:r>
          </a:p>
          <a:p>
            <a:pPr lvl="1"/>
            <a:r>
              <a:rPr lang="de-DE" dirty="0"/>
              <a:t>2 Sitzplätze, 1 gleichmäßige Oberfläche, 2 Benutzerarbeitsfläche</a:t>
            </a:r>
          </a:p>
          <a:p>
            <a:pPr lvl="1"/>
            <a:r>
              <a:rPr lang="de-DE" dirty="0" err="1"/>
              <a:t>stylus</a:t>
            </a:r>
            <a:r>
              <a:rPr lang="de-DE" dirty="0"/>
              <a:t>-fähig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Serverseitige gespeicherte Benutzerprofile  gleichbleibender Arbeitsplatz ortsunabhängig</a:t>
            </a:r>
            <a:endParaRPr lang="de-DE" dirty="0"/>
          </a:p>
          <a:p>
            <a:pPr lvl="1"/>
            <a:r>
              <a:rPr lang="de-DE" dirty="0"/>
              <a:t>mit Funk-Schnittstelle </a:t>
            </a:r>
          </a:p>
          <a:p>
            <a:pPr lvl="2"/>
            <a:r>
              <a:rPr lang="de-DE" dirty="0"/>
              <a:t>zur Übertragung von Daten von Drittgeräten</a:t>
            </a:r>
          </a:p>
          <a:p>
            <a:pPr lvl="2"/>
            <a:r>
              <a:rPr lang="de-DE" dirty="0"/>
              <a:t>zur Verbindung von physischen Tastaturen</a:t>
            </a:r>
          </a:p>
          <a:p>
            <a:pPr lvl="1"/>
            <a:r>
              <a:rPr lang="de-DE" dirty="0"/>
              <a:t>stoß- und wasserfest</a:t>
            </a:r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72" y="3533927"/>
            <a:ext cx="3190940" cy="239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20464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Optionale Zusatzfunktionen: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Medientisch</a:t>
            </a:r>
          </a:p>
          <a:p>
            <a:pPr lvl="1"/>
            <a:r>
              <a:rPr lang="de-DE" sz="2000" dirty="0"/>
              <a:t>Oberfläche neigbar</a:t>
            </a:r>
          </a:p>
          <a:p>
            <a:pPr lvl="1"/>
            <a:r>
              <a:rPr lang="de-DE" sz="2000" dirty="0"/>
              <a:t>Ausziehfach für Tastaturen</a:t>
            </a:r>
          </a:p>
          <a:p>
            <a:pPr lvl="1"/>
            <a:r>
              <a:rPr lang="de-DE" sz="2000" dirty="0"/>
              <a:t>Prüfungsmodus für Test und Prüfungen</a:t>
            </a:r>
          </a:p>
          <a:p>
            <a:pPr lvl="2"/>
            <a:r>
              <a:rPr lang="de-DE" sz="1800" dirty="0"/>
              <a:t>Kein Zugriff auf</a:t>
            </a:r>
          </a:p>
          <a:p>
            <a:pPr lvl="3"/>
            <a:r>
              <a:rPr lang="de-DE" sz="1600" dirty="0"/>
              <a:t>das Internet</a:t>
            </a:r>
          </a:p>
          <a:p>
            <a:pPr lvl="3"/>
            <a:r>
              <a:rPr lang="de-DE" sz="1600" dirty="0"/>
              <a:t>Benutzereigene Daten</a:t>
            </a:r>
          </a:p>
          <a:p>
            <a:pPr lvl="2"/>
            <a:endParaRPr lang="de-DE" sz="1800" dirty="0"/>
          </a:p>
          <a:p>
            <a:pPr lvl="2"/>
            <a:endParaRPr lang="de-DE" sz="1800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0746657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</p:spTree>
    <p:extLst>
      <p:ext uri="{BB962C8B-B14F-4D97-AF65-F5344CB8AC3E}">
        <p14:creationId xmlns:p14="http://schemas.microsoft.com/office/powerpoint/2010/main" val="1708470322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sz="2000" dirty="0"/>
              <a:t>Finanzielle Mittel</a:t>
            </a:r>
          </a:p>
          <a:p>
            <a:r>
              <a:rPr lang="de-DE" sz="2000" dirty="0"/>
              <a:t>Infrastruktur</a:t>
            </a:r>
          </a:p>
          <a:p>
            <a:r>
              <a:rPr lang="de-DE" sz="2000" dirty="0"/>
              <a:t>Software für das Produkt</a:t>
            </a:r>
          </a:p>
          <a:p>
            <a:r>
              <a:rPr lang="de-DE" sz="2000" dirty="0"/>
              <a:t>Server</a:t>
            </a:r>
          </a:p>
          <a:p>
            <a:r>
              <a:rPr lang="de-DE" sz="2000" dirty="0"/>
              <a:t>Technik für Wartung</a:t>
            </a:r>
          </a:p>
          <a:p>
            <a:r>
              <a:rPr lang="de-DE" sz="2000" dirty="0"/>
              <a:t>Funkverbindung</a:t>
            </a:r>
          </a:p>
          <a:p>
            <a:r>
              <a:rPr lang="de-DE" sz="2000" dirty="0"/>
              <a:t>Sicherheitsprogramme</a:t>
            </a:r>
          </a:p>
          <a:p>
            <a:r>
              <a:rPr lang="de-DE" sz="2000" dirty="0"/>
              <a:t>Datenbanken (CBG 2 G)</a:t>
            </a:r>
          </a:p>
          <a:p>
            <a:r>
              <a:rPr lang="de-DE" sz="2000" dirty="0"/>
              <a:t>Fortbildung der Mitarbeiter mit direktem Kontakt</a:t>
            </a:r>
          </a:p>
          <a:p>
            <a:r>
              <a:rPr lang="de-DE" sz="2000" dirty="0"/>
              <a:t>Hardware umrüsten</a:t>
            </a:r>
          </a:p>
          <a:p>
            <a:r>
              <a:rPr lang="de-DE" sz="2000" dirty="0"/>
              <a:t>Internes Programm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3399930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547291"/>
          </a:xfrm>
        </p:spPr>
        <p:txBody>
          <a:bodyPr/>
          <a:lstStyle/>
          <a:p>
            <a:br>
              <a:rPr lang="de-DE" b="0" dirty="0"/>
            </a:br>
            <a:br>
              <a:rPr lang="de-DE" b="0" dirty="0"/>
            </a:br>
            <a:r>
              <a:rPr lang="de-DE" b="0" dirty="0"/>
              <a:t>Für Fragen stehen wir Ihnen nun gerne zur Verfügung.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3285288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Kontaktlinse für das staatliche Bauwesen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Datenbrille für Verwaltungsstellen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Interaktives Unterrichtszimmer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Umsetzung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7840758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Kontaktlinse für das staatliche Bauwesen</a:t>
            </a:r>
          </a:p>
        </p:txBody>
      </p:sp>
    </p:spTree>
    <p:extLst>
      <p:ext uri="{BB962C8B-B14F-4D97-AF65-F5344CB8AC3E}">
        <p14:creationId xmlns:p14="http://schemas.microsoft.com/office/powerpoint/2010/main" val="1919566479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Holographische 3D Darstellung von Blaupausen</a:t>
            </a:r>
          </a:p>
          <a:p>
            <a:r>
              <a:rPr lang="de-DE" dirty="0"/>
              <a:t>interaktive Änderungen</a:t>
            </a:r>
          </a:p>
          <a:p>
            <a:r>
              <a:rPr lang="de-DE" dirty="0"/>
              <a:t>DIN-Normen und Vorschriften für Baugrund und bereits bestehende Gebäude (CAAD)</a:t>
            </a:r>
          </a:p>
          <a:p>
            <a:r>
              <a:rPr lang="de-DE" dirty="0"/>
              <a:t>Denkmal Information (Ausmaß des Denkmalschutzes)</a:t>
            </a:r>
          </a:p>
          <a:p>
            <a:r>
              <a:rPr lang="de-DE" dirty="0"/>
              <a:t>Platzierung von Anschlüsse und Leitungen (Wasser, Elektro, Abwasser, etc.)</a:t>
            </a:r>
          </a:p>
          <a:p>
            <a:r>
              <a:rPr lang="de-DE" dirty="0"/>
              <a:t>Planung mit Topographiedaten für Bundesstraße und Autobahnen</a:t>
            </a:r>
          </a:p>
          <a:p>
            <a:r>
              <a:rPr lang="de-DE" dirty="0"/>
              <a:t>Zusammenschluss von verschiedenen Bundesländern erleichtert</a:t>
            </a:r>
          </a:p>
          <a:p>
            <a:endParaRPr lang="de-DE" dirty="0"/>
          </a:p>
        </p:txBody>
      </p:sp>
      <p:pic>
        <p:nvPicPr>
          <p:cNvPr id="5" name="Grafik 4" descr="Ein Bild, das drinnen, Ding enthält.&#10;&#10;Mit hoher Zuverlässigkeit generierte Beschreibu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607" y="683475"/>
            <a:ext cx="3150534" cy="16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77118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genauere Vermessungen</a:t>
            </a:r>
          </a:p>
          <a:p>
            <a:r>
              <a:rPr lang="de-DE" dirty="0"/>
              <a:t>bessere Absprache mit anderen Bundesländern (schnellere Übermittlung)</a:t>
            </a:r>
          </a:p>
          <a:p>
            <a:r>
              <a:rPr lang="de-DE" dirty="0"/>
              <a:t>erleichterte Planung mit relevanten Daten der Topographie und DIN-Normen</a:t>
            </a:r>
          </a:p>
          <a:p>
            <a:r>
              <a:rPr lang="de-DE" dirty="0"/>
              <a:t>Bessere Zusammenarbeit an Ländergrenzen</a:t>
            </a:r>
          </a:p>
          <a:p>
            <a:r>
              <a:rPr lang="de-DE" dirty="0"/>
              <a:t>bessere Kostenplanung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5689647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Datenbrille</a:t>
            </a:r>
          </a:p>
        </p:txBody>
      </p:sp>
    </p:spTree>
    <p:extLst>
      <p:ext uri="{BB962C8B-B14F-4D97-AF65-F5344CB8AC3E}">
        <p14:creationId xmlns:p14="http://schemas.microsoft.com/office/powerpoint/2010/main" val="1717665925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Funktionen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u="sng" dirty="0"/>
              <a:t>Sehfunktion:</a:t>
            </a:r>
          </a:p>
          <a:p>
            <a:pPr lvl="1"/>
            <a:r>
              <a:rPr lang="de-DE" dirty="0"/>
              <a:t>Anzeigen von Dokumenten</a:t>
            </a:r>
          </a:p>
          <a:p>
            <a:pPr lvl="1"/>
            <a:r>
              <a:rPr lang="de-DE" dirty="0"/>
              <a:t>Scanfunktion</a:t>
            </a:r>
          </a:p>
          <a:p>
            <a:endParaRPr lang="de-DE" dirty="0"/>
          </a:p>
          <a:p>
            <a:r>
              <a:rPr lang="de-DE" u="sng" dirty="0"/>
              <a:t>Sprachfunktion:</a:t>
            </a:r>
            <a:endParaRPr lang="de-DE" dirty="0"/>
          </a:p>
          <a:p>
            <a:pPr lvl="1"/>
            <a:r>
              <a:rPr lang="de-DE" dirty="0"/>
              <a:t>Erkennung von Wörtern → Anzeigen von relevanten Rechten/Dokumenten</a:t>
            </a:r>
          </a:p>
          <a:p>
            <a:pPr lvl="1"/>
            <a:r>
              <a:rPr lang="de-DE" dirty="0"/>
              <a:t>Einlesen &amp; Speichern von Daten</a:t>
            </a:r>
          </a:p>
          <a:p>
            <a:pPr lvl="1"/>
            <a:r>
              <a:rPr lang="de-DE" dirty="0"/>
              <a:t>Ausfüllen von Dokumenten/Anträgen </a:t>
            </a:r>
          </a:p>
        </p:txBody>
      </p:sp>
      <p:pic>
        <p:nvPicPr>
          <p:cNvPr id="6" name="Grafik 5" descr="Ein Bild, das Kleidung enthält.&#10;&#10;Mit sehr hoher Zuverlässigkeit generierte Beschreibu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386" y="1412875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68662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Homeoffice</a:t>
            </a:r>
          </a:p>
          <a:p>
            <a:r>
              <a:rPr lang="de-DE" dirty="0"/>
              <a:t>schnellere und einfache Bearbeitung der Anträge</a:t>
            </a:r>
          </a:p>
          <a:p>
            <a:r>
              <a:rPr lang="de-DE" dirty="0"/>
              <a:t>flexible Arbeitszeiten und Arbeitsorte</a:t>
            </a:r>
          </a:p>
          <a:p>
            <a:r>
              <a:rPr lang="de-DE" dirty="0"/>
              <a:t>sofort Erkennung der Identität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5787269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Interaktives Unterrichtszimmer</a:t>
            </a:r>
          </a:p>
        </p:txBody>
      </p:sp>
    </p:spTree>
    <p:extLst>
      <p:ext uri="{BB962C8B-B14F-4D97-AF65-F5344CB8AC3E}">
        <p14:creationId xmlns:p14="http://schemas.microsoft.com/office/powerpoint/2010/main" val="3272380719"/>
      </p:ext>
    </p:extLst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DiWiMa">
  <a:themeElements>
    <a:clrScheme name="optimUS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70C0"/>
      </a:hlink>
      <a:folHlink>
        <a:srgbClr val="0070C0"/>
      </a:folHlink>
    </a:clrScheme>
    <a:fontScheme name="Projekt_eGovU">
      <a:majorFont>
        <a:latin typeface="HelveticaNeue LT 57 Cn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jekt_eGov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_eGov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_eGov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_eGov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_eGov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_eGov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_eGov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_eGov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_eGov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_eGov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_eGov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_eGov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F46BA9EA-DD32-4A37-960A-1DACF94762A9}" vid="{4CA9C3BA-D0A0-40B7-B25A-91265542EBC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Übungsvorlage</Template>
  <TotalTime>0</TotalTime>
  <Words>264</Words>
  <Application>Microsoft Office PowerPoint</Application>
  <PresentationFormat>Breitbild</PresentationFormat>
  <Paragraphs>83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Arial Narrow</vt:lpstr>
      <vt:lpstr>Calibri</vt:lpstr>
      <vt:lpstr>HelveticaNeue LT 57 Cn</vt:lpstr>
      <vt:lpstr>HelveticaNeue LT 67 MdCn</vt:lpstr>
      <vt:lpstr>Wingdings</vt:lpstr>
      <vt:lpstr>DiWiMa</vt:lpstr>
      <vt:lpstr>IT-induzierte Verwaltungsproduktivität 2030</vt:lpstr>
      <vt:lpstr>Gliederung</vt:lpstr>
      <vt:lpstr>PowerPoint-Präsentation</vt:lpstr>
      <vt:lpstr>Funktion</vt:lpstr>
      <vt:lpstr>Vorteile</vt:lpstr>
      <vt:lpstr>PowerPoint-Präsentation</vt:lpstr>
      <vt:lpstr> Funktionen </vt:lpstr>
      <vt:lpstr>Vorteile</vt:lpstr>
      <vt:lpstr>PowerPoint-Präsentation</vt:lpstr>
      <vt:lpstr> Aufbau </vt:lpstr>
      <vt:lpstr>PowerPoint-Präsentation</vt:lpstr>
      <vt:lpstr>Optionale Zusatzfunktionen:</vt:lpstr>
      <vt:lpstr>PowerPoint-Präsentation</vt:lpstr>
      <vt:lpstr>PowerPoint-Präsentation</vt:lpstr>
      <vt:lpstr>  Für Fragen stehen wir Ihnen nun gerne zur Verfügung.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</dc:creator>
  <cp:lastModifiedBy>Simon</cp:lastModifiedBy>
  <cp:revision>13</cp:revision>
  <dcterms:created xsi:type="dcterms:W3CDTF">2017-05-14T16:50:37Z</dcterms:created>
  <dcterms:modified xsi:type="dcterms:W3CDTF">2017-05-14T18:32:28Z</dcterms:modified>
</cp:coreProperties>
</file>