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27"/>
  </p:notesMasterIdLst>
  <p:sldIdLst>
    <p:sldId id="282" r:id="rId2"/>
    <p:sldId id="256" r:id="rId3"/>
    <p:sldId id="257" r:id="rId4"/>
    <p:sldId id="274" r:id="rId5"/>
    <p:sldId id="262" r:id="rId6"/>
    <p:sldId id="263" r:id="rId7"/>
    <p:sldId id="261" r:id="rId8"/>
    <p:sldId id="264" r:id="rId9"/>
    <p:sldId id="267" r:id="rId10"/>
    <p:sldId id="268" r:id="rId11"/>
    <p:sldId id="270" r:id="rId12"/>
    <p:sldId id="271" r:id="rId13"/>
    <p:sldId id="273" r:id="rId14"/>
    <p:sldId id="275" r:id="rId15"/>
    <p:sldId id="276" r:id="rId16"/>
    <p:sldId id="278" r:id="rId17"/>
    <p:sldId id="279" r:id="rId18"/>
    <p:sldId id="283" r:id="rId19"/>
    <p:sldId id="284" r:id="rId20"/>
    <p:sldId id="285" r:id="rId21"/>
    <p:sldId id="280" r:id="rId22"/>
    <p:sldId id="281" r:id="rId23"/>
    <p:sldId id="287" r:id="rId24"/>
    <p:sldId id="286" r:id="rId25"/>
    <p:sldId id="28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3940" userDrawn="1">
          <p15:clr>
            <a:srgbClr val="A4A3A4"/>
          </p15:clr>
        </p15:guide>
        <p15:guide id="4" pos="40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E7E6E6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>
      <p:cViewPr varScale="1">
        <p:scale>
          <a:sx n="97" d="100"/>
          <a:sy n="97" d="100"/>
        </p:scale>
        <p:origin x="96" y="134"/>
      </p:cViewPr>
      <p:guideLst>
        <p:guide pos="3840"/>
        <p:guide orient="horz" pos="2160"/>
        <p:guide pos="3940"/>
        <p:guide pos="40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10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7857B-60CB-46E6-931B-DF9B4E975EE3}" type="datetimeFigureOut">
              <a:rPr lang="de-DE" smtClean="0"/>
              <a:t>10.05.2017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796FC-7DA7-4443-9C6F-2431387CBB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372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796FC-7DA7-4443-9C6F-2431387CBB0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038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B19-0FA5-433A-8F6F-E0F2D8069A4B}" type="datetimeFigureOut">
              <a:rPr lang="de-DE" smtClean="0"/>
              <a:t>10.05.2017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4FB0-043A-48D7-87E0-45DA6600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93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B19-0FA5-433A-8F6F-E0F2D8069A4B}" type="datetimeFigureOut">
              <a:rPr lang="de-DE" smtClean="0"/>
              <a:t>10.05.2017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4FB0-043A-48D7-87E0-45DA6600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17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B19-0FA5-433A-8F6F-E0F2D8069A4B}" type="datetimeFigureOut">
              <a:rPr lang="de-DE" smtClean="0"/>
              <a:t>10.05.2017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4FB0-043A-48D7-87E0-45DA6600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406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B19-0FA5-433A-8F6F-E0F2D8069A4B}" type="datetimeFigureOut">
              <a:rPr lang="de-DE" smtClean="0"/>
              <a:t>10.05.2017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4FB0-043A-48D7-87E0-45DA6600771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838200" y="1092293"/>
            <a:ext cx="10515600" cy="4982581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333776" cy="603596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0647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B19-0FA5-433A-8F6F-E0F2D8069A4B}" type="datetimeFigureOut">
              <a:rPr lang="de-DE" smtClean="0"/>
              <a:t>10.05.2017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4FB0-043A-48D7-87E0-45DA6600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844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B19-0FA5-433A-8F6F-E0F2D8069A4B}" type="datetimeFigureOut">
              <a:rPr lang="de-DE" smtClean="0"/>
              <a:t>10.05.2017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4FB0-043A-48D7-87E0-45DA6600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09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B19-0FA5-433A-8F6F-E0F2D8069A4B}" type="datetimeFigureOut">
              <a:rPr lang="de-DE" smtClean="0"/>
              <a:t>10.05.2017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4FB0-043A-48D7-87E0-45DA6600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73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B19-0FA5-433A-8F6F-E0F2D8069A4B}" type="datetimeFigureOut">
              <a:rPr lang="de-DE" smtClean="0"/>
              <a:t>10.05.2017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4FB0-043A-48D7-87E0-45DA6600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81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B19-0FA5-433A-8F6F-E0F2D8069A4B}" type="datetimeFigureOut">
              <a:rPr lang="de-DE" smtClean="0"/>
              <a:t>10.05.2017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4FB0-043A-48D7-87E0-45DA6600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80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B19-0FA5-433A-8F6F-E0F2D8069A4B}" type="datetimeFigureOut">
              <a:rPr lang="de-DE" smtClean="0"/>
              <a:t>10.05.2017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4FB0-043A-48D7-87E0-45DA6600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60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B19-0FA5-433A-8F6F-E0F2D8069A4B}" type="datetimeFigureOut">
              <a:rPr lang="de-DE" smtClean="0"/>
              <a:t>10.05.2017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4FB0-043A-48D7-87E0-45DA6600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79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B19-0FA5-433A-8F6F-E0F2D8069A4B}" type="datetimeFigureOut">
              <a:rPr lang="de-DE" smtClean="0"/>
              <a:t>10.05.2017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4FB0-043A-48D7-87E0-45DA6600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10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FCB19-0FA5-433A-8F6F-E0F2D8069A4B}" type="datetimeFigureOut">
              <a:rPr lang="de-DE" smtClean="0"/>
              <a:t>10.05.2017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04FB0-043A-48D7-87E0-45DA6600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9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4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TODO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Fazit </a:t>
            </a:r>
          </a:p>
          <a:p>
            <a:r>
              <a:rPr lang="de-DE" dirty="0"/>
              <a:t>Design</a:t>
            </a:r>
          </a:p>
          <a:p>
            <a:r>
              <a:rPr lang="de-DE" dirty="0"/>
              <a:t>Quellenverzeichnis</a:t>
            </a:r>
          </a:p>
        </p:txBody>
      </p:sp>
    </p:spTree>
    <p:extLst>
      <p:ext uri="{BB962C8B-B14F-4D97-AF65-F5344CB8AC3E}">
        <p14:creationId xmlns:p14="http://schemas.microsoft.com/office/powerpoint/2010/main" val="2519699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 c) </a:t>
            </a:r>
            <a:r>
              <a:rPr lang="de-DE" u="sng" dirty="0"/>
              <a:t>Beurteilungsspielraum</a:t>
            </a:r>
            <a:r>
              <a:rPr lang="de-DE" dirty="0"/>
              <a:t>³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unbestimmte Rechtsbegriffe mit Beurteilungsspielraum</a:t>
            </a:r>
            <a:br>
              <a:rPr lang="de-DE" b="1" dirty="0"/>
            </a:br>
            <a:endParaRPr lang="de-DE" b="1" dirty="0"/>
          </a:p>
          <a:p>
            <a:pPr lvl="1"/>
            <a:r>
              <a:rPr lang="de-DE" dirty="0"/>
              <a:t>Der Fall kann jedoch anders aussehen, wenn der Behörde ein </a:t>
            </a:r>
            <a:r>
              <a:rPr lang="de-DE" b="1" dirty="0"/>
              <a:t>Beurteilungsspielraum</a:t>
            </a:r>
            <a:r>
              <a:rPr lang="de-DE" dirty="0"/>
              <a:t> eingeräumt wird, d.h. mit Blick auf Anwendung und Auslegung von unbestimmten Rechtsbegriffen kann eine Vielfalt möglicher richtiger und rechtmäßiger Entscheidungen geben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    </a:t>
            </a:r>
            <a:r>
              <a:rPr lang="de-DE" dirty="0"/>
              <a:t>nur eine </a:t>
            </a:r>
            <a:r>
              <a:rPr lang="de-DE" b="1" i="1" dirty="0"/>
              <a:t>eingeschränkte gerichtliche</a:t>
            </a:r>
            <a:r>
              <a:rPr lang="de-DE" dirty="0"/>
              <a:t> Kontrolle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0890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 d) </a:t>
            </a:r>
            <a:r>
              <a:rPr lang="de-DE" u="sng" dirty="0"/>
              <a:t>Fallgruppen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de-DE" b="1" i="1" dirty="0"/>
              <a:t>Prüfungs- und prüfungsähnliche Entscheidungen</a:t>
            </a:r>
          </a:p>
          <a:p>
            <a:pPr lvl="1"/>
            <a:r>
              <a:rPr lang="de-DE" dirty="0"/>
              <a:t>Prüfungsentscheidungen im Abitur</a:t>
            </a:r>
          </a:p>
          <a:p>
            <a:pPr lvl="1"/>
            <a:r>
              <a:rPr lang="de-DE" dirty="0"/>
              <a:t>universitäre Bachelorprüfung</a:t>
            </a:r>
          </a:p>
          <a:p>
            <a:pPr lvl="1"/>
            <a:r>
              <a:rPr lang="de-DE" dirty="0"/>
              <a:t>Staatsexamina, Laufbahnprüfungen      </a:t>
            </a:r>
          </a:p>
          <a:p>
            <a:pPr marL="514350" indent="-514350">
              <a:buFont typeface="+mj-lt"/>
              <a:buAutoNum type="alphaLcParenR"/>
            </a:pPr>
            <a:r>
              <a:rPr lang="de-DE" b="1" i="1" dirty="0"/>
              <a:t>Beamtenrechtliche Beurteilungen</a:t>
            </a:r>
          </a:p>
          <a:p>
            <a:pPr marL="457200" lvl="1" indent="0">
              <a:buNone/>
            </a:pPr>
            <a:r>
              <a:rPr lang="de-DE" dirty="0"/>
              <a:t>Beurteilung eines Beamten bzw. eines Soldaten für bestimmte Dienstposten oder bestimmte Aufgaben sind gerichtlich nur eingeschränkt überprüfbar (Art33 </a:t>
            </a:r>
            <a:r>
              <a:rPr lang="de-DE" dirty="0" err="1"/>
              <a:t>Abs</a:t>
            </a:r>
            <a:r>
              <a:rPr lang="de-DE" dirty="0"/>
              <a:t> 2 GG)</a:t>
            </a:r>
          </a:p>
          <a:p>
            <a:pPr marL="514350" indent="-514350">
              <a:buFont typeface="+mj-lt"/>
              <a:buAutoNum type="alphaLcParenR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8064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 d) </a:t>
            </a:r>
            <a:r>
              <a:rPr lang="de-DE" u="sng" dirty="0"/>
              <a:t>Fallgruppen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3"/>
            </a:pPr>
            <a:r>
              <a:rPr lang="de-DE" b="1" i="1" dirty="0"/>
              <a:t>Werturteile fachkundig zusammengesetzter Gremien</a:t>
            </a:r>
          </a:p>
          <a:p>
            <a:pPr marL="457200" lvl="1" indent="0">
              <a:buNone/>
            </a:pPr>
            <a:r>
              <a:rPr lang="de-DE" dirty="0"/>
              <a:t>Entscheidungen weisungsunabhängiger, staatsfreier und nach besonderen Kriterien zusammengesetzter Gremien, deren Entscheidungen durch wertende Elemente vorausschauender und richtungsweisender Art gekennzeichnet sind</a:t>
            </a:r>
          </a:p>
          <a:p>
            <a:pPr marL="514350" indent="-514350">
              <a:buFont typeface="+mj-lt"/>
              <a:buAutoNum type="alphaLcParenR" startAt="3"/>
            </a:pPr>
            <a:r>
              <a:rPr lang="de-DE" b="1" i="1" dirty="0"/>
              <a:t>Prognose- und Risikoentscheidungen, insbesondere im Umwelt- und Wirtschaftsrecht</a:t>
            </a:r>
          </a:p>
          <a:p>
            <a:pPr marL="457200" lvl="1" indent="0">
              <a:buNone/>
            </a:pPr>
            <a:r>
              <a:rPr lang="de-DE" dirty="0"/>
              <a:t>Aufgrund der Ungewissheit und Unwägbarkeit, die das Treffen von Entscheidungen in diesem Bereich erschweren, wird den Behörden nur ein eingeschränkt nachprüfbarer Beurteilungsspielraum eingeräumt</a:t>
            </a:r>
          </a:p>
          <a:p>
            <a:pPr marL="514350" indent="-514350">
              <a:buFont typeface="+mj-lt"/>
              <a:buAutoNum type="alphaLcParenR" startAt="3"/>
            </a:pPr>
            <a:endParaRPr lang="de-DE" b="1" i="1" dirty="0"/>
          </a:p>
          <a:p>
            <a:pPr marL="514350" indent="-514350">
              <a:buFont typeface="+mj-lt"/>
              <a:buAutoNum type="alphaLcParenR" startAt="3"/>
            </a:pPr>
            <a:endParaRPr lang="de-DE" dirty="0"/>
          </a:p>
          <a:p>
            <a:pPr marL="514350" indent="-514350">
              <a:buFont typeface="+mj-lt"/>
              <a:buAutoNum type="alphaLcParenR" startAt="3"/>
            </a:pPr>
            <a:endParaRPr lang="de-DE" b="1" i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7285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 e) </a:t>
            </a:r>
            <a:r>
              <a:rPr lang="de-DE" u="sng" dirty="0"/>
              <a:t>Beurteilungsfehler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Auch diese Fälle sind gerichtlich dahingehend überprüfbar, ob der gesetzliche Rahmen überschritten wurde also, ob ein </a:t>
            </a:r>
            <a:r>
              <a:rPr lang="de-DE" b="1" dirty="0"/>
              <a:t>Beurteilungsfehler</a:t>
            </a:r>
            <a:r>
              <a:rPr lang="de-DE" dirty="0"/>
              <a:t> vorliegt</a:t>
            </a:r>
          </a:p>
          <a:p>
            <a:pPr marL="0" indent="0">
              <a:buNone/>
            </a:pPr>
            <a:r>
              <a:rPr lang="de-DE" dirty="0"/>
              <a:t>Als beurteilungsfehlerhaft gilt es, wenn </a:t>
            </a:r>
          </a:p>
          <a:p>
            <a:pPr lvl="1"/>
            <a:r>
              <a:rPr lang="de-DE" dirty="0"/>
              <a:t>besondere Verfahrensvorschriften missachtet wurden (fehlende Protokollierung einer mündlichen Prüfung, fehlende Qualifikation des Prüfers) </a:t>
            </a:r>
          </a:p>
          <a:p>
            <a:pPr lvl="1"/>
            <a:r>
              <a:rPr lang="de-DE" dirty="0"/>
              <a:t>ein Tatbestandsmerkmal falsch ausgelegt wurde (die Note „befriedigend“ wird weit über dem Durschnitt liegend angesehen)</a:t>
            </a:r>
          </a:p>
          <a:p>
            <a:pPr lvl="1"/>
            <a:r>
              <a:rPr lang="de-DE" dirty="0"/>
              <a:t>die sachfremde Erwägungen herangezogen wurden (hohe Misserfolgsquote im  Staatsexamen zwecks Reduzierung der Juristenzahl) </a:t>
            </a:r>
          </a:p>
          <a:p>
            <a:pPr lvl="1"/>
            <a:r>
              <a:rPr lang="de-DE" dirty="0"/>
              <a:t> der Prüfungsinhalt den von der Prüfungsordnung vorgegebenen Rahmen verlässt</a:t>
            </a:r>
          </a:p>
          <a:p>
            <a:pPr lvl="1"/>
            <a:r>
              <a:rPr lang="de-DE" dirty="0"/>
              <a:t>die Chancengleichheit (Art 3 Abs. 1 GG) missachtet wurde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9328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Freeform: Shap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8" name="Freeform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  <a:noFill/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Ermessen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6114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 a) </a:t>
            </a:r>
            <a:r>
              <a:rPr lang="de-DE" u="sng" dirty="0"/>
              <a:t>Definition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„Von (..) Ermessen spricht man dann, wenn die gesetzlichen </a:t>
            </a:r>
            <a:r>
              <a:rPr lang="de-DE" dirty="0" err="1"/>
              <a:t>Tatbestandsvorraussetzungen</a:t>
            </a:r>
            <a:r>
              <a:rPr lang="de-DE" dirty="0"/>
              <a:t> zwar erfüllt sind, der Behörde aber gleichwohl die Wahl zwischen verschiedenen Verhaltensmöglichkeiten bleibt.“  - Prof. Dr. Steffen Detterbeck</a:t>
            </a:r>
          </a:p>
        </p:txBody>
      </p:sp>
      <p:sp>
        <p:nvSpPr>
          <p:cNvPr id="6" name="Rechteck 5"/>
          <p:cNvSpPr/>
          <p:nvPr/>
        </p:nvSpPr>
        <p:spPr>
          <a:xfrm>
            <a:off x="1631504" y="4295991"/>
            <a:ext cx="3672408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Tatbestand</a:t>
            </a:r>
          </a:p>
        </p:txBody>
      </p:sp>
      <p:sp>
        <p:nvSpPr>
          <p:cNvPr id="7" name="Rechteck 6"/>
          <p:cNvSpPr/>
          <p:nvPr/>
        </p:nvSpPr>
        <p:spPr>
          <a:xfrm>
            <a:off x="6393793" y="4295991"/>
            <a:ext cx="3672408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Rechtsfolge</a:t>
            </a:r>
          </a:p>
        </p:txBody>
      </p:sp>
      <p:sp>
        <p:nvSpPr>
          <p:cNvPr id="8" name="Pfeil: nach rechts 7"/>
          <p:cNvSpPr/>
          <p:nvPr/>
        </p:nvSpPr>
        <p:spPr>
          <a:xfrm>
            <a:off x="5303912" y="4800047"/>
            <a:ext cx="1089881" cy="36004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631504" y="5664143"/>
            <a:ext cx="3672408" cy="5040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Unbestimmte Rechtsbegriffe</a:t>
            </a:r>
          </a:p>
        </p:txBody>
      </p:sp>
      <p:sp>
        <p:nvSpPr>
          <p:cNvPr id="10" name="Rechteck 9"/>
          <p:cNvSpPr/>
          <p:nvPr/>
        </p:nvSpPr>
        <p:spPr>
          <a:xfrm>
            <a:off x="6390129" y="5672907"/>
            <a:ext cx="3672408" cy="5040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Ermessen</a:t>
            </a:r>
          </a:p>
        </p:txBody>
      </p:sp>
    </p:spTree>
    <p:extLst>
      <p:ext uri="{BB962C8B-B14F-4D97-AF65-F5344CB8AC3E}">
        <p14:creationId xmlns:p14="http://schemas.microsoft.com/office/powerpoint/2010/main" val="1035972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 b) </a:t>
            </a:r>
            <a:r>
              <a:rPr lang="de-DE" u="sng" dirty="0"/>
              <a:t>Gesetzliche Einordnung</a:t>
            </a:r>
          </a:p>
        </p:txBody>
      </p:sp>
      <p:graphicFrame>
        <p:nvGraphicFramePr>
          <p:cNvPr id="3" name="Inhaltsplatzhalt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9945454"/>
              </p:ext>
            </p:extLst>
          </p:nvPr>
        </p:nvGraphicFramePr>
        <p:xfrm>
          <a:off x="767408" y="2924944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7485263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49073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Gebunde Verwaltung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Ermessen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812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„muss“, „darf nicht“, „ist zu erstellen“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„kann“, „darf“, „ist befugt“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44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„Muss“-Vorschriften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„Kann“-Vorschriften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78967"/>
                  </a:ext>
                </a:extLst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838200" y="5013176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Zwischen Form: „Soll“-Verschriften </a:t>
            </a:r>
          </a:p>
          <a:p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Durch „soll“ oder „in der Regel“ indiziert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Entscheidungsspielraum nur im Ausnahmefall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07998"/>
              </p:ext>
            </p:extLst>
          </p:nvPr>
        </p:nvGraphicFramePr>
        <p:xfrm>
          <a:off x="735497" y="1543184"/>
          <a:ext cx="10515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3113391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061499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Gebunde Verwaltung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Ungebundene Verwaltung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427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Tatbestand: </a:t>
                      </a:r>
                      <a:r>
                        <a:rPr lang="de-DE" dirty="0" err="1"/>
                        <a:t>Vorraussetzungen</a:t>
                      </a:r>
                      <a:r>
                        <a:rPr lang="de-DE" dirty="0"/>
                        <a:t> erfüllt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82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Rechtsfolge: Behörde </a:t>
                      </a:r>
                      <a:r>
                        <a:rPr lang="de-DE" b="1" dirty="0"/>
                        <a:t>muss</a:t>
                      </a:r>
                      <a:r>
                        <a:rPr lang="de-DE" dirty="0"/>
                        <a:t> Maßnahme X treffen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Rechtsfolge: Behörde </a:t>
                      </a:r>
                      <a:r>
                        <a:rPr lang="de-DE" b="1" dirty="0"/>
                        <a:t>kann</a:t>
                      </a:r>
                      <a:r>
                        <a:rPr lang="de-DE" dirty="0"/>
                        <a:t> Maßnahme X oder Y treffen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037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925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 c) </a:t>
            </a:r>
            <a:r>
              <a:rPr lang="de-DE" u="sng" dirty="0"/>
              <a:t>Ermessengrenzen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de-DE" b="1" u="sng" dirty="0"/>
          </a:p>
          <a:p>
            <a:pPr marL="0" indent="0" algn="ctr">
              <a:buNone/>
            </a:pPr>
            <a:r>
              <a:rPr lang="de-DE" b="1" u="sng" dirty="0"/>
              <a:t>§ 40 VwVfG</a:t>
            </a:r>
          </a:p>
          <a:p>
            <a:pPr marL="0" indent="0">
              <a:buNone/>
            </a:pPr>
            <a:r>
              <a:rPr lang="de-DE" dirty="0"/>
              <a:t>Ist die Behörde ermächtigt, nach ihrem Ermessen zu handeln, hat sie ihr Ermessen entsprechend dem </a:t>
            </a:r>
            <a:r>
              <a:rPr lang="de-DE" b="1" dirty="0"/>
              <a:t>Zweck der Ermächtigung</a:t>
            </a:r>
            <a:r>
              <a:rPr lang="de-DE" dirty="0"/>
              <a:t> auszuüben und die </a:t>
            </a:r>
            <a:r>
              <a:rPr lang="de-DE" b="1" dirty="0"/>
              <a:t>gesetzlichen Grenzen</a:t>
            </a:r>
            <a:r>
              <a:rPr lang="de-DE" dirty="0"/>
              <a:t> des Ermessens </a:t>
            </a:r>
            <a:r>
              <a:rPr lang="de-DE" b="1" dirty="0"/>
              <a:t>einzuhalten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133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 c) </a:t>
            </a:r>
            <a:r>
              <a:rPr lang="de-DE" u="sng" dirty="0"/>
              <a:t>Ermessengrenzen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b="1" u="sng" dirty="0"/>
              <a:t>§ 114 VwGO I</a:t>
            </a:r>
          </a:p>
          <a:p>
            <a:pPr marL="0" indent="0">
              <a:buNone/>
            </a:pPr>
            <a:r>
              <a:rPr lang="de-DE" dirty="0"/>
              <a:t>Soweit die Verwaltungsbehörde ermächtigt ist, nach ihrem Ermessen zu handeln, </a:t>
            </a:r>
            <a:r>
              <a:rPr lang="de-DE" b="1" dirty="0"/>
              <a:t>prüft</a:t>
            </a:r>
            <a:r>
              <a:rPr lang="de-DE" dirty="0"/>
              <a:t> das </a:t>
            </a:r>
            <a:r>
              <a:rPr lang="de-DE" b="1" dirty="0"/>
              <a:t>Gericht</a:t>
            </a:r>
            <a:r>
              <a:rPr lang="de-DE" dirty="0"/>
              <a:t> auch, ob der Verwaltungsakt oder die Ablehnung oder Unterlassung des Verwaltungsakts </a:t>
            </a:r>
            <a:r>
              <a:rPr lang="de-DE" b="1" dirty="0"/>
              <a:t>rechtswidrig</a:t>
            </a:r>
            <a:r>
              <a:rPr lang="de-DE" dirty="0"/>
              <a:t> ist, weil die </a:t>
            </a:r>
            <a:r>
              <a:rPr lang="de-DE" b="1" dirty="0"/>
              <a:t>gesetzlichen</a:t>
            </a:r>
            <a:r>
              <a:rPr lang="de-DE" dirty="0"/>
              <a:t> </a:t>
            </a:r>
            <a:r>
              <a:rPr lang="de-DE" b="1" dirty="0"/>
              <a:t>Grenzen des Ermessens überschritten </a:t>
            </a:r>
            <a:r>
              <a:rPr lang="de-DE" dirty="0"/>
              <a:t>sind oder von dem Ermessen in einer dem </a:t>
            </a:r>
            <a:r>
              <a:rPr lang="de-DE" b="1" dirty="0"/>
              <a:t>Zweck der Ermächtigung nicht entsprechenden Weise Gebrauch gemacht </a:t>
            </a:r>
            <a:r>
              <a:rPr lang="de-DE" dirty="0"/>
              <a:t>ist.</a:t>
            </a:r>
          </a:p>
        </p:txBody>
      </p:sp>
    </p:spTree>
    <p:extLst>
      <p:ext uri="{BB962C8B-B14F-4D97-AF65-F5344CB8AC3E}">
        <p14:creationId xmlns:p14="http://schemas.microsoft.com/office/powerpoint/2010/main" val="932982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 c) </a:t>
            </a:r>
            <a:r>
              <a:rPr lang="de-DE" u="sng" dirty="0"/>
              <a:t>Ermessengrenzen – Ermessensfehler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u="sng" dirty="0"/>
              <a:t>Fallgruppen:</a:t>
            </a:r>
          </a:p>
          <a:p>
            <a:pPr marL="914400" lvl="1" indent="-457200">
              <a:buFont typeface="+mj-lt"/>
              <a:buAutoNum type="alphaLcParenR"/>
            </a:pPr>
            <a:r>
              <a:rPr lang="de-DE" dirty="0"/>
              <a:t>Ermessensunterschreitung</a:t>
            </a:r>
          </a:p>
          <a:p>
            <a:pPr lvl="2"/>
            <a:r>
              <a:rPr lang="de-DE" dirty="0"/>
              <a:t>Behörde stellt keine Ermessenerwägung an</a:t>
            </a:r>
          </a:p>
          <a:p>
            <a:pPr lvl="2"/>
            <a:r>
              <a:rPr lang="de-DE" dirty="0" err="1"/>
              <a:t>Bsp</a:t>
            </a:r>
            <a:r>
              <a:rPr lang="de-DE" dirty="0"/>
              <a:t>: Behörde glaubt Versammlung gefährdet öffentliche Sicherheit und muss deshalb Versammlung verbieten. Jedoch nach 15 I VersG kann sie verbieten.</a:t>
            </a:r>
          </a:p>
          <a:p>
            <a:pPr marL="914400" lvl="1" indent="-457200">
              <a:buFont typeface="+mj-lt"/>
              <a:buAutoNum type="alphaLcParenR"/>
            </a:pPr>
            <a:r>
              <a:rPr lang="de-DE" dirty="0"/>
              <a:t>Ermessensüberschreitung</a:t>
            </a:r>
          </a:p>
          <a:p>
            <a:pPr lvl="2"/>
            <a:r>
              <a:rPr lang="de-DE" dirty="0"/>
              <a:t>Entscheidung liegt außerhalb des gesetzlichen Rechtsfolgerahmens</a:t>
            </a:r>
          </a:p>
          <a:p>
            <a:pPr lvl="2"/>
            <a:r>
              <a:rPr lang="de-DE" dirty="0" err="1"/>
              <a:t>Bsp</a:t>
            </a:r>
            <a:r>
              <a:rPr lang="de-DE" dirty="0"/>
              <a:t>: Gebühr höher als Rechtsrahmens zulässt </a:t>
            </a:r>
          </a:p>
          <a:p>
            <a:pPr marL="914400" lvl="1" indent="-457200">
              <a:buFont typeface="+mj-lt"/>
              <a:buAutoNum type="alphaLcParenR"/>
            </a:pPr>
            <a:r>
              <a:rPr lang="de-DE" dirty="0"/>
              <a:t>Ermessenfehlgebrauch</a:t>
            </a:r>
          </a:p>
          <a:p>
            <a:pPr lvl="2"/>
            <a:r>
              <a:rPr lang="de-DE" dirty="0"/>
              <a:t>Zweck der gesetzlichen Ermesseneinräumung nicht hinreichend beachtet</a:t>
            </a:r>
          </a:p>
          <a:p>
            <a:pPr lvl="3"/>
            <a:r>
              <a:rPr lang="de-DE" dirty="0"/>
              <a:t>Nicht alle relevanten Umstände berücksichtigt</a:t>
            </a:r>
          </a:p>
          <a:p>
            <a:pPr lvl="3"/>
            <a:r>
              <a:rPr lang="de-DE" dirty="0"/>
              <a:t>Sachfremde Erwägungen angestellt (Ermessenmissbrauch)</a:t>
            </a:r>
          </a:p>
          <a:p>
            <a:pPr marL="914400" lvl="1" indent="-457200">
              <a:buFont typeface="+mj-lt"/>
              <a:buAutoNum type="alphaLcParenR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836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3" name="Freeform: Shap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34" name="Freeform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de-DE" sz="4400" dirty="0"/>
              <a:t>Unbestimmte Rechtsbegriffe, Beurteilungsspielraum und Ermessen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endParaRPr lang="de-DE" sz="1600" dirty="0"/>
          </a:p>
          <a:p>
            <a:pPr algn="l">
              <a:lnSpc>
                <a:spcPct val="70000"/>
              </a:lnSpc>
            </a:pPr>
            <a:r>
              <a:rPr lang="de-DE" sz="1600" dirty="0"/>
              <a:t>von Jewgeni Lehmann und Simon van </a:t>
            </a:r>
            <a:r>
              <a:rPr lang="de-DE" sz="1600" dirty="0" err="1"/>
              <a:t>Santen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717640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 c) </a:t>
            </a:r>
            <a:r>
              <a:rPr lang="de-DE" u="sng" dirty="0"/>
              <a:t>Ermessengrenzen – Ermessensfehler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lphaLcParenR" startAt="4"/>
            </a:pPr>
            <a:r>
              <a:rPr lang="de-DE" dirty="0"/>
              <a:t>Verstoß gegen Grundrechte und allgemeine Rechtsgruppen</a:t>
            </a:r>
          </a:p>
          <a:p>
            <a:pPr lvl="2"/>
            <a:r>
              <a:rPr lang="de-DE" dirty="0"/>
              <a:t>Gleichheitssätze</a:t>
            </a:r>
          </a:p>
          <a:p>
            <a:pPr lvl="2"/>
            <a:r>
              <a:rPr lang="de-DE" dirty="0" err="1"/>
              <a:t>Verhaltnismäßigkeitsgrundsatz</a:t>
            </a:r>
            <a:endParaRPr lang="de-DE" dirty="0"/>
          </a:p>
          <a:p>
            <a:pPr marL="914400" lvl="1" indent="-457200">
              <a:buFont typeface="+mj-lt"/>
              <a:buAutoNum type="alphaLcParenR" startAt="4"/>
            </a:pPr>
            <a:r>
              <a:rPr lang="de-DE" dirty="0"/>
              <a:t>Missachtung einer Ermessenreduzierung auf Null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6552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Freeform: Shap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8" name="Freeform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Zusammenfassung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0310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0303005"/>
              </p:ext>
            </p:extLst>
          </p:nvPr>
        </p:nvGraphicFramePr>
        <p:xfrm>
          <a:off x="767408" y="949008"/>
          <a:ext cx="10515600" cy="474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416">
                  <a:extLst>
                    <a:ext uri="{9D8B030D-6E8A-4147-A177-3AD203B41FA5}">
                      <a16:colId xmlns:a16="http://schemas.microsoft.com/office/drawing/2014/main" val="1363859971"/>
                    </a:ext>
                  </a:extLst>
                </a:gridCol>
                <a:gridCol w="3959224">
                  <a:extLst>
                    <a:ext uri="{9D8B030D-6E8A-4147-A177-3AD203B41FA5}">
                      <a16:colId xmlns:a16="http://schemas.microsoft.com/office/drawing/2014/main" val="1061674988"/>
                    </a:ext>
                  </a:extLst>
                </a:gridCol>
                <a:gridCol w="4754960">
                  <a:extLst>
                    <a:ext uri="{9D8B030D-6E8A-4147-A177-3AD203B41FA5}">
                      <a16:colId xmlns:a16="http://schemas.microsoft.com/office/drawing/2014/main" val="2492654868"/>
                    </a:ext>
                  </a:extLst>
                </a:gridCol>
              </a:tblGrid>
              <a:tr h="39176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Unbestimmte Rechtsbegriffe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Ermessen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748093"/>
                  </a:ext>
                </a:extLst>
              </a:tr>
              <a:tr h="1088050">
                <a:tc>
                  <a:txBody>
                    <a:bodyPr/>
                    <a:lstStyle/>
                    <a:p>
                      <a:r>
                        <a:rPr lang="de-DE" dirty="0"/>
                        <a:t>Tatbestand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1092"/>
                  </a:ext>
                </a:extLst>
              </a:tr>
              <a:tr h="1088050">
                <a:tc>
                  <a:txBody>
                    <a:bodyPr/>
                    <a:lstStyle/>
                    <a:p>
                      <a:r>
                        <a:rPr lang="de-DE" dirty="0"/>
                        <a:t>Rechtsfolge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08147"/>
                  </a:ext>
                </a:extLst>
              </a:tr>
              <a:tr h="1088050">
                <a:tc>
                  <a:txBody>
                    <a:bodyPr/>
                    <a:lstStyle/>
                    <a:p>
                      <a:r>
                        <a:rPr lang="de-DE" dirty="0"/>
                        <a:t>Grundsatz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50334"/>
                  </a:ext>
                </a:extLst>
              </a:tr>
              <a:tr h="1088050">
                <a:tc>
                  <a:txBody>
                    <a:bodyPr/>
                    <a:lstStyle/>
                    <a:p>
                      <a:r>
                        <a:rPr lang="de-DE" dirty="0"/>
                        <a:t>Ausnahme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1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956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Freeform: Shap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8" name="Freeform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Literaturverzeichnis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0324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000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ENDFOLIE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21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de-DE" sz="3200" u="sng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400" dirty="0">
                <a:solidFill>
                  <a:schemeClr val="bg1"/>
                </a:solidFill>
              </a:rPr>
              <a:t>Unbestimmte Rechtsbegriffe</a:t>
            </a:r>
          </a:p>
          <a:p>
            <a:pPr marL="914400" lvl="1" indent="-457200">
              <a:buFont typeface="+mj-lt"/>
              <a:buAutoNum type="alphaLcParenR"/>
            </a:pPr>
            <a:r>
              <a:rPr lang="de-DE" dirty="0">
                <a:solidFill>
                  <a:schemeClr val="bg1"/>
                </a:solidFill>
              </a:rPr>
              <a:t>Definition</a:t>
            </a:r>
          </a:p>
          <a:p>
            <a:pPr marL="914400" lvl="1" indent="-457200">
              <a:buFont typeface="+mj-lt"/>
              <a:buAutoNum type="alphaLcParenR"/>
            </a:pPr>
            <a:r>
              <a:rPr lang="de-DE" dirty="0">
                <a:solidFill>
                  <a:schemeClr val="bg1"/>
                </a:solidFill>
              </a:rPr>
              <a:t>Gesetzliche Einordnung</a:t>
            </a:r>
          </a:p>
          <a:p>
            <a:pPr marL="914400" lvl="1" indent="-457200">
              <a:buFont typeface="+mj-lt"/>
              <a:buAutoNum type="alphaLcParenR"/>
            </a:pPr>
            <a:r>
              <a:rPr lang="de-DE" dirty="0">
                <a:solidFill>
                  <a:schemeClr val="bg1"/>
                </a:solidFill>
              </a:rPr>
              <a:t>Beurteilungsspielraum</a:t>
            </a:r>
          </a:p>
          <a:p>
            <a:pPr marL="914400" lvl="1" indent="-457200">
              <a:buFont typeface="+mj-lt"/>
              <a:buAutoNum type="alphaLcParenR"/>
            </a:pPr>
            <a:r>
              <a:rPr lang="de-DE" dirty="0">
                <a:solidFill>
                  <a:schemeClr val="bg1"/>
                </a:solidFill>
              </a:rPr>
              <a:t>Fallgruppen</a:t>
            </a:r>
          </a:p>
          <a:p>
            <a:pPr marL="914400" lvl="1" indent="-457200">
              <a:buFont typeface="+mj-lt"/>
              <a:buAutoNum type="alphaLcParenR"/>
            </a:pPr>
            <a:r>
              <a:rPr lang="de-DE" dirty="0">
                <a:solidFill>
                  <a:schemeClr val="bg1"/>
                </a:solidFill>
              </a:rPr>
              <a:t>Beurteilungsfehler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de-DE" sz="2400" dirty="0">
                <a:solidFill>
                  <a:schemeClr val="bg1"/>
                </a:solidFill>
              </a:rPr>
              <a:t>Ermessen</a:t>
            </a:r>
          </a:p>
          <a:p>
            <a:pPr marL="914400" lvl="1" indent="-457200">
              <a:buFont typeface="+mj-lt"/>
              <a:buAutoNum type="alphaLcParenR"/>
            </a:pPr>
            <a:r>
              <a:rPr lang="de-DE" dirty="0">
                <a:solidFill>
                  <a:schemeClr val="bg1"/>
                </a:solidFill>
              </a:rPr>
              <a:t>Definition</a:t>
            </a:r>
          </a:p>
          <a:p>
            <a:pPr marL="914400" lvl="1" indent="-457200">
              <a:buFont typeface="+mj-lt"/>
              <a:buAutoNum type="alphaLcParenR"/>
            </a:pPr>
            <a:r>
              <a:rPr lang="de-DE" dirty="0">
                <a:solidFill>
                  <a:schemeClr val="bg1"/>
                </a:solidFill>
              </a:rPr>
              <a:t>Gesetzliche Einordnung</a:t>
            </a:r>
          </a:p>
          <a:p>
            <a:pPr marL="914400" lvl="1" indent="-457200">
              <a:buFont typeface="+mj-lt"/>
              <a:buAutoNum type="alphaLcParenR"/>
            </a:pPr>
            <a:r>
              <a:rPr lang="de-DE" dirty="0">
                <a:solidFill>
                  <a:schemeClr val="bg1"/>
                </a:solidFill>
              </a:rPr>
              <a:t>Ermessengrenzen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de-DE" sz="2400" dirty="0">
                <a:solidFill>
                  <a:schemeClr val="bg1"/>
                </a:solidFill>
              </a:rPr>
              <a:t>Zusammenfassung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66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Freeform: Shap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8" name="Freeform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Unbestimmte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Rechtsbegriffe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965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 a) </a:t>
            </a:r>
            <a:r>
              <a:rPr lang="de-DE" u="sng" dirty="0"/>
              <a:t>Definition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de-DE" b="1" dirty="0"/>
              <a:t>Unbestimmte Rechtsbegriffe </a:t>
            </a:r>
            <a:r>
              <a:rPr lang="de-DE" dirty="0"/>
              <a:t>sind Gesetzesbegriffe, die auf der Tatbestandsseite einer Norm stehen und bei der Rechtsanwendung des einschlägigen Tatbestands im Einzelfall einer Auslegung bedürfen. </a:t>
            </a:r>
          </a:p>
          <a:p>
            <a:pPr lvl="8"/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1829222" y="3789040"/>
            <a:ext cx="3672408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Tatbestand</a:t>
            </a:r>
          </a:p>
        </p:txBody>
      </p:sp>
      <p:sp>
        <p:nvSpPr>
          <p:cNvPr id="6" name="Rechteck 5"/>
          <p:cNvSpPr/>
          <p:nvPr/>
        </p:nvSpPr>
        <p:spPr>
          <a:xfrm>
            <a:off x="6591511" y="3789040"/>
            <a:ext cx="3672408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Rechtsfolge</a:t>
            </a:r>
          </a:p>
        </p:txBody>
      </p:sp>
      <p:sp>
        <p:nvSpPr>
          <p:cNvPr id="7" name="Pfeil: nach rechts 6"/>
          <p:cNvSpPr/>
          <p:nvPr/>
        </p:nvSpPr>
        <p:spPr>
          <a:xfrm>
            <a:off x="5501630" y="4293096"/>
            <a:ext cx="1089881" cy="36004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829222" y="5157192"/>
            <a:ext cx="3672408" cy="5040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Unbestimmte Rechtsbegriffe</a:t>
            </a:r>
          </a:p>
        </p:txBody>
      </p:sp>
    </p:spTree>
    <p:extLst>
      <p:ext uri="{BB962C8B-B14F-4D97-AF65-F5344CB8AC3E}">
        <p14:creationId xmlns:p14="http://schemas.microsoft.com/office/powerpoint/2010/main" val="415450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 a) </a:t>
            </a:r>
            <a:r>
              <a:rPr lang="de-DE" u="sng" dirty="0"/>
              <a:t>Definition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Auslegung, Anwendung und Prüfung obliegen der gesetzesanwendenden Behörden</a:t>
            </a:r>
          </a:p>
          <a:p>
            <a:r>
              <a:rPr lang="de-DE" dirty="0"/>
              <a:t>entscheidende Frage, ob den Behörden ein Entscheidungsspielraum zusteht?</a:t>
            </a:r>
          </a:p>
          <a:p>
            <a:r>
              <a:rPr lang="de-DE" dirty="0"/>
              <a:t>unbestimmter Rechtsbegriff mit Beurteilungsspielraum </a:t>
            </a:r>
            <a:r>
              <a:rPr lang="de-DE" i="1" dirty="0"/>
              <a:t>(= behördlicher Entscheidungsspielraum</a:t>
            </a:r>
            <a:r>
              <a:rPr lang="de-DE" dirty="0"/>
              <a:t>)  </a:t>
            </a:r>
          </a:p>
          <a:p>
            <a:r>
              <a:rPr lang="de-DE" dirty="0"/>
              <a:t>unbestimmter Rechtsbegriff ohne Beurteilungsspielraum </a:t>
            </a:r>
            <a:r>
              <a:rPr lang="de-DE" i="1" dirty="0"/>
              <a:t>(= kein behördlicher Entscheidungsspielraum</a:t>
            </a:r>
            <a:r>
              <a:rPr lang="de-DE" dirty="0"/>
              <a:t>)  </a:t>
            </a:r>
          </a:p>
          <a:p>
            <a:r>
              <a:rPr lang="de-DE" dirty="0"/>
              <a:t>erst wenn die Voraussetzung erfüllt ist, darf/muss die Behörde handeln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2484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 a) </a:t>
            </a:r>
            <a:r>
              <a:rPr lang="de-DE" u="sng" dirty="0"/>
              <a:t>Definition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Beispiel: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0513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 b) </a:t>
            </a:r>
            <a:r>
              <a:rPr lang="de-DE" u="sng" dirty="0"/>
              <a:t>Gesetzliche Einordnung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Unbestimmter Rechtsbegriff und Beurteilungsspielraum sind eine Frage des gesetzlichen </a:t>
            </a:r>
            <a:r>
              <a:rPr lang="de-DE" b="1" dirty="0"/>
              <a:t>Tatbestandes</a:t>
            </a:r>
          </a:p>
          <a:p>
            <a:r>
              <a:rPr lang="de-DE" dirty="0"/>
              <a:t>Während das Ermessen auf der </a:t>
            </a:r>
            <a:r>
              <a:rPr lang="de-DE" b="1" dirty="0"/>
              <a:t>Rechtsfolgenseite</a:t>
            </a:r>
            <a:r>
              <a:rPr lang="de-DE" dirty="0"/>
              <a:t> erscheint</a:t>
            </a:r>
          </a:p>
        </p:txBody>
      </p:sp>
    </p:spTree>
    <p:extLst>
      <p:ext uri="{BB962C8B-B14F-4D97-AF65-F5344CB8AC3E}">
        <p14:creationId xmlns:p14="http://schemas.microsoft.com/office/powerpoint/2010/main" val="16035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1 c) </a:t>
            </a:r>
            <a:r>
              <a:rPr lang="de-DE" u="sng" dirty="0"/>
              <a:t>Beurteilungsspielraum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/>
              <a:t>unbestimmte Rechtsbegriffe ohne Beurteilungsspielraum</a:t>
            </a:r>
            <a:br>
              <a:rPr lang="de-DE" b="1" dirty="0"/>
            </a:br>
            <a:endParaRPr lang="de-DE" b="1" dirty="0"/>
          </a:p>
          <a:p>
            <a:pPr lvl="1"/>
            <a:r>
              <a:rPr lang="de-DE" dirty="0"/>
              <a:t>Laut Art. 20 Abs. 3 GG (</a:t>
            </a:r>
            <a:r>
              <a:rPr lang="de-DE" b="1" dirty="0"/>
              <a:t>Rechtsstaatsprinzip</a:t>
            </a:r>
            <a:r>
              <a:rPr lang="de-DE" dirty="0"/>
              <a:t>) </a:t>
            </a:r>
            <a:r>
              <a:rPr lang="de-DE" dirty="0" err="1"/>
              <a:t>i.V.m</a:t>
            </a:r>
            <a:r>
              <a:rPr lang="de-DE" dirty="0"/>
              <a:t>.                    </a:t>
            </a:r>
            <a:br>
              <a:rPr lang="de-DE" dirty="0"/>
            </a:br>
            <a:r>
              <a:rPr lang="de-DE" dirty="0"/>
              <a:t>Art. 19 Abs. 4 S.1 GG (</a:t>
            </a:r>
            <a:r>
              <a:rPr lang="de-DE" b="1" dirty="0"/>
              <a:t>Rechtschutzgarantie</a:t>
            </a:r>
            <a:r>
              <a:rPr lang="de-DE" dirty="0"/>
              <a:t> ) haben Verwaltungsgerichte die Verwaltungstätigkeit auf ihre Rechtmäßigkeit zu überprüfen  </a:t>
            </a:r>
          </a:p>
          <a:p>
            <a:pPr lvl="1"/>
            <a:r>
              <a:rPr lang="de-DE" dirty="0"/>
              <a:t> Die Rechtsanwendung ist in der Regel gerichtlich voll überprüfbar (die gerichtliche Überprüfbarkeit im konkreten Fall), d.h. den Behörden steht </a:t>
            </a:r>
            <a:r>
              <a:rPr lang="de-DE" b="1" i="1" dirty="0"/>
              <a:t>grundsätzlich kein Beurteilungsspielraum zu</a:t>
            </a:r>
            <a:endParaRPr lang="de-DE" dirty="0"/>
          </a:p>
          <a:p>
            <a:pPr lvl="1"/>
            <a:r>
              <a:rPr lang="de-DE" dirty="0"/>
              <a:t>die Gerichte prüfen uneingeschränkt nach und treffen die Entscheidung, ob die Auslegung des unbestimmten Rechtsbegriffs durch die zuständige Behörde fehlerfrei ist, z. Bsp.: ob der Gewerbetreibende tatsächlich unzuverlässig ist                                 </a:t>
            </a:r>
          </a:p>
          <a:p>
            <a:pPr marL="457200" lvl="1" indent="0">
              <a:buNone/>
            </a:pPr>
            <a:r>
              <a:rPr lang="de-DE" b="1" dirty="0">
                <a:sym typeface="Wingdings" panose="05000000000000000000" pitchFamily="2" charset="2"/>
              </a:rPr>
              <a:t>    </a:t>
            </a:r>
            <a:r>
              <a:rPr lang="de-DE" b="1" dirty="0"/>
              <a:t>kein Entscheidungsspielraum für Behörde</a:t>
            </a:r>
            <a:r>
              <a:rPr lang="de-DE" dirty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8855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701</Words>
  <Application>Microsoft Office PowerPoint</Application>
  <PresentationFormat>Breitbild</PresentationFormat>
  <Paragraphs>128</Paragraphs>
  <Slides>25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TODO </vt:lpstr>
      <vt:lpstr>Unbestimmte Rechtsbegriffe, Beurteilungsspielraum und Ermessen</vt:lpstr>
      <vt:lpstr>Gliederung</vt:lpstr>
      <vt:lpstr>Unbestimmte Rechtsbegriffe</vt:lpstr>
      <vt:lpstr>1 a) Definition</vt:lpstr>
      <vt:lpstr>1 a) Definition</vt:lpstr>
      <vt:lpstr>1 a) Definition</vt:lpstr>
      <vt:lpstr>1 b) Gesetzliche Einordnung</vt:lpstr>
      <vt:lpstr>1 c) Beurteilungsspielraum</vt:lpstr>
      <vt:lpstr>1 c) Beurteilungsspielraum³</vt:lpstr>
      <vt:lpstr>1 d) Fallgruppen</vt:lpstr>
      <vt:lpstr>1 d) Fallgruppen</vt:lpstr>
      <vt:lpstr>1 e) Beurteilungsfehler</vt:lpstr>
      <vt:lpstr>Ermessen</vt:lpstr>
      <vt:lpstr>2 a) Definition</vt:lpstr>
      <vt:lpstr>2 b) Gesetzliche Einordnung</vt:lpstr>
      <vt:lpstr>2 c) Ermessengrenzen</vt:lpstr>
      <vt:lpstr>2 c) Ermessengrenzen</vt:lpstr>
      <vt:lpstr>2 c) Ermessengrenzen – Ermessensfehler </vt:lpstr>
      <vt:lpstr>2 c) Ermessengrenzen – Ermessensfehler</vt:lpstr>
      <vt:lpstr>Zusammenfassung</vt:lpstr>
      <vt:lpstr>PowerPoint-Präsentation</vt:lpstr>
      <vt:lpstr>Literaturverzeichnis</vt:lpstr>
      <vt:lpstr>PowerPoint-Präsentation</vt:lpstr>
      <vt:lpstr>ENDFOLIE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Unbestimmte Rechtsbegriffe, Ermessen, administrative Entscheidungsfreiräume</dc:title>
  <dc:creator>Simon</dc:creator>
  <cp:lastModifiedBy>Simon</cp:lastModifiedBy>
  <cp:revision>21</cp:revision>
  <dcterms:created xsi:type="dcterms:W3CDTF">2017-05-08T20:32:17Z</dcterms:created>
  <dcterms:modified xsi:type="dcterms:W3CDTF">2017-05-10T13:48:43Z</dcterms:modified>
</cp:coreProperties>
</file>