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9"/>
  </p:notesMasterIdLst>
  <p:sldIdLst>
    <p:sldId id="256" r:id="rId2"/>
    <p:sldId id="289" r:id="rId3"/>
    <p:sldId id="274" r:id="rId4"/>
    <p:sldId id="262" r:id="rId5"/>
    <p:sldId id="290" r:id="rId6"/>
    <p:sldId id="293" r:id="rId7"/>
    <p:sldId id="264" r:id="rId8"/>
    <p:sldId id="295" r:id="rId9"/>
    <p:sldId id="296" r:id="rId10"/>
    <p:sldId id="267" r:id="rId11"/>
    <p:sldId id="268" r:id="rId12"/>
    <p:sldId id="270" r:id="rId13"/>
    <p:sldId id="271" r:id="rId14"/>
    <p:sldId id="273" r:id="rId15"/>
    <p:sldId id="297" r:id="rId16"/>
    <p:sldId id="275" r:id="rId17"/>
    <p:sldId id="276" r:id="rId18"/>
    <p:sldId id="278" r:id="rId19"/>
    <p:sldId id="279" r:id="rId20"/>
    <p:sldId id="283" r:id="rId21"/>
    <p:sldId id="284" r:id="rId22"/>
    <p:sldId id="285" r:id="rId23"/>
    <p:sldId id="280" r:id="rId24"/>
    <p:sldId id="298" r:id="rId25"/>
    <p:sldId id="287" r:id="rId26"/>
    <p:sldId id="286" r:id="rId27"/>
    <p:sldId id="29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pos="4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E7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>
      <p:cViewPr varScale="1">
        <p:scale>
          <a:sx n="106" d="100"/>
          <a:sy n="106" d="100"/>
        </p:scale>
        <p:origin x="126" y="318"/>
      </p:cViewPr>
      <p:guideLst>
        <p:guide pos="3840"/>
        <p:guide orient="horz" pos="2160"/>
        <p:guide pos="3940"/>
        <p:guide pos="40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10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7857B-60CB-46E6-931B-DF9B4E975EE3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796FC-7DA7-4443-9C6F-2431387CBB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3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796FC-7DA7-4443-9C6F-2431387CBB0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03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845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838200" y="1092293"/>
            <a:ext cx="10515600" cy="4982581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333776" cy="603596"/>
          </a:xfrm>
        </p:spPr>
        <p:txBody>
          <a:bodyPr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4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7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3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7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68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49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69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FFCB19-0FA5-433A-8F6F-E0F2D8069A4B}" type="datetimeFigureOut">
              <a:rPr lang="de-DE" smtClean="0"/>
              <a:t>10.05.2017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504FB0-043A-48D7-87E0-45DA6600771D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745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Unbestimmte Rechtsbegriffe, Beurteilungsspielraum und Ermessen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  <a:p>
            <a:r>
              <a:rPr lang="de-DE"/>
              <a:t>von Jewgeni Lehmann und Simon van Santen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764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Beurteilungsspielraum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400" b="1" dirty="0"/>
              <a:t>unbestimmte Rechtsbegriffe ohne Beurteilungsspielraum</a:t>
            </a:r>
            <a:br>
              <a:rPr lang="de-DE" dirty="0"/>
            </a:b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Art. 20 Abs. 3 GG </a:t>
            </a:r>
            <a:r>
              <a:rPr lang="de-DE" dirty="0" err="1"/>
              <a:t>i.V.m</a:t>
            </a:r>
            <a:r>
              <a:rPr lang="de-DE" dirty="0"/>
              <a:t>.  Art. 19 Abs. 4 S.1 GG </a:t>
            </a:r>
            <a:r>
              <a:rPr lang="de-DE" dirty="0">
                <a:sym typeface="Wingdings" panose="05000000000000000000" pitchFamily="2" charset="2"/>
              </a:rPr>
              <a:t> gerichtliche Überprüfung der Verwaltungstätigkeit</a:t>
            </a:r>
            <a:r>
              <a:rPr lang="de-DE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Rechtsanwendung ist in der Regel gerichtlich voll überprüfbar (die gerichtliche   Überprüfbarkeit im konkreten Fall), d.h. den Behörden steht </a:t>
            </a:r>
            <a:r>
              <a:rPr lang="de-DE" b="1" dirty="0"/>
              <a:t>grundsätzlich kein</a:t>
            </a:r>
            <a:br>
              <a:rPr lang="de-DE" b="1" dirty="0"/>
            </a:br>
            <a:r>
              <a:rPr lang="de-DE" b="1" dirty="0"/>
              <a:t> Beurteilungsspielraum zu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Gerichte prüfen uneingeschränkt nach und treffen die Entscheidung, ob die Auslegung des    unbestimmten Rechtsbegriffs durch die zuständige Behörde fehlerfrei ist, z. Bsp.: ob der   Gewerbetreibende tatsächlich unzuverlässig ist                                 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	</a:t>
            </a: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de-DE" b="1" dirty="0"/>
              <a:t>kein Entscheidungsspielraum für Behörde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88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sz="2400" b="1" dirty="0"/>
              <a:t>unbestimmte Rechtsbegriffe mit Beurteilungsspielraum</a:t>
            </a:r>
            <a:br>
              <a:rPr lang="de-DE" dirty="0"/>
            </a:br>
            <a:endParaRPr lang="de-DE" dirty="0"/>
          </a:p>
          <a:p>
            <a:r>
              <a:rPr lang="de-DE" sz="2200" dirty="0"/>
              <a:t>Mit Blick auf Anwendung und Auslegung von unbestimmten Rechtsbegriffen kann eine Vielfalt möglicher richtiger und rechtmäßiger Entscheidungen geben </a:t>
            </a:r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b="1" dirty="0">
                <a:sym typeface="Wingdings" panose="05000000000000000000" pitchFamily="2" charset="2"/>
              </a:rPr>
              <a:t>behördlicher Beurteilungsspielraum</a:t>
            </a:r>
            <a:endParaRPr lang="de-DE" sz="2200" b="1" dirty="0"/>
          </a:p>
          <a:p>
            <a:pPr lvl="1"/>
            <a:endParaRPr lang="de-DE" sz="2200" dirty="0"/>
          </a:p>
          <a:p>
            <a:pPr marL="164592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    </a:t>
            </a:r>
            <a:r>
              <a:rPr lang="de-DE" sz="2200" dirty="0"/>
              <a:t>nur eine </a:t>
            </a:r>
            <a:r>
              <a:rPr lang="de-DE" sz="2200" b="1" i="1" dirty="0"/>
              <a:t>eingeschränkte gerichtliche</a:t>
            </a:r>
            <a:r>
              <a:rPr lang="de-DE" sz="2200" dirty="0"/>
              <a:t> Kontrolle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089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d) Fallgruppen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/>
            </a:pPr>
            <a:r>
              <a:rPr lang="de-DE" sz="2400" b="1" dirty="0"/>
              <a:t>Prüfungs- und prüfungsähnliche Entscheidungen</a:t>
            </a:r>
            <a:br>
              <a:rPr lang="de-DE" sz="2400" dirty="0"/>
            </a:br>
            <a:endParaRPr lang="de-DE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Prüfungsentscheidungen im Abitur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universitäre Bachelorprüfung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Staatsexamina, Laufbahnprüfungen </a:t>
            </a:r>
            <a:br>
              <a:rPr lang="de-DE" sz="2400" dirty="0"/>
            </a:br>
            <a:r>
              <a:rPr lang="de-DE" sz="2400" dirty="0"/>
              <a:t>     </a:t>
            </a:r>
          </a:p>
          <a:p>
            <a:pPr marL="457200" indent="-457200">
              <a:buFont typeface="+mj-lt"/>
              <a:buAutoNum type="alphaLcPeriod"/>
            </a:pPr>
            <a:r>
              <a:rPr lang="de-DE" sz="2400" b="1" dirty="0"/>
              <a:t>Beamtenrechtliche Beurteilungen</a:t>
            </a:r>
            <a:br>
              <a:rPr lang="de-DE" sz="2400" dirty="0"/>
            </a:br>
            <a:endParaRPr lang="de-DE" sz="2400" dirty="0"/>
          </a:p>
          <a:p>
            <a:pPr marL="475488" lvl="2">
              <a:buNone/>
            </a:pPr>
            <a:r>
              <a:rPr lang="de-DE" sz="2400" dirty="0"/>
              <a:t>  Beurteilung eines Beamten bzw. eines Soldaten für bestimmte Dienstposten oder bestimmte Aufgaben sind gerichtlich nur eingeschränkt überprüfbar (Art33 </a:t>
            </a:r>
            <a:r>
              <a:rPr lang="de-DE" sz="2400" dirty="0" err="1"/>
              <a:t>Abs</a:t>
            </a:r>
            <a:r>
              <a:rPr lang="de-DE" sz="2400" dirty="0"/>
              <a:t> 2 GG)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8064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d) Fallgruppen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 dirty="0"/>
              <a:t>Werturteile fachkundig zusammengesetzter Gremien</a:t>
            </a:r>
          </a:p>
          <a:p>
            <a:pPr marL="201168" lvl="1" indent="0">
              <a:buNone/>
            </a:pPr>
            <a:br>
              <a:rPr lang="de-DE" sz="2400" dirty="0"/>
            </a:br>
            <a:r>
              <a:rPr lang="de-DE" sz="2400" dirty="0"/>
              <a:t>Entscheidungen weisungsunabhängiger, staatsfreier und nach besonderen Kriterien zusammengesetzter Gremien, deren Entscheidungen durch wertende Elemente vorausschauender und richtungsweisender Art gekennzeichnet sind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/>
              <a:t>Prognose- und Risikoentscheidungen, insbesondere im Umwelt- und Wirtschaftsrecht</a:t>
            </a:r>
            <a:br>
              <a:rPr lang="de-DE" sz="2400" b="1" dirty="0"/>
            </a:br>
            <a:endParaRPr lang="de-DE" sz="2400" b="1" dirty="0"/>
          </a:p>
          <a:p>
            <a:pPr marL="201168" lvl="1" indent="0">
              <a:buNone/>
            </a:pPr>
            <a:r>
              <a:rPr lang="de-DE" sz="2400" dirty="0"/>
              <a:t>Aufgrund der Ungewissheit und Unwägbarkeit, die das Treffen von Entscheidungen in diesem Bereich erschweren, wird den Behörden nur ein eingeschränkt nachprüfbarer Beurteilungsspielraum eingeräumt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28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e) Beurteilungsfehler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Auch diese Fälle sind gerichtlich dahingehend überprüfbar, ob der gesetzliche Rahmen überschritten wurde also, ob ein </a:t>
            </a:r>
            <a:r>
              <a:rPr lang="de-DE" sz="2400" b="1" dirty="0"/>
              <a:t>Beurteilungsfehler</a:t>
            </a:r>
            <a:r>
              <a:rPr lang="de-DE" sz="2400" dirty="0"/>
              <a:t> vorliegt</a:t>
            </a:r>
            <a:br>
              <a:rPr lang="de-DE" sz="2400" dirty="0"/>
            </a:br>
            <a:endParaRPr lang="de-DE" sz="2400" dirty="0"/>
          </a:p>
          <a:p>
            <a:r>
              <a:rPr lang="de-DE" sz="2400" dirty="0"/>
              <a:t>Als beurteilungsfehlerhaft gilt es, wenn </a:t>
            </a:r>
            <a:br>
              <a:rPr lang="de-DE" sz="2400" dirty="0"/>
            </a:br>
            <a:endParaRPr lang="de-DE" sz="24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besondere Verfahrensvorschriften missachtet wurden (fehlende Protokollierung einer mündlichen Prüfung, fehlende Qualifikation des Prüfers)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ein Tatbestandsmerkmal falsch ausgelegt wurde (die Note „befriedigend“ wird weit über dem Durschnitt liegend angesehen)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die sachfremde Erwägungen herangezogen wurden (hohe Misserfolgsquote im  Staatsexamen zwecks Reduzierung der Juristenzahl)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 der Prüfungsinhalt den von der Prüfungsordnung vorgegebenen Rahmen verlässt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die Chancengleichheit (Art 3 Abs. 1 GG) missachtet wurde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57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Ermessen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14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>
              <a:lnSpc>
                <a:spcPct val="100000"/>
              </a:lnSpc>
            </a:pPr>
            <a:r>
              <a:rPr lang="de-DE" sz="2400" dirty="0"/>
              <a:t>„Von (..) Ermessen spricht man dann, wenn die gesetzlichen </a:t>
            </a:r>
            <a:r>
              <a:rPr lang="de-DE" sz="2400" dirty="0" err="1"/>
              <a:t>Tatbestandsvorraussetzungen</a:t>
            </a:r>
            <a:r>
              <a:rPr lang="de-DE" sz="2400" dirty="0"/>
              <a:t> zwar erfüllt sind, der Behörde aber gleichwohl die Wahl zwischen verschiedenen Verhaltensmöglichkeiten bleibt.“  </a:t>
            </a:r>
            <a:br>
              <a:rPr lang="de-DE" sz="2400" dirty="0"/>
            </a:br>
            <a:r>
              <a:rPr lang="de-DE" sz="2400" dirty="0"/>
              <a:t>- Prof. Dr. Steffen Detterbeck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19536" y="4099994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4" name="Rechteck 13"/>
          <p:cNvSpPr/>
          <p:nvPr/>
        </p:nvSpPr>
        <p:spPr>
          <a:xfrm>
            <a:off x="1919536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15" name="Rechteck 14"/>
          <p:cNvSpPr/>
          <p:nvPr/>
        </p:nvSpPr>
        <p:spPr>
          <a:xfrm>
            <a:off x="6456040" y="4099994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16" name="Rechteck 15"/>
          <p:cNvSpPr/>
          <p:nvPr/>
        </p:nvSpPr>
        <p:spPr>
          <a:xfrm>
            <a:off x="6456040" y="5171462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Ermessen</a:t>
            </a:r>
          </a:p>
        </p:txBody>
      </p:sp>
      <p:sp>
        <p:nvSpPr>
          <p:cNvPr id="17" name="Pfeil: nach rechts 16"/>
          <p:cNvSpPr/>
          <p:nvPr/>
        </p:nvSpPr>
        <p:spPr>
          <a:xfrm>
            <a:off x="5303912" y="4446817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5972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Gesetzliche Einordnung</a:t>
            </a:r>
          </a:p>
        </p:txBody>
      </p:sp>
      <p:graphicFrame>
        <p:nvGraphicFramePr>
          <p:cNvPr id="12" name="Inhaltsplatzhalt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932127"/>
              </p:ext>
            </p:extLst>
          </p:nvPr>
        </p:nvGraphicFramePr>
        <p:xfrm>
          <a:off x="1096963" y="1846263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1406038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16120549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Gebunde 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Ungebundene Verwaltung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27211"/>
                  </a:ext>
                </a:extLst>
              </a:tr>
              <a:tr h="3962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Tatbestand: Voraussetzungen erfüllt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9887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de-DE" sz="2000" dirty="0"/>
                        <a:t>Rechtsfolge: Behörde </a:t>
                      </a:r>
                      <a:r>
                        <a:rPr lang="de-DE" sz="2000" b="1" dirty="0"/>
                        <a:t>muss</a:t>
                      </a:r>
                      <a:r>
                        <a:rPr lang="de-DE" sz="2000" dirty="0"/>
                        <a:t> Maßnahme X treffen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Rechtsfolge: Behörde </a:t>
                      </a:r>
                      <a:r>
                        <a:rPr lang="de-DE" sz="2000" b="1" dirty="0"/>
                        <a:t>kann</a:t>
                      </a:r>
                      <a:r>
                        <a:rPr lang="de-DE" sz="2000" dirty="0"/>
                        <a:t> Maßnahme X oder Y treffen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7632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„Muss“-Vorschriften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„Kann“-Vorschriften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7813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„muss“, „darf nicht“, „ist zu erstellen“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„kann“, „darf“, „ist befugt“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06446"/>
                  </a:ext>
                </a:extLst>
              </a:tr>
            </a:tbl>
          </a:graphicData>
        </a:graphic>
      </p:graphicFrame>
      <p:sp>
        <p:nvSpPr>
          <p:cNvPr id="13" name="Textfeld 12"/>
          <p:cNvSpPr txBox="1"/>
          <p:nvPr/>
        </p:nvSpPr>
        <p:spPr>
          <a:xfrm>
            <a:off x="1096963" y="4437112"/>
            <a:ext cx="10058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Zwischen Form: „Soll“-Verschriften </a:t>
            </a:r>
            <a:br>
              <a:rPr lang="de-DE" sz="2000" dirty="0"/>
            </a:br>
            <a:endParaRPr lang="de-DE" sz="2000" dirty="0"/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Durch „soll“ oder „in der Regel“ indiziert</a:t>
            </a:r>
          </a:p>
          <a:p>
            <a:pPr marL="800100" lvl="1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2000" dirty="0"/>
              <a:t>Entscheidungsspielraum nur im Ausnahmefall</a:t>
            </a:r>
          </a:p>
        </p:txBody>
      </p:sp>
    </p:spTree>
    <p:extLst>
      <p:ext uri="{BB962C8B-B14F-4D97-AF65-F5344CB8AC3E}">
        <p14:creationId xmlns:p14="http://schemas.microsoft.com/office/powerpoint/2010/main" val="232192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c) Ermessengrenzen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/>
              <a:t>§ 40 VwVfG</a:t>
            </a:r>
          </a:p>
          <a:p>
            <a:pPr algn="ctr">
              <a:lnSpc>
                <a:spcPct val="100000"/>
              </a:lnSpc>
            </a:pPr>
            <a:r>
              <a:rPr lang="de-DE" sz="2400" dirty="0"/>
              <a:t>Ist die Behörde ermächtigt, nach ihrem Ermessen zu handeln, hat sie ihr Ermessen entsprechend dem </a:t>
            </a:r>
            <a:r>
              <a:rPr lang="de-DE" sz="2400" b="1" dirty="0"/>
              <a:t>Zweck der Ermächtigung </a:t>
            </a:r>
            <a:r>
              <a:rPr lang="de-DE" sz="2400" dirty="0"/>
              <a:t>auszuüben und die </a:t>
            </a:r>
            <a:r>
              <a:rPr lang="de-DE" sz="2400" b="1" dirty="0"/>
              <a:t>gesetzlichen Grenzen </a:t>
            </a:r>
            <a:r>
              <a:rPr lang="de-DE" sz="2400" dirty="0"/>
              <a:t>des Ermessens </a:t>
            </a:r>
            <a:r>
              <a:rPr lang="de-DE" sz="2400" b="1" dirty="0"/>
              <a:t>einzuhalten.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3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/>
              <a:t>Unbestimmte Rechtsbegriffe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Beurteilungsspielraum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Fallgruppen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Beurteilungsfehler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/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endParaRPr lang="de-DE" sz="2600" dirty="0"/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/>
              <a:t>Ermessen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Definition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Gesetzliche Einordnung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Ermessengrenzen</a:t>
            </a:r>
          </a:p>
          <a:p>
            <a:pPr marL="544068" lvl="1" indent="-342900">
              <a:lnSpc>
                <a:spcPct val="100000"/>
              </a:lnSpc>
              <a:buFont typeface="+mj-lt"/>
              <a:buAutoNum type="alphaLcParenR"/>
            </a:pPr>
            <a:r>
              <a:rPr lang="de-DE" sz="2600" dirty="0"/>
              <a:t>Ermessenfehler</a:t>
            </a:r>
          </a:p>
          <a:p>
            <a:pPr marL="457200" lvl="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2600" dirty="0"/>
              <a:t>Zusammenfassung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956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de-DE" sz="2400" b="1" u="sng" dirty="0"/>
          </a:p>
          <a:p>
            <a:pPr algn="ctr">
              <a:lnSpc>
                <a:spcPct val="100000"/>
              </a:lnSpc>
            </a:pPr>
            <a:r>
              <a:rPr lang="de-DE" sz="2400" b="1" u="sng" dirty="0"/>
              <a:t>§ 114 VwGO I</a:t>
            </a:r>
          </a:p>
          <a:p>
            <a:pPr algn="ctr">
              <a:lnSpc>
                <a:spcPct val="100000"/>
              </a:lnSpc>
            </a:pPr>
            <a:r>
              <a:rPr lang="de-DE" sz="2400" dirty="0"/>
              <a:t>Soweit die Verwaltungsbehörde ermächtigt ist, nach ihrem Ermessen zu handeln, </a:t>
            </a:r>
            <a:r>
              <a:rPr lang="de-DE" sz="2400" b="1" dirty="0"/>
              <a:t>prüft das Gericht </a:t>
            </a:r>
            <a:r>
              <a:rPr lang="de-DE" sz="2400" dirty="0"/>
              <a:t>auch, ob der Verwaltungsakt oder die Ablehnung oder Unterlassung des Verwaltungsakts </a:t>
            </a:r>
            <a:r>
              <a:rPr lang="de-DE" sz="2400" b="1" dirty="0"/>
              <a:t>rechtswidrig</a:t>
            </a:r>
            <a:r>
              <a:rPr lang="de-DE" sz="2400" dirty="0"/>
              <a:t> ist, weil die </a:t>
            </a:r>
            <a:r>
              <a:rPr lang="de-DE" sz="2400" b="1" dirty="0"/>
              <a:t>gesetzlichen Grenzen des Ermessens überschritten </a:t>
            </a:r>
            <a:r>
              <a:rPr lang="de-DE" sz="2400" dirty="0"/>
              <a:t>sind oder von dem Ermessen in einer dem </a:t>
            </a:r>
            <a:r>
              <a:rPr lang="de-DE" sz="2400" b="1" dirty="0"/>
              <a:t>Zweck der Ermächtigung nicht entsprechenden Weise Gebrauch gemacht</a:t>
            </a:r>
            <a:r>
              <a:rPr lang="de-DE" sz="2400" dirty="0"/>
              <a:t> ist.</a:t>
            </a:r>
          </a:p>
        </p:txBody>
      </p:sp>
    </p:spTree>
    <p:extLst>
      <p:ext uri="{BB962C8B-B14F-4D97-AF65-F5344CB8AC3E}">
        <p14:creationId xmlns:p14="http://schemas.microsoft.com/office/powerpoint/2010/main" val="932982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d) Ermessensfehler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/>
              <a:t>Ermessensunterschreitung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Behörde stellt keine Ermessenerwägung an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Bsp</a:t>
            </a:r>
            <a:r>
              <a:rPr lang="de-DE" sz="2400" dirty="0"/>
              <a:t>: Behörde glaubt Versammlung gefährdet öffentliche Sicherheit und muss deshalb Versammlung verbieten. Jedoch nach 15 I VersG kann sie verbieten.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de-DE" sz="2400" b="1" dirty="0"/>
              <a:t>Ermessensüberschreitung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Entscheidung liegt außerhalb des gesetzlichen Rechtsfolgerahmens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400" dirty="0" err="1"/>
              <a:t>Bsp</a:t>
            </a:r>
            <a:r>
              <a:rPr lang="de-DE" sz="2400" dirty="0"/>
              <a:t>: Gebühr höher als Rechtsrahmens zulässt</a:t>
            </a:r>
          </a:p>
        </p:txBody>
      </p:sp>
    </p:spTree>
    <p:extLst>
      <p:ext uri="{BB962C8B-B14F-4D97-AF65-F5344CB8AC3E}">
        <p14:creationId xmlns:p14="http://schemas.microsoft.com/office/powerpoint/2010/main" val="928365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lang="de-DE" sz="2400" b="1" dirty="0"/>
              <a:t>Ermessenfehlgebrauch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Zweck der gesetzlichen Ermesseneinräumung nicht hinreichend beachtet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Nicht alle relevanten Umstände berücksichtigt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Sachfremde Erwägungen angestellt (Ermessenmissbrauch)</a:t>
            </a:r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/>
              <a:t>Verstoß gegen Grundrechte und allgemeine Rechtsgruppen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Gleichheitssätze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 err="1"/>
              <a:t>Verhaltnismäßigkeitsgrundsatz</a:t>
            </a:r>
            <a:endParaRPr lang="de-DE" sz="2400" dirty="0"/>
          </a:p>
          <a:p>
            <a:pPr marL="457200" indent="-457200">
              <a:buFont typeface="+mj-lt"/>
              <a:buAutoNum type="alphaLcPeriod" startAt="3"/>
            </a:pPr>
            <a:r>
              <a:rPr lang="de-DE" sz="2400" b="1" dirty="0"/>
              <a:t>Missachtung einer Ermessenreduzierung auf Null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655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Zusammenfassung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310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763076"/>
              </p:ext>
            </p:extLst>
          </p:nvPr>
        </p:nvGraphicFramePr>
        <p:xfrm>
          <a:off x="1096963" y="1846263"/>
          <a:ext cx="10058400" cy="4352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57270644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659417842"/>
                    </a:ext>
                  </a:extLst>
                </a:gridCol>
              </a:tblGrid>
              <a:tr h="789260"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Unbestimmte Rechtsbegriffe, Beurteilungsspielräume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de-DE" sz="2400" dirty="0"/>
                        <a:t>Ermessen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286201"/>
                  </a:ext>
                </a:extLst>
              </a:tr>
              <a:tr h="3529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Auf Tatbestandsseite</a:t>
                      </a:r>
                      <a:br>
                        <a:rPr lang="de-DE" sz="2400" dirty="0"/>
                      </a:b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/>
                        <a:t>Grundsatz: </a:t>
                      </a:r>
                      <a:r>
                        <a:rPr lang="de-DE" sz="2400" b="0" dirty="0"/>
                        <a:t>volle gerichtliche Überprüfung</a:t>
                      </a:r>
                      <a:br>
                        <a:rPr lang="de-DE" sz="2400" b="0" dirty="0"/>
                      </a:br>
                      <a:endParaRPr lang="de-DE" sz="2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/>
                        <a:t>Ausnahme: </a:t>
                      </a:r>
                      <a:r>
                        <a:rPr lang="de-DE" sz="2400" b="0" dirty="0"/>
                        <a:t>(eingeschränkt überprüfbar) Beurteilungsspielraum bei hoch komplexen Bewertungen und/oder Prognosen</a:t>
                      </a:r>
                      <a:endParaRPr lang="de-DE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Auf Rechtsfolgeseite</a:t>
                      </a:r>
                      <a:br>
                        <a:rPr lang="de-DE" sz="2400" dirty="0"/>
                      </a:b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1" dirty="0"/>
                        <a:t>Grundsatz: </a:t>
                      </a:r>
                      <a:r>
                        <a:rPr lang="de-DE" sz="2400" dirty="0"/>
                        <a:t>nur Kontrolle auf Rechtmäßigkeit</a:t>
                      </a:r>
                      <a:br>
                        <a:rPr lang="de-DE" sz="2400" dirty="0"/>
                      </a:b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b="0" dirty="0"/>
                        <a:t>Gesetzliche Regelung gering </a:t>
                      </a:r>
                      <a:r>
                        <a:rPr lang="de-DE" sz="2400" b="0" dirty="0">
                          <a:sym typeface="Wingdings" panose="05000000000000000000" pitchFamily="2" charset="2"/>
                        </a:rPr>
                        <a:t> Ermessengrundsätze aus Rechtsprechung und Lehre beachten</a:t>
                      </a:r>
                      <a:endParaRPr lang="de-DE" sz="2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43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518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Literaturverzeichnis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Rolf Schmidt „Allgemeines Verwaltungsrecht“, 14. Auflage 2010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Verwaltungsgerichtsordnung, </a:t>
            </a:r>
            <a:r>
              <a:rPr lang="de-DE" dirty="0" err="1"/>
              <a:t>dtv</a:t>
            </a:r>
            <a:r>
              <a:rPr lang="de-DE" dirty="0"/>
              <a:t> Verlag 41. Auflage 2016,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Verwaltungsverfahrensgesetz, </a:t>
            </a:r>
            <a:r>
              <a:rPr lang="de-DE" dirty="0" err="1"/>
              <a:t>dtv</a:t>
            </a:r>
            <a:r>
              <a:rPr lang="de-DE" dirty="0"/>
              <a:t> Verlag 41. Auflage 2016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Prof. Dr. Steffen Detterbeck „öffentliches Recht im Nebenfach“ , 4. Auflage 2014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Prof. Dr. Steffen Detterbeck „öffentliches Recht im Nebenfach“ , 5. Auflage 2017</a:t>
            </a:r>
          </a:p>
        </p:txBody>
      </p:sp>
    </p:spTree>
    <p:extLst>
      <p:ext uri="{BB962C8B-B14F-4D97-AF65-F5344CB8AC3E}">
        <p14:creationId xmlns:p14="http://schemas.microsoft.com/office/powerpoint/2010/main" val="1150000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Für Fragen stehen wir Ihnen nun gerne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33364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Unbestimmte Rechtsbegriffe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65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a) Definition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Unbestimmte Rechtsbegriffe </a:t>
            </a:r>
            <a:r>
              <a:rPr lang="de-DE" sz="2400" dirty="0"/>
              <a:t>sind Gesetzesbegriffe, die auf der Tatbestandsseite einer Norm stehen und bei der Rechtsanwendung des einschlägigen Tatbestands im Einzelfall einer Auslegung bedürfen. </a:t>
            </a:r>
          </a:p>
          <a:p>
            <a:pPr lvl="8"/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991544" y="3789040"/>
            <a:ext cx="3384376" cy="1066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Tatbestand</a:t>
            </a:r>
          </a:p>
        </p:txBody>
      </p:sp>
      <p:sp>
        <p:nvSpPr>
          <p:cNvPr id="19" name="Rechteck 18"/>
          <p:cNvSpPr/>
          <p:nvPr/>
        </p:nvSpPr>
        <p:spPr>
          <a:xfrm>
            <a:off x="1991544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Unbestimmte Rechtsbegriffe</a:t>
            </a:r>
          </a:p>
        </p:txBody>
      </p:sp>
      <p:sp>
        <p:nvSpPr>
          <p:cNvPr id="20" name="Rechteck 19"/>
          <p:cNvSpPr/>
          <p:nvPr/>
        </p:nvSpPr>
        <p:spPr>
          <a:xfrm>
            <a:off x="6528048" y="3789040"/>
            <a:ext cx="3384376" cy="106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Rechtsfolge</a:t>
            </a:r>
          </a:p>
        </p:txBody>
      </p:sp>
      <p:sp>
        <p:nvSpPr>
          <p:cNvPr id="21" name="Rechteck 20"/>
          <p:cNvSpPr/>
          <p:nvPr/>
        </p:nvSpPr>
        <p:spPr>
          <a:xfrm>
            <a:off x="6528048" y="4860508"/>
            <a:ext cx="3384376" cy="7155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: nach rechts 21"/>
          <p:cNvSpPr/>
          <p:nvPr/>
        </p:nvSpPr>
        <p:spPr>
          <a:xfrm>
            <a:off x="5375920" y="4135863"/>
            <a:ext cx="1152128" cy="7200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5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400" dirty="0"/>
              <a:t>Beispiele: 	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/>
              <a:t> Unzuverlässigkeit (§ 35 Abs. 1 GewO)  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/>
              <a:t> öffentliches Interesse (§ 80 Abs. 2 S. 1 Nr. 4 VwGO)</a:t>
            </a:r>
          </a:p>
          <a:p>
            <a:pPr lvl="8">
              <a:buFont typeface="Arial" panose="020B0604020202020204" pitchFamily="34" charset="0"/>
              <a:buChar char="•"/>
            </a:pPr>
            <a:r>
              <a:rPr lang="de-DE" sz="2400" dirty="0"/>
              <a:t> Gemeinwohl (Art. 14 Abs. 4 S. 1 GG)</a:t>
            </a:r>
          </a:p>
          <a:p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Notwendige Maßnahme, - öffentliche Sicherheit und Ordnung, - besonderes</a:t>
            </a:r>
            <a:br>
              <a:rPr lang="de-DE" sz="2400" dirty="0"/>
            </a:br>
            <a:r>
              <a:rPr lang="de-DE" sz="2400" dirty="0"/>
              <a:t> pädagogisches Interesse, - jugendgefährdende Schrift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979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 Auslegung, Anwendung und Prüfung obliegen der gesetzesanwendenden Behörden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 entscheidende Frage, ob den Behörden ein Entscheidungsspielraum zusteht?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 unbestimmter Rechtsbegriff mit Beurteilungsspielraum </a:t>
            </a:r>
            <a:r>
              <a:rPr lang="de-DE" sz="2400" i="1" dirty="0"/>
              <a:t>( = behördlicher Entscheidungsspielraum</a:t>
            </a:r>
            <a:r>
              <a:rPr lang="de-DE" sz="2400" dirty="0"/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 unbestimmter Rechtsbegriff ohne Beurteilungsspielraum </a:t>
            </a:r>
            <a:r>
              <a:rPr lang="de-DE" sz="2400" i="1" dirty="0"/>
              <a:t>(= kein behördlicher Entscheidungsspielraum</a:t>
            </a:r>
            <a:r>
              <a:rPr lang="de-DE" sz="2400" dirty="0"/>
              <a:t>)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/>
              <a:t> erst wenn die Voraussetzung erfüllt ist, darf/muss die Behörde handeln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64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b) Gesetzliche Einordnung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Unbestimmter Rechtsbegriff und Beurteilungsspielraum sind eine Frage des</a:t>
            </a:r>
            <a:br>
              <a:rPr lang="de-DE" sz="2400" dirty="0"/>
            </a:br>
            <a:r>
              <a:rPr lang="de-DE" sz="2400" dirty="0"/>
              <a:t> gesetzlichen Tatbestandes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Während das Ermessen auf der Rechtsfolgenseite erscheint</a:t>
            </a:r>
          </a:p>
        </p:txBody>
      </p:sp>
    </p:spTree>
    <p:extLst>
      <p:ext uri="{BB962C8B-B14F-4D97-AF65-F5344CB8AC3E}">
        <p14:creationId xmlns:p14="http://schemas.microsoft.com/office/powerpoint/2010/main" val="1603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Beispiele: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§ 35 GewO (Gewerbeuntersagung wegen Unzuverlässigkeit)</a:t>
            </a:r>
          </a:p>
          <a:p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 </a:t>
            </a:r>
            <a:r>
              <a:rPr lang="de-DE" sz="3200" b="1" i="1" dirty="0"/>
              <a:t>Tatbestand:  </a:t>
            </a:r>
            <a:r>
              <a:rPr lang="de-DE" sz="2400" dirty="0"/>
              <a:t>Ist der Gewerbetreibende in Bezug auf sein Gewerbe</a:t>
            </a:r>
            <a:br>
              <a:rPr lang="de-DE" sz="2400" dirty="0"/>
            </a:br>
            <a:r>
              <a:rPr lang="de-DE" sz="2400" dirty="0"/>
              <a:t> </a:t>
            </a:r>
            <a:r>
              <a:rPr lang="de-DE" sz="2400" b="1" dirty="0"/>
              <a:t>unzuverlässig</a:t>
            </a:r>
            <a:r>
              <a:rPr lang="de-DE" sz="2400" dirty="0"/>
              <a:t> (= unbestimmter Rechtsbegriff ohne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 </a:t>
            </a:r>
            <a:r>
              <a:rPr lang="de-DE" sz="3200" b="1" i="1" dirty="0"/>
              <a:t>Rechtsfolge:  </a:t>
            </a:r>
            <a:r>
              <a:rPr lang="de-DE" sz="2400" dirty="0"/>
              <a:t>ist die Ausführung des Gewerbes von der zuständigen</a:t>
            </a:r>
            <a:br>
              <a:rPr lang="de-DE" sz="2400" dirty="0"/>
            </a:br>
            <a:r>
              <a:rPr lang="de-DE" sz="2400" dirty="0"/>
              <a:t> Behörde ganz oder teilweise zu untersagen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30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2400" dirty="0"/>
              <a:t>§ 4 </a:t>
            </a:r>
            <a:r>
              <a:rPr lang="de-DE" sz="2400" dirty="0" err="1"/>
              <a:t>Abs</a:t>
            </a:r>
            <a:r>
              <a:rPr lang="de-DE" sz="2400" dirty="0"/>
              <a:t> 5 Promotionsordnung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 </a:t>
            </a:r>
            <a:r>
              <a:rPr lang="de-DE" sz="3200" b="1" i="1" dirty="0"/>
              <a:t>Tatbestand:</a:t>
            </a:r>
            <a:r>
              <a:rPr lang="de-DE" sz="2400" b="1" i="1" dirty="0"/>
              <a:t> </a:t>
            </a:r>
            <a:r>
              <a:rPr lang="de-DE" sz="2400" dirty="0"/>
              <a:t>Verfügt ein Bewerber über die für die Promotion </a:t>
            </a:r>
            <a:r>
              <a:rPr lang="de-DE" sz="2400" b="1" dirty="0"/>
              <a:t>besondere</a:t>
            </a:r>
            <a:br>
              <a:rPr lang="de-DE" sz="2400" b="1" dirty="0"/>
            </a:br>
            <a:r>
              <a:rPr lang="de-DE" sz="2400" b="1" dirty="0"/>
              <a:t> wissenschaftliche Eignung</a:t>
            </a:r>
            <a:r>
              <a:rPr lang="de-DE" sz="2400" dirty="0"/>
              <a:t> (= unbestimmter Rechtsbegriff mit</a:t>
            </a:r>
            <a:br>
              <a:rPr lang="de-DE" sz="2400" dirty="0"/>
            </a:br>
            <a:r>
              <a:rPr lang="de-DE" sz="2400" dirty="0"/>
              <a:t> Beurteilungsspielraum)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i="1" dirty="0"/>
              <a:t> </a:t>
            </a:r>
            <a:r>
              <a:rPr lang="de-DE" sz="3200" b="1" i="1" dirty="0"/>
              <a:t>Rechtsfolge:</a:t>
            </a:r>
            <a:r>
              <a:rPr lang="de-DE" sz="2400" b="1" i="1" dirty="0"/>
              <a:t> </a:t>
            </a:r>
            <a:r>
              <a:rPr lang="de-DE" sz="2400" dirty="0"/>
              <a:t>ist er auch dann als Doktorand anzunehmen, wenn er die</a:t>
            </a:r>
            <a:br>
              <a:rPr lang="de-DE" sz="2400" dirty="0"/>
            </a:br>
            <a:r>
              <a:rPr lang="de-DE" sz="2400" dirty="0"/>
              <a:t> erste juristische Staatsprüfung nicht mit mindestens vollbefriedigend bestanden</a:t>
            </a:r>
            <a:br>
              <a:rPr lang="de-DE" sz="2400" dirty="0"/>
            </a:br>
            <a:r>
              <a:rPr lang="de-DE" sz="2400" dirty="0"/>
              <a:t> hat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046836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Benutzerdefiniert 1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617</Words>
  <Application>Microsoft Office PowerPoint</Application>
  <PresentationFormat>Breitbild</PresentationFormat>
  <Paragraphs>140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</vt:lpstr>
      <vt:lpstr>Rückblick</vt:lpstr>
      <vt:lpstr>Unbestimmte Rechtsbegriffe, Beurteilungsspielraum und Ermessen</vt:lpstr>
      <vt:lpstr>Gliederung</vt:lpstr>
      <vt:lpstr>Unbestimmte Rechtsbegriffe</vt:lpstr>
      <vt:lpstr>a) Definition</vt:lpstr>
      <vt:lpstr>PowerPoint-Präsentation</vt:lpstr>
      <vt:lpstr>PowerPoint-Präsentation</vt:lpstr>
      <vt:lpstr>b) Gesetzliche Einordnung</vt:lpstr>
      <vt:lpstr>Beispiele:</vt:lpstr>
      <vt:lpstr>PowerPoint-Präsentation</vt:lpstr>
      <vt:lpstr>c) Beurteilungsspielraum</vt:lpstr>
      <vt:lpstr>PowerPoint-Präsentation</vt:lpstr>
      <vt:lpstr>d) Fallgruppen</vt:lpstr>
      <vt:lpstr>d) Fallgruppen</vt:lpstr>
      <vt:lpstr>e) Beurteilungsfehler</vt:lpstr>
      <vt:lpstr>PowerPoint-Präsentation</vt:lpstr>
      <vt:lpstr>Ermessen</vt:lpstr>
      <vt:lpstr>a) Definition</vt:lpstr>
      <vt:lpstr>b) Gesetzliche Einordnung</vt:lpstr>
      <vt:lpstr>c) Ermessengrenzen</vt:lpstr>
      <vt:lpstr>PowerPoint-Präsentation</vt:lpstr>
      <vt:lpstr>d) Ermessensfehler</vt:lpstr>
      <vt:lpstr>PowerPoint-Präsentation</vt:lpstr>
      <vt:lpstr>Zusammenfassung</vt:lpstr>
      <vt:lpstr>PowerPoint-Präsentation</vt:lpstr>
      <vt:lpstr>Literaturverzeichnis</vt:lpstr>
      <vt:lpstr>PowerPoint-Präsentation</vt:lpstr>
      <vt:lpstr>Für Fragen stehen wir Ihnen nun gerne zur Verfügung.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Unbestimmte Rechtsbegriffe, Ermessen, administrative Entscheidungsfreiräume</dc:title>
  <dc:creator>Simon</dc:creator>
  <cp:lastModifiedBy>Simon</cp:lastModifiedBy>
  <cp:revision>37</cp:revision>
  <dcterms:created xsi:type="dcterms:W3CDTF">2017-05-08T20:32:17Z</dcterms:created>
  <dcterms:modified xsi:type="dcterms:W3CDTF">2017-05-10T20:38:10Z</dcterms:modified>
</cp:coreProperties>
</file>