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9"/>
  </p:notesMasterIdLst>
  <p:sldIdLst>
    <p:sldId id="256" r:id="rId2"/>
    <p:sldId id="289" r:id="rId3"/>
    <p:sldId id="274" r:id="rId4"/>
    <p:sldId id="262" r:id="rId5"/>
    <p:sldId id="290" r:id="rId6"/>
    <p:sldId id="293" r:id="rId7"/>
    <p:sldId id="264" r:id="rId8"/>
    <p:sldId id="295" r:id="rId9"/>
    <p:sldId id="296" r:id="rId10"/>
    <p:sldId id="267" r:id="rId11"/>
    <p:sldId id="268" r:id="rId12"/>
    <p:sldId id="270" r:id="rId13"/>
    <p:sldId id="271" r:id="rId14"/>
    <p:sldId id="273" r:id="rId15"/>
    <p:sldId id="297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0" r:id="rId24"/>
    <p:sldId id="298" r:id="rId25"/>
    <p:sldId id="287" r:id="rId26"/>
    <p:sldId id="286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7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73" d="100"/>
          <a:sy n="73" d="100"/>
        </p:scale>
        <p:origin x="306" y="72"/>
      </p:cViewPr>
      <p:guideLst>
        <p:guide pos="3840"/>
        <p:guide orient="horz" pos="2160"/>
        <p:guide pos="3940"/>
        <p:guide pos="4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1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7857B-60CB-46E6-931B-DF9B4E975EE3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96FC-7DA7-4443-9C6F-2431387CBB0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3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796FC-7DA7-4443-9C6F-2431387CBB0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0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5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84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838200" y="1092293"/>
            <a:ext cx="10515600" cy="4982581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3776" cy="603596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4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7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5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3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6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9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FCB19-0FA5-433A-8F6F-E0F2D8069A4B}" type="datetimeFigureOut">
              <a:rPr lang="de-DE" smtClean="0"/>
              <a:t>11.05.2017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74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Rechtsbegriffe, Beurteilungsspielraum und Ermessen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von Jewgeni Lehmann und Simon van Santen</a:t>
            </a:r>
          </a:p>
        </p:txBody>
      </p:sp>
    </p:spTree>
    <p:extLst>
      <p:ext uri="{BB962C8B-B14F-4D97-AF65-F5344CB8AC3E}">
        <p14:creationId xmlns:p14="http://schemas.microsoft.com/office/powerpoint/2010/main" val="71764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Beurteilungsspielraum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ohne Beurteilungsspielraum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Art. 20 Abs. 3 GG i.V.m.  Art. 19 Abs. 4 S.1 GG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gerichtliche Überprüfung der Verwaltungstätigkeit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Die Rechtsanwendung ist in der Regel gerichtlich voll überprüfbar (die gerichtliche   Überprüfbarkeit im konkreten Fall), d.h. den Behörden steht 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grundsätzlich kein</a:t>
            </a:r>
            <a:b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Beurteilungsspielraum 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die Gerichte prüfen uneingeschränkt nach und treffen die Entscheidung, ob die Auslegung des    unbestimmten Rechtsbegriffs durch die zuständige Behörde fehlerfrei ist, z. Bsp.: ob der   Gewerbetreibende tatsächlich unzuverlässig ist                                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kein Entscheidungsspielraum für Behörde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mit Beurteilungsspielraum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Mit Blick auf Anwendung und Auslegung von unbestimmten Rechtsbegriffen kann eine Vielfalt möglicher richtiger und rechtmäßiger Entscheidungen geben 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behördlicher Beurteilungsspielraum</a:t>
            </a:r>
            <a:endParaRPr lang="de-DE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de-DE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4592" indent="0">
              <a:buNone/>
            </a:pP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 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nur eine </a:t>
            </a:r>
            <a:r>
              <a:rPr lang="de-DE" sz="2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eingeschränkte gerichtliche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Kontrolle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9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Fallgruppen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Prüfungs- und prüfungsähnliche Entscheidungen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Prüfungsentscheidungen im Abitur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universitäre Bachelorprüfung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Staatsexamina, Laufbahnprüfungen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Beamtenrechtliche Beurteilungen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75488" lvl="2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Beurteilung eines Beamten bzw. eines Soldaten für bestimmte Dienstposten oder bestimmte Aufgaben sind gerichtlich nur eingeschränkt überprüfbar (Art33 Abs 2 GG)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6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Werturteile fachkundig zusammengesetzter Gremien</a:t>
            </a:r>
          </a:p>
          <a:p>
            <a:pPr marL="201168" lvl="1" indent="0">
              <a:buNone/>
            </a:pP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Entscheidungen weisungsunabhängiger, staatsfreier und nach besonderen Kriterien zusammengesetzter Gremien, deren Entscheidungen durch wertende Elemente vorausschauender und richtungsweisender Art gekennzeichnet sind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Prognose- und Risikoentscheidungen, insbesondere im Umwelt- und Wirtschaftsrecht</a:t>
            </a:r>
            <a:b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01168" lvl="1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Aufgrund der Ungewissheit und Unwägbarkeit, die das Treffen von Entscheidungen in diesem Bereich erschweren, wird den Behörden nur ein eingeschränkt nachprüfbarer Beurteilungsspielraum eingeräumt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2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e) Beurteilungsfehler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Auch diese Fälle sind gerichtlich dahingehend überprüfbar, ob der gesetzliche Rahmen überschritten wurde also, ob ein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Beurteilungsfehler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vorliegt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 beurteilungsfehlerhaft gilt es, wenn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besondere Verfahrensvorschriften missachtet wurden (fehlende Protokollierung einer mündlichen Prüfung, fehlende Qualifikation des Prüfers)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 Tatbestandsmerkmal falsch ausgelegt wurde (die Note „befriedigend“ wird weit über dem Durschnitt liegend angesehen)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sachfremde Erwägungen herangezogen wurden (hohe Misserfolgsquote im  Staatsexamen zwecks Reduzierung der Juristenzahl)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 Prüfungsinhalt den von der Prüfungsordnung vorgegebenen Rahmen verlässt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Chancengleichheit (Art 3 Abs. 1 GG) missachtet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57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1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„Von (..) Ermessen spricht man dann, wenn die gesetzlichen Tatbestandsvoraussetzungen zwar erfüllt sind, der Behörde aber gleichwohl die Wahl zwischen verschiedenen Verhaltensmöglichkeiten bleibt.“ 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Prof. Dr. Steffen Detterbeck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19536" y="4099994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4" name="Rechteck 13"/>
          <p:cNvSpPr/>
          <p:nvPr/>
        </p:nvSpPr>
        <p:spPr>
          <a:xfrm>
            <a:off x="1919536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456040" y="4099994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56040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Ermessen</a:t>
            </a:r>
          </a:p>
        </p:txBody>
      </p:sp>
      <p:sp>
        <p:nvSpPr>
          <p:cNvPr id="17" name="Pfeil: nach rechts 16"/>
          <p:cNvSpPr/>
          <p:nvPr/>
        </p:nvSpPr>
        <p:spPr>
          <a:xfrm>
            <a:off x="5303912" y="4446817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9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Gesetzliche Einordnung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555800"/>
              </p:ext>
            </p:extLst>
          </p:nvPr>
        </p:nvGraphicFramePr>
        <p:xfrm>
          <a:off x="1096963" y="1846263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1406038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1612054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Gebunde 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Ungebundene Verwaltung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27211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Tatbestand: Voraussetzungen erfüllt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9887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Rechtsfolge: Behörde </a:t>
                      </a:r>
                      <a:r>
                        <a:rPr lang="de-DE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muss</a:t>
                      </a:r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Maßnahme X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Rechtsfolge: Behörde </a:t>
                      </a:r>
                      <a:r>
                        <a:rPr lang="de-DE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kann</a:t>
                      </a:r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Maßnahme X oder Y treffen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632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„Muss“-Vorschriften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„Kann“-Vorschriften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781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„muss“, „darf nicht“, „ist zu erstellen“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„kann“, „darf“, „ist befugt“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6446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096963" y="4437112"/>
            <a:ext cx="10058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Zwischen Form: „Soll“-Verschriften </a:t>
            </a:r>
            <a:b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Durch „soll“ oder „in der Regel“ indiziert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Entscheidungsspielraum nur im Ausnahmefall</a:t>
            </a:r>
          </a:p>
        </p:txBody>
      </p:sp>
    </p:spTree>
    <p:extLst>
      <p:ext uri="{BB962C8B-B14F-4D97-AF65-F5344CB8AC3E}">
        <p14:creationId xmlns:p14="http://schemas.microsoft.com/office/powerpoint/2010/main" val="23219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Ermessensgrenzen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40 VwVfG</a:t>
            </a:r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die Behörde ermächtigt, nach ihrem Ermessen zu handeln, hat sie ihr Ermessen entsprechend dem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Ermächtigung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auszuüben und die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gesetzlichen Grenzen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 Ermessens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einzuhalten.</a:t>
            </a:r>
          </a:p>
          <a:p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Beurteilungsspielraum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Fallgruppen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Beurteilungsfehler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Ermessensgrenzen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Ermessensfehler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56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114 VwGO I</a:t>
            </a:r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Soweit die Verwaltungsbehörde ermächtigt ist, nach ihrem Ermessen zu handeln,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prüft das Gericht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auch, ob der Verwaltungsakt oder die Ablehnung oder Unterlassung des Verwaltungsakts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rechtswidrig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ist, weil die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gesetzlichen Grenzen des Ermessens überschritten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sind oder von dem Ermessen in einer dem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Ermächtigung nicht entsprechenden Weise Gebrauch gemacht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ist.</a:t>
            </a:r>
          </a:p>
        </p:txBody>
      </p:sp>
    </p:spTree>
    <p:extLst>
      <p:ext uri="{BB962C8B-B14F-4D97-AF65-F5344CB8AC3E}">
        <p14:creationId xmlns:p14="http://schemas.microsoft.com/office/powerpoint/2010/main" val="9329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Ermessensfehler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Ermessensunterschreitung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Behörde stellt keine Ermessenerwägung an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Bsp.: Behörde glaubt Versammlung gefährdet öffentliche Sicherheit und muss deshalb Versammlung verbieten. Jedoch nach 15 I VersG kann sie verbieten.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Ermessensüberschreitung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 liegt außerhalb des gesetzlichen Rechtsfolgerahmens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Bsp.: Gebühr höher als Rechtsrahmen zulässt</a:t>
            </a:r>
          </a:p>
        </p:txBody>
      </p:sp>
    </p:spTree>
    <p:extLst>
      <p:ext uri="{BB962C8B-B14F-4D97-AF65-F5344CB8AC3E}">
        <p14:creationId xmlns:p14="http://schemas.microsoft.com/office/powerpoint/2010/main" val="9283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Ermessensfehlgebrauch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gesetzlichen Ermessenseinräumung nicht hinreichend beachtet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Nicht alle relevanten Umstände berücksichtigt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Sachfremde Erwägungen angestellt (Ermessenmissbrauch)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Verstoß gegen Grundrechte und allgemeine Rechtsgruppen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Gleichheitssätze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Verhältnismäßigkeitsprinzip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Missachtung einer Ermessensreduzierung auf Null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55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Zusammenfassung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3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389113"/>
              </p:ext>
            </p:extLst>
          </p:nvPr>
        </p:nvGraphicFramePr>
        <p:xfrm>
          <a:off x="1096963" y="1846263"/>
          <a:ext cx="10058400" cy="435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7270644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9417842"/>
                    </a:ext>
                  </a:extLst>
                </a:gridCol>
              </a:tblGrid>
              <a:tr h="78926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Unbestimmte Rechtsbegriffe, Beurteilungsspielräume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Ermessen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86201"/>
                  </a:ext>
                </a:extLst>
              </a:tr>
              <a:tr h="3529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Auf Tatbestandsseite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Grundsatz: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volle gerichtliche Überprüfung</a:t>
                      </a:r>
                      <a:b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Ausnahme: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(eingeschränkt überprüfbar) Beurteilungsspielraum bei hoch komplexen Bewertungen und/oder Prognosen</a:t>
                      </a:r>
                      <a:endParaRPr lang="de-DE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Auf Rechtsfolgeseite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Grundsatz: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gerichtlich </a:t>
                      </a: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nur Kontrolle auf Rechtmäßigkeit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Gesetzliche Regelung gering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Wingdings" panose="05000000000000000000" pitchFamily="2" charset="2"/>
                        </a:rPr>
                        <a:t> Ermessengrundsätze aus Rechtsprechung und Lehre beachten</a:t>
                      </a:r>
                      <a:endParaRPr lang="de-DE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3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1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Literaturverzeichnis</a:t>
            </a:r>
          </a:p>
        </p:txBody>
      </p:sp>
    </p:spTree>
    <p:extLst>
      <p:ext uri="{BB962C8B-B14F-4D97-AF65-F5344CB8AC3E}">
        <p14:creationId xmlns:p14="http://schemas.microsoft.com/office/powerpoint/2010/main" val="30703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Rolf Schmidt „Allgemeines Verwaltungsrecht“, 14. Auflage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Verwaltungsgerichtsordnung, dtv Verlag 41. Auflage 2016,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Verwaltungsverfahrensgesetz, dtv Verlag 41. Auflage 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Prof. Dr. Steffen Detterbeck „öffentliches Recht im Nebenfach“ , 4. Auflage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Prof. Dr. Steffen Detterbeck „öffentliches Recht im Nebenfach“ , 5. Auflage 2017</a:t>
            </a:r>
          </a:p>
        </p:txBody>
      </p:sp>
    </p:spTree>
    <p:extLst>
      <p:ext uri="{BB962C8B-B14F-4D97-AF65-F5344CB8AC3E}">
        <p14:creationId xmlns:p14="http://schemas.microsoft.com/office/powerpoint/2010/main" val="115000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Für Fragen stehen wir Ihnen nun gerne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33364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Rechtsbegriffe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65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sind Gesetzesbegriffe, die auf der Tatbestandsseite einer Norm stehen und bei der Rechtsanwendung des einschlägigen Tatbestands im Einzelfall einer Auslegung bedürfen. </a:t>
            </a:r>
          </a:p>
          <a:p>
            <a:pPr lvl="8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991544" y="3789040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9" name="Rechteck 18"/>
          <p:cNvSpPr/>
          <p:nvPr/>
        </p:nvSpPr>
        <p:spPr>
          <a:xfrm>
            <a:off x="1991544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20" name="Rechteck 19"/>
          <p:cNvSpPr/>
          <p:nvPr/>
        </p:nvSpPr>
        <p:spPr>
          <a:xfrm>
            <a:off x="6528048" y="3789040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21" name="Rechteck 20"/>
          <p:cNvSpPr/>
          <p:nvPr/>
        </p:nvSpPr>
        <p:spPr>
          <a:xfrm>
            <a:off x="6528048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: nach rechts 21"/>
          <p:cNvSpPr/>
          <p:nvPr/>
        </p:nvSpPr>
        <p:spPr>
          <a:xfrm>
            <a:off x="5375920" y="4135863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5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Beispiele: 	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Unzuverlässigkeit (§ 35 Abs. 1 GewO) 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öffentliches Interesse (§ 80 Abs. 2 S. 1 Nr. 4 VwGO)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Gemeinwohl (Art. 14 Abs. 4 S. 1 GG)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Notwendige Maßnahme, - öffentliche Sicherheit und Ordnung, - besonderes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pädagogisches Interesse, - jugendgefährdende Schrift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79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Auslegung, Anwendung und Prüfung obliegen der gesetzesanwendenden Behörden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entscheidende Frage, ob den Behörden ein Entscheidungsspielraum zusteht?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unbestimmter Rechtsbegriff mit Beurteilungsspielraum </a:t>
            </a:r>
            <a:r>
              <a:rPr lang="de-DE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= behördlicher Entscheidungsspielraum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unbestimmter Rechtsbegriff ohne Beurteilungsspielraum </a:t>
            </a:r>
            <a:r>
              <a:rPr lang="de-DE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(= kein behördlicher Entscheidungsspielraum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erst wenn die Voraussetzung erfüllt ist, darf/muss die Behörde handeln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4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Gesetzliche Einordnung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Unbestimmter Rechtsbegriff und Beurteilungsspielraum sind eine Frage des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gesetzlichen Tatbestandes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Während das Ermessen auf der Rechtsfolgenseite erscheint</a:t>
            </a:r>
          </a:p>
        </p:txBody>
      </p:sp>
    </p:spTree>
    <p:extLst>
      <p:ext uri="{BB962C8B-B14F-4D97-AF65-F5344CB8AC3E}">
        <p14:creationId xmlns:p14="http://schemas.microsoft.com/office/powerpoint/2010/main" val="160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Beispiele: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35 GewO (Gewerbeuntersagung wegen Unzuverlässigkeit)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Tatbestand: 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der Gewerbetreibende in Bezug auf sein Gewerbe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unzuverlässig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(= unbestimmter Rechtsbegriff ohne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Rechtsfolge: 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die Ausführung des Gewerbes von der zuständigen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Behörde ganz oder teilweise zu untersagen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30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4 Abs 5 Promotionsordnung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Tatbestand:</a:t>
            </a: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Verfügt ein Bewerber über die für die Promotion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besondere</a:t>
            </a:r>
            <a:b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wissenschaftliche Eignung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(= unbestimmter Rechtsbegriff mit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Rechtsfolge:</a:t>
            </a: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er auch dann als Doktorand anzunehmen, wenn er die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erste juristische Staatsprüfung nicht mit mindestens vollbefriedigend bestanden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4683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nutzerdefiniert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614</Words>
  <Application>Microsoft Office PowerPoint</Application>
  <PresentationFormat>Breitbild</PresentationFormat>
  <Paragraphs>139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Rückblick</vt:lpstr>
      <vt:lpstr>Unbestimmte Rechtsbegriffe, Beurteilungsspielraum und Ermessen</vt:lpstr>
      <vt:lpstr>Gliederung</vt:lpstr>
      <vt:lpstr>Unbestimmte Rechtsbegriffe</vt:lpstr>
      <vt:lpstr>a) Definition</vt:lpstr>
      <vt:lpstr>PowerPoint-Präsentation</vt:lpstr>
      <vt:lpstr>PowerPoint-Präsentation</vt:lpstr>
      <vt:lpstr>b) Gesetzliche Einordnung</vt:lpstr>
      <vt:lpstr>Beispiele:</vt:lpstr>
      <vt:lpstr>PowerPoint-Präsentation</vt:lpstr>
      <vt:lpstr>c) Beurteilungsspielraum</vt:lpstr>
      <vt:lpstr>PowerPoint-Präsentation</vt:lpstr>
      <vt:lpstr>d) Fallgruppen</vt:lpstr>
      <vt:lpstr>PowerPoint-Präsentation</vt:lpstr>
      <vt:lpstr>e) Beurteilungsfehler</vt:lpstr>
      <vt:lpstr>PowerPoint-Präsentation</vt:lpstr>
      <vt:lpstr>Ermessen</vt:lpstr>
      <vt:lpstr>a) Definition</vt:lpstr>
      <vt:lpstr>b) Gesetzliche Einordnung</vt:lpstr>
      <vt:lpstr>c) Ermessensgrenzen</vt:lpstr>
      <vt:lpstr>PowerPoint-Präsentation</vt:lpstr>
      <vt:lpstr>d) Ermessensfehler</vt:lpstr>
      <vt:lpstr>PowerPoint-Präsentation</vt:lpstr>
      <vt:lpstr>Zusammenfassung</vt:lpstr>
      <vt:lpstr>PowerPoint-Präsentation</vt:lpstr>
      <vt:lpstr>Literaturverzeichnis</vt:lpstr>
      <vt:lpstr>PowerPoint-Präsentation</vt:lpstr>
      <vt:lpstr>Für Fragen stehen wir Ihnen nun gerne zur Verfügung.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Unbestimmte Rechtsbegriffe, Ermessen, administrative Entscheidungsfreiräume</dc:title>
  <dc:creator>Simon</dc:creator>
  <cp:lastModifiedBy>Simon van Santen</cp:lastModifiedBy>
  <cp:revision>46</cp:revision>
  <dcterms:created xsi:type="dcterms:W3CDTF">2017-05-08T20:32:17Z</dcterms:created>
  <dcterms:modified xsi:type="dcterms:W3CDTF">2017-05-11T15:35:54Z</dcterms:modified>
</cp:coreProperties>
</file>