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57" r:id="rId5"/>
    <p:sldId id="258" r:id="rId6"/>
    <p:sldId id="259" r:id="rId7"/>
    <p:sldId id="261" r:id="rId8"/>
    <p:sldId id="260" r:id="rId9"/>
    <p:sldId id="263"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ABE22350-4DB6-4936-8CED-F3B500421127}">
          <p14:sldIdLst>
            <p14:sldId id="256"/>
            <p14:sldId id="262"/>
            <p14:sldId id="264"/>
            <p14:sldId id="257"/>
            <p14:sldId id="258"/>
            <p14:sldId id="259"/>
            <p14:sldId id="261"/>
            <p14:sldId id="260"/>
            <p14:sldId id="263"/>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F0E7B565-5F59-4763-A114-2831FE48FA9B}" type="datetimeFigureOut">
              <a:rPr lang="de-DE" smtClean="0"/>
              <a:t>03.05.2017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FF457E2-A0D2-4799-B799-DE11FF5678EB}" type="slidenum">
              <a:rPr lang="de-DE" smtClean="0"/>
              <a:t>‹Nr.›</a:t>
            </a:fld>
            <a:endParaRPr lang="de-DE"/>
          </a:p>
        </p:txBody>
      </p:sp>
    </p:spTree>
    <p:extLst>
      <p:ext uri="{BB962C8B-B14F-4D97-AF65-F5344CB8AC3E}">
        <p14:creationId xmlns:p14="http://schemas.microsoft.com/office/powerpoint/2010/main" val="114943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F0E7B565-5F59-4763-A114-2831FE48FA9B}" type="datetimeFigureOut">
              <a:rPr lang="de-DE" smtClean="0"/>
              <a:t>03.05.2017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FF457E2-A0D2-4799-B799-DE11FF5678EB}" type="slidenum">
              <a:rPr lang="de-DE" smtClean="0"/>
              <a:t>‹Nr.›</a:t>
            </a:fld>
            <a:endParaRPr lang="de-DE"/>
          </a:p>
        </p:txBody>
      </p:sp>
    </p:spTree>
    <p:extLst>
      <p:ext uri="{BB962C8B-B14F-4D97-AF65-F5344CB8AC3E}">
        <p14:creationId xmlns:p14="http://schemas.microsoft.com/office/powerpoint/2010/main" val="1424132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F0E7B565-5F59-4763-A114-2831FE48FA9B}" type="datetimeFigureOut">
              <a:rPr lang="de-DE" smtClean="0"/>
              <a:t>03.05.2017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FF457E2-A0D2-4799-B799-DE11FF5678EB}" type="slidenum">
              <a:rPr lang="de-DE" smtClean="0"/>
              <a:t>‹Nr.›</a:t>
            </a:fld>
            <a:endParaRPr lang="de-DE"/>
          </a:p>
        </p:txBody>
      </p:sp>
    </p:spTree>
    <p:extLst>
      <p:ext uri="{BB962C8B-B14F-4D97-AF65-F5344CB8AC3E}">
        <p14:creationId xmlns:p14="http://schemas.microsoft.com/office/powerpoint/2010/main" val="3828998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F0E7B565-5F59-4763-A114-2831FE48FA9B}" type="datetimeFigureOut">
              <a:rPr lang="de-DE" smtClean="0"/>
              <a:t>03.05.2017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FF457E2-A0D2-4799-B799-DE11FF5678EB}" type="slidenum">
              <a:rPr lang="de-DE" smtClean="0"/>
              <a:t>‹Nr.›</a:t>
            </a:fld>
            <a:endParaRPr lang="de-DE"/>
          </a:p>
        </p:txBody>
      </p:sp>
    </p:spTree>
    <p:extLst>
      <p:ext uri="{BB962C8B-B14F-4D97-AF65-F5344CB8AC3E}">
        <p14:creationId xmlns:p14="http://schemas.microsoft.com/office/powerpoint/2010/main" val="613110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F0E7B565-5F59-4763-A114-2831FE48FA9B}" type="datetimeFigureOut">
              <a:rPr lang="de-DE" smtClean="0"/>
              <a:t>03.05.2017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FF457E2-A0D2-4799-B799-DE11FF5678EB}" type="slidenum">
              <a:rPr lang="de-DE" smtClean="0"/>
              <a:t>‹Nr.›</a:t>
            </a:fld>
            <a:endParaRPr lang="de-DE"/>
          </a:p>
        </p:txBody>
      </p:sp>
    </p:spTree>
    <p:extLst>
      <p:ext uri="{BB962C8B-B14F-4D97-AF65-F5344CB8AC3E}">
        <p14:creationId xmlns:p14="http://schemas.microsoft.com/office/powerpoint/2010/main" val="1425512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F0E7B565-5F59-4763-A114-2831FE48FA9B}" type="datetimeFigureOut">
              <a:rPr lang="de-DE" smtClean="0"/>
              <a:t>03.05.2017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FF457E2-A0D2-4799-B799-DE11FF5678EB}" type="slidenum">
              <a:rPr lang="de-DE" smtClean="0"/>
              <a:t>‹Nr.›</a:t>
            </a:fld>
            <a:endParaRPr lang="de-DE"/>
          </a:p>
        </p:txBody>
      </p:sp>
    </p:spTree>
    <p:extLst>
      <p:ext uri="{BB962C8B-B14F-4D97-AF65-F5344CB8AC3E}">
        <p14:creationId xmlns:p14="http://schemas.microsoft.com/office/powerpoint/2010/main" val="59304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F0E7B565-5F59-4763-A114-2831FE48FA9B}" type="datetimeFigureOut">
              <a:rPr lang="de-DE" smtClean="0"/>
              <a:t>03.05.2017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FF457E2-A0D2-4799-B799-DE11FF5678EB}" type="slidenum">
              <a:rPr lang="de-DE" smtClean="0"/>
              <a:t>‹Nr.›</a:t>
            </a:fld>
            <a:endParaRPr lang="de-DE"/>
          </a:p>
        </p:txBody>
      </p:sp>
    </p:spTree>
    <p:extLst>
      <p:ext uri="{BB962C8B-B14F-4D97-AF65-F5344CB8AC3E}">
        <p14:creationId xmlns:p14="http://schemas.microsoft.com/office/powerpoint/2010/main" val="382445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F0E7B565-5F59-4763-A114-2831FE48FA9B}" type="datetimeFigureOut">
              <a:rPr lang="de-DE" smtClean="0"/>
              <a:t>03.05.2017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FF457E2-A0D2-4799-B799-DE11FF5678EB}" type="slidenum">
              <a:rPr lang="de-DE" smtClean="0"/>
              <a:t>‹Nr.›</a:t>
            </a:fld>
            <a:endParaRPr lang="de-DE"/>
          </a:p>
        </p:txBody>
      </p:sp>
    </p:spTree>
    <p:extLst>
      <p:ext uri="{BB962C8B-B14F-4D97-AF65-F5344CB8AC3E}">
        <p14:creationId xmlns:p14="http://schemas.microsoft.com/office/powerpoint/2010/main" val="2556051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0E7B565-5F59-4763-A114-2831FE48FA9B}" type="datetimeFigureOut">
              <a:rPr lang="de-DE" smtClean="0"/>
              <a:t>03.05.2017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FF457E2-A0D2-4799-B799-DE11FF5678EB}" type="slidenum">
              <a:rPr lang="de-DE" smtClean="0"/>
              <a:t>‹Nr.›</a:t>
            </a:fld>
            <a:endParaRPr lang="de-DE"/>
          </a:p>
        </p:txBody>
      </p:sp>
    </p:spTree>
    <p:extLst>
      <p:ext uri="{BB962C8B-B14F-4D97-AF65-F5344CB8AC3E}">
        <p14:creationId xmlns:p14="http://schemas.microsoft.com/office/powerpoint/2010/main" val="369988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0E7B565-5F59-4763-A114-2831FE48FA9B}" type="datetimeFigureOut">
              <a:rPr lang="de-DE" smtClean="0"/>
              <a:t>03.05.2017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FF457E2-A0D2-4799-B799-DE11FF5678EB}" type="slidenum">
              <a:rPr lang="de-DE" smtClean="0"/>
              <a:t>‹Nr.›</a:t>
            </a:fld>
            <a:endParaRPr lang="de-DE"/>
          </a:p>
        </p:txBody>
      </p:sp>
    </p:spTree>
    <p:extLst>
      <p:ext uri="{BB962C8B-B14F-4D97-AF65-F5344CB8AC3E}">
        <p14:creationId xmlns:p14="http://schemas.microsoft.com/office/powerpoint/2010/main" val="413662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0E7B565-5F59-4763-A114-2831FE48FA9B}" type="datetimeFigureOut">
              <a:rPr lang="de-DE" smtClean="0"/>
              <a:t>03.05.2017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FF457E2-A0D2-4799-B799-DE11FF5678EB}" type="slidenum">
              <a:rPr lang="de-DE" smtClean="0"/>
              <a:t>‹Nr.›</a:t>
            </a:fld>
            <a:endParaRPr lang="de-DE"/>
          </a:p>
        </p:txBody>
      </p:sp>
    </p:spTree>
    <p:extLst>
      <p:ext uri="{BB962C8B-B14F-4D97-AF65-F5344CB8AC3E}">
        <p14:creationId xmlns:p14="http://schemas.microsoft.com/office/powerpoint/2010/main" val="157779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7B565-5F59-4763-A114-2831FE48FA9B}" type="datetimeFigureOut">
              <a:rPr lang="de-DE" smtClean="0"/>
              <a:t>03.05.2017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457E2-A0D2-4799-B799-DE11FF5678EB}" type="slidenum">
              <a:rPr lang="de-DE" smtClean="0"/>
              <a:t>‹Nr.›</a:t>
            </a:fld>
            <a:endParaRPr lang="de-DE"/>
          </a:p>
        </p:txBody>
      </p:sp>
    </p:spTree>
    <p:extLst>
      <p:ext uri="{BB962C8B-B14F-4D97-AF65-F5344CB8AC3E}">
        <p14:creationId xmlns:p14="http://schemas.microsoft.com/office/powerpoint/2010/main" val="402989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DE" dirty="0"/>
              <a:t>Unbestimmte Rechtsbegriffe, Ermessen, administrative Entscheidungsfreiräume</a:t>
            </a:r>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911461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WICHTIG: Kopplungsvorschrift</a:t>
            </a:r>
          </a:p>
        </p:txBody>
      </p:sp>
      <p:sp>
        <p:nvSpPr>
          <p:cNvPr id="3" name="Inhaltsplatzhalter 2"/>
          <p:cNvSpPr>
            <a:spLocks noGrp="1"/>
          </p:cNvSpPr>
          <p:nvPr>
            <p:ph idx="1"/>
          </p:nvPr>
        </p:nvSpPr>
        <p:spPr/>
        <p:txBody>
          <a:bodyPr/>
          <a:lstStyle/>
          <a:p>
            <a:r>
              <a:rPr lang="de-DE" dirty="0"/>
              <a:t>Wenn eine Norm sowohl unbestimmte Rechtsbegriffe aufweist als auch </a:t>
            </a:r>
            <a:r>
              <a:rPr lang="de-DE"/>
              <a:t>Ermessen einräumt</a:t>
            </a:r>
            <a:endParaRPr lang="de-DE" dirty="0"/>
          </a:p>
        </p:txBody>
      </p:sp>
    </p:spTree>
    <p:extLst>
      <p:ext uri="{BB962C8B-B14F-4D97-AF65-F5344CB8AC3E}">
        <p14:creationId xmlns:p14="http://schemas.microsoft.com/office/powerpoint/2010/main" val="1780770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Mögliche Gliederung</a:t>
            </a:r>
          </a:p>
        </p:txBody>
      </p:sp>
      <p:sp>
        <p:nvSpPr>
          <p:cNvPr id="3" name="Inhaltsplatzhalter 2"/>
          <p:cNvSpPr>
            <a:spLocks noGrp="1"/>
          </p:cNvSpPr>
          <p:nvPr>
            <p:ph idx="1"/>
          </p:nvPr>
        </p:nvSpPr>
        <p:spPr/>
        <p:txBody>
          <a:bodyPr/>
          <a:lstStyle/>
          <a:p>
            <a:r>
              <a:rPr lang="de-DE" dirty="0"/>
              <a:t>Begriffserklärung aller Begriffe</a:t>
            </a:r>
          </a:p>
          <a:p>
            <a:r>
              <a:rPr lang="de-DE" dirty="0"/>
              <a:t>Vertiefung unbestimmter Rechtbegriffe</a:t>
            </a:r>
          </a:p>
          <a:p>
            <a:r>
              <a:rPr lang="de-DE" dirty="0"/>
              <a:t>Vertiefung Ermessen</a:t>
            </a:r>
          </a:p>
          <a:p>
            <a:r>
              <a:rPr lang="de-DE" dirty="0"/>
              <a:t>Vertiefung administrative Entscheidungsfreiräume</a:t>
            </a:r>
          </a:p>
        </p:txBody>
      </p:sp>
    </p:spTree>
    <p:extLst>
      <p:ext uri="{BB962C8B-B14F-4D97-AF65-F5344CB8AC3E}">
        <p14:creationId xmlns:p14="http://schemas.microsoft.com/office/powerpoint/2010/main" val="161061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Mögliche Gliederung 2</a:t>
            </a:r>
          </a:p>
        </p:txBody>
      </p:sp>
      <p:sp>
        <p:nvSpPr>
          <p:cNvPr id="3" name="Inhaltsplatzhalter 2"/>
          <p:cNvSpPr>
            <a:spLocks noGrp="1"/>
          </p:cNvSpPr>
          <p:nvPr>
            <p:ph idx="1"/>
          </p:nvPr>
        </p:nvSpPr>
        <p:spPr/>
        <p:txBody>
          <a:bodyPr/>
          <a:lstStyle/>
          <a:p>
            <a:r>
              <a:rPr lang="de-DE" dirty="0"/>
              <a:t>Unbestimmte Rechtsbegriffe</a:t>
            </a:r>
          </a:p>
          <a:p>
            <a:r>
              <a:rPr lang="de-DE" dirty="0"/>
              <a:t>Ermessen</a:t>
            </a:r>
          </a:p>
          <a:p>
            <a:r>
              <a:rPr lang="de-DE" dirty="0"/>
              <a:t>Administrative Entscheidungsfreiräume</a:t>
            </a:r>
          </a:p>
        </p:txBody>
      </p:sp>
    </p:spTree>
    <p:extLst>
      <p:ext uri="{BB962C8B-B14F-4D97-AF65-F5344CB8AC3E}">
        <p14:creationId xmlns:p14="http://schemas.microsoft.com/office/powerpoint/2010/main" val="3694597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r>
              <a:rPr lang="de-DE" dirty="0" err="1"/>
              <a:t>Tatestand</a:t>
            </a:r>
            <a:r>
              <a:rPr lang="de-DE" dirty="0"/>
              <a:t>                                      Rechtsfolge</a:t>
            </a:r>
          </a:p>
          <a:p>
            <a:endParaRPr lang="de-DE" dirty="0"/>
          </a:p>
          <a:p>
            <a:r>
              <a:rPr lang="de-DE" dirty="0"/>
              <a:t>Unbestimmte</a:t>
            </a:r>
            <a:br>
              <a:rPr lang="de-DE" dirty="0"/>
            </a:br>
            <a:r>
              <a:rPr lang="de-DE" dirty="0"/>
              <a:t>Rechtsbegriffe                         Ermessen</a:t>
            </a:r>
          </a:p>
        </p:txBody>
      </p:sp>
      <p:sp>
        <p:nvSpPr>
          <p:cNvPr id="4" name="Pfeil: nach rechts 3"/>
          <p:cNvSpPr/>
          <p:nvPr/>
        </p:nvSpPr>
        <p:spPr>
          <a:xfrm>
            <a:off x="3004458" y="1825625"/>
            <a:ext cx="2171700" cy="427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0383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Ermessen</a:t>
            </a:r>
          </a:p>
        </p:txBody>
      </p:sp>
      <p:sp>
        <p:nvSpPr>
          <p:cNvPr id="3" name="Inhaltsplatzhalter 2"/>
          <p:cNvSpPr>
            <a:spLocks noGrp="1"/>
          </p:cNvSpPr>
          <p:nvPr>
            <p:ph idx="1"/>
          </p:nvPr>
        </p:nvSpPr>
        <p:spPr/>
        <p:txBody>
          <a:bodyPr/>
          <a:lstStyle/>
          <a:p>
            <a:r>
              <a:rPr lang="de-DE" dirty="0"/>
              <a:t>Definition:</a:t>
            </a:r>
          </a:p>
          <a:p>
            <a:r>
              <a:rPr lang="de-DE" dirty="0"/>
              <a:t>Entscheidungsspielraum der Verwaltung bei der Rechtsfolge eines Gesetzes</a:t>
            </a:r>
          </a:p>
          <a:p>
            <a:r>
              <a:rPr lang="de-DE" dirty="0"/>
              <a:t>Gegensatz: Gebundene Verwaltung</a:t>
            </a:r>
          </a:p>
          <a:p>
            <a:endParaRPr lang="de-DE" dirty="0"/>
          </a:p>
        </p:txBody>
      </p:sp>
    </p:spTree>
    <p:extLst>
      <p:ext uri="{BB962C8B-B14F-4D97-AF65-F5344CB8AC3E}">
        <p14:creationId xmlns:p14="http://schemas.microsoft.com/office/powerpoint/2010/main" val="277107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Gesetzliche Grundlage</a:t>
            </a:r>
          </a:p>
        </p:txBody>
      </p:sp>
      <p:sp>
        <p:nvSpPr>
          <p:cNvPr id="3" name="Inhaltsplatzhalter 2"/>
          <p:cNvSpPr>
            <a:spLocks noGrp="1"/>
          </p:cNvSpPr>
          <p:nvPr>
            <p:ph idx="1"/>
          </p:nvPr>
        </p:nvSpPr>
        <p:spPr/>
        <p:txBody>
          <a:bodyPr>
            <a:normAutofit fontScale="92500" lnSpcReduction="10000"/>
          </a:bodyPr>
          <a:lstStyle/>
          <a:p>
            <a:r>
              <a:rPr lang="de-DE" b="1" dirty="0"/>
              <a:t>Verwaltungsverfahrensgesetz (VwVfG) § 40 Ermessen</a:t>
            </a:r>
          </a:p>
          <a:p>
            <a:r>
              <a:rPr lang="de-DE" dirty="0"/>
              <a:t>Ist die Behörde ermächtigt, nach ihrem Ermessen zu handeln, hat sie ihr Ermessen entsprechend dem Zweck der Ermächtigung auszuüben und die gesetzlichen Grenzen des Ermessens einzuhalten.</a:t>
            </a:r>
          </a:p>
          <a:p>
            <a:r>
              <a:rPr lang="de-DE" b="1" dirty="0"/>
              <a:t>Verwaltungsgerichtsordnung (VwGO) § 114 S.1</a:t>
            </a:r>
          </a:p>
          <a:p>
            <a:r>
              <a:rPr lang="de-DE" dirty="0"/>
              <a:t>Soweit die Verwaltungsbehörde ermächtigt ist, nach ihrem Ermessen zu handeln, prüft das Gericht auch, ob der Verwaltungsakt oder die Ablehnung oder Unterlassung des Verwaltungsakts rechtswidrig ist, weil die gesetzlichen Grenzen des Ermessens überschritten sind oder von dem Ermessen in einer dem Zweck der Ermächtigung nicht entsprechenden Weise Gebrauch gemacht ist. </a:t>
            </a:r>
          </a:p>
        </p:txBody>
      </p:sp>
    </p:spTree>
    <p:extLst>
      <p:ext uri="{BB962C8B-B14F-4D97-AF65-F5344CB8AC3E}">
        <p14:creationId xmlns:p14="http://schemas.microsoft.com/office/powerpoint/2010/main" val="90246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Vertiefung: Ermessen</a:t>
            </a:r>
          </a:p>
        </p:txBody>
      </p:sp>
      <p:sp>
        <p:nvSpPr>
          <p:cNvPr id="3" name="Inhaltsplatzhalter 2"/>
          <p:cNvSpPr>
            <a:spLocks noGrp="1"/>
          </p:cNvSpPr>
          <p:nvPr>
            <p:ph idx="1"/>
          </p:nvPr>
        </p:nvSpPr>
        <p:spPr/>
        <p:txBody>
          <a:bodyPr/>
          <a:lstStyle/>
          <a:p>
            <a:r>
              <a:rPr lang="de-DE" dirty="0"/>
              <a:t>Arten von Ermessen?</a:t>
            </a:r>
          </a:p>
          <a:p>
            <a:r>
              <a:rPr lang="de-DE" dirty="0"/>
              <a:t>Regel der Ermessenübung</a:t>
            </a:r>
          </a:p>
        </p:txBody>
      </p:sp>
    </p:spTree>
    <p:extLst>
      <p:ext uri="{BB962C8B-B14F-4D97-AF65-F5344CB8AC3E}">
        <p14:creationId xmlns:p14="http://schemas.microsoft.com/office/powerpoint/2010/main" val="4127579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Vergleich Ermessen (nichtgebundene Verwaltung) – Gebundene Verwaltung</a:t>
            </a:r>
          </a:p>
        </p:txBody>
      </p:sp>
      <p:sp>
        <p:nvSpPr>
          <p:cNvPr id="3" name="Inhaltsplatzhalter 2"/>
          <p:cNvSpPr>
            <a:spLocks noGrp="1"/>
          </p:cNvSpPr>
          <p:nvPr>
            <p:ph idx="1"/>
          </p:nvPr>
        </p:nvSpPr>
        <p:spPr/>
        <p:txBody>
          <a:bodyPr/>
          <a:lstStyle/>
          <a:p>
            <a:r>
              <a:rPr lang="de-DE" dirty="0"/>
              <a:t>Kann-Vorschriften</a:t>
            </a:r>
          </a:p>
          <a:p>
            <a:r>
              <a:rPr lang="de-DE" dirty="0"/>
              <a:t>Muss-Vorschriften</a:t>
            </a:r>
          </a:p>
          <a:p>
            <a:r>
              <a:rPr lang="de-DE" dirty="0"/>
              <a:t>Sonderfall: Soll-Vorschriften</a:t>
            </a:r>
          </a:p>
        </p:txBody>
      </p:sp>
    </p:spTree>
    <p:extLst>
      <p:ext uri="{BB962C8B-B14F-4D97-AF65-F5344CB8AC3E}">
        <p14:creationId xmlns:p14="http://schemas.microsoft.com/office/powerpoint/2010/main" val="165162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Ermessensfehler</a:t>
            </a:r>
          </a:p>
        </p:txBody>
      </p:sp>
      <p:sp>
        <p:nvSpPr>
          <p:cNvPr id="3" name="Inhaltsplatzhalter 2"/>
          <p:cNvSpPr>
            <a:spLocks noGrp="1"/>
          </p:cNvSpPr>
          <p:nvPr>
            <p:ph idx="1"/>
          </p:nvPr>
        </p:nvSpPr>
        <p:spPr/>
        <p:txBody>
          <a:bodyPr/>
          <a:lstStyle/>
          <a:p>
            <a:endParaRPr lang="de-DE" dirty="0"/>
          </a:p>
        </p:txBody>
      </p:sp>
    </p:spTree>
    <p:extLst>
      <p:ext uri="{BB962C8B-B14F-4D97-AF65-F5344CB8AC3E}">
        <p14:creationId xmlns:p14="http://schemas.microsoft.com/office/powerpoint/2010/main" val="154894295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Words>
  <Application>Microsoft Office PowerPoint</Application>
  <PresentationFormat>Breitbild</PresentationFormat>
  <Paragraphs>32</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Office</vt:lpstr>
      <vt:lpstr>Unbestimmte Rechtsbegriffe, Ermessen, administrative Entscheidungsfreiräume</vt:lpstr>
      <vt:lpstr>Mögliche Gliederung</vt:lpstr>
      <vt:lpstr>Mögliche Gliederung 2</vt:lpstr>
      <vt:lpstr>PowerPoint-Präsentation</vt:lpstr>
      <vt:lpstr>Ermessen</vt:lpstr>
      <vt:lpstr>Gesetzliche Grundlage</vt:lpstr>
      <vt:lpstr>Vertiefung: Ermessen</vt:lpstr>
      <vt:lpstr>Vergleich Ermessen (nichtgebundene Verwaltung) – Gebundene Verwaltung</vt:lpstr>
      <vt:lpstr>Ermessensfehler</vt:lpstr>
      <vt:lpstr>WICHTIG: Kopplungsvorschrift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Simon</dc:creator>
  <cp:lastModifiedBy>Simon</cp:lastModifiedBy>
  <cp:revision>7</cp:revision>
  <dcterms:created xsi:type="dcterms:W3CDTF">2017-05-03T11:27:49Z</dcterms:created>
  <dcterms:modified xsi:type="dcterms:W3CDTF">2017-05-03T12:22:03Z</dcterms:modified>
</cp:coreProperties>
</file>