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26"/>
  </p:notesMasterIdLst>
  <p:sldIdLst>
    <p:sldId id="256" r:id="rId2"/>
    <p:sldId id="257" r:id="rId3"/>
    <p:sldId id="282" r:id="rId4"/>
    <p:sldId id="274" r:id="rId5"/>
    <p:sldId id="260" r:id="rId6"/>
    <p:sldId id="262" r:id="rId7"/>
    <p:sldId id="263" r:id="rId8"/>
    <p:sldId id="264" r:id="rId9"/>
    <p:sldId id="286" r:id="rId10"/>
    <p:sldId id="267" r:id="rId11"/>
    <p:sldId id="268" r:id="rId12"/>
    <p:sldId id="270" r:id="rId13"/>
    <p:sldId id="271" r:id="rId14"/>
    <p:sldId id="273" r:id="rId15"/>
    <p:sldId id="287" r:id="rId16"/>
    <p:sldId id="275" r:id="rId17"/>
    <p:sldId id="276" r:id="rId18"/>
    <p:sldId id="278" r:id="rId19"/>
    <p:sldId id="279" r:id="rId20"/>
    <p:sldId id="283" r:id="rId21"/>
    <p:sldId id="284" r:id="rId22"/>
    <p:sldId id="285"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guide id="3" pos="3940" userDrawn="1">
          <p15:clr>
            <a:srgbClr val="A4A3A4"/>
          </p15:clr>
        </p15:guide>
        <p15:guide id="4" pos="40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E7E6E6"/>
    <a:srgbClr val="FFC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autoAdjust="0"/>
  </p:normalViewPr>
  <p:slideViewPr>
    <p:cSldViewPr>
      <p:cViewPr varScale="1">
        <p:scale>
          <a:sx n="79" d="100"/>
          <a:sy n="79" d="100"/>
        </p:scale>
        <p:origin x="-126" y="-90"/>
      </p:cViewPr>
      <p:guideLst>
        <p:guide orient="horz" pos="2160"/>
        <p:guide pos="3840"/>
        <p:guide pos="3940"/>
        <p:guide pos="4040"/>
      </p:guideLst>
    </p:cSldViewPr>
  </p:slideViewPr>
  <p:outlineViewPr>
    <p:cViewPr>
      <p:scale>
        <a:sx n="33" d="100"/>
        <a:sy n="33" d="100"/>
      </p:scale>
      <p:origin x="0" y="1242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102" y="7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7857B-60CB-46E6-931B-DF9B4E975EE3}" type="datetimeFigureOut">
              <a:rPr lang="de-DE" smtClean="0"/>
              <a:pPr/>
              <a:t>09.05.2017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E796FC-7DA7-4443-9C6F-2431387CBB0F}" type="slidenum">
              <a:rPr lang="de-DE" smtClean="0"/>
              <a:pPr/>
              <a:t>‹Nr.›</a:t>
            </a:fld>
            <a:endParaRPr lang="de-DE"/>
          </a:p>
        </p:txBody>
      </p:sp>
    </p:spTree>
    <p:extLst>
      <p:ext uri="{BB962C8B-B14F-4D97-AF65-F5344CB8AC3E}">
        <p14:creationId xmlns="" xmlns:p14="http://schemas.microsoft.com/office/powerpoint/2010/main" val="1897372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1E796FC-7DA7-4443-9C6F-2431387CBB0F}" type="slidenum">
              <a:rPr lang="de-DE" smtClean="0"/>
              <a:pPr/>
              <a:t>1</a:t>
            </a:fld>
            <a:endParaRPr lang="de-DE"/>
          </a:p>
        </p:txBody>
      </p:sp>
    </p:spTree>
    <p:extLst>
      <p:ext uri="{BB962C8B-B14F-4D97-AF65-F5344CB8AC3E}">
        <p14:creationId xmlns="" xmlns:p14="http://schemas.microsoft.com/office/powerpoint/2010/main" val="2463038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FCFFCB19-0FA5-433A-8F6F-E0F2D8069A4B}" type="datetimeFigureOut">
              <a:rPr lang="de-DE" smtClean="0"/>
              <a:pPr/>
              <a:t>09.05.2017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504FB0-043A-48D7-87E0-45DA6600771D}" type="slidenum">
              <a:rPr lang="de-DE" smtClean="0"/>
              <a:pPr/>
              <a:t>‹Nr.›</a:t>
            </a:fld>
            <a:endParaRPr lang="de-DE"/>
          </a:p>
        </p:txBody>
      </p:sp>
    </p:spTree>
    <p:extLst>
      <p:ext uri="{BB962C8B-B14F-4D97-AF65-F5344CB8AC3E}">
        <p14:creationId xmlns="" xmlns:p14="http://schemas.microsoft.com/office/powerpoint/2010/main" val="346493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CFFCB19-0FA5-433A-8F6F-E0F2D8069A4B}" type="datetimeFigureOut">
              <a:rPr lang="de-DE" smtClean="0"/>
              <a:pPr/>
              <a:t>09.05.2017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504FB0-043A-48D7-87E0-45DA6600771D}" type="slidenum">
              <a:rPr lang="de-DE" smtClean="0"/>
              <a:pPr/>
              <a:t>‹Nr.›</a:t>
            </a:fld>
            <a:endParaRPr lang="de-DE"/>
          </a:p>
        </p:txBody>
      </p:sp>
    </p:spTree>
    <p:extLst>
      <p:ext uri="{BB962C8B-B14F-4D97-AF65-F5344CB8AC3E}">
        <p14:creationId xmlns="" xmlns:p14="http://schemas.microsoft.com/office/powerpoint/2010/main" val="229417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CFFCB19-0FA5-433A-8F6F-E0F2D8069A4B}" type="datetimeFigureOut">
              <a:rPr lang="de-DE" smtClean="0"/>
              <a:pPr/>
              <a:t>09.05.2017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504FB0-043A-48D7-87E0-45DA6600771D}" type="slidenum">
              <a:rPr lang="de-DE" smtClean="0"/>
              <a:pPr/>
              <a:t>‹Nr.›</a:t>
            </a:fld>
            <a:endParaRPr lang="de-DE"/>
          </a:p>
        </p:txBody>
      </p:sp>
    </p:spTree>
    <p:extLst>
      <p:ext uri="{BB962C8B-B14F-4D97-AF65-F5344CB8AC3E}">
        <p14:creationId xmlns="" xmlns:p14="http://schemas.microsoft.com/office/powerpoint/2010/main" val="2338406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FCFFCB19-0FA5-433A-8F6F-E0F2D8069A4B}" type="datetimeFigureOut">
              <a:rPr lang="de-DE" smtClean="0"/>
              <a:pPr/>
              <a:t>09.05.2017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6504FB0-043A-48D7-87E0-45DA6600771D}" type="slidenum">
              <a:rPr lang="de-DE" smtClean="0"/>
              <a:pPr/>
              <a:t>‹Nr.›</a:t>
            </a:fld>
            <a:endParaRPr lang="de-DE"/>
          </a:p>
        </p:txBody>
      </p:sp>
      <p:sp>
        <p:nvSpPr>
          <p:cNvPr id="8" name="Inhaltsplatzhalter 2"/>
          <p:cNvSpPr>
            <a:spLocks noGrp="1"/>
          </p:cNvSpPr>
          <p:nvPr>
            <p:ph idx="13"/>
          </p:nvPr>
        </p:nvSpPr>
        <p:spPr>
          <a:xfrm>
            <a:off x="838200" y="1092293"/>
            <a:ext cx="10515600" cy="4982581"/>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Titel 9"/>
          <p:cNvSpPr>
            <a:spLocks noGrp="1"/>
          </p:cNvSpPr>
          <p:nvPr>
            <p:ph type="title"/>
          </p:nvPr>
        </p:nvSpPr>
        <p:spPr>
          <a:xfrm>
            <a:off x="838200" y="365126"/>
            <a:ext cx="10333776" cy="603596"/>
          </a:xfrm>
        </p:spPr>
        <p:txBody>
          <a:bodyPr/>
          <a:lstStyle>
            <a:lvl1pPr>
              <a:defRPr sz="2800"/>
            </a:lvl1pPr>
          </a:lstStyle>
          <a:p>
            <a:r>
              <a:rPr lang="de-DE" dirty="0"/>
              <a:t>Titelmasterformat durch Klicken bearbeiten</a:t>
            </a:r>
          </a:p>
        </p:txBody>
      </p:sp>
    </p:spTree>
    <p:extLst>
      <p:ext uri="{BB962C8B-B14F-4D97-AF65-F5344CB8AC3E}">
        <p14:creationId xmlns="" xmlns:p14="http://schemas.microsoft.com/office/powerpoint/2010/main" val="170647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CFFCB19-0FA5-433A-8F6F-E0F2D8069A4B}" type="datetimeFigureOut">
              <a:rPr lang="de-DE" smtClean="0"/>
              <a:pPr/>
              <a:t>09.05.2017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504FB0-043A-48D7-87E0-45DA6600771D}" type="slidenum">
              <a:rPr lang="de-DE" smtClean="0"/>
              <a:pPr/>
              <a:t>‹Nr.›</a:t>
            </a:fld>
            <a:endParaRPr lang="de-DE"/>
          </a:p>
        </p:txBody>
      </p:sp>
    </p:spTree>
    <p:extLst>
      <p:ext uri="{BB962C8B-B14F-4D97-AF65-F5344CB8AC3E}">
        <p14:creationId xmlns="" xmlns:p14="http://schemas.microsoft.com/office/powerpoint/2010/main" val="257984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FCFFCB19-0FA5-433A-8F6F-E0F2D8069A4B}" type="datetimeFigureOut">
              <a:rPr lang="de-DE" smtClean="0"/>
              <a:pPr/>
              <a:t>09.05.2017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504FB0-043A-48D7-87E0-45DA6600771D}" type="slidenum">
              <a:rPr lang="de-DE" smtClean="0"/>
              <a:pPr/>
              <a:t>‹Nr.›</a:t>
            </a:fld>
            <a:endParaRPr lang="de-DE"/>
          </a:p>
        </p:txBody>
      </p:sp>
    </p:spTree>
    <p:extLst>
      <p:ext uri="{BB962C8B-B14F-4D97-AF65-F5344CB8AC3E}">
        <p14:creationId xmlns="" xmlns:p14="http://schemas.microsoft.com/office/powerpoint/2010/main" val="1567094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CFFCB19-0FA5-433A-8F6F-E0F2D8069A4B}" type="datetimeFigureOut">
              <a:rPr lang="de-DE" smtClean="0"/>
              <a:pPr/>
              <a:t>09.05.2017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504FB0-043A-48D7-87E0-45DA6600771D}" type="slidenum">
              <a:rPr lang="de-DE" smtClean="0"/>
              <a:pPr/>
              <a:t>‹Nr.›</a:t>
            </a:fld>
            <a:endParaRPr lang="de-DE"/>
          </a:p>
        </p:txBody>
      </p:sp>
    </p:spTree>
    <p:extLst>
      <p:ext uri="{BB962C8B-B14F-4D97-AF65-F5344CB8AC3E}">
        <p14:creationId xmlns="" xmlns:p14="http://schemas.microsoft.com/office/powerpoint/2010/main" val="102073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CFFCB19-0FA5-433A-8F6F-E0F2D8069A4B}" type="datetimeFigureOut">
              <a:rPr lang="de-DE" smtClean="0"/>
              <a:pPr/>
              <a:t>09.05.2017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6504FB0-043A-48D7-87E0-45DA6600771D}" type="slidenum">
              <a:rPr lang="de-DE" smtClean="0"/>
              <a:pPr/>
              <a:t>‹Nr.›</a:t>
            </a:fld>
            <a:endParaRPr lang="de-DE"/>
          </a:p>
        </p:txBody>
      </p:sp>
    </p:spTree>
    <p:extLst>
      <p:ext uri="{BB962C8B-B14F-4D97-AF65-F5344CB8AC3E}">
        <p14:creationId xmlns="" xmlns:p14="http://schemas.microsoft.com/office/powerpoint/2010/main" val="362881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FCFFCB19-0FA5-433A-8F6F-E0F2D8069A4B}" type="datetimeFigureOut">
              <a:rPr lang="de-DE" smtClean="0"/>
              <a:pPr/>
              <a:t>09.05.2017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6504FB0-043A-48D7-87E0-45DA6600771D}" type="slidenum">
              <a:rPr lang="de-DE" smtClean="0"/>
              <a:pPr/>
              <a:t>‹Nr.›</a:t>
            </a:fld>
            <a:endParaRPr lang="de-DE"/>
          </a:p>
        </p:txBody>
      </p:sp>
    </p:spTree>
    <p:extLst>
      <p:ext uri="{BB962C8B-B14F-4D97-AF65-F5344CB8AC3E}">
        <p14:creationId xmlns="" xmlns:p14="http://schemas.microsoft.com/office/powerpoint/2010/main" val="158880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FCB19-0FA5-433A-8F6F-E0F2D8069A4B}" type="datetimeFigureOut">
              <a:rPr lang="de-DE" smtClean="0"/>
              <a:pPr/>
              <a:t>09.05.2017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6504FB0-043A-48D7-87E0-45DA6600771D}" type="slidenum">
              <a:rPr lang="de-DE" smtClean="0"/>
              <a:pPr/>
              <a:t>‹Nr.›</a:t>
            </a:fld>
            <a:endParaRPr lang="de-DE"/>
          </a:p>
        </p:txBody>
      </p:sp>
    </p:spTree>
    <p:extLst>
      <p:ext uri="{BB962C8B-B14F-4D97-AF65-F5344CB8AC3E}">
        <p14:creationId xmlns="" xmlns:p14="http://schemas.microsoft.com/office/powerpoint/2010/main" val="332460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FCFFCB19-0FA5-433A-8F6F-E0F2D8069A4B}" type="datetimeFigureOut">
              <a:rPr lang="de-DE" smtClean="0"/>
              <a:pPr/>
              <a:t>09.05.2017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504FB0-043A-48D7-87E0-45DA6600771D}" type="slidenum">
              <a:rPr lang="de-DE" smtClean="0"/>
              <a:pPr/>
              <a:t>‹Nr.›</a:t>
            </a:fld>
            <a:endParaRPr lang="de-DE"/>
          </a:p>
        </p:txBody>
      </p:sp>
    </p:spTree>
    <p:extLst>
      <p:ext uri="{BB962C8B-B14F-4D97-AF65-F5344CB8AC3E}">
        <p14:creationId xmlns="" xmlns:p14="http://schemas.microsoft.com/office/powerpoint/2010/main" val="181179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FCFFCB19-0FA5-433A-8F6F-E0F2D8069A4B}" type="datetimeFigureOut">
              <a:rPr lang="de-DE" smtClean="0"/>
              <a:pPr/>
              <a:t>09.05.2017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504FB0-043A-48D7-87E0-45DA6600771D}" type="slidenum">
              <a:rPr lang="de-DE" smtClean="0"/>
              <a:pPr/>
              <a:t>‹Nr.›</a:t>
            </a:fld>
            <a:endParaRPr lang="de-DE"/>
          </a:p>
        </p:txBody>
      </p:sp>
    </p:spTree>
    <p:extLst>
      <p:ext uri="{BB962C8B-B14F-4D97-AF65-F5344CB8AC3E}">
        <p14:creationId xmlns="" xmlns:p14="http://schemas.microsoft.com/office/powerpoint/2010/main" val="2942105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FCB19-0FA5-433A-8F6F-E0F2D8069A4B}" type="datetimeFigureOut">
              <a:rPr lang="de-DE" smtClean="0"/>
              <a:pPr/>
              <a:t>09.05.2017</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04FB0-043A-48D7-87E0-45DA6600771D}" type="slidenum">
              <a:rPr lang="de-DE" smtClean="0"/>
              <a:pPr/>
              <a:t>‹Nr.›</a:t>
            </a:fld>
            <a:endParaRPr lang="de-DE"/>
          </a:p>
        </p:txBody>
      </p:sp>
    </p:spTree>
    <p:extLst>
      <p:ext uri="{BB962C8B-B14F-4D97-AF65-F5344CB8AC3E}">
        <p14:creationId xmlns="" xmlns:p14="http://schemas.microsoft.com/office/powerpoint/2010/main" val="397290683"/>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4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14"/>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3" name="Freeform: Shape 25"/>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4" name="Freeform 2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25"/>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1524000" y="2245809"/>
            <a:ext cx="9144000" cy="1564716"/>
          </a:xfrm>
        </p:spPr>
        <p:txBody>
          <a:bodyPr>
            <a:normAutofit fontScale="90000"/>
          </a:bodyPr>
          <a:lstStyle/>
          <a:p>
            <a:pPr algn="l">
              <a:lnSpc>
                <a:spcPct val="70000"/>
              </a:lnSpc>
            </a:pPr>
            <a:r>
              <a:rPr lang="de-DE" sz="4400" dirty="0"/>
              <a:t>Unbestimmte Rechtsbegriffe und Ermessen als Rechtsgrundlagen administrativer Entscheidungsfreiräume</a:t>
            </a:r>
          </a:p>
        </p:txBody>
      </p:sp>
      <p:sp>
        <p:nvSpPr>
          <p:cNvPr id="3" name="Untertitel 2"/>
          <p:cNvSpPr>
            <a:spLocks noGrp="1"/>
          </p:cNvSpPr>
          <p:nvPr>
            <p:ph type="subTitle" idx="1"/>
          </p:nvPr>
        </p:nvSpPr>
        <p:spPr>
          <a:xfrm>
            <a:off x="1524000" y="3947050"/>
            <a:ext cx="9144000" cy="572583"/>
          </a:xfrm>
        </p:spPr>
        <p:txBody>
          <a:bodyPr>
            <a:normAutofit/>
          </a:bodyPr>
          <a:lstStyle/>
          <a:p>
            <a:pPr algn="l">
              <a:lnSpc>
                <a:spcPct val="70000"/>
              </a:lnSpc>
            </a:pPr>
            <a:endParaRPr lang="de-DE" sz="1600"/>
          </a:p>
          <a:p>
            <a:pPr algn="l">
              <a:lnSpc>
                <a:spcPct val="70000"/>
              </a:lnSpc>
            </a:pPr>
            <a:r>
              <a:rPr lang="de-DE" sz="1600"/>
              <a:t>von Jewgeni Lehmann und Simon van Santen</a:t>
            </a:r>
          </a:p>
        </p:txBody>
      </p:sp>
    </p:spTree>
    <p:extLst>
      <p:ext uri="{BB962C8B-B14F-4D97-AF65-F5344CB8AC3E}">
        <p14:creationId xmlns="" xmlns:p14="http://schemas.microsoft.com/office/powerpoint/2010/main" val="717640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de-DE" dirty="0"/>
              <a:t>1 c) </a:t>
            </a:r>
            <a:r>
              <a:rPr lang="de-DE" u="sng" dirty="0"/>
              <a:t>Beurteilungsspielraum</a:t>
            </a:r>
          </a:p>
        </p:txBody>
      </p:sp>
      <p:sp>
        <p:nvSpPr>
          <p:cNvPr id="5" name="Inhaltsplatzhalter 4"/>
          <p:cNvSpPr>
            <a:spLocks noGrp="1"/>
          </p:cNvSpPr>
          <p:nvPr>
            <p:ph idx="1"/>
          </p:nvPr>
        </p:nvSpPr>
        <p:spPr/>
        <p:txBody>
          <a:bodyPr>
            <a:normAutofit fontScale="92500" lnSpcReduction="10000"/>
          </a:bodyPr>
          <a:lstStyle/>
          <a:p>
            <a:pPr marL="0" indent="0">
              <a:buNone/>
            </a:pPr>
            <a:r>
              <a:rPr lang="de-DE" b="1" dirty="0" smtClean="0"/>
              <a:t>	unbestimmte </a:t>
            </a:r>
            <a:r>
              <a:rPr lang="de-DE" b="1" dirty="0"/>
              <a:t>Rechtsbegriffe ohne Beurteilungsspielraum</a:t>
            </a:r>
            <a:br>
              <a:rPr lang="de-DE" b="1" dirty="0"/>
            </a:br>
            <a:endParaRPr lang="de-DE" b="1" dirty="0"/>
          </a:p>
          <a:p>
            <a:pPr lvl="1"/>
            <a:r>
              <a:rPr lang="de-DE" dirty="0"/>
              <a:t>Laut Art. 20 Abs. 3 </a:t>
            </a:r>
            <a:r>
              <a:rPr lang="de-DE" dirty="0" smtClean="0"/>
              <a:t>GG </a:t>
            </a:r>
            <a:r>
              <a:rPr lang="de-DE" dirty="0" err="1" smtClean="0"/>
              <a:t>i.V.m</a:t>
            </a:r>
            <a:r>
              <a:rPr lang="de-DE" dirty="0" smtClean="0"/>
              <a:t>. Art</a:t>
            </a:r>
            <a:r>
              <a:rPr lang="de-DE" dirty="0"/>
              <a:t>. 19 Abs. 4 S.1 GG </a:t>
            </a:r>
            <a:r>
              <a:rPr lang="de-DE" dirty="0" smtClean="0"/>
              <a:t>= gerichtliche Überprüfung der Verwaltungstätigkeit</a:t>
            </a:r>
          </a:p>
          <a:p>
            <a:pPr lvl="1">
              <a:buNone/>
            </a:pPr>
            <a:endParaRPr lang="de-DE" dirty="0"/>
          </a:p>
          <a:p>
            <a:pPr lvl="1"/>
            <a:r>
              <a:rPr lang="de-DE" dirty="0"/>
              <a:t> Die Rechtsanwendung ist in der Regel gerichtlich voll überprüfbar (die gerichtliche Überprüfbarkeit im konkreten Fall), d.h. den Behörden steht </a:t>
            </a:r>
            <a:r>
              <a:rPr lang="de-DE" b="1" i="1" dirty="0"/>
              <a:t>grundsätzlich kein Beurteilungsspielraum </a:t>
            </a:r>
            <a:r>
              <a:rPr lang="de-DE" b="1" i="1" dirty="0" smtClean="0"/>
              <a:t>zu</a:t>
            </a:r>
          </a:p>
          <a:p>
            <a:pPr lvl="1"/>
            <a:endParaRPr lang="de-DE" dirty="0"/>
          </a:p>
          <a:p>
            <a:pPr lvl="1"/>
            <a:r>
              <a:rPr lang="de-DE" dirty="0"/>
              <a:t>die Gerichte prüfen uneingeschränkt nach und treffen die Entscheidung, ob die Auslegung des unbestimmten Rechtsbegriffs durch die zuständige Behörde fehlerfrei ist, z. Bsp.: ob der Gewerbetreibende tatsächlich unzuverlässig ist                                 </a:t>
            </a:r>
          </a:p>
          <a:p>
            <a:pPr marL="457200" lvl="1" indent="0">
              <a:buNone/>
            </a:pPr>
            <a:r>
              <a:rPr lang="de-DE" b="1" dirty="0">
                <a:sym typeface="Wingdings" panose="05000000000000000000" pitchFamily="2" charset="2"/>
              </a:rPr>
              <a:t>    </a:t>
            </a:r>
            <a:r>
              <a:rPr lang="de-DE" b="1" dirty="0"/>
              <a:t>kein Entscheidungsspielraum für Behörde</a:t>
            </a:r>
            <a:r>
              <a:rPr lang="de-DE" dirty="0"/>
              <a:t> </a:t>
            </a:r>
          </a:p>
          <a:p>
            <a:endParaRPr lang="de-DE" dirty="0"/>
          </a:p>
        </p:txBody>
      </p:sp>
    </p:spTree>
    <p:extLst>
      <p:ext uri="{BB962C8B-B14F-4D97-AF65-F5344CB8AC3E}">
        <p14:creationId xmlns="" xmlns:p14="http://schemas.microsoft.com/office/powerpoint/2010/main" val="598855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1 c) </a:t>
            </a:r>
            <a:r>
              <a:rPr lang="de-DE" u="sng" dirty="0"/>
              <a:t>Beurteilungsspielraum</a:t>
            </a:r>
          </a:p>
        </p:txBody>
      </p:sp>
      <p:sp>
        <p:nvSpPr>
          <p:cNvPr id="3" name="Inhaltsplatzhalter 2"/>
          <p:cNvSpPr>
            <a:spLocks noGrp="1"/>
          </p:cNvSpPr>
          <p:nvPr>
            <p:ph idx="1"/>
          </p:nvPr>
        </p:nvSpPr>
        <p:spPr/>
        <p:txBody>
          <a:bodyPr/>
          <a:lstStyle/>
          <a:p>
            <a:pPr marL="0" indent="0">
              <a:buNone/>
            </a:pPr>
            <a:r>
              <a:rPr lang="de-DE" b="1" dirty="0"/>
              <a:t>unbestimmte Rechtsbegriffe mit Beurteilungsspielraum</a:t>
            </a:r>
            <a:br>
              <a:rPr lang="de-DE" b="1" dirty="0"/>
            </a:br>
            <a:endParaRPr lang="de-DE" b="1" dirty="0"/>
          </a:p>
          <a:p>
            <a:pPr lvl="1"/>
            <a:r>
              <a:rPr lang="de-DE" dirty="0" smtClean="0"/>
              <a:t>Mit Blick </a:t>
            </a:r>
            <a:r>
              <a:rPr lang="de-DE" dirty="0"/>
              <a:t>auf Anwendung und Auslegung von unbestimmten Rechtsbegriffen kann eine Vielfalt möglicher richtiger und rechtmäßiger Entscheidungen </a:t>
            </a:r>
            <a:r>
              <a:rPr lang="de-DE" dirty="0" smtClean="0"/>
              <a:t>geben </a:t>
            </a:r>
            <a:r>
              <a:rPr lang="de-DE" dirty="0" smtClean="0">
                <a:sym typeface="Wingdings" panose="05000000000000000000" pitchFamily="2" charset="2"/>
              </a:rPr>
              <a:t> </a:t>
            </a:r>
            <a:r>
              <a:rPr lang="de-DE" b="1" dirty="0" smtClean="0">
                <a:sym typeface="Wingdings" panose="05000000000000000000" pitchFamily="2" charset="2"/>
              </a:rPr>
              <a:t>behördlicher Beurteilungsspielraum</a:t>
            </a:r>
            <a:endParaRPr lang="de-DE" b="1" dirty="0" smtClean="0"/>
          </a:p>
          <a:p>
            <a:pPr lvl="1"/>
            <a:endParaRPr lang="de-DE" dirty="0"/>
          </a:p>
          <a:p>
            <a:pPr marL="457200" lvl="1" indent="0">
              <a:buNone/>
            </a:pPr>
            <a:r>
              <a:rPr lang="de-DE" dirty="0">
                <a:sym typeface="Wingdings" panose="05000000000000000000" pitchFamily="2" charset="2"/>
              </a:rPr>
              <a:t>    </a:t>
            </a:r>
            <a:r>
              <a:rPr lang="de-DE" dirty="0"/>
              <a:t>nur eine </a:t>
            </a:r>
            <a:r>
              <a:rPr lang="de-DE" b="1" i="1" dirty="0"/>
              <a:t>eingeschränkte gerichtliche</a:t>
            </a:r>
            <a:r>
              <a:rPr lang="de-DE" dirty="0"/>
              <a:t> Kontrolle </a:t>
            </a:r>
          </a:p>
          <a:p>
            <a:endParaRPr lang="de-DE" dirty="0"/>
          </a:p>
        </p:txBody>
      </p:sp>
    </p:spTree>
    <p:extLst>
      <p:ext uri="{BB962C8B-B14F-4D97-AF65-F5344CB8AC3E}">
        <p14:creationId xmlns="" xmlns:p14="http://schemas.microsoft.com/office/powerpoint/2010/main" val="890890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1 d) </a:t>
            </a:r>
            <a:r>
              <a:rPr lang="de-DE" u="sng" dirty="0"/>
              <a:t>Fallgruppen</a:t>
            </a:r>
          </a:p>
        </p:txBody>
      </p:sp>
      <p:sp>
        <p:nvSpPr>
          <p:cNvPr id="5" name="Inhaltsplatzhalter 4"/>
          <p:cNvSpPr>
            <a:spLocks noGrp="1"/>
          </p:cNvSpPr>
          <p:nvPr>
            <p:ph idx="1"/>
          </p:nvPr>
        </p:nvSpPr>
        <p:spPr/>
        <p:txBody>
          <a:bodyPr>
            <a:normAutofit lnSpcReduction="10000"/>
          </a:bodyPr>
          <a:lstStyle/>
          <a:p>
            <a:pPr marL="514350" indent="-514350">
              <a:buFont typeface="+mj-lt"/>
              <a:buAutoNum type="alphaLcParenR"/>
            </a:pPr>
            <a:r>
              <a:rPr lang="de-DE" b="1" i="1" dirty="0"/>
              <a:t>Prüfungs- und prüfungsähnliche Entscheidungen</a:t>
            </a:r>
          </a:p>
          <a:p>
            <a:pPr lvl="1"/>
            <a:endParaRPr lang="de-DE" dirty="0" smtClean="0"/>
          </a:p>
          <a:p>
            <a:pPr lvl="1"/>
            <a:r>
              <a:rPr lang="de-DE" dirty="0" smtClean="0"/>
              <a:t>Prüfungsentscheidungen </a:t>
            </a:r>
            <a:r>
              <a:rPr lang="de-DE" dirty="0"/>
              <a:t>im Abitur</a:t>
            </a:r>
          </a:p>
          <a:p>
            <a:pPr lvl="1"/>
            <a:r>
              <a:rPr lang="de-DE" dirty="0"/>
              <a:t>universitäre Bachelorprüfung</a:t>
            </a:r>
          </a:p>
          <a:p>
            <a:pPr lvl="1"/>
            <a:r>
              <a:rPr lang="de-DE" dirty="0"/>
              <a:t>Staatsexamina, Laufbahnprüfungen  </a:t>
            </a:r>
            <a:endParaRPr lang="de-DE" dirty="0" smtClean="0"/>
          </a:p>
          <a:p>
            <a:pPr lvl="1">
              <a:buNone/>
            </a:pPr>
            <a:r>
              <a:rPr lang="de-DE" dirty="0" smtClean="0"/>
              <a:t>   </a:t>
            </a:r>
            <a:endParaRPr lang="de-DE" dirty="0"/>
          </a:p>
          <a:p>
            <a:pPr marL="514350" indent="-514350">
              <a:buFont typeface="+mj-lt"/>
              <a:buAutoNum type="alphaLcParenR"/>
            </a:pPr>
            <a:r>
              <a:rPr lang="de-DE" b="1" i="1" dirty="0"/>
              <a:t>Beamtenrechtliche Beurteilungen</a:t>
            </a:r>
          </a:p>
          <a:p>
            <a:pPr marL="457200" lvl="1" indent="0">
              <a:buNone/>
            </a:pPr>
            <a:endParaRPr lang="de-DE" dirty="0" smtClean="0"/>
          </a:p>
          <a:p>
            <a:pPr marL="457200" lvl="1" indent="0">
              <a:buNone/>
            </a:pPr>
            <a:r>
              <a:rPr lang="de-DE" dirty="0" smtClean="0"/>
              <a:t>Beurteilung </a:t>
            </a:r>
            <a:r>
              <a:rPr lang="de-DE" dirty="0"/>
              <a:t>eines Beamten bzw. eines Soldaten für bestimmte Dienstposten oder bestimmte Aufgaben sind gerichtlich nur eingeschränkt überprüfbar </a:t>
            </a:r>
            <a:r>
              <a:rPr lang="de-DE" dirty="0" smtClean="0"/>
              <a:t> </a:t>
            </a:r>
          </a:p>
          <a:p>
            <a:pPr marL="457200" lvl="1" indent="0">
              <a:buNone/>
            </a:pPr>
            <a:r>
              <a:rPr lang="de-DE" dirty="0" smtClean="0"/>
              <a:t>(Art 33 Abs. </a:t>
            </a:r>
            <a:r>
              <a:rPr lang="de-DE" dirty="0"/>
              <a:t>2 GG)</a:t>
            </a:r>
          </a:p>
          <a:p>
            <a:pPr marL="514350" indent="-514350">
              <a:buFont typeface="+mj-lt"/>
              <a:buAutoNum type="alphaLcParenR"/>
            </a:pPr>
            <a:endParaRPr lang="de-DE" dirty="0"/>
          </a:p>
          <a:p>
            <a:endParaRPr lang="de-DE" dirty="0"/>
          </a:p>
        </p:txBody>
      </p:sp>
    </p:spTree>
    <p:extLst>
      <p:ext uri="{BB962C8B-B14F-4D97-AF65-F5344CB8AC3E}">
        <p14:creationId xmlns="" xmlns:p14="http://schemas.microsoft.com/office/powerpoint/2010/main" val="3778064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1 d) </a:t>
            </a:r>
            <a:r>
              <a:rPr lang="de-DE" u="sng" dirty="0" smtClean="0"/>
              <a:t>Fallgruppen</a:t>
            </a:r>
            <a:endParaRPr lang="de-DE" u="sng" dirty="0"/>
          </a:p>
        </p:txBody>
      </p:sp>
      <p:sp>
        <p:nvSpPr>
          <p:cNvPr id="3" name="Inhaltsplatzhalter 2"/>
          <p:cNvSpPr>
            <a:spLocks noGrp="1"/>
          </p:cNvSpPr>
          <p:nvPr>
            <p:ph idx="1"/>
          </p:nvPr>
        </p:nvSpPr>
        <p:spPr/>
        <p:txBody>
          <a:bodyPr>
            <a:normAutofit lnSpcReduction="10000"/>
          </a:bodyPr>
          <a:lstStyle/>
          <a:p>
            <a:pPr marL="514350" indent="-514350">
              <a:buFont typeface="+mj-lt"/>
              <a:buAutoNum type="alphaLcParenR" startAt="3"/>
            </a:pPr>
            <a:r>
              <a:rPr lang="de-DE" b="1" i="1" dirty="0"/>
              <a:t>Werturteile fachkundig zusammengesetzter Gremien</a:t>
            </a:r>
          </a:p>
          <a:p>
            <a:pPr marL="457200" lvl="1" indent="0">
              <a:buNone/>
            </a:pPr>
            <a:endParaRPr lang="de-DE" dirty="0" smtClean="0"/>
          </a:p>
          <a:p>
            <a:pPr marL="457200" lvl="1" indent="0">
              <a:buNone/>
            </a:pPr>
            <a:r>
              <a:rPr lang="de-DE" dirty="0" smtClean="0"/>
              <a:t>Entscheidungen </a:t>
            </a:r>
            <a:r>
              <a:rPr lang="de-DE" dirty="0"/>
              <a:t>weisungsunabhängiger, staatsfreier und nach besonderen Kriterien zusammengesetzter Gremien, deren Entscheidungen durch wertende Elemente vorausschauender und richtungsweisender Art gekennzeichnet </a:t>
            </a:r>
            <a:r>
              <a:rPr lang="de-DE" dirty="0" smtClean="0"/>
              <a:t>sind</a:t>
            </a:r>
          </a:p>
          <a:p>
            <a:pPr marL="457200" lvl="1" indent="0">
              <a:buNone/>
            </a:pPr>
            <a:endParaRPr lang="de-DE" dirty="0"/>
          </a:p>
          <a:p>
            <a:pPr marL="514350" indent="-514350">
              <a:buFont typeface="+mj-lt"/>
              <a:buAutoNum type="alphaLcParenR" startAt="3"/>
            </a:pPr>
            <a:r>
              <a:rPr lang="de-DE" b="1" i="1" dirty="0"/>
              <a:t>Prognose- und Risikoentscheidungen, insbesondere im Umwelt- und Wirtschaftsrecht</a:t>
            </a:r>
          </a:p>
          <a:p>
            <a:pPr marL="457200" lvl="1" indent="0">
              <a:buNone/>
            </a:pPr>
            <a:endParaRPr lang="de-DE" dirty="0" smtClean="0"/>
          </a:p>
          <a:p>
            <a:pPr marL="457200" lvl="1" indent="0">
              <a:buNone/>
            </a:pPr>
            <a:r>
              <a:rPr lang="de-DE" dirty="0" smtClean="0"/>
              <a:t>Aufgrund </a:t>
            </a:r>
            <a:r>
              <a:rPr lang="de-DE" dirty="0"/>
              <a:t>der Ungewissheit und Unwägbarkeit, die das Treffen von Entscheidungen in diesem Bereich erschweren, wird den Behörden nur ein eingeschränkt nachprüfbarer Beurteilungsspielraum eingeräumt</a:t>
            </a:r>
          </a:p>
          <a:p>
            <a:pPr marL="514350" indent="-514350">
              <a:buFont typeface="+mj-lt"/>
              <a:buAutoNum type="alphaLcParenR" startAt="3"/>
            </a:pPr>
            <a:endParaRPr lang="de-DE" b="1" i="1" dirty="0"/>
          </a:p>
          <a:p>
            <a:pPr marL="514350" indent="-514350">
              <a:buFont typeface="+mj-lt"/>
              <a:buAutoNum type="alphaLcParenR" startAt="3"/>
            </a:pPr>
            <a:endParaRPr lang="de-DE" dirty="0"/>
          </a:p>
          <a:p>
            <a:pPr marL="514350" indent="-514350">
              <a:buFont typeface="+mj-lt"/>
              <a:buAutoNum type="alphaLcParenR" startAt="3"/>
            </a:pPr>
            <a:endParaRPr lang="de-DE" b="1" i="1" dirty="0"/>
          </a:p>
          <a:p>
            <a:endParaRPr lang="de-DE" dirty="0"/>
          </a:p>
        </p:txBody>
      </p:sp>
    </p:spTree>
    <p:extLst>
      <p:ext uri="{BB962C8B-B14F-4D97-AF65-F5344CB8AC3E}">
        <p14:creationId xmlns="" xmlns:p14="http://schemas.microsoft.com/office/powerpoint/2010/main" val="517285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1 e) </a:t>
            </a:r>
            <a:r>
              <a:rPr lang="de-DE" u="sng" dirty="0"/>
              <a:t>Beurteilungsfehler</a:t>
            </a:r>
          </a:p>
        </p:txBody>
      </p:sp>
      <p:sp>
        <p:nvSpPr>
          <p:cNvPr id="5" name="Inhaltsplatzhalter 4"/>
          <p:cNvSpPr>
            <a:spLocks noGrp="1"/>
          </p:cNvSpPr>
          <p:nvPr>
            <p:ph idx="1"/>
          </p:nvPr>
        </p:nvSpPr>
        <p:spPr/>
        <p:txBody>
          <a:bodyPr>
            <a:normAutofit fontScale="92500" lnSpcReduction="20000"/>
          </a:bodyPr>
          <a:lstStyle/>
          <a:p>
            <a:pPr marL="0" indent="0">
              <a:buNone/>
            </a:pPr>
            <a:r>
              <a:rPr lang="de-DE" dirty="0"/>
              <a:t>Auch diese Fälle sind gerichtlich dahingehend überprüfbar, ob der gesetzliche Rahmen überschritten wurde also, ob ein </a:t>
            </a:r>
            <a:r>
              <a:rPr lang="de-DE" b="1" dirty="0"/>
              <a:t>Beurteilungsfehler</a:t>
            </a:r>
            <a:r>
              <a:rPr lang="de-DE" dirty="0"/>
              <a:t> </a:t>
            </a:r>
            <a:r>
              <a:rPr lang="de-DE" dirty="0" smtClean="0"/>
              <a:t>vorliegt</a:t>
            </a:r>
          </a:p>
          <a:p>
            <a:pPr marL="0" indent="0">
              <a:buNone/>
            </a:pPr>
            <a:endParaRPr lang="de-DE" dirty="0"/>
          </a:p>
          <a:p>
            <a:pPr marL="0" indent="0">
              <a:buNone/>
            </a:pPr>
            <a:r>
              <a:rPr lang="de-DE" i="1" dirty="0"/>
              <a:t>Als beurteilungsfehlerhaft gilt es, wenn </a:t>
            </a:r>
            <a:endParaRPr lang="de-DE" i="1" dirty="0" smtClean="0"/>
          </a:p>
          <a:p>
            <a:pPr marL="0" indent="0">
              <a:buNone/>
            </a:pPr>
            <a:endParaRPr lang="de-DE" dirty="0"/>
          </a:p>
          <a:p>
            <a:pPr lvl="1"/>
            <a:r>
              <a:rPr lang="de-DE" sz="3000" dirty="0"/>
              <a:t>besondere Verfahrensvorschriften missachtet wurden (fehlende Protokollierung einer mündlichen Prüfung, fehlende Qualifikation des Prüfers) </a:t>
            </a:r>
            <a:endParaRPr lang="de-DE" sz="3000" dirty="0" smtClean="0"/>
          </a:p>
          <a:p>
            <a:pPr lvl="1">
              <a:buNone/>
            </a:pPr>
            <a:endParaRPr lang="de-DE" sz="3000" dirty="0"/>
          </a:p>
          <a:p>
            <a:pPr lvl="1"/>
            <a:r>
              <a:rPr lang="de-DE" sz="3000" dirty="0"/>
              <a:t>ein Tatbestandsmerkmal falsch ausgelegt wurde (die Note „befriedigend“ wird weit über dem Durschnitt liegend angesehen</a:t>
            </a:r>
            <a:r>
              <a:rPr lang="de-DE" sz="3000" dirty="0" smtClean="0"/>
              <a:t>)</a:t>
            </a:r>
          </a:p>
          <a:p>
            <a:pPr lvl="1"/>
            <a:endParaRPr lang="de-DE" sz="2800" dirty="0"/>
          </a:p>
          <a:p>
            <a:pPr marL="0" indent="0">
              <a:buNone/>
            </a:pPr>
            <a:endParaRPr lang="de-DE" dirty="0"/>
          </a:p>
        </p:txBody>
      </p:sp>
    </p:spTree>
    <p:extLst>
      <p:ext uri="{BB962C8B-B14F-4D97-AF65-F5344CB8AC3E}">
        <p14:creationId xmlns="" xmlns:p14="http://schemas.microsoft.com/office/powerpoint/2010/main" val="113932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		</a:t>
            </a:r>
            <a:r>
              <a:rPr lang="de-DE" u="sng" dirty="0" smtClean="0"/>
              <a:t>Beurteilungsfehler</a:t>
            </a:r>
            <a:endParaRPr lang="de-DE" dirty="0"/>
          </a:p>
        </p:txBody>
      </p:sp>
      <p:sp>
        <p:nvSpPr>
          <p:cNvPr id="3" name="Inhaltsplatzhalter 2"/>
          <p:cNvSpPr>
            <a:spLocks noGrp="1"/>
          </p:cNvSpPr>
          <p:nvPr>
            <p:ph idx="1"/>
          </p:nvPr>
        </p:nvSpPr>
        <p:spPr/>
        <p:txBody>
          <a:bodyPr/>
          <a:lstStyle/>
          <a:p>
            <a:pPr lvl="1"/>
            <a:r>
              <a:rPr lang="de-DE" sz="2800" dirty="0" smtClean="0"/>
              <a:t>die sachfremde Erwägungen herangezogen wurden (hohe </a:t>
            </a:r>
            <a:r>
              <a:rPr lang="de-DE" sz="2800" dirty="0" err="1" smtClean="0"/>
              <a:t>Misserfolgsquote</a:t>
            </a:r>
            <a:r>
              <a:rPr lang="de-DE" sz="2800" dirty="0" smtClean="0"/>
              <a:t> im  Staatsexamen zwecks Reduzierung der Juristenzahl) </a:t>
            </a:r>
          </a:p>
          <a:p>
            <a:pPr lvl="1">
              <a:buNone/>
            </a:pPr>
            <a:endParaRPr lang="de-DE" sz="2800" dirty="0" smtClean="0"/>
          </a:p>
          <a:p>
            <a:pPr lvl="1"/>
            <a:r>
              <a:rPr lang="de-DE" sz="2800" dirty="0" smtClean="0"/>
              <a:t> der Prüfungsinhalt den von der Prüfungsordnung vorgegebenen Rahmen verlässt</a:t>
            </a:r>
          </a:p>
          <a:p>
            <a:pPr lvl="1">
              <a:buNone/>
            </a:pPr>
            <a:endParaRPr lang="de-DE" sz="2800" dirty="0" smtClean="0"/>
          </a:p>
          <a:p>
            <a:pPr lvl="1"/>
            <a:r>
              <a:rPr lang="de-DE" sz="2800" dirty="0" smtClean="0"/>
              <a:t>die Chancengleichheit (Art 3 Abs. 1 GG) missachtet wurde</a:t>
            </a:r>
          </a:p>
          <a:p>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4"/>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Freeform: Shape 15"/>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8" name="Freeform 2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2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5"/>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el 5"/>
          <p:cNvSpPr>
            <a:spLocks noGrp="1"/>
          </p:cNvSpPr>
          <p:nvPr>
            <p:ph type="title"/>
          </p:nvPr>
        </p:nvSpPr>
        <p:spPr>
          <a:xfrm>
            <a:off x="1524000" y="2245809"/>
            <a:ext cx="9144000" cy="1564716"/>
          </a:xfrm>
          <a:noFill/>
          <a:ln>
            <a:noFill/>
          </a:ln>
        </p:spPr>
        <p:txBody>
          <a:bodyPr vert="horz" lIns="91440" tIns="45720" rIns="91440" bIns="45720" rtlCol="0" anchor="b">
            <a:normAutofit/>
          </a:bodyPr>
          <a:lstStyle/>
          <a:p>
            <a:r>
              <a:rPr lang="en-US" sz="4800" kern="1200" dirty="0" err="1">
                <a:solidFill>
                  <a:schemeClr val="tx1"/>
                </a:solidFill>
                <a:latin typeface="+mj-lt"/>
                <a:ea typeface="+mj-ea"/>
                <a:cs typeface="+mj-cs"/>
              </a:rPr>
              <a:t>Ermessen</a:t>
            </a:r>
            <a:endParaRPr lang="en-US" sz="4800" kern="1200" dirty="0">
              <a:solidFill>
                <a:schemeClr val="tx1"/>
              </a:solidFill>
              <a:latin typeface="+mj-lt"/>
              <a:ea typeface="+mj-ea"/>
              <a:cs typeface="+mj-cs"/>
            </a:endParaRPr>
          </a:p>
        </p:txBody>
      </p:sp>
      <p:sp>
        <p:nvSpPr>
          <p:cNvPr id="7" name="Textplatzhalter 6"/>
          <p:cNvSpPr>
            <a:spLocks noGrp="1"/>
          </p:cNvSpPr>
          <p:nvPr>
            <p:ph type="body" idx="1"/>
          </p:nvPr>
        </p:nvSpPr>
        <p:spPr>
          <a:xfrm>
            <a:off x="1524000" y="3947050"/>
            <a:ext cx="9144000" cy="572583"/>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Tree>
    <p:extLst>
      <p:ext uri="{BB962C8B-B14F-4D97-AF65-F5344CB8AC3E}">
        <p14:creationId xmlns="" xmlns:p14="http://schemas.microsoft.com/office/powerpoint/2010/main" val="2786114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2 a) </a:t>
            </a:r>
            <a:r>
              <a:rPr lang="de-DE" u="sng" dirty="0"/>
              <a:t>Definition</a:t>
            </a:r>
          </a:p>
        </p:txBody>
      </p:sp>
      <p:sp>
        <p:nvSpPr>
          <p:cNvPr id="5" name="Inhaltsplatzhalter 4"/>
          <p:cNvSpPr>
            <a:spLocks noGrp="1"/>
          </p:cNvSpPr>
          <p:nvPr>
            <p:ph idx="1"/>
          </p:nvPr>
        </p:nvSpPr>
        <p:spPr>
          <a:ln>
            <a:noFill/>
          </a:ln>
        </p:spPr>
        <p:txBody>
          <a:bodyPr/>
          <a:lstStyle/>
          <a:p>
            <a:pPr marL="0" indent="0" algn="ctr">
              <a:buNone/>
            </a:pPr>
            <a:endParaRPr lang="de-DE" dirty="0"/>
          </a:p>
          <a:p>
            <a:pPr marL="0" indent="0" algn="ctr">
              <a:buNone/>
            </a:pPr>
            <a:r>
              <a:rPr lang="de-DE" dirty="0"/>
              <a:t>„Von (..) Ermessen spricht man dann, wenn die gesetzlichen </a:t>
            </a:r>
            <a:r>
              <a:rPr lang="de-DE" dirty="0" err="1"/>
              <a:t>Tatbestandsvorraussetzungen</a:t>
            </a:r>
            <a:r>
              <a:rPr lang="de-DE" dirty="0"/>
              <a:t> zwar erfüllt sind, der Behörde aber gleichwohl die Wahl zwischen verschiedenen Verhaltensmöglichkeiten bleibt.“  - Prof. Dr. Steffen Detterbeck</a:t>
            </a:r>
          </a:p>
        </p:txBody>
      </p:sp>
      <p:graphicFrame>
        <p:nvGraphicFramePr>
          <p:cNvPr id="2" name="Tabelle 1"/>
          <p:cNvGraphicFramePr>
            <a:graphicFrameLocks noGrp="1"/>
          </p:cNvGraphicFramePr>
          <p:nvPr>
            <p:extLst>
              <p:ext uri="{D42A27DB-BD31-4B8C-83A1-F6EECF244321}">
                <p14:modId xmlns="" xmlns:p14="http://schemas.microsoft.com/office/powerpoint/2010/main" val="1162185628"/>
              </p:ext>
            </p:extLst>
          </p:nvPr>
        </p:nvGraphicFramePr>
        <p:xfrm>
          <a:off x="838200" y="4293096"/>
          <a:ext cx="10515600" cy="1381760"/>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4131133911"/>
                    </a:ext>
                  </a:extLst>
                </a:gridCol>
                <a:gridCol w="5257800">
                  <a:extLst>
                    <a:ext uri="{9D8B030D-6E8A-4147-A177-3AD203B41FA5}">
                      <a16:colId xmlns="" xmlns:a16="http://schemas.microsoft.com/office/drawing/2014/main" val="4061499127"/>
                    </a:ext>
                  </a:extLst>
                </a:gridCol>
              </a:tblGrid>
              <a:tr h="370840">
                <a:tc>
                  <a:txBody>
                    <a:bodyPr/>
                    <a:lstStyle/>
                    <a:p>
                      <a:pPr algn="ctr"/>
                      <a:r>
                        <a:rPr lang="de-DE" dirty="0"/>
                        <a:t>Gebunde Verwaltung</a:t>
                      </a:r>
                    </a:p>
                  </a:txBody>
                  <a:tcPr/>
                </a:tc>
                <a:tc>
                  <a:txBody>
                    <a:bodyPr/>
                    <a:lstStyle/>
                    <a:p>
                      <a:pPr algn="ctr"/>
                      <a:r>
                        <a:rPr lang="de-DE" dirty="0"/>
                        <a:t>Ungebundene Verwaltung</a:t>
                      </a:r>
                    </a:p>
                  </a:txBody>
                  <a:tcPr/>
                </a:tc>
                <a:extLst>
                  <a:ext uri="{0D108BD9-81ED-4DB2-BD59-A6C34878D82A}">
                    <a16:rowId xmlns="" xmlns:a16="http://schemas.microsoft.com/office/drawing/2014/main" val="1082427641"/>
                  </a:ext>
                </a:extLst>
              </a:tr>
              <a:tr h="370840">
                <a:tc gridSpan="2">
                  <a:txBody>
                    <a:bodyPr/>
                    <a:lstStyle/>
                    <a:p>
                      <a:pPr algn="ctr"/>
                      <a:r>
                        <a:rPr lang="de-DE" dirty="0"/>
                        <a:t>Tatbestand: </a:t>
                      </a:r>
                      <a:r>
                        <a:rPr lang="de-DE" dirty="0" err="1"/>
                        <a:t>Vorraussetzungen</a:t>
                      </a:r>
                      <a:r>
                        <a:rPr lang="de-DE" dirty="0"/>
                        <a:t> erfüllt</a:t>
                      </a:r>
                    </a:p>
                  </a:txBody>
                  <a:tcPr/>
                </a:tc>
                <a:tc hMerge="1">
                  <a:txBody>
                    <a:bodyPr/>
                    <a:lstStyle/>
                    <a:p>
                      <a:endParaRPr lang="de-DE" dirty="0"/>
                    </a:p>
                  </a:txBody>
                  <a:tcPr/>
                </a:tc>
                <a:extLst>
                  <a:ext uri="{0D108BD9-81ED-4DB2-BD59-A6C34878D82A}">
                    <a16:rowId xmlns="" xmlns:a16="http://schemas.microsoft.com/office/drawing/2014/main" val="771828037"/>
                  </a:ext>
                </a:extLst>
              </a:tr>
              <a:tr h="370840">
                <a:tc>
                  <a:txBody>
                    <a:bodyPr/>
                    <a:lstStyle/>
                    <a:p>
                      <a:r>
                        <a:rPr lang="de-DE" dirty="0"/>
                        <a:t>Rechtsfolge: Behörde </a:t>
                      </a:r>
                      <a:r>
                        <a:rPr lang="de-DE" b="1" dirty="0"/>
                        <a:t>muss</a:t>
                      </a:r>
                      <a:r>
                        <a:rPr lang="de-DE" dirty="0"/>
                        <a:t> Maßnahme X treffen</a:t>
                      </a:r>
                    </a:p>
                  </a:txBody>
                  <a:tcPr/>
                </a:tc>
                <a:tc>
                  <a:txBody>
                    <a:bodyPr/>
                    <a:lstStyle/>
                    <a:p>
                      <a:r>
                        <a:rPr lang="de-DE" dirty="0"/>
                        <a:t>Rechtsfolge: Behörde </a:t>
                      </a:r>
                      <a:r>
                        <a:rPr lang="de-DE" b="1" dirty="0"/>
                        <a:t>kann</a:t>
                      </a:r>
                      <a:r>
                        <a:rPr lang="de-DE" dirty="0"/>
                        <a:t> Maßnahme X oder Y treffen</a:t>
                      </a:r>
                    </a:p>
                  </a:txBody>
                  <a:tcPr/>
                </a:tc>
                <a:extLst>
                  <a:ext uri="{0D108BD9-81ED-4DB2-BD59-A6C34878D82A}">
                    <a16:rowId xmlns="" xmlns:a16="http://schemas.microsoft.com/office/drawing/2014/main" val="570037018"/>
                  </a:ext>
                </a:extLst>
              </a:tr>
            </a:tbl>
          </a:graphicData>
        </a:graphic>
      </p:graphicFrame>
    </p:spTree>
    <p:extLst>
      <p:ext uri="{BB962C8B-B14F-4D97-AF65-F5344CB8AC3E}">
        <p14:creationId xmlns="" xmlns:p14="http://schemas.microsoft.com/office/powerpoint/2010/main" val="1035972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2 b) </a:t>
            </a:r>
            <a:r>
              <a:rPr lang="de-DE" u="sng" dirty="0"/>
              <a:t>Gesetzliche Einordnung</a:t>
            </a:r>
          </a:p>
        </p:txBody>
      </p:sp>
      <p:graphicFrame>
        <p:nvGraphicFramePr>
          <p:cNvPr id="3" name="Inhaltsplatzhalter 2"/>
          <p:cNvGraphicFramePr>
            <a:graphicFrameLocks noGrp="1"/>
          </p:cNvGraphicFramePr>
          <p:nvPr>
            <p:ph idx="1"/>
            <p:extLst>
              <p:ext uri="{D42A27DB-BD31-4B8C-83A1-F6EECF244321}">
                <p14:modId xmlns="" xmlns:p14="http://schemas.microsoft.com/office/powerpoint/2010/main" val="3531314849"/>
              </p:ext>
            </p:extLst>
          </p:nvPr>
        </p:nvGraphicFramePr>
        <p:xfrm>
          <a:off x="838200" y="1825625"/>
          <a:ext cx="10515600" cy="1112520"/>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2748526388"/>
                    </a:ext>
                  </a:extLst>
                </a:gridCol>
                <a:gridCol w="5257800">
                  <a:extLst>
                    <a:ext uri="{9D8B030D-6E8A-4147-A177-3AD203B41FA5}">
                      <a16:colId xmlns="" xmlns:a16="http://schemas.microsoft.com/office/drawing/2014/main" val="2849073513"/>
                    </a:ext>
                  </a:extLst>
                </a:gridCol>
              </a:tblGrid>
              <a:tr h="370840">
                <a:tc>
                  <a:txBody>
                    <a:bodyPr/>
                    <a:lstStyle/>
                    <a:p>
                      <a:pPr algn="ctr"/>
                      <a:r>
                        <a:rPr lang="de-DE" dirty="0"/>
                        <a:t>Gebunde Verwaltung</a:t>
                      </a:r>
                    </a:p>
                  </a:txBody>
                  <a:tcPr/>
                </a:tc>
                <a:tc>
                  <a:txBody>
                    <a:bodyPr/>
                    <a:lstStyle/>
                    <a:p>
                      <a:pPr algn="ctr"/>
                      <a:r>
                        <a:rPr lang="de-DE" dirty="0"/>
                        <a:t>Ermessen</a:t>
                      </a:r>
                    </a:p>
                  </a:txBody>
                  <a:tcPr/>
                </a:tc>
                <a:extLst>
                  <a:ext uri="{0D108BD9-81ED-4DB2-BD59-A6C34878D82A}">
                    <a16:rowId xmlns="" xmlns:a16="http://schemas.microsoft.com/office/drawing/2014/main" val="2331812098"/>
                  </a:ext>
                </a:extLst>
              </a:tr>
              <a:tr h="370840">
                <a:tc>
                  <a:txBody>
                    <a:bodyPr/>
                    <a:lstStyle/>
                    <a:p>
                      <a:pPr algn="ctr"/>
                      <a:r>
                        <a:rPr lang="de-DE" dirty="0"/>
                        <a:t>„muss“, „darf nicht“, „ist zu erstellen“</a:t>
                      </a:r>
                    </a:p>
                  </a:txBody>
                  <a:tcPr/>
                </a:tc>
                <a:tc>
                  <a:txBody>
                    <a:bodyPr/>
                    <a:lstStyle/>
                    <a:p>
                      <a:pPr algn="ctr"/>
                      <a:r>
                        <a:rPr lang="de-DE" dirty="0"/>
                        <a:t>„kann“, „darf“, „ist befugt“</a:t>
                      </a:r>
                    </a:p>
                  </a:txBody>
                  <a:tcPr/>
                </a:tc>
                <a:extLst>
                  <a:ext uri="{0D108BD9-81ED-4DB2-BD59-A6C34878D82A}">
                    <a16:rowId xmlns="" xmlns:a16="http://schemas.microsoft.com/office/drawing/2014/main" val="3803443216"/>
                  </a:ext>
                </a:extLst>
              </a:tr>
              <a:tr h="370840">
                <a:tc>
                  <a:txBody>
                    <a:bodyPr/>
                    <a:lstStyle/>
                    <a:p>
                      <a:pPr algn="ctr"/>
                      <a:r>
                        <a:rPr lang="de-DE" dirty="0"/>
                        <a:t>„Muss“-Vorschriften</a:t>
                      </a:r>
                    </a:p>
                  </a:txBody>
                  <a:tcPr/>
                </a:tc>
                <a:tc>
                  <a:txBody>
                    <a:bodyPr/>
                    <a:lstStyle/>
                    <a:p>
                      <a:pPr algn="ctr"/>
                      <a:r>
                        <a:rPr lang="de-DE" dirty="0"/>
                        <a:t>„Kann“-Vorschriften</a:t>
                      </a:r>
                    </a:p>
                  </a:txBody>
                  <a:tcPr/>
                </a:tc>
                <a:extLst>
                  <a:ext uri="{0D108BD9-81ED-4DB2-BD59-A6C34878D82A}">
                    <a16:rowId xmlns="" xmlns:a16="http://schemas.microsoft.com/office/drawing/2014/main" val="408878967"/>
                  </a:ext>
                </a:extLst>
              </a:tr>
            </a:tbl>
          </a:graphicData>
        </a:graphic>
      </p:graphicFrame>
      <p:sp>
        <p:nvSpPr>
          <p:cNvPr id="6" name="Textfeld 5"/>
          <p:cNvSpPr txBox="1"/>
          <p:nvPr/>
        </p:nvSpPr>
        <p:spPr>
          <a:xfrm>
            <a:off x="838200" y="3429000"/>
            <a:ext cx="10515600" cy="1200329"/>
          </a:xfrm>
          <a:prstGeom prst="rect">
            <a:avLst/>
          </a:prstGeom>
          <a:noFill/>
        </p:spPr>
        <p:txBody>
          <a:bodyPr wrap="square" rtlCol="0">
            <a:spAutoFit/>
          </a:bodyPr>
          <a:lstStyle/>
          <a:p>
            <a:r>
              <a:rPr lang="de-DE" dirty="0"/>
              <a:t>Zwischen Form: „Soll“-Verschriften </a:t>
            </a:r>
          </a:p>
          <a:p>
            <a:endParaRPr lang="de-DE" dirty="0"/>
          </a:p>
          <a:p>
            <a:pPr marL="742950" lvl="1" indent="-285750">
              <a:buFont typeface="Arial" panose="020B0604020202020204" pitchFamily="34" charset="0"/>
              <a:buChar char="•"/>
            </a:pPr>
            <a:r>
              <a:rPr lang="de-DE" dirty="0"/>
              <a:t>Durch „soll“ oder „in der Regel“ indiziert</a:t>
            </a:r>
          </a:p>
          <a:p>
            <a:pPr marL="742950" lvl="1" indent="-285750">
              <a:buFont typeface="Arial" panose="020B0604020202020204" pitchFamily="34" charset="0"/>
              <a:buChar char="•"/>
            </a:pPr>
            <a:r>
              <a:rPr lang="de-DE" dirty="0"/>
              <a:t>Entscheidungsspielraum nur im Ausnahmefall</a:t>
            </a:r>
          </a:p>
        </p:txBody>
      </p:sp>
    </p:spTree>
    <p:extLst>
      <p:ext uri="{BB962C8B-B14F-4D97-AF65-F5344CB8AC3E}">
        <p14:creationId xmlns="" xmlns:p14="http://schemas.microsoft.com/office/powerpoint/2010/main" val="2321925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2 c) </a:t>
            </a:r>
            <a:r>
              <a:rPr lang="de-DE" u="sng" dirty="0"/>
              <a:t>Ermessengrenzen</a:t>
            </a:r>
          </a:p>
        </p:txBody>
      </p:sp>
      <p:sp>
        <p:nvSpPr>
          <p:cNvPr id="5" name="Inhaltsplatzhalter 4"/>
          <p:cNvSpPr>
            <a:spLocks noGrp="1"/>
          </p:cNvSpPr>
          <p:nvPr>
            <p:ph idx="1"/>
          </p:nvPr>
        </p:nvSpPr>
        <p:spPr/>
        <p:txBody>
          <a:bodyPr/>
          <a:lstStyle/>
          <a:p>
            <a:pPr marL="0" indent="0" algn="ctr">
              <a:buNone/>
            </a:pPr>
            <a:endParaRPr lang="de-DE" b="1" u="sng" dirty="0"/>
          </a:p>
          <a:p>
            <a:pPr marL="0" indent="0" algn="ctr">
              <a:buNone/>
            </a:pPr>
            <a:r>
              <a:rPr lang="de-DE" b="1" u="sng" dirty="0"/>
              <a:t>§ 40 VwVfG</a:t>
            </a:r>
          </a:p>
          <a:p>
            <a:pPr marL="0" indent="0">
              <a:buNone/>
            </a:pPr>
            <a:r>
              <a:rPr lang="de-DE" dirty="0"/>
              <a:t>Ist die Behörde ermächtigt, nach ihrem Ermessen zu handeln, hat sie ihr Ermessen entsprechend dem </a:t>
            </a:r>
            <a:r>
              <a:rPr lang="de-DE" b="1" dirty="0"/>
              <a:t>Zweck der Ermächtigung</a:t>
            </a:r>
            <a:r>
              <a:rPr lang="de-DE" dirty="0"/>
              <a:t> auszuüben und die </a:t>
            </a:r>
            <a:r>
              <a:rPr lang="de-DE" b="1" dirty="0"/>
              <a:t>gesetzlichen Grenzen</a:t>
            </a:r>
            <a:r>
              <a:rPr lang="de-DE" dirty="0"/>
              <a:t> des Ermessens </a:t>
            </a:r>
            <a:r>
              <a:rPr lang="de-DE" b="1" dirty="0"/>
              <a:t>einzuhalten</a:t>
            </a:r>
            <a:r>
              <a:rPr lang="de-DE" dirty="0"/>
              <a:t>.</a:t>
            </a:r>
          </a:p>
          <a:p>
            <a:pPr marL="0" indent="0">
              <a:buNone/>
            </a:pPr>
            <a:endParaRPr lang="de-DE" dirty="0"/>
          </a:p>
          <a:p>
            <a:pPr marL="0" indent="0">
              <a:buNone/>
            </a:pPr>
            <a:endParaRPr lang="de-DE" dirty="0"/>
          </a:p>
        </p:txBody>
      </p:sp>
    </p:spTree>
    <p:extLst>
      <p:ext uri="{BB962C8B-B14F-4D97-AF65-F5344CB8AC3E}">
        <p14:creationId xmlns="" xmlns:p14="http://schemas.microsoft.com/office/powerpoint/2010/main" val="331913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7"/>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de-DE" sz="3200" u="sng"/>
              <a:t>Gliederung</a:t>
            </a:r>
          </a:p>
        </p:txBody>
      </p:sp>
      <p:sp>
        <p:nvSpPr>
          <p:cNvPr id="3" name="Inhaltsplatzhalter 2"/>
          <p:cNvSpPr>
            <a:spLocks noGrp="1"/>
          </p:cNvSpPr>
          <p:nvPr>
            <p:ph idx="1"/>
          </p:nvPr>
        </p:nvSpPr>
        <p:spPr>
          <a:xfrm>
            <a:off x="6049182" y="802638"/>
            <a:ext cx="5408696" cy="5252722"/>
          </a:xfrm>
        </p:spPr>
        <p:txBody>
          <a:bodyPr anchor="ctr">
            <a:normAutofit/>
          </a:bodyPr>
          <a:lstStyle/>
          <a:p>
            <a:pPr marL="514350" indent="-514350">
              <a:buFont typeface="+mj-lt"/>
              <a:buAutoNum type="arabicPeriod"/>
            </a:pPr>
            <a:r>
              <a:rPr lang="de-DE" sz="2400" dirty="0">
                <a:solidFill>
                  <a:schemeClr val="bg1"/>
                </a:solidFill>
              </a:rPr>
              <a:t>Unbestimmte Rechtsbegriffe</a:t>
            </a:r>
          </a:p>
          <a:p>
            <a:pPr marL="914400" lvl="1" indent="-457200">
              <a:buFont typeface="+mj-lt"/>
              <a:buAutoNum type="alphaLcParenR"/>
            </a:pPr>
            <a:r>
              <a:rPr lang="de-DE" dirty="0">
                <a:solidFill>
                  <a:schemeClr val="bg1"/>
                </a:solidFill>
              </a:rPr>
              <a:t>Definition</a:t>
            </a:r>
          </a:p>
          <a:p>
            <a:pPr marL="914400" lvl="1" indent="-457200">
              <a:buFont typeface="+mj-lt"/>
              <a:buAutoNum type="alphaLcParenR"/>
            </a:pPr>
            <a:r>
              <a:rPr lang="de-DE" dirty="0">
                <a:solidFill>
                  <a:schemeClr val="bg1"/>
                </a:solidFill>
              </a:rPr>
              <a:t>Gesetzliche Einordnung</a:t>
            </a:r>
          </a:p>
          <a:p>
            <a:pPr marL="914400" lvl="1" indent="-457200">
              <a:buFont typeface="+mj-lt"/>
              <a:buAutoNum type="alphaLcParenR"/>
            </a:pPr>
            <a:r>
              <a:rPr lang="de-DE" dirty="0">
                <a:solidFill>
                  <a:schemeClr val="bg1"/>
                </a:solidFill>
              </a:rPr>
              <a:t>Beurteilungsspielraum</a:t>
            </a:r>
          </a:p>
          <a:p>
            <a:pPr marL="914400" lvl="1" indent="-457200">
              <a:buFont typeface="+mj-lt"/>
              <a:buAutoNum type="alphaLcParenR"/>
            </a:pPr>
            <a:r>
              <a:rPr lang="de-DE" dirty="0">
                <a:solidFill>
                  <a:schemeClr val="bg1"/>
                </a:solidFill>
              </a:rPr>
              <a:t>Fallgruppen</a:t>
            </a:r>
          </a:p>
          <a:p>
            <a:pPr marL="914400" lvl="1" indent="-457200">
              <a:buFont typeface="+mj-lt"/>
              <a:buAutoNum type="alphaLcParenR"/>
            </a:pPr>
            <a:r>
              <a:rPr lang="de-DE" dirty="0">
                <a:solidFill>
                  <a:schemeClr val="bg1"/>
                </a:solidFill>
              </a:rPr>
              <a:t>Beurteilungsfehler</a:t>
            </a:r>
          </a:p>
          <a:p>
            <a:pPr marL="514350" indent="-514350">
              <a:buFont typeface="+mj-lt"/>
              <a:buAutoNum type="arabicPeriod" startAt="2"/>
            </a:pPr>
            <a:r>
              <a:rPr lang="de-DE" sz="2400" dirty="0">
                <a:solidFill>
                  <a:schemeClr val="bg1"/>
                </a:solidFill>
              </a:rPr>
              <a:t>Ermessen</a:t>
            </a:r>
          </a:p>
          <a:p>
            <a:pPr marL="914400" lvl="1" indent="-457200">
              <a:buFont typeface="+mj-lt"/>
              <a:buAutoNum type="alphaLcParenR"/>
            </a:pPr>
            <a:r>
              <a:rPr lang="de-DE" dirty="0">
                <a:solidFill>
                  <a:schemeClr val="bg1"/>
                </a:solidFill>
              </a:rPr>
              <a:t>Definition</a:t>
            </a:r>
          </a:p>
          <a:p>
            <a:pPr marL="914400" lvl="1" indent="-457200">
              <a:buFont typeface="+mj-lt"/>
              <a:buAutoNum type="alphaLcParenR"/>
            </a:pPr>
            <a:r>
              <a:rPr lang="de-DE" dirty="0">
                <a:solidFill>
                  <a:schemeClr val="bg1"/>
                </a:solidFill>
              </a:rPr>
              <a:t>Gesetzliche Einordnung</a:t>
            </a:r>
          </a:p>
          <a:p>
            <a:pPr marL="914400" lvl="1" indent="-457200">
              <a:buFont typeface="+mj-lt"/>
              <a:buAutoNum type="alphaLcParenR"/>
            </a:pPr>
            <a:r>
              <a:rPr lang="de-DE" dirty="0">
                <a:solidFill>
                  <a:schemeClr val="bg1"/>
                </a:solidFill>
              </a:rPr>
              <a:t>Ermessengrenzen</a:t>
            </a:r>
          </a:p>
          <a:p>
            <a:pPr marL="514350" indent="-514350">
              <a:buFont typeface="+mj-lt"/>
              <a:buAutoNum type="arabicPeriod" startAt="3"/>
            </a:pPr>
            <a:r>
              <a:rPr lang="de-DE" sz="2400" dirty="0">
                <a:solidFill>
                  <a:schemeClr val="bg1"/>
                </a:solidFill>
              </a:rPr>
              <a:t>Zusammenfassung</a:t>
            </a:r>
          </a:p>
          <a:p>
            <a:pPr>
              <a:buFont typeface="Wingdings" panose="05000000000000000000" pitchFamily="2" charset="2"/>
              <a:buChar char="§"/>
            </a:pPr>
            <a:endParaRPr lang="de-DE" sz="2400" dirty="0">
              <a:solidFill>
                <a:schemeClr val="bg1"/>
              </a:solidFill>
            </a:endParaRPr>
          </a:p>
        </p:txBody>
      </p:sp>
    </p:spTree>
    <p:extLst>
      <p:ext uri="{BB962C8B-B14F-4D97-AF65-F5344CB8AC3E}">
        <p14:creationId xmlns="" xmlns:p14="http://schemas.microsoft.com/office/powerpoint/2010/main" val="1250665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2 c) </a:t>
            </a:r>
            <a:r>
              <a:rPr lang="de-DE" u="sng" dirty="0"/>
              <a:t>Ermessengrenzen</a:t>
            </a:r>
            <a:endParaRPr lang="de-DE" dirty="0"/>
          </a:p>
        </p:txBody>
      </p:sp>
      <p:sp>
        <p:nvSpPr>
          <p:cNvPr id="3" name="Inhaltsplatzhalter 2"/>
          <p:cNvSpPr>
            <a:spLocks noGrp="1"/>
          </p:cNvSpPr>
          <p:nvPr>
            <p:ph idx="1"/>
          </p:nvPr>
        </p:nvSpPr>
        <p:spPr/>
        <p:txBody>
          <a:bodyPr>
            <a:normAutofit/>
          </a:bodyPr>
          <a:lstStyle/>
          <a:p>
            <a:pPr marL="0" indent="0" algn="ctr">
              <a:buNone/>
            </a:pPr>
            <a:r>
              <a:rPr lang="de-DE" b="1" u="sng" dirty="0"/>
              <a:t>§ 114 VwGO I</a:t>
            </a:r>
          </a:p>
          <a:p>
            <a:pPr marL="0" indent="0">
              <a:buNone/>
            </a:pPr>
            <a:r>
              <a:rPr lang="de-DE" dirty="0"/>
              <a:t>Soweit die Verwaltungsbehörde ermächtigt ist, nach ihrem Ermessen zu handeln, </a:t>
            </a:r>
            <a:r>
              <a:rPr lang="de-DE" b="1" dirty="0"/>
              <a:t>prüft</a:t>
            </a:r>
            <a:r>
              <a:rPr lang="de-DE" dirty="0"/>
              <a:t> das </a:t>
            </a:r>
            <a:r>
              <a:rPr lang="de-DE" b="1" dirty="0"/>
              <a:t>Gericht</a:t>
            </a:r>
            <a:r>
              <a:rPr lang="de-DE" dirty="0"/>
              <a:t> auch, ob der Verwaltungsakt oder die Ablehnung oder Unterlassung des Verwaltungsakts </a:t>
            </a:r>
            <a:r>
              <a:rPr lang="de-DE" b="1" dirty="0"/>
              <a:t>rechtswidrig</a:t>
            </a:r>
            <a:r>
              <a:rPr lang="de-DE" dirty="0"/>
              <a:t> ist, weil die </a:t>
            </a:r>
            <a:r>
              <a:rPr lang="de-DE" b="1" dirty="0"/>
              <a:t>gesetzlichen</a:t>
            </a:r>
            <a:r>
              <a:rPr lang="de-DE" dirty="0"/>
              <a:t> </a:t>
            </a:r>
            <a:r>
              <a:rPr lang="de-DE" b="1" dirty="0"/>
              <a:t>Grenzen des Ermessens überschritten </a:t>
            </a:r>
            <a:r>
              <a:rPr lang="de-DE" dirty="0"/>
              <a:t>sind oder von dem Ermessen in einer dem </a:t>
            </a:r>
            <a:r>
              <a:rPr lang="de-DE" b="1" dirty="0"/>
              <a:t>Zweck der Ermächtigung nicht entsprechenden Weise Gebrauch gemacht </a:t>
            </a:r>
            <a:r>
              <a:rPr lang="de-DE" dirty="0"/>
              <a:t>ist.</a:t>
            </a:r>
          </a:p>
        </p:txBody>
      </p:sp>
    </p:spTree>
    <p:extLst>
      <p:ext uri="{BB962C8B-B14F-4D97-AF65-F5344CB8AC3E}">
        <p14:creationId xmlns="" xmlns:p14="http://schemas.microsoft.com/office/powerpoint/2010/main" val="93298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2 c) </a:t>
            </a:r>
            <a:r>
              <a:rPr lang="de-DE" u="sng" dirty="0"/>
              <a:t>Ermessengrenzen – Ermessensfehler	</a:t>
            </a:r>
            <a:endParaRPr lang="de-DE" dirty="0"/>
          </a:p>
        </p:txBody>
      </p:sp>
      <p:sp>
        <p:nvSpPr>
          <p:cNvPr id="3" name="Inhaltsplatzhalter 2"/>
          <p:cNvSpPr>
            <a:spLocks noGrp="1"/>
          </p:cNvSpPr>
          <p:nvPr>
            <p:ph idx="1"/>
          </p:nvPr>
        </p:nvSpPr>
        <p:spPr/>
        <p:txBody>
          <a:bodyPr>
            <a:normAutofit/>
          </a:bodyPr>
          <a:lstStyle/>
          <a:p>
            <a:r>
              <a:rPr lang="de-DE" u="sng" dirty="0"/>
              <a:t>Fallgruppen:</a:t>
            </a:r>
          </a:p>
          <a:p>
            <a:pPr marL="914400" lvl="1" indent="-457200">
              <a:buFont typeface="+mj-lt"/>
              <a:buAutoNum type="alphaLcParenR"/>
            </a:pPr>
            <a:r>
              <a:rPr lang="de-DE" dirty="0"/>
              <a:t>Ermessensunterschreitung</a:t>
            </a:r>
          </a:p>
          <a:p>
            <a:pPr lvl="2"/>
            <a:r>
              <a:rPr lang="de-DE" dirty="0"/>
              <a:t>Behörde stellt keine Ermessenerwägung an</a:t>
            </a:r>
          </a:p>
          <a:p>
            <a:pPr lvl="2"/>
            <a:r>
              <a:rPr lang="de-DE" dirty="0" err="1"/>
              <a:t>Bsp</a:t>
            </a:r>
            <a:r>
              <a:rPr lang="de-DE" dirty="0"/>
              <a:t>: Behörde glaubt Versammlung gefährdet öffentliche Sicherheit und muss deshalb Versammlung verbieten. Jedoch nach 15 I VersG kann sie verbieten.</a:t>
            </a:r>
          </a:p>
          <a:p>
            <a:pPr marL="914400" lvl="1" indent="-457200">
              <a:buFont typeface="+mj-lt"/>
              <a:buAutoNum type="alphaLcParenR"/>
            </a:pPr>
            <a:r>
              <a:rPr lang="de-DE" dirty="0"/>
              <a:t>Ermessensüberschreitung</a:t>
            </a:r>
          </a:p>
          <a:p>
            <a:pPr lvl="2"/>
            <a:r>
              <a:rPr lang="de-DE" dirty="0"/>
              <a:t>Entscheidung liegt außerhalb des gesetzlichen Rechtsfolgerahmens</a:t>
            </a:r>
          </a:p>
          <a:p>
            <a:pPr lvl="2"/>
            <a:r>
              <a:rPr lang="de-DE" dirty="0" err="1"/>
              <a:t>Bsp</a:t>
            </a:r>
            <a:r>
              <a:rPr lang="de-DE" dirty="0"/>
              <a:t>: Gebühr höher als Rechtsrahmens zulässt </a:t>
            </a:r>
          </a:p>
          <a:p>
            <a:pPr marL="914400" lvl="1" indent="-457200">
              <a:buFont typeface="+mj-lt"/>
              <a:buAutoNum type="alphaLcParenR"/>
            </a:pPr>
            <a:r>
              <a:rPr lang="de-DE" dirty="0"/>
              <a:t>Ermessenfehlgebrauch</a:t>
            </a:r>
          </a:p>
          <a:p>
            <a:pPr lvl="2"/>
            <a:r>
              <a:rPr lang="de-DE" dirty="0"/>
              <a:t>Zweck der gesetzlichen Ermesseneinräumung nicht hinreichend beachtet</a:t>
            </a:r>
          </a:p>
          <a:p>
            <a:pPr lvl="3"/>
            <a:r>
              <a:rPr lang="de-DE" dirty="0"/>
              <a:t>Nicht alle relevanten Umstände berücksichtigt</a:t>
            </a:r>
          </a:p>
          <a:p>
            <a:pPr lvl="3"/>
            <a:r>
              <a:rPr lang="de-DE" dirty="0"/>
              <a:t>Sachfremde Erwägungen angestellt (Ermessenmissbrauch)</a:t>
            </a:r>
          </a:p>
          <a:p>
            <a:pPr marL="914400" lvl="1" indent="-457200">
              <a:buFont typeface="+mj-lt"/>
              <a:buAutoNum type="alphaLcParenR"/>
            </a:pPr>
            <a:endParaRPr lang="de-DE" dirty="0"/>
          </a:p>
        </p:txBody>
      </p:sp>
    </p:spTree>
    <p:extLst>
      <p:ext uri="{BB962C8B-B14F-4D97-AF65-F5344CB8AC3E}">
        <p14:creationId xmlns="" xmlns:p14="http://schemas.microsoft.com/office/powerpoint/2010/main" val="928365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2 c) </a:t>
            </a:r>
            <a:r>
              <a:rPr lang="de-DE" u="sng" dirty="0"/>
              <a:t>Ermessengrenzen – Ermessensfehler</a:t>
            </a:r>
            <a:endParaRPr lang="de-DE" dirty="0"/>
          </a:p>
        </p:txBody>
      </p:sp>
      <p:sp>
        <p:nvSpPr>
          <p:cNvPr id="3" name="Inhaltsplatzhalter 2"/>
          <p:cNvSpPr>
            <a:spLocks noGrp="1"/>
          </p:cNvSpPr>
          <p:nvPr>
            <p:ph idx="1"/>
          </p:nvPr>
        </p:nvSpPr>
        <p:spPr/>
        <p:txBody>
          <a:bodyPr/>
          <a:lstStyle/>
          <a:p>
            <a:pPr marL="914400" lvl="1" indent="-457200">
              <a:buFont typeface="+mj-lt"/>
              <a:buAutoNum type="alphaLcParenR" startAt="4"/>
            </a:pPr>
            <a:r>
              <a:rPr lang="de-DE" dirty="0"/>
              <a:t>Verstoß gegen Grundrechte und allgemeine Rechtsgruppen</a:t>
            </a:r>
          </a:p>
          <a:p>
            <a:pPr lvl="2"/>
            <a:r>
              <a:rPr lang="de-DE" dirty="0"/>
              <a:t>Gleichheitssätze</a:t>
            </a:r>
          </a:p>
          <a:p>
            <a:pPr lvl="2"/>
            <a:r>
              <a:rPr lang="de-DE" dirty="0" err="1"/>
              <a:t>Verhaltnismäßigkeitsgrundsatz</a:t>
            </a:r>
            <a:endParaRPr lang="de-DE" dirty="0"/>
          </a:p>
          <a:p>
            <a:pPr marL="914400" lvl="1" indent="-457200">
              <a:buFont typeface="+mj-lt"/>
              <a:buAutoNum type="alphaLcParenR" startAt="4"/>
            </a:pPr>
            <a:r>
              <a:rPr lang="de-DE" dirty="0"/>
              <a:t>Missachtung einer Ermessenreduzierung auf Null</a:t>
            </a:r>
          </a:p>
          <a:p>
            <a:endParaRPr lang="de-DE" dirty="0"/>
          </a:p>
        </p:txBody>
      </p:sp>
    </p:spTree>
    <p:extLst>
      <p:ext uri="{BB962C8B-B14F-4D97-AF65-F5344CB8AC3E}">
        <p14:creationId xmlns="" xmlns:p14="http://schemas.microsoft.com/office/powerpoint/2010/main" val="3336552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4"/>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Freeform: Shape 15"/>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8" name="Freeform 2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2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5"/>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el 5"/>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err="1">
                <a:solidFill>
                  <a:schemeClr val="tx1"/>
                </a:solidFill>
                <a:latin typeface="+mj-lt"/>
                <a:ea typeface="+mj-ea"/>
                <a:cs typeface="+mj-cs"/>
              </a:rPr>
              <a:t>Zusammenfassung</a:t>
            </a:r>
            <a:endParaRPr lang="en-US" sz="4800" kern="1200" dirty="0">
              <a:solidFill>
                <a:schemeClr val="tx1"/>
              </a:solidFill>
              <a:latin typeface="+mj-lt"/>
              <a:ea typeface="+mj-ea"/>
              <a:cs typeface="+mj-cs"/>
            </a:endParaRPr>
          </a:p>
        </p:txBody>
      </p:sp>
      <p:sp>
        <p:nvSpPr>
          <p:cNvPr id="7" name="Textplatzhalter 6"/>
          <p:cNvSpPr>
            <a:spLocks noGrp="1"/>
          </p:cNvSpPr>
          <p:nvPr>
            <p:ph type="body" idx="1"/>
          </p:nvPr>
        </p:nvSpPr>
        <p:spPr>
          <a:xfrm>
            <a:off x="1524000" y="3947050"/>
            <a:ext cx="9144000" cy="572583"/>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Tree>
    <p:extLst>
      <p:ext uri="{BB962C8B-B14F-4D97-AF65-F5344CB8AC3E}">
        <p14:creationId xmlns="" xmlns:p14="http://schemas.microsoft.com/office/powerpoint/2010/main" val="510310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 xmlns:p14="http://schemas.microsoft.com/office/powerpoint/2010/main" val="85295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				</a:t>
            </a:r>
            <a:br>
              <a:rPr lang="de-DE" dirty="0" smtClean="0"/>
            </a:br>
            <a:r>
              <a:rPr lang="de-DE" dirty="0" smtClean="0"/>
              <a:t/>
            </a:r>
            <a:br>
              <a:rPr lang="de-DE" dirty="0" smtClean="0"/>
            </a:br>
            <a:r>
              <a:rPr lang="de-DE" dirty="0" smtClean="0"/>
              <a:t>	</a:t>
            </a:r>
            <a:r>
              <a:rPr lang="de-DE" dirty="0" smtClean="0"/>
              <a:t>			</a:t>
            </a:r>
            <a:r>
              <a:rPr lang="de-DE" sz="5300" dirty="0" smtClean="0"/>
              <a:t>Vorwort</a:t>
            </a:r>
            <a:endParaRPr lang="de-DE" sz="5300" dirty="0"/>
          </a:p>
        </p:txBody>
      </p:sp>
      <p:sp>
        <p:nvSpPr>
          <p:cNvPr id="3" name="Inhaltsplatzhalter 2"/>
          <p:cNvSpPr>
            <a:spLocks noGrp="1"/>
          </p:cNvSpPr>
          <p:nvPr>
            <p:ph idx="1"/>
          </p:nvPr>
        </p:nvSpPr>
        <p:spPr/>
        <p:txBody>
          <a:bodyPr/>
          <a:lstStyle/>
          <a:p>
            <a:endParaRPr lang="de-DE" dirty="0" smtClean="0"/>
          </a:p>
          <a:p>
            <a:pPr>
              <a:buNone/>
            </a:pPr>
            <a:r>
              <a:rPr lang="de-DE" dirty="0" smtClean="0"/>
              <a:t>	</a:t>
            </a:r>
          </a:p>
          <a:p>
            <a:pPr>
              <a:buNone/>
            </a:pPr>
            <a:r>
              <a:rPr lang="de-DE" dirty="0" smtClean="0"/>
              <a:t>	</a:t>
            </a:r>
            <a:r>
              <a:rPr lang="de-DE" dirty="0" smtClean="0"/>
              <a:t>Da </a:t>
            </a:r>
            <a:r>
              <a:rPr lang="de-DE" dirty="0" smtClean="0"/>
              <a:t>es manchmal ein Wortlaut einer Norm ein bestimmtes Maß an Abstraktheit aufweist soll die Verwaltung auch auf unvorhersehbare Situationen reagieren können. Aus diesem Grund enthalten Normen oft weitgefasste Formulierungen, sog. unbestimmte Rechtsbegriffe</a:t>
            </a:r>
          </a:p>
          <a:p>
            <a:pPr>
              <a:buNone/>
            </a:pPr>
            <a:endParaRPr lang="de-DE" dirty="0"/>
          </a:p>
        </p:txBody>
      </p:sp>
    </p:spTree>
    <p:extLst>
      <p:ext uri="{BB962C8B-B14F-4D97-AF65-F5344CB8AC3E}">
        <p14:creationId xmlns="" xmlns:p14="http://schemas.microsoft.com/office/powerpoint/2010/main" val="251969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4"/>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Freeform: Shape 15"/>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8" name="Freeform 2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2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5"/>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el 5"/>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err="1">
                <a:solidFill>
                  <a:schemeClr val="tx1"/>
                </a:solidFill>
                <a:latin typeface="+mj-lt"/>
                <a:ea typeface="+mj-ea"/>
                <a:cs typeface="+mj-cs"/>
              </a:rPr>
              <a:t>Unbestimmte</a:t>
            </a:r>
            <a:r>
              <a:rPr lang="en-US" sz="4800" kern="1200" dirty="0">
                <a:solidFill>
                  <a:schemeClr val="tx1"/>
                </a:solidFill>
                <a:latin typeface="+mj-lt"/>
                <a:ea typeface="+mj-ea"/>
                <a:cs typeface="+mj-cs"/>
              </a:rPr>
              <a:t> </a:t>
            </a:r>
            <a:r>
              <a:rPr lang="en-US" sz="4800" kern="1200" dirty="0" err="1">
                <a:solidFill>
                  <a:schemeClr val="tx1"/>
                </a:solidFill>
                <a:latin typeface="+mj-lt"/>
                <a:ea typeface="+mj-ea"/>
                <a:cs typeface="+mj-cs"/>
              </a:rPr>
              <a:t>Rechtsbegriffe</a:t>
            </a:r>
            <a:endParaRPr lang="en-US" sz="4800" kern="1200" dirty="0">
              <a:solidFill>
                <a:schemeClr val="tx1"/>
              </a:solidFill>
              <a:latin typeface="+mj-lt"/>
              <a:ea typeface="+mj-ea"/>
              <a:cs typeface="+mj-cs"/>
            </a:endParaRPr>
          </a:p>
        </p:txBody>
      </p:sp>
      <p:sp>
        <p:nvSpPr>
          <p:cNvPr id="7" name="Textplatzhalter 6"/>
          <p:cNvSpPr>
            <a:spLocks noGrp="1"/>
          </p:cNvSpPr>
          <p:nvPr>
            <p:ph type="body" idx="1"/>
          </p:nvPr>
        </p:nvSpPr>
        <p:spPr>
          <a:xfrm>
            <a:off x="1524000" y="3947050"/>
            <a:ext cx="9144000" cy="572583"/>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Tree>
    <p:extLst>
      <p:ext uri="{BB962C8B-B14F-4D97-AF65-F5344CB8AC3E}">
        <p14:creationId xmlns="" xmlns:p14="http://schemas.microsoft.com/office/powerpoint/2010/main" val="3989651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838200" y="365125"/>
            <a:ext cx="10515600" cy="1325563"/>
          </a:xfrm>
        </p:spPr>
        <p:txBody>
          <a:bodyPr/>
          <a:lstStyle/>
          <a:p>
            <a:r>
              <a:rPr lang="de-DE" dirty="0"/>
              <a:t>1 a) </a:t>
            </a:r>
            <a:r>
              <a:rPr lang="de-DE" u="sng" dirty="0"/>
              <a:t>Definition</a:t>
            </a:r>
          </a:p>
        </p:txBody>
      </p:sp>
      <p:sp>
        <p:nvSpPr>
          <p:cNvPr id="5" name="Inhaltsplatzhalter 4"/>
          <p:cNvSpPr>
            <a:spLocks noGrp="1"/>
          </p:cNvSpPr>
          <p:nvPr>
            <p:ph idx="1"/>
          </p:nvPr>
        </p:nvSpPr>
        <p:spPr>
          <a:xfrm>
            <a:off x="838200" y="1825625"/>
            <a:ext cx="10515600" cy="4351338"/>
          </a:xfrm>
        </p:spPr>
        <p:txBody>
          <a:bodyPr numCol="1"/>
          <a:lstStyle/>
          <a:p>
            <a:r>
              <a:rPr lang="de-DE" b="1" dirty="0"/>
              <a:t>Unbestimmte Rechtsbegriffe </a:t>
            </a:r>
            <a:r>
              <a:rPr lang="de-DE" dirty="0"/>
              <a:t>sind Gesetzesbegriffe, die auf der Tatbestandsseite einer Norm stehen und bei der Rechtsanwendung des einschlägigen Tatbestands im Einzelfall einer Auslegung bedürfen. </a:t>
            </a:r>
          </a:p>
          <a:p>
            <a:endParaRPr lang="de-DE" dirty="0" smtClean="0"/>
          </a:p>
          <a:p>
            <a:endParaRPr lang="de-DE" dirty="0" smtClean="0"/>
          </a:p>
          <a:p>
            <a:endParaRPr lang="de-DE" dirty="0"/>
          </a:p>
        </p:txBody>
      </p:sp>
      <p:sp>
        <p:nvSpPr>
          <p:cNvPr id="6" name="Rechteck 5"/>
          <p:cNvSpPr/>
          <p:nvPr/>
        </p:nvSpPr>
        <p:spPr>
          <a:xfrm>
            <a:off x="1829222" y="3789040"/>
            <a:ext cx="3672408"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Tatbestand</a:t>
            </a:r>
          </a:p>
        </p:txBody>
      </p:sp>
      <p:sp>
        <p:nvSpPr>
          <p:cNvPr id="7" name="Pfeil: nach rechts 6"/>
          <p:cNvSpPr/>
          <p:nvPr/>
        </p:nvSpPr>
        <p:spPr>
          <a:xfrm>
            <a:off x="5501630" y="4293096"/>
            <a:ext cx="1089881" cy="36004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6591511" y="3789040"/>
            <a:ext cx="3672408"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Rechtsfolge</a:t>
            </a:r>
          </a:p>
        </p:txBody>
      </p:sp>
      <p:sp>
        <p:nvSpPr>
          <p:cNvPr id="9" name="Rechteck 8"/>
          <p:cNvSpPr/>
          <p:nvPr/>
        </p:nvSpPr>
        <p:spPr>
          <a:xfrm>
            <a:off x="1829222" y="5157192"/>
            <a:ext cx="3672408" cy="5040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Unbestimmte Rechtsbegriffe</a:t>
            </a:r>
          </a:p>
        </p:txBody>
      </p:sp>
    </p:spTree>
    <p:extLst>
      <p:ext uri="{BB962C8B-B14F-4D97-AF65-F5344CB8AC3E}">
        <p14:creationId xmlns="" xmlns:p14="http://schemas.microsoft.com/office/powerpoint/2010/main" val="189451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numCol="1"/>
          <a:lstStyle/>
          <a:p>
            <a:pPr>
              <a:buNone/>
            </a:pPr>
            <a:r>
              <a:rPr lang="de-DE" dirty="0" smtClean="0"/>
              <a:t>	</a:t>
            </a:r>
            <a:r>
              <a:rPr lang="de-DE" b="1" dirty="0" smtClean="0"/>
              <a:t>Beispiele: </a:t>
            </a:r>
            <a:r>
              <a:rPr lang="de-DE" dirty="0" smtClean="0"/>
              <a:t>	- Unzuverlässigkeit (§ 35 Abs. 1 GewO)  </a:t>
            </a:r>
          </a:p>
          <a:p>
            <a:pPr>
              <a:buNone/>
            </a:pPr>
            <a:r>
              <a:rPr lang="de-DE" dirty="0" smtClean="0"/>
              <a:t>			- öffentliches Interesse (§ 80 Abs. 2 S. 1 Nr. 4 VwGO)</a:t>
            </a:r>
          </a:p>
          <a:p>
            <a:pPr>
              <a:buNone/>
            </a:pPr>
            <a:r>
              <a:rPr lang="de-DE" dirty="0" smtClean="0"/>
              <a:t>			- Gemeinwohl (Art. 14 Abs. 4 S. 1 GG)</a:t>
            </a:r>
          </a:p>
          <a:p>
            <a:endParaRPr lang="de-DE" dirty="0" smtClean="0"/>
          </a:p>
          <a:p>
            <a:pPr>
              <a:buNone/>
            </a:pPr>
            <a:r>
              <a:rPr lang="de-DE" dirty="0" smtClean="0"/>
              <a:t>	- Notwendige Maßnahme, - öffentliche Sicherheit und Ordnung, - besonderes pädagogisches Interesse, - jugendgefährdende Schrift</a:t>
            </a:r>
          </a:p>
          <a:p>
            <a:endParaRPr lang="de-DE" dirty="0"/>
          </a:p>
        </p:txBody>
      </p:sp>
    </p:spTree>
    <p:extLst>
      <p:ext uri="{BB962C8B-B14F-4D97-AF65-F5344CB8AC3E}">
        <p14:creationId xmlns="" xmlns:p14="http://schemas.microsoft.com/office/powerpoint/2010/main" val="415450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404664"/>
            <a:ext cx="10515600" cy="5904656"/>
          </a:xfrm>
        </p:spPr>
        <p:txBody>
          <a:bodyPr>
            <a:normAutofit lnSpcReduction="10000"/>
          </a:bodyPr>
          <a:lstStyle/>
          <a:p>
            <a:r>
              <a:rPr lang="de-DE" dirty="0"/>
              <a:t>Auslegung, Anwendung und Prüfung obliegen der gesetzesanwendenden </a:t>
            </a:r>
            <a:r>
              <a:rPr lang="de-DE" dirty="0" smtClean="0"/>
              <a:t>Behörden</a:t>
            </a:r>
          </a:p>
          <a:p>
            <a:endParaRPr lang="de-DE" dirty="0"/>
          </a:p>
          <a:p>
            <a:r>
              <a:rPr lang="de-DE" dirty="0"/>
              <a:t>entscheidende Frage, ob den Behörden ein Entscheidungsspielraum zusteht</a:t>
            </a:r>
            <a:r>
              <a:rPr lang="de-DE" dirty="0" smtClean="0"/>
              <a:t>?</a:t>
            </a:r>
          </a:p>
          <a:p>
            <a:endParaRPr lang="de-DE" dirty="0"/>
          </a:p>
          <a:p>
            <a:r>
              <a:rPr lang="de-DE" dirty="0"/>
              <a:t>unbestimmter Rechtsbegriff mit Beurteilungsspielraum </a:t>
            </a:r>
            <a:r>
              <a:rPr lang="de-DE" i="1" dirty="0" smtClean="0"/>
              <a:t>( = </a:t>
            </a:r>
            <a:r>
              <a:rPr lang="de-DE" i="1" dirty="0"/>
              <a:t>behördlicher Entscheidungsspielraum</a:t>
            </a:r>
            <a:r>
              <a:rPr lang="de-DE" dirty="0"/>
              <a:t>)  </a:t>
            </a:r>
            <a:endParaRPr lang="de-DE" dirty="0" smtClean="0"/>
          </a:p>
          <a:p>
            <a:endParaRPr lang="de-DE" dirty="0"/>
          </a:p>
          <a:p>
            <a:r>
              <a:rPr lang="de-DE" dirty="0"/>
              <a:t>unbestimmter Rechtsbegriff ohne Beurteilungsspielraum </a:t>
            </a:r>
            <a:r>
              <a:rPr lang="de-DE" i="1" dirty="0"/>
              <a:t>(= </a:t>
            </a:r>
            <a:r>
              <a:rPr lang="de-DE" i="1" dirty="0" smtClean="0"/>
              <a:t>             kein </a:t>
            </a:r>
            <a:r>
              <a:rPr lang="de-DE" i="1" dirty="0"/>
              <a:t>behördlicher Entscheidungsspielraum</a:t>
            </a:r>
            <a:r>
              <a:rPr lang="de-DE" dirty="0"/>
              <a:t>)  </a:t>
            </a:r>
            <a:endParaRPr lang="de-DE" dirty="0" smtClean="0"/>
          </a:p>
          <a:p>
            <a:endParaRPr lang="de-DE" dirty="0"/>
          </a:p>
          <a:p>
            <a:r>
              <a:rPr lang="de-DE" dirty="0"/>
              <a:t>erst wenn die Voraussetzung erfüllt ist, darf/muss die Behörde handeln </a:t>
            </a:r>
          </a:p>
          <a:p>
            <a:endParaRPr lang="de-DE" dirty="0"/>
          </a:p>
        </p:txBody>
      </p:sp>
    </p:spTree>
    <p:extLst>
      <p:ext uri="{BB962C8B-B14F-4D97-AF65-F5344CB8AC3E}">
        <p14:creationId xmlns="" xmlns:p14="http://schemas.microsoft.com/office/powerpoint/2010/main" val="144248465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1 b) </a:t>
            </a:r>
            <a:r>
              <a:rPr lang="de-DE" u="sng" dirty="0"/>
              <a:t>Gesetzliche Einordnung</a:t>
            </a:r>
          </a:p>
        </p:txBody>
      </p:sp>
      <p:sp>
        <p:nvSpPr>
          <p:cNvPr id="6" name="Inhaltsplatzhalter 5"/>
          <p:cNvSpPr>
            <a:spLocks noGrp="1"/>
          </p:cNvSpPr>
          <p:nvPr>
            <p:ph idx="1"/>
          </p:nvPr>
        </p:nvSpPr>
        <p:spPr/>
        <p:txBody>
          <a:bodyPr/>
          <a:lstStyle/>
          <a:p>
            <a:r>
              <a:rPr lang="de-DE" dirty="0"/>
              <a:t>Unbestimmter Rechtsbegriff und Beurteilungsspielraum sind eine Frage des gesetzlichen </a:t>
            </a:r>
            <a:r>
              <a:rPr lang="de-DE" b="1" dirty="0" smtClean="0"/>
              <a:t>Tatbestandes</a:t>
            </a:r>
          </a:p>
          <a:p>
            <a:pPr>
              <a:buNone/>
            </a:pPr>
            <a:endParaRPr lang="de-DE" b="1" dirty="0"/>
          </a:p>
          <a:p>
            <a:r>
              <a:rPr lang="de-DE" dirty="0"/>
              <a:t>Während das Ermessen auf der </a:t>
            </a:r>
            <a:r>
              <a:rPr lang="de-DE" b="1" dirty="0"/>
              <a:t>Rechtsfolgenseite</a:t>
            </a:r>
            <a:r>
              <a:rPr lang="de-DE" dirty="0"/>
              <a:t> </a:t>
            </a:r>
            <a:r>
              <a:rPr lang="de-DE" dirty="0" smtClean="0"/>
              <a:t>erscheint</a:t>
            </a:r>
          </a:p>
          <a:p>
            <a:pPr>
              <a:buNone/>
            </a:pPr>
            <a:endParaRPr lang="de-DE" dirty="0"/>
          </a:p>
        </p:txBody>
      </p:sp>
    </p:spTree>
    <p:extLst>
      <p:ext uri="{BB962C8B-B14F-4D97-AF65-F5344CB8AC3E}">
        <p14:creationId xmlns="" xmlns:p14="http://schemas.microsoft.com/office/powerpoint/2010/main" val="1603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Beispiele:</a:t>
            </a:r>
            <a:br>
              <a:rPr lang="de-DE" dirty="0" smtClean="0"/>
            </a:br>
            <a:endParaRPr lang="de-DE" dirty="0"/>
          </a:p>
        </p:txBody>
      </p:sp>
      <p:sp>
        <p:nvSpPr>
          <p:cNvPr id="3" name="Inhaltsplatzhalter 2"/>
          <p:cNvSpPr>
            <a:spLocks noGrp="1"/>
          </p:cNvSpPr>
          <p:nvPr>
            <p:ph idx="1"/>
          </p:nvPr>
        </p:nvSpPr>
        <p:spPr/>
        <p:txBody>
          <a:bodyPr>
            <a:normAutofit fontScale="85000" lnSpcReduction="10000"/>
          </a:bodyPr>
          <a:lstStyle/>
          <a:p>
            <a:pPr>
              <a:buNone/>
            </a:pPr>
            <a:r>
              <a:rPr lang="de-DE" dirty="0" smtClean="0"/>
              <a:t>	§ 35 GewO (Gewerbeuntersagung wegen Unzuverlässigkeit)</a:t>
            </a:r>
          </a:p>
          <a:p>
            <a:r>
              <a:rPr lang="de-DE" sz="3300" b="1" i="1" dirty="0" smtClean="0"/>
              <a:t>Tatbestand:  </a:t>
            </a:r>
            <a:r>
              <a:rPr lang="de-DE" dirty="0" smtClean="0"/>
              <a:t>Ist der Gewerbetreibende in Bezug auf sein Gewerbe </a:t>
            </a:r>
            <a:r>
              <a:rPr lang="de-DE" b="1" dirty="0" smtClean="0"/>
              <a:t>unzuverlässig</a:t>
            </a:r>
            <a:r>
              <a:rPr lang="de-DE" dirty="0" smtClean="0"/>
              <a:t> </a:t>
            </a:r>
            <a:r>
              <a:rPr lang="de-DE" sz="2400" dirty="0" smtClean="0"/>
              <a:t>(= unbestimmter Rechtsbegriff ohne Beurteilungsspielraum) </a:t>
            </a:r>
          </a:p>
          <a:p>
            <a:r>
              <a:rPr lang="de-DE" sz="3300" b="1" i="1" dirty="0" smtClean="0"/>
              <a:t>Rechtsfolge:  </a:t>
            </a:r>
            <a:r>
              <a:rPr lang="de-DE" dirty="0" smtClean="0"/>
              <a:t>ist die Ausführung des Gewerbes von der zuständigen Behörde ganz oder teilweise zu untersagen </a:t>
            </a:r>
          </a:p>
          <a:p>
            <a:pPr>
              <a:buNone/>
            </a:pPr>
            <a:r>
              <a:rPr lang="de-DE" dirty="0" smtClean="0"/>
              <a:t> </a:t>
            </a:r>
          </a:p>
          <a:p>
            <a:pPr>
              <a:buNone/>
            </a:pPr>
            <a:r>
              <a:rPr lang="de-DE" dirty="0" smtClean="0"/>
              <a:t>	§ 4 </a:t>
            </a:r>
            <a:r>
              <a:rPr lang="de-DE" dirty="0" err="1" smtClean="0"/>
              <a:t>Abs</a:t>
            </a:r>
            <a:r>
              <a:rPr lang="de-DE" dirty="0" smtClean="0"/>
              <a:t> 5 Promotionsordnung </a:t>
            </a:r>
          </a:p>
          <a:p>
            <a:r>
              <a:rPr lang="de-DE" sz="3300" b="1" i="1" dirty="0" smtClean="0"/>
              <a:t>Tatbestand: </a:t>
            </a:r>
            <a:r>
              <a:rPr lang="de-DE" dirty="0" smtClean="0"/>
              <a:t>Verfügt ein Bewerber über die für die Promotion </a:t>
            </a:r>
            <a:r>
              <a:rPr lang="de-DE" b="1" dirty="0" smtClean="0"/>
              <a:t>besondere wissenschaftliche Eignung</a:t>
            </a:r>
            <a:r>
              <a:rPr lang="de-DE" dirty="0" smtClean="0"/>
              <a:t> </a:t>
            </a:r>
            <a:r>
              <a:rPr lang="de-DE" sz="2400" dirty="0" smtClean="0"/>
              <a:t>(= unbestimmter Rechtsbegriff mit Beurteilungsspielraum) </a:t>
            </a:r>
          </a:p>
          <a:p>
            <a:r>
              <a:rPr lang="de-DE" sz="3300" b="1" i="1" dirty="0" smtClean="0"/>
              <a:t>Rechtsfolge: </a:t>
            </a:r>
            <a:r>
              <a:rPr lang="de-DE" dirty="0" smtClean="0"/>
              <a:t>ist er auch dann als Doktorand anzunehmen, wenn er die erste juristische Staatsprüfung nicht mit mindestens vollbefriedigend bestanden hat</a:t>
            </a:r>
          </a:p>
          <a:p>
            <a:endParaRPr lang="de-DE"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673</Words>
  <Application>Microsoft Office PowerPoint</Application>
  <PresentationFormat>Benutzerdefiniert</PresentationFormat>
  <Paragraphs>146</Paragraphs>
  <Slides>24</Slides>
  <Notes>1</Notes>
  <HiddenSlides>1</HiddenSlides>
  <MMClips>0</MMClips>
  <ScaleCrop>false</ScaleCrop>
  <HeadingPairs>
    <vt:vector size="4" baseType="variant">
      <vt:variant>
        <vt:lpstr>Design</vt:lpstr>
      </vt:variant>
      <vt:variant>
        <vt:i4>1</vt:i4>
      </vt:variant>
      <vt:variant>
        <vt:lpstr>Folientitel</vt:lpstr>
      </vt:variant>
      <vt:variant>
        <vt:i4>24</vt:i4>
      </vt:variant>
    </vt:vector>
  </HeadingPairs>
  <TitlesOfParts>
    <vt:vector size="25" baseType="lpstr">
      <vt:lpstr>Office Theme</vt:lpstr>
      <vt:lpstr>Unbestimmte Rechtsbegriffe und Ermessen als Rechtsgrundlagen administrativer Entscheidungsfreiräume</vt:lpstr>
      <vt:lpstr>Gliederung</vt:lpstr>
      <vt:lpstr>          Vorwort</vt:lpstr>
      <vt:lpstr>Unbestimmte Rechtsbegriffe</vt:lpstr>
      <vt:lpstr>1 a) Definition</vt:lpstr>
      <vt:lpstr>Folie 6</vt:lpstr>
      <vt:lpstr>Folie 7</vt:lpstr>
      <vt:lpstr>1 b) Gesetzliche Einordnung</vt:lpstr>
      <vt:lpstr>Beispiele: </vt:lpstr>
      <vt:lpstr>1 c) Beurteilungsspielraum</vt:lpstr>
      <vt:lpstr>1 c) Beurteilungsspielraum</vt:lpstr>
      <vt:lpstr>1 d) Fallgruppen</vt:lpstr>
      <vt:lpstr>1 d) Fallgruppen</vt:lpstr>
      <vt:lpstr>1 e) Beurteilungsfehler</vt:lpstr>
      <vt:lpstr>  Beurteilungsfehler</vt:lpstr>
      <vt:lpstr>Ermessen</vt:lpstr>
      <vt:lpstr>2 a) Definition</vt:lpstr>
      <vt:lpstr>2 b) Gesetzliche Einordnung</vt:lpstr>
      <vt:lpstr>2 c) Ermessengrenzen</vt:lpstr>
      <vt:lpstr>2 c) Ermessengrenzen</vt:lpstr>
      <vt:lpstr>2 c) Ermessengrenzen – Ermessensfehler </vt:lpstr>
      <vt:lpstr>2 c) Ermessengrenzen – Ermessensfehler</vt:lpstr>
      <vt:lpstr>Zusammenfassung</vt:lpstr>
      <vt:lpstr>Folie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Unbestimmte Rechtsbegriffe, Ermessen, administrative Entscheidungsfreiräume</dc:title>
  <dc:creator>Simon</dc:creator>
  <cp:lastModifiedBy>schora</cp:lastModifiedBy>
  <cp:revision>35</cp:revision>
  <dcterms:created xsi:type="dcterms:W3CDTF">2017-05-08T20:32:17Z</dcterms:created>
  <dcterms:modified xsi:type="dcterms:W3CDTF">2017-05-09T21:58:57Z</dcterms:modified>
</cp:coreProperties>
</file>