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88" r:id="rId3"/>
    <p:sldId id="258" r:id="rId4"/>
    <p:sldId id="259" r:id="rId5"/>
    <p:sldId id="260" r:id="rId6"/>
    <p:sldId id="289" r:id="rId7"/>
    <p:sldId id="262" r:id="rId8"/>
    <p:sldId id="281" r:id="rId9"/>
    <p:sldId id="282" r:id="rId10"/>
    <p:sldId id="283" r:id="rId11"/>
    <p:sldId id="284" r:id="rId12"/>
    <p:sldId id="285" r:id="rId13"/>
    <p:sldId id="286" r:id="rId14"/>
    <p:sldId id="265" r:id="rId15"/>
    <p:sldId id="287" r:id="rId16"/>
    <p:sldId id="271" r:id="rId17"/>
    <p:sldId id="272" r:id="rId18"/>
    <p:sldId id="273" r:id="rId19"/>
    <p:sldId id="274" r:id="rId20"/>
    <p:sldId id="275" r:id="rId21"/>
    <p:sldId id="276" r:id="rId22"/>
    <p:sldId id="277" r:id="rId23"/>
    <p:sldId id="278" r:id="rId24"/>
    <p:sldId id="279" r:id="rId25"/>
    <p:sldId id="280" r:id="rId26"/>
    <p:sldId id="290"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2"/>
    <p:restoredTop sz="69231"/>
  </p:normalViewPr>
  <p:slideViewPr>
    <p:cSldViewPr snapToGrid="0" snapToObjects="1">
      <p:cViewPr varScale="1">
        <p:scale>
          <a:sx n="42" d="100"/>
          <a:sy n="42" d="100"/>
        </p:scale>
        <p:origin x="12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fr-FR" altLang="zh-CN" sz="2200" dirty="0">
                <a:effectLst/>
                <a:latin typeface="+mn-lt"/>
                <a:ea typeface="+mn-ea"/>
                <a:cs typeface="+mn-cs"/>
                <a:sym typeface="Helvetica Neue"/>
              </a:rPr>
              <a:t>Pendant 10 semaines, j'ai fait un stage dans un laboratoire pour développer des algorithmes d'apprentissage. Je vais vous présenter d'abord ce laboratoire en l'anglais, en suite je vous explique ma mission, et puis le résultat que j'ai obtenu. Enfin, la conclusion.</a:t>
            </a:r>
          </a:p>
        </p:txBody>
      </p:sp>
    </p:spTree>
    <p:extLst>
      <p:ext uri="{BB962C8B-B14F-4D97-AF65-F5344CB8AC3E}">
        <p14:creationId xmlns:p14="http://schemas.microsoft.com/office/powerpoint/2010/main" val="2565743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u="sng" dirty="0">
                <a:effectLst/>
                <a:latin typeface="+mn-lt"/>
                <a:ea typeface="+mn-ea"/>
                <a:cs typeface="+mn-cs"/>
                <a:sym typeface="Helvetica Neue"/>
              </a:rPr>
              <a:t>On reprend le schéma de la chaîne de Markov normal.</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Comme je disais, la présence et l’absence ne sont pas capable d’être connu directement, mais heureusement, un habitant, présent ou absent, a une influence aux autre chose. Je reprends encore l’exemple de bruit. </a:t>
            </a:r>
          </a:p>
          <a:p>
            <a:endParaRPr kumimoji="1" lang="zh-CN" altLang="en-US" dirty="0"/>
          </a:p>
        </p:txBody>
      </p:sp>
    </p:spTree>
    <p:extLst>
      <p:ext uri="{BB962C8B-B14F-4D97-AF65-F5344CB8AC3E}">
        <p14:creationId xmlns:p14="http://schemas.microsoft.com/office/powerpoint/2010/main" val="773793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Si un habite présent ou absent, il a une probabilité que le bruit passe entre certain états. Je les présent par trois niveaux, bruyant, normal ou silencieux.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Ces états s’appelle l’état observé, ou on dit </a:t>
            </a:r>
            <a:r>
              <a:rPr lang="fr-FR" altLang="zh-CN" sz="2200" dirty="0" err="1">
                <a:effectLst/>
                <a:latin typeface="+mn-lt"/>
                <a:ea typeface="+mn-ea"/>
                <a:cs typeface="+mn-cs"/>
                <a:sym typeface="Helvetica Neue"/>
              </a:rPr>
              <a:t>symbols</a:t>
            </a:r>
            <a:r>
              <a:rPr lang="fr-FR" altLang="zh-CN" sz="2200" dirty="0">
                <a:effectLst/>
                <a:latin typeface="+mn-lt"/>
                <a:ea typeface="+mn-ea"/>
                <a:cs typeface="+mn-cs"/>
                <a:sym typeface="Helvetica Neue"/>
              </a:rPr>
              <a:t>.</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L’états en haut s’appelle donc l’état caché.</a:t>
            </a:r>
          </a:p>
          <a:p>
            <a:endParaRPr kumimoji="1" lang="zh-CN" altLang="en-US" dirty="0"/>
          </a:p>
        </p:txBody>
      </p:sp>
    </p:spTree>
    <p:extLst>
      <p:ext uri="{BB962C8B-B14F-4D97-AF65-F5344CB8AC3E}">
        <p14:creationId xmlns:p14="http://schemas.microsoft.com/office/powerpoint/2010/main" val="96087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Il y a donc deux processus stochastique, avec deux matrices stochastiques correspondantes.</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A -&gt; Matrice transition. B-&gt; Matrice émission.</a:t>
            </a:r>
          </a:p>
          <a:p>
            <a:endParaRPr kumimoji="1" lang="zh-CN" altLang="en-US" dirty="0"/>
          </a:p>
        </p:txBody>
      </p:sp>
    </p:spTree>
    <p:extLst>
      <p:ext uri="{BB962C8B-B14F-4D97-AF65-F5344CB8AC3E}">
        <p14:creationId xmlns:p14="http://schemas.microsoft.com/office/powerpoint/2010/main" val="3036293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Item, on peux relier les chaîne avec temps discrètes, on a une chaîne comme ça.</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On a donc une série de données qui décrit les états caché, ça vaut dire la présence ou l’absence,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une série de données qui décrit les états observé, qui peuvent être détecté directement.</a:t>
            </a:r>
          </a:p>
          <a:p>
            <a:endParaRPr kumimoji="1" lang="zh-CN" altLang="en-US" dirty="0"/>
          </a:p>
        </p:txBody>
      </p:sp>
    </p:spTree>
    <p:extLst>
      <p:ext uri="{BB962C8B-B14F-4D97-AF65-F5344CB8AC3E}">
        <p14:creationId xmlns:p14="http://schemas.microsoft.com/office/powerpoint/2010/main" val="345553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Voilà est le Modèle de Markov Caché (</a:t>
            </a:r>
            <a:r>
              <a:rPr lang="fr-FR" altLang="zh-CN" sz="2200" dirty="0" err="1">
                <a:effectLst/>
                <a:latin typeface="+mn-lt"/>
                <a:ea typeface="+mn-ea"/>
                <a:cs typeface="+mn-cs"/>
                <a:sym typeface="Helvetica Neue"/>
              </a:rPr>
              <a:t>Hiden</a:t>
            </a:r>
            <a:r>
              <a:rPr lang="fr-FR" altLang="zh-CN" sz="2200" dirty="0">
                <a:effectLst/>
                <a:latin typeface="+mn-lt"/>
                <a:ea typeface="+mn-ea"/>
                <a:cs typeface="+mn-cs"/>
                <a:sym typeface="Helvetica Neue"/>
              </a:rPr>
              <a:t> Markov Model en l’anglais), qui contient principalement trois paramètres,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les probabilités des l’états </a:t>
            </a:r>
            <a:r>
              <a:rPr lang="fr-FR" altLang="zh-CN" sz="2200" dirty="0" err="1">
                <a:effectLst/>
                <a:latin typeface="+mn-lt"/>
                <a:ea typeface="+mn-ea"/>
                <a:cs typeface="+mn-cs"/>
                <a:sym typeface="Helvetica Neue"/>
              </a:rPr>
              <a:t>initials</a:t>
            </a:r>
            <a:r>
              <a:rPr lang="fr-FR" altLang="zh-CN" sz="2200" dirty="0">
                <a:effectLst/>
                <a:latin typeface="+mn-lt"/>
                <a:ea typeface="+mn-ea"/>
                <a:cs typeface="+mn-cs"/>
                <a:sym typeface="Helvetica Neue"/>
              </a:rPr>
              <a:t>,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la matrice stochastiques entre les états cachés,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la matrice stochastiques entre l’état caché et l’état observé.</a:t>
            </a:r>
          </a:p>
          <a:p>
            <a:endParaRPr kumimoji="1" lang="zh-CN" altLang="en-US" dirty="0"/>
          </a:p>
        </p:txBody>
      </p:sp>
    </p:spTree>
    <p:extLst>
      <p:ext uri="{BB962C8B-B14F-4D97-AF65-F5344CB8AC3E}">
        <p14:creationId xmlns:p14="http://schemas.microsoft.com/office/powerpoint/2010/main" val="317186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On a généralement trois problèmes à résoudre, donc trois algorithmes correspondant.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Ma première mission, est de réaliser ces algorithmes.</a:t>
            </a:r>
          </a:p>
          <a:p>
            <a:endParaRPr kumimoji="1" lang="zh-CN" altLang="en-US" dirty="0"/>
          </a:p>
        </p:txBody>
      </p:sp>
    </p:spTree>
    <p:extLst>
      <p:ext uri="{BB962C8B-B14F-4D97-AF65-F5344CB8AC3E}">
        <p14:creationId xmlns:p14="http://schemas.microsoft.com/office/powerpoint/2010/main" val="17769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J’ai réaliser d’abord sous R, car c’est un langage mathématique, et puis il y a un librairie, donc j’ai justement un peu de changement et adaptation à faire. C’est plutôt pour connaitre et apprendre HMM.</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Vue que R est un langage interprété, ça prend donc longtemps pour effectuer l’analyse avec des boucles longues.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puis c’est un langage orienté processus, donc le nombre de paramètres des fonctions est très nombreux. C’est pas très pratique de gérer un gros projet.</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J’ai passé donc sous un langage compilé, C#.</a:t>
            </a:r>
          </a:p>
          <a:p>
            <a:endParaRPr kumimoji="1" lang="zh-CN" altLang="en-US" dirty="0"/>
          </a:p>
        </p:txBody>
      </p:sp>
    </p:spTree>
    <p:extLst>
      <p:ext uri="{BB962C8B-B14F-4D97-AF65-F5344CB8AC3E}">
        <p14:creationId xmlns:p14="http://schemas.microsoft.com/office/powerpoint/2010/main" val="291191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fr-FR" altLang="zh-CN" sz="2200" u="sng" dirty="0">
                <a:effectLst/>
                <a:latin typeface="+mn-lt"/>
                <a:ea typeface="+mn-ea"/>
                <a:cs typeface="+mn-cs"/>
                <a:sym typeface="Helvetica Neue"/>
              </a:rPr>
              <a:t>J’ai passé donc sous un langage compilé, C#.</a:t>
            </a:r>
            <a:endParaRPr lang="fr-FR" altLang="zh-CN" sz="2200" dirty="0">
              <a:effectLst/>
              <a:latin typeface="+mn-lt"/>
              <a:ea typeface="+mn-ea"/>
              <a:cs typeface="+mn-cs"/>
              <a:sym typeface="Helvetica Neue"/>
            </a:endParaRPr>
          </a:p>
        </p:txBody>
      </p:sp>
    </p:spTree>
    <p:extLst>
      <p:ext uri="{BB962C8B-B14F-4D97-AF65-F5344CB8AC3E}">
        <p14:creationId xmlns:p14="http://schemas.microsoft.com/office/powerpoint/2010/main" val="855862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On a une bisions pour présenter notre projet à l’entreprise, mais il n’est pas très évident ni visible sous ligne de commande.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Ma deuxième mission, est donc de réaliser une interface graphique, pour présenter et afficher le résultat de l’algorithme.</a:t>
            </a:r>
          </a:p>
          <a:p>
            <a:endParaRPr kumimoji="1" lang="zh-CN" altLang="en-US" dirty="0"/>
          </a:p>
        </p:txBody>
      </p:sp>
    </p:spTree>
    <p:extLst>
      <p:ext uri="{BB962C8B-B14F-4D97-AF65-F5344CB8AC3E}">
        <p14:creationId xmlns:p14="http://schemas.microsoft.com/office/powerpoint/2010/main" val="4286808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J’ai fait donc un projet WPF avec dot net. C’est la fenêtre principale, pour charger les données et lancer les calcules de l’algorithme.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Il a y aussi les fonctionnements de </a:t>
            </a:r>
            <a:r>
              <a:rPr lang="fr-FR" altLang="zh-CN" sz="2200" dirty="0" err="1">
                <a:effectLst/>
                <a:latin typeface="+mn-lt"/>
                <a:ea typeface="+mn-ea"/>
                <a:cs typeface="+mn-cs"/>
                <a:sym typeface="Helvetica Neue"/>
              </a:rPr>
              <a:t>prévisualiser</a:t>
            </a:r>
            <a:r>
              <a:rPr lang="fr-FR" altLang="zh-CN" sz="2200" dirty="0">
                <a:effectLst/>
                <a:latin typeface="+mn-lt"/>
                <a:ea typeface="+mn-ea"/>
                <a:cs typeface="+mn-cs"/>
                <a:sym typeface="Helvetica Neue"/>
              </a:rPr>
              <a:t> les données.</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Pour l’algorithme Baum-</a:t>
            </a:r>
            <a:r>
              <a:rPr lang="fr-FR" altLang="zh-CN" sz="2200" dirty="0" err="1">
                <a:effectLst/>
                <a:latin typeface="+mn-lt"/>
                <a:ea typeface="+mn-ea"/>
                <a:cs typeface="+mn-cs"/>
                <a:sym typeface="Helvetica Neue"/>
              </a:rPr>
              <a:t>Welch</a:t>
            </a:r>
            <a:r>
              <a:rPr lang="fr-FR" altLang="zh-CN" sz="2200" dirty="0">
                <a:effectLst/>
                <a:latin typeface="+mn-lt"/>
                <a:ea typeface="+mn-ea"/>
                <a:cs typeface="+mn-cs"/>
                <a:sym typeface="Helvetica Neue"/>
              </a:rPr>
              <a:t>, qui prend très longtemps à cause d’un grand nombre d’itération, j’ai donc ajouter une fenêtre pour afficher la progression de calcule.</a:t>
            </a:r>
          </a:p>
          <a:p>
            <a:endParaRPr kumimoji="1" lang="zh-CN" altLang="en-US" dirty="0"/>
          </a:p>
        </p:txBody>
      </p:sp>
    </p:spTree>
    <p:extLst>
      <p:ext uri="{BB962C8B-B14F-4D97-AF65-F5344CB8AC3E}">
        <p14:creationId xmlns:p14="http://schemas.microsoft.com/office/powerpoint/2010/main" val="361743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fr-FR" altLang="zh-CN" sz="2200" dirty="0">
                <a:effectLst/>
                <a:latin typeface="+mn-lt"/>
                <a:ea typeface="+mn-ea"/>
                <a:cs typeface="+mn-cs"/>
                <a:sym typeface="Helvetica Neue"/>
              </a:rPr>
              <a:t>Je vais vous présenter d'abord ce laboratoire en anglais, ensuite je vous explique ma mission, et puis le résultat que j'ai obtenu. Enfin, la conclusion.</a:t>
            </a:r>
          </a:p>
        </p:txBody>
      </p:sp>
    </p:spTree>
    <p:extLst>
      <p:ext uri="{BB962C8B-B14F-4D97-AF65-F5344CB8AC3E}">
        <p14:creationId xmlns:p14="http://schemas.microsoft.com/office/powerpoint/2010/main" val="23895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u="sng" dirty="0">
                <a:effectLst/>
                <a:latin typeface="+mn-lt"/>
                <a:ea typeface="+mn-ea"/>
                <a:cs typeface="+mn-cs"/>
                <a:sym typeface="Helvetica Neue"/>
              </a:rPr>
              <a:t>Pour l’algorithme Baum-</a:t>
            </a:r>
            <a:r>
              <a:rPr lang="fr-FR" altLang="zh-CN" sz="2200" u="sng" dirty="0" err="1">
                <a:effectLst/>
                <a:latin typeface="+mn-lt"/>
                <a:ea typeface="+mn-ea"/>
                <a:cs typeface="+mn-cs"/>
                <a:sym typeface="Helvetica Neue"/>
              </a:rPr>
              <a:t>Welch</a:t>
            </a:r>
            <a:r>
              <a:rPr lang="fr-FR" altLang="zh-CN" sz="2200" u="sng" dirty="0">
                <a:effectLst/>
                <a:latin typeface="+mn-lt"/>
                <a:ea typeface="+mn-ea"/>
                <a:cs typeface="+mn-cs"/>
                <a:sym typeface="Helvetica Neue"/>
              </a:rPr>
              <a:t>, qui prend très longtemps à cause d’un grand nombre d’itération, j’ai donc ajouter une fenêtre pour afficher la progression de calcule.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à la fin, on affiche le résultat.</a:t>
            </a:r>
          </a:p>
          <a:p>
            <a:endParaRPr kumimoji="1" lang="zh-CN" altLang="en-US" dirty="0"/>
          </a:p>
        </p:txBody>
      </p:sp>
    </p:spTree>
    <p:extLst>
      <p:ext uri="{BB962C8B-B14F-4D97-AF65-F5344CB8AC3E}">
        <p14:creationId xmlns:p14="http://schemas.microsoft.com/office/powerpoint/2010/main" val="212189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fr-FR" altLang="zh-CN" sz="2200" u="sng" dirty="0">
                <a:effectLst/>
                <a:latin typeface="+mn-lt"/>
                <a:ea typeface="+mn-ea"/>
                <a:cs typeface="+mn-cs"/>
                <a:sym typeface="Helvetica Neue"/>
              </a:rPr>
              <a:t>Et à la fin, on affiche le résultat.</a:t>
            </a:r>
            <a:r>
              <a:rPr lang="fr-FR" altLang="zh-CN" sz="2200" dirty="0">
                <a:effectLst/>
                <a:latin typeface="+mn-lt"/>
                <a:ea typeface="+mn-ea"/>
                <a:cs typeface="+mn-cs"/>
                <a:sym typeface="Helvetica Neue"/>
              </a:rPr>
              <a:t> Les paramètres de HMM que l’apprentissage obtient.</a:t>
            </a:r>
          </a:p>
          <a:p>
            <a:endParaRPr kumimoji="1" lang="zh-CN" altLang="en-US" dirty="0"/>
          </a:p>
        </p:txBody>
      </p:sp>
    </p:spTree>
    <p:extLst>
      <p:ext uri="{BB962C8B-B14F-4D97-AF65-F5344CB8AC3E}">
        <p14:creationId xmlns:p14="http://schemas.microsoft.com/office/powerpoint/2010/main" val="352335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Voici est un exemple du résultat de </a:t>
            </a:r>
            <a:r>
              <a:rPr lang="fr-FR" altLang="zh-CN" sz="2200" dirty="0" err="1">
                <a:effectLst/>
                <a:latin typeface="+mn-lt"/>
                <a:ea typeface="+mn-ea"/>
                <a:cs typeface="+mn-cs"/>
                <a:sym typeface="Helvetica Neue"/>
              </a:rPr>
              <a:t>Viterbi</a:t>
            </a:r>
            <a:r>
              <a:rPr lang="fr-FR" altLang="zh-CN" sz="2200" dirty="0">
                <a:effectLst/>
                <a:latin typeface="+mn-lt"/>
                <a:ea typeface="+mn-ea"/>
                <a:cs typeface="+mn-cs"/>
                <a:sym typeface="Helvetica Neue"/>
              </a:rPr>
              <a:t>.</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Enfin, pour que les stagiaires suivant peuvent reprendre et continuer le projet, j’ai écrit, pour toutes les classes, un documentation. </a:t>
            </a:r>
          </a:p>
        </p:txBody>
      </p:sp>
    </p:spTree>
    <p:extLst>
      <p:ext uri="{BB962C8B-B14F-4D97-AF65-F5344CB8AC3E}">
        <p14:creationId xmlns:p14="http://schemas.microsoft.com/office/powerpoint/2010/main" val="663383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Les documentation sont fait avec </a:t>
            </a:r>
            <a:r>
              <a:rPr lang="fr-FR" altLang="zh-CN" sz="2200" dirty="0" err="1">
                <a:effectLst/>
                <a:latin typeface="+mn-lt"/>
                <a:ea typeface="+mn-ea"/>
                <a:cs typeface="+mn-cs"/>
                <a:sym typeface="Helvetica Neue"/>
              </a:rPr>
              <a:t>Markdown</a:t>
            </a:r>
            <a:r>
              <a:rPr lang="fr-FR" altLang="zh-CN" sz="2200" dirty="0">
                <a:effectLst/>
                <a:latin typeface="+mn-lt"/>
                <a:ea typeface="+mn-ea"/>
                <a:cs typeface="+mn-cs"/>
                <a:sym typeface="Helvetica Neue"/>
              </a:rPr>
              <a:t>, ils peuvent donc être affiché avec format dans le site </a:t>
            </a:r>
            <a:r>
              <a:rPr lang="fr-FR" altLang="zh-CN" sz="2200" dirty="0" err="1">
                <a:effectLst/>
                <a:latin typeface="+mn-lt"/>
                <a:ea typeface="+mn-ea"/>
                <a:cs typeface="+mn-cs"/>
                <a:sym typeface="Helvetica Neue"/>
              </a:rPr>
              <a:t>GitLab</a:t>
            </a:r>
            <a:r>
              <a:rPr lang="fr-FR" altLang="zh-CN" sz="2200" dirty="0">
                <a:effectLst/>
                <a:latin typeface="+mn-lt"/>
                <a:ea typeface="+mn-ea"/>
                <a:cs typeface="+mn-cs"/>
                <a:sym typeface="Helvetica Neue"/>
              </a:rPr>
              <a:t> ou GitHub.</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Je prends un exemple pour la classe HMM. Tout d’abord, j’ai fait un bref pour résumer tous les attributs, les propriétés, les méthodes, et les surcharges de l’opérateur s’il y en a. </a:t>
            </a:r>
          </a:p>
          <a:p>
            <a:endParaRPr kumimoji="1" lang="zh-CN" altLang="en-US" dirty="0"/>
          </a:p>
        </p:txBody>
      </p:sp>
    </p:spTree>
    <p:extLst>
      <p:ext uri="{BB962C8B-B14F-4D97-AF65-F5344CB8AC3E}">
        <p14:creationId xmlns:p14="http://schemas.microsoft.com/office/powerpoint/2010/main" val="1774198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À la suite, sont les détails.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Pour chaque méthode et surcharge de l’opérateur, j’ai mis le prototype, expliquer les paramètres, et j’ai donnée un exemple pour montrer comment utiliser.</a:t>
            </a:r>
          </a:p>
          <a:p>
            <a:endParaRPr kumimoji="1" lang="zh-CN" altLang="en-US" dirty="0"/>
          </a:p>
        </p:txBody>
      </p:sp>
    </p:spTree>
    <p:extLst>
      <p:ext uri="{BB962C8B-B14F-4D97-AF65-F5344CB8AC3E}">
        <p14:creationId xmlns:p14="http://schemas.microsoft.com/office/powerpoint/2010/main" val="2723634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Pour conclure, c’est une expérience spéciale en France pour moi. Grâce à ce stage, j’ai pu découvrir le monde de la recherche dans le milieu de l’informatique.</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J’ai également une compréhension approfondie sur HMM, l’apprentissage automatique et traitement des données.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puis, j’ai fait des progrès dans la gestion de la structure du code et du projet.</a:t>
            </a:r>
          </a:p>
          <a:p>
            <a:endParaRPr kumimoji="1" lang="zh-CN" altLang="en-US" dirty="0"/>
          </a:p>
        </p:txBody>
      </p:sp>
    </p:spTree>
    <p:extLst>
      <p:ext uri="{BB962C8B-B14F-4D97-AF65-F5344CB8AC3E}">
        <p14:creationId xmlns:p14="http://schemas.microsoft.com/office/powerpoint/2010/main" val="190008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200" noProof="0" dirty="0">
                <a:effectLst/>
                <a:latin typeface="+mn-lt"/>
                <a:ea typeface="+mn-ea"/>
                <a:cs typeface="+mn-cs"/>
                <a:sym typeface="Helvetica Neue"/>
              </a:rPr>
              <a:t>This is a laboratory which was created in 2004 (two thousands four) by </a:t>
            </a:r>
            <a:r>
              <a:rPr lang="en-US" altLang="zh-CN" sz="2200" u="sng" noProof="0" dirty="0">
                <a:effectLst/>
                <a:latin typeface="+mn-lt"/>
                <a:ea typeface="+mn-ea"/>
                <a:cs typeface="+mn-cs"/>
                <a:sym typeface="Helvetica Neue"/>
              </a:rPr>
              <a:t>two groups of research</a:t>
            </a:r>
            <a:r>
              <a:rPr lang="en-US" altLang="zh-CN" sz="2200" noProof="0" dirty="0">
                <a:effectLst/>
                <a:latin typeface="+mn-lt"/>
                <a:ea typeface="+mn-ea"/>
                <a:cs typeface="+mn-cs"/>
                <a:sym typeface="Helvetica Neue"/>
              </a:rPr>
              <a:t> from UPJV. It focuses on </a:t>
            </a:r>
            <a:r>
              <a:rPr lang="en-US" altLang="zh-CN" sz="2200" u="sng" noProof="0" dirty="0">
                <a:effectLst/>
                <a:latin typeface="+mn-lt"/>
                <a:ea typeface="+mn-ea"/>
                <a:cs typeface="+mn-cs"/>
                <a:sym typeface="Helvetica Neue"/>
              </a:rPr>
              <a:t>materials engineering</a:t>
            </a:r>
            <a:r>
              <a:rPr lang="en-US" altLang="zh-CN" sz="2200" noProof="0" dirty="0">
                <a:effectLst/>
                <a:latin typeface="+mn-lt"/>
                <a:ea typeface="+mn-ea"/>
                <a:cs typeface="+mn-cs"/>
                <a:sym typeface="Helvetica Neue"/>
              </a:rPr>
              <a:t> and the </a:t>
            </a:r>
            <a:r>
              <a:rPr lang="en-US" altLang="zh-CN" sz="2200" u="sng" noProof="0" dirty="0">
                <a:effectLst/>
                <a:latin typeface="+mn-lt"/>
                <a:ea typeface="+mn-ea"/>
                <a:cs typeface="+mn-cs"/>
                <a:sym typeface="Helvetica Neue"/>
              </a:rPr>
              <a:t>modeling of complex systems</a:t>
            </a:r>
            <a:r>
              <a:rPr lang="en-US" altLang="zh-CN" sz="2200" noProof="0" dirty="0">
                <a:effectLst/>
                <a:latin typeface="+mn-lt"/>
                <a:ea typeface="+mn-ea"/>
                <a:cs typeface="+mn-cs"/>
                <a:sym typeface="Helvetica Neue"/>
              </a:rPr>
              <a:t>. </a:t>
            </a:r>
          </a:p>
          <a:p>
            <a:endParaRPr lang="en-US" altLang="zh-CN" sz="2200" noProof="0" dirty="0">
              <a:effectLst/>
              <a:latin typeface="+mn-lt"/>
              <a:ea typeface="+mn-ea"/>
              <a:cs typeface="+mn-cs"/>
              <a:sym typeface="Helvetica Neue"/>
            </a:endParaRPr>
          </a:p>
          <a:p>
            <a:r>
              <a:rPr lang="en-US" altLang="zh-CN" sz="2200" noProof="0" dirty="0">
                <a:effectLst/>
                <a:latin typeface="+mn-lt"/>
                <a:ea typeface="+mn-ea"/>
                <a:cs typeface="+mn-cs"/>
                <a:sym typeface="Helvetica Neue"/>
              </a:rPr>
              <a:t>In 2012 (two thousands and twelve), it was reorganized to four themes, under two principal aspects.</a:t>
            </a:r>
          </a:p>
          <a:p>
            <a:endParaRPr kumimoji="1" lang="zh-CN" altLang="en-US" dirty="0"/>
          </a:p>
        </p:txBody>
      </p:sp>
    </p:spTree>
    <p:extLst>
      <p:ext uri="{BB962C8B-B14F-4D97-AF65-F5344CB8AC3E}">
        <p14:creationId xmlns:p14="http://schemas.microsoft.com/office/powerpoint/2010/main" val="181134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2200" noProof="0" dirty="0">
                <a:effectLst/>
                <a:latin typeface="+mn-lt"/>
                <a:ea typeface="+mn-ea"/>
                <a:cs typeface="+mn-cs"/>
                <a:sym typeface="Helvetica Neue"/>
              </a:rPr>
              <a:t>Composed with more than 51 permanent workers, which include 41 researchers, this laboratory implements many activities about </a:t>
            </a:r>
            <a:r>
              <a:rPr lang="en-US" altLang="zh-CN" sz="2200" u="sng" noProof="0" dirty="0">
                <a:effectLst/>
                <a:latin typeface="+mn-lt"/>
                <a:ea typeface="+mn-ea"/>
                <a:cs typeface="+mn-cs"/>
                <a:sym typeface="Helvetica Neue"/>
              </a:rPr>
              <a:t>the efficient use</a:t>
            </a:r>
            <a:r>
              <a:rPr lang="en-US" altLang="zh-CN" sz="2200" noProof="0" dirty="0">
                <a:effectLst/>
                <a:latin typeface="+mn-lt"/>
                <a:ea typeface="+mn-ea"/>
                <a:cs typeface="+mn-cs"/>
                <a:sym typeface="Helvetica Neue"/>
              </a:rPr>
              <a:t> of </a:t>
            </a:r>
            <a:r>
              <a:rPr lang="en-US" altLang="zh-CN" sz="2200" u="sng" noProof="0" dirty="0">
                <a:effectLst/>
                <a:latin typeface="+mn-lt"/>
                <a:ea typeface="+mn-ea"/>
                <a:cs typeface="+mn-cs"/>
                <a:sym typeface="Helvetica Neue"/>
              </a:rPr>
              <a:t>energy resources</a:t>
            </a:r>
            <a:r>
              <a:rPr lang="en-US" altLang="zh-CN" sz="2200" noProof="0" dirty="0">
                <a:effectLst/>
                <a:latin typeface="+mn-lt"/>
                <a:ea typeface="+mn-ea"/>
                <a:cs typeface="+mn-cs"/>
                <a:sym typeface="Helvetica Neue"/>
              </a:rPr>
              <a:t> for </a:t>
            </a:r>
            <a:r>
              <a:rPr lang="en-US" altLang="zh-CN" sz="2200" u="sng" noProof="0" dirty="0">
                <a:effectLst/>
                <a:latin typeface="+mn-lt"/>
                <a:ea typeface="+mn-ea"/>
                <a:cs typeface="+mn-cs"/>
                <a:sym typeface="Helvetica Neue"/>
              </a:rPr>
              <a:t>sustainable development</a:t>
            </a:r>
            <a:r>
              <a:rPr lang="en-US" altLang="zh-CN" sz="2200" noProof="0" dirty="0">
                <a:effectLst/>
                <a:latin typeface="+mn-lt"/>
                <a:ea typeface="+mn-ea"/>
                <a:cs typeface="+mn-cs"/>
                <a:sym typeface="Helvetica Neue"/>
              </a:rPr>
              <a:t>.</a:t>
            </a:r>
          </a:p>
          <a:p>
            <a:endParaRPr lang="en-US" altLang="zh-CN" sz="2200" noProof="0" dirty="0">
              <a:effectLst/>
              <a:latin typeface="+mn-lt"/>
              <a:ea typeface="+mn-ea"/>
              <a:cs typeface="+mn-cs"/>
              <a:sym typeface="Helvetica Neue"/>
            </a:endParaRPr>
          </a:p>
          <a:p>
            <a:r>
              <a:rPr lang="en-US" altLang="zh-CN" sz="2200" noProof="0" dirty="0">
                <a:effectLst/>
                <a:latin typeface="+mn-lt"/>
                <a:ea typeface="+mn-ea"/>
                <a:cs typeface="+mn-cs"/>
                <a:sym typeface="Helvetica Neue"/>
              </a:rPr>
              <a:t>As for me, I belongs to the theme 3, "Intelligent system".</a:t>
            </a:r>
          </a:p>
          <a:p>
            <a:endParaRPr lang="en-US" altLang="zh-CN" sz="2200" noProof="0" dirty="0">
              <a:effectLst/>
              <a:latin typeface="+mn-lt"/>
              <a:ea typeface="+mn-ea"/>
              <a:cs typeface="+mn-cs"/>
              <a:sym typeface="Helvetica Neue"/>
            </a:endParaRPr>
          </a:p>
          <a:p>
            <a:r>
              <a:rPr lang="en-US" altLang="zh-CN" sz="2200" noProof="0" dirty="0">
                <a:effectLst/>
                <a:latin typeface="+mn-lt"/>
                <a:ea typeface="+mn-ea"/>
                <a:cs typeface="+mn-cs"/>
                <a:sym typeface="Helvetica Neue"/>
              </a:rPr>
              <a:t>LTI a </a:t>
            </a:r>
            <a:r>
              <a:rPr lang="en-US" altLang="zh-CN" sz="2200" noProof="0" dirty="0" err="1">
                <a:effectLst/>
                <a:latin typeface="+mn-lt"/>
                <a:ea typeface="+mn-ea"/>
                <a:cs typeface="+mn-cs"/>
                <a:sym typeface="Helvetica Neue"/>
              </a:rPr>
              <a:t>réalisé</a:t>
            </a:r>
            <a:r>
              <a:rPr lang="en-US" altLang="zh-CN" sz="2200" noProof="0" dirty="0">
                <a:effectLst/>
                <a:latin typeface="+mn-lt"/>
                <a:ea typeface="+mn-ea"/>
                <a:cs typeface="+mn-cs"/>
                <a:sym typeface="Helvetica Neue"/>
              </a:rPr>
              <a:t> un </a:t>
            </a:r>
            <a:r>
              <a:rPr lang="en-US" altLang="zh-CN" sz="2200" noProof="0" dirty="0" err="1">
                <a:effectLst/>
                <a:latin typeface="+mn-lt"/>
                <a:ea typeface="+mn-ea"/>
                <a:cs typeface="+mn-cs"/>
                <a:sym typeface="Helvetica Neue"/>
              </a:rPr>
              <a:t>projet</a:t>
            </a:r>
            <a:r>
              <a:rPr lang="en-US" altLang="zh-CN" sz="2200" noProof="0" dirty="0">
                <a:effectLst/>
                <a:latin typeface="+mn-lt"/>
                <a:ea typeface="+mn-ea"/>
                <a:cs typeface="+mn-cs"/>
                <a:sym typeface="Helvetica Neue"/>
              </a:rPr>
              <a:t> </a:t>
            </a:r>
            <a:r>
              <a:rPr lang="en-US" altLang="zh-CN" sz="2200" noProof="0" dirty="0" err="1">
                <a:effectLst/>
                <a:latin typeface="+mn-lt"/>
                <a:ea typeface="+mn-ea"/>
                <a:cs typeface="+mn-cs"/>
                <a:sym typeface="Helvetica Neue"/>
              </a:rPr>
              <a:t>s'appelle</a:t>
            </a:r>
            <a:r>
              <a:rPr lang="en-US" altLang="zh-CN" sz="2200" noProof="0" dirty="0">
                <a:effectLst/>
                <a:latin typeface="+mn-lt"/>
                <a:ea typeface="+mn-ea"/>
                <a:cs typeface="+mn-cs"/>
                <a:sym typeface="Helvetica Neue"/>
              </a:rPr>
              <a:t> "</a:t>
            </a:r>
            <a:r>
              <a:rPr lang="en-US" altLang="zh-CN" sz="2200" noProof="0" dirty="0" err="1">
                <a:effectLst/>
                <a:latin typeface="+mn-lt"/>
                <a:ea typeface="+mn-ea"/>
                <a:cs typeface="+mn-cs"/>
                <a:sym typeface="Helvetica Neue"/>
              </a:rPr>
              <a:t>AliceTHER</a:t>
            </a:r>
            <a:r>
              <a:rPr lang="en-US" altLang="zh-CN" sz="2200" noProof="0" dirty="0">
                <a:effectLst/>
                <a:latin typeface="+mn-lt"/>
                <a:ea typeface="+mn-ea"/>
                <a:cs typeface="+mn-cs"/>
                <a:sym typeface="Helvetica Neue"/>
              </a:rPr>
              <a:t>"</a:t>
            </a:r>
          </a:p>
        </p:txBody>
      </p:sp>
    </p:spTree>
    <p:extLst>
      <p:ext uri="{BB962C8B-B14F-4D97-AF65-F5344CB8AC3E}">
        <p14:creationId xmlns:p14="http://schemas.microsoft.com/office/powerpoint/2010/main" val="1157169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LTI a réalisé un projet s'appelle "</a:t>
            </a:r>
            <a:r>
              <a:rPr lang="fr-FR" altLang="zh-CN" sz="2200" dirty="0" err="1">
                <a:effectLst/>
                <a:latin typeface="+mn-lt"/>
                <a:ea typeface="+mn-ea"/>
                <a:cs typeface="+mn-cs"/>
                <a:sym typeface="Helvetica Neue"/>
              </a:rPr>
              <a:t>AliceTHER</a:t>
            </a:r>
            <a:r>
              <a:rPr lang="fr-FR" altLang="zh-CN" sz="2200" dirty="0">
                <a:effectLst/>
                <a:latin typeface="+mn-lt"/>
                <a:ea typeface="+mn-ea"/>
                <a:cs typeface="+mn-cs"/>
                <a:sym typeface="Helvetica Neue"/>
              </a:rPr>
              <a:t>", dont le but est de réaliser un système intelligent permettant de réduire les consommations en énergie, en prenant en compte son environnement.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Par exemple, il a arrivé de gérer l'allumage du chauffage, selon la présence ou non des habitants.</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Pour moi, est de continuer plus loin. Je travail sur un projet "</a:t>
            </a:r>
            <a:r>
              <a:rPr lang="fr-FR" altLang="zh-CN" sz="2200" dirty="0" err="1">
                <a:effectLst/>
                <a:latin typeface="+mn-lt"/>
                <a:ea typeface="+mn-ea"/>
                <a:cs typeface="+mn-cs"/>
                <a:sym typeface="Helvetica Neue"/>
              </a:rPr>
              <a:t>Intuitiv</a:t>
            </a:r>
            <a:r>
              <a:rPr lang="fr-FR" altLang="zh-CN" sz="2200" dirty="0">
                <a:effectLst/>
                <a:latin typeface="+mn-lt"/>
                <a:ea typeface="+mn-ea"/>
                <a:cs typeface="+mn-cs"/>
                <a:sym typeface="Helvetica Neue"/>
              </a:rPr>
              <a:t>", c'est la suite du projet "</a:t>
            </a:r>
            <a:r>
              <a:rPr lang="fr-FR" altLang="zh-CN" sz="2200" dirty="0" err="1">
                <a:effectLst/>
                <a:latin typeface="+mn-lt"/>
                <a:ea typeface="+mn-ea"/>
                <a:cs typeface="+mn-cs"/>
                <a:sym typeface="Helvetica Neue"/>
              </a:rPr>
              <a:t>AliceTHER</a:t>
            </a:r>
            <a:r>
              <a:rPr lang="fr-FR" altLang="zh-CN" sz="2200" dirty="0">
                <a:effectLst/>
                <a:latin typeface="+mn-lt"/>
                <a:ea typeface="+mn-ea"/>
                <a:cs typeface="+mn-cs"/>
                <a:sym typeface="Helvetica Neue"/>
              </a:rPr>
              <a:t>".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Son but est de réaliser le système encore plus intelligent, car il n'est pas toujours facile de capturer la présence ou l'absence.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On doit déterminer la présence ou l'absence selon les variables plus détectable, par exemple, le niveau de bruit.</a:t>
            </a:r>
          </a:p>
        </p:txBody>
      </p:sp>
    </p:spTree>
    <p:extLst>
      <p:ext uri="{BB962C8B-B14F-4D97-AF65-F5344CB8AC3E}">
        <p14:creationId xmlns:p14="http://schemas.microsoft.com/office/powerpoint/2010/main" val="286906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Niveau de bruit haut -&gt; grande probabilité que c’est présent.</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Nous avons modélisé avec un modèle "HMM", qui vaut dire le modèle de Markov caché.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Par la suite, je vais vous présenter d'abord la chaine de Markov, et puis chaîne de Markov caché.</a:t>
            </a:r>
          </a:p>
        </p:txBody>
      </p:sp>
    </p:spTree>
    <p:extLst>
      <p:ext uri="{BB962C8B-B14F-4D97-AF65-F5344CB8AC3E}">
        <p14:creationId xmlns:p14="http://schemas.microsoft.com/office/powerpoint/2010/main" val="51923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Nous décrivons comme une graphe mathématique, ou on peux dire un automate.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Chaque état de notre habitant, présence et absence, est représenté par un état, </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et chaque arc représente une probabilité d’aller d’un sommet à un autre. </a:t>
            </a:r>
          </a:p>
          <a:p>
            <a:endParaRPr lang="fr-FR" altLang="zh-CN" sz="2200" dirty="0">
              <a:effectLst/>
              <a:latin typeface="+mn-lt"/>
              <a:ea typeface="+mn-ea"/>
              <a:cs typeface="+mn-cs"/>
              <a:sym typeface="Helvetica Neue"/>
            </a:endParaRPr>
          </a:p>
          <a:p>
            <a:r>
              <a:rPr lang="fr-FR" altLang="zh-CN" sz="2200">
                <a:effectLst/>
                <a:latin typeface="+mn-lt"/>
                <a:ea typeface="+mn-ea"/>
                <a:cs typeface="+mn-cs"/>
                <a:sym typeface="Helvetica Neue"/>
              </a:rPr>
              <a:t>Nous avons </a:t>
            </a:r>
            <a:r>
              <a:rPr lang="fr-FR" altLang="zh-CN" sz="2200" dirty="0">
                <a:effectLst/>
                <a:latin typeface="+mn-lt"/>
                <a:ea typeface="+mn-ea"/>
                <a:cs typeface="+mn-cs"/>
                <a:sym typeface="Helvetica Neue"/>
              </a:rPr>
              <a:t>donc une matrice stochastique. </a:t>
            </a:r>
          </a:p>
        </p:txBody>
      </p:sp>
    </p:spTree>
    <p:extLst>
      <p:ext uri="{BB962C8B-B14F-4D97-AF65-F5344CB8AC3E}">
        <p14:creationId xmlns:p14="http://schemas.microsoft.com/office/powerpoint/2010/main" val="138638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dirty="0">
                <a:effectLst/>
                <a:latin typeface="+mn-lt"/>
                <a:ea typeface="+mn-ea"/>
                <a:cs typeface="+mn-cs"/>
                <a:sym typeface="Helvetica Neue"/>
              </a:rPr>
              <a:t>On représente l'écoulement du temps de manière discrète. l’état du t+1 ne dépend que l’état du </a:t>
            </a:r>
            <a:r>
              <a:rPr lang="fr-FR" altLang="zh-CN" sz="2200" dirty="0" err="1">
                <a:effectLst/>
                <a:latin typeface="+mn-lt"/>
                <a:ea typeface="+mn-ea"/>
                <a:cs typeface="+mn-cs"/>
                <a:sym typeface="Helvetica Neue"/>
              </a:rPr>
              <a:t>t</a:t>
            </a:r>
            <a:r>
              <a:rPr lang="fr-FR" altLang="zh-CN" sz="2200" dirty="0">
                <a:effectLst/>
                <a:latin typeface="+mn-lt"/>
                <a:ea typeface="+mn-ea"/>
                <a:cs typeface="+mn-cs"/>
                <a:sym typeface="Helvetica Neue"/>
              </a:rPr>
              <a:t>. C’est exactement la propriété de Markov. On dit que c’est une limité (absence) de mémoire.</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Si on prend une unité de temps, par exemple une heure, et on peux lier plusieurs chaîne de Markov</a:t>
            </a:r>
          </a:p>
          <a:p>
            <a:endParaRPr kumimoji="1" lang="zh-CN" altLang="en-US" dirty="0"/>
          </a:p>
        </p:txBody>
      </p:sp>
    </p:spTree>
    <p:extLst>
      <p:ext uri="{BB962C8B-B14F-4D97-AF65-F5344CB8AC3E}">
        <p14:creationId xmlns:p14="http://schemas.microsoft.com/office/powerpoint/2010/main" val="76972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fr-FR" altLang="zh-CN" sz="2200" u="sng" dirty="0">
                <a:effectLst/>
                <a:latin typeface="+mn-lt"/>
                <a:ea typeface="+mn-ea"/>
                <a:cs typeface="+mn-cs"/>
                <a:sym typeface="Helvetica Neue"/>
              </a:rPr>
              <a:t>Si on prend une unité de temps, par exemple une heure, et on peux lier plusieurs chaîne de Markov,</a:t>
            </a:r>
            <a:r>
              <a:rPr lang="fr-FR" altLang="zh-CN" sz="2200" dirty="0">
                <a:effectLst/>
                <a:latin typeface="+mn-lt"/>
                <a:ea typeface="+mn-ea"/>
                <a:cs typeface="+mn-cs"/>
                <a:sym typeface="Helvetica Neue"/>
              </a:rPr>
              <a:t> on a donc obtenue une chaîne comme ça. C’est la chaîne de Markov à temps discrète.</a:t>
            </a:r>
          </a:p>
          <a:p>
            <a:endParaRPr lang="fr-FR" altLang="zh-CN" sz="2200" dirty="0">
              <a:effectLst/>
              <a:latin typeface="+mn-lt"/>
              <a:ea typeface="+mn-ea"/>
              <a:cs typeface="+mn-cs"/>
              <a:sym typeface="Helvetica Neue"/>
            </a:endParaRPr>
          </a:p>
          <a:p>
            <a:r>
              <a:rPr lang="fr-FR" altLang="zh-CN" sz="2200" dirty="0">
                <a:effectLst/>
                <a:latin typeface="+mn-lt"/>
                <a:ea typeface="+mn-ea"/>
                <a:cs typeface="+mn-cs"/>
                <a:sym typeface="Helvetica Neue"/>
              </a:rPr>
              <a:t>On reprend le schéma de la chaîne de Markov normal.</a:t>
            </a:r>
          </a:p>
          <a:p>
            <a:endParaRPr kumimoji="1" lang="zh-CN" altLang="en-US" dirty="0"/>
          </a:p>
        </p:txBody>
      </p:sp>
    </p:spTree>
    <p:extLst>
      <p:ext uri="{BB962C8B-B14F-4D97-AF65-F5344CB8AC3E}">
        <p14:creationId xmlns:p14="http://schemas.microsoft.com/office/powerpoint/2010/main" val="67601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Kai YANG"/>
          <p:cNvSpPr txBox="1">
            <a:spLocks noGrp="1"/>
          </p:cNvSpPr>
          <p:nvPr>
            <p:ph type="body" idx="21"/>
          </p:nvPr>
        </p:nvSpPr>
        <p:spPr>
          <a:xfrm>
            <a:off x="6179057" y="9891427"/>
            <a:ext cx="11632196" cy="6369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algn="ctr" defTabSz="825500">
              <a:defRPr sz="3600"/>
            </a:lvl1pPr>
          </a:lstStyle>
          <a:p>
            <a:r>
              <a:t>Kai YANG</a:t>
            </a:r>
          </a:p>
        </p:txBody>
      </p:sp>
      <p:sp>
        <p:nvSpPr>
          <p:cNvPr id="165" name="Stage"/>
          <p:cNvSpPr txBox="1">
            <a:spLocks noGrp="1"/>
          </p:cNvSpPr>
          <p:nvPr>
            <p:ph type="ctrTitle"/>
          </p:nvPr>
        </p:nvSpPr>
        <p:spPr>
          <a:xfrm>
            <a:off x="1009653" y="2574991"/>
            <a:ext cx="21971004" cy="4648201"/>
          </a:xfrm>
          <a:prstGeom prst="rect">
            <a:avLst/>
          </a:prstGeom>
        </p:spPr>
        <p:txBody>
          <a:bodyPr anchor="ctr"/>
          <a:lstStyle>
            <a:lvl1pPr algn="ctr">
              <a:defRPr sz="20000" spc="-400"/>
            </a:lvl1pPr>
          </a:lstStyle>
          <a:p>
            <a:r>
              <a:t>Stage</a:t>
            </a:r>
          </a:p>
        </p:txBody>
      </p:sp>
      <p:sp>
        <p:nvSpPr>
          <p:cNvPr id="166" name="Laboratoire des Technologies Innovantes (LTI)"/>
          <p:cNvSpPr txBox="1">
            <a:spLocks noGrp="1"/>
          </p:cNvSpPr>
          <p:nvPr>
            <p:ph type="subTitle" sz="quarter" idx="1"/>
          </p:nvPr>
        </p:nvSpPr>
        <p:spPr>
          <a:xfrm>
            <a:off x="1206500" y="7604809"/>
            <a:ext cx="21971000" cy="1905001"/>
          </a:xfrm>
          <a:prstGeom prst="rect">
            <a:avLst/>
          </a:prstGeom>
        </p:spPr>
        <p:txBody>
          <a:bodyPr/>
          <a:lstStyle>
            <a:lvl1pPr algn="ctr"/>
          </a:lstStyle>
          <a:p>
            <a:r>
              <a:t>Laboratoire des Technologies Innovantes (LTI)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6723D0-9733-A444-AB64-AE30F7C2BD3A}"/>
              </a:ext>
            </a:extLst>
          </p:cNvPr>
          <p:cNvPicPr>
            <a:picLocks noChangeAspect="1"/>
          </p:cNvPicPr>
          <p:nvPr/>
        </p:nvPicPr>
        <p:blipFill>
          <a:blip r:embed="rId3"/>
          <a:stretch>
            <a:fillRect/>
          </a:stretch>
        </p:blipFill>
        <p:spPr>
          <a:xfrm>
            <a:off x="2425954" y="1931670"/>
            <a:ext cx="12509500" cy="4000500"/>
          </a:xfrm>
          <a:prstGeom prst="rect">
            <a:avLst/>
          </a:prstGeom>
        </p:spPr>
      </p:pic>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4"/>
          <a:stretch>
            <a:fillRect/>
          </a:stretch>
        </p:blipFill>
        <p:spPr>
          <a:xfrm>
            <a:off x="16928592" y="3100324"/>
            <a:ext cx="4572000" cy="1955800"/>
          </a:xfrm>
          <a:prstGeom prst="rect">
            <a:avLst/>
          </a:prstGeom>
        </p:spPr>
      </p:pic>
      <p:pic>
        <p:nvPicPr>
          <p:cNvPr id="2" name="图片 1">
            <a:extLst>
              <a:ext uri="{FF2B5EF4-FFF2-40B4-BE49-F238E27FC236}">
                <a16:creationId xmlns:a16="http://schemas.microsoft.com/office/drawing/2014/main" id="{396C9E9A-52AB-9649-BD11-548D9136C210}"/>
              </a:ext>
            </a:extLst>
          </p:cNvPr>
          <p:cNvPicPr>
            <a:picLocks noChangeAspect="1"/>
          </p:cNvPicPr>
          <p:nvPr/>
        </p:nvPicPr>
        <p:blipFill>
          <a:blip r:embed="rId5"/>
          <a:stretch>
            <a:fillRect/>
          </a:stretch>
        </p:blipFill>
        <p:spPr>
          <a:xfrm>
            <a:off x="5696966" y="7946898"/>
            <a:ext cx="6845300" cy="3162300"/>
          </a:xfrm>
          <a:prstGeom prst="rect">
            <a:avLst/>
          </a:prstGeom>
        </p:spPr>
      </p:pic>
    </p:spTree>
    <p:extLst>
      <p:ext uri="{BB962C8B-B14F-4D97-AF65-F5344CB8AC3E}">
        <p14:creationId xmlns:p14="http://schemas.microsoft.com/office/powerpoint/2010/main" val="3885402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6723D0-9733-A444-AB64-AE30F7C2BD3A}"/>
              </a:ext>
            </a:extLst>
          </p:cNvPr>
          <p:cNvPicPr>
            <a:picLocks noChangeAspect="1"/>
          </p:cNvPicPr>
          <p:nvPr/>
        </p:nvPicPr>
        <p:blipFill>
          <a:blip r:embed="rId3"/>
          <a:stretch>
            <a:fillRect/>
          </a:stretch>
        </p:blipFill>
        <p:spPr>
          <a:xfrm>
            <a:off x="2425954" y="1931670"/>
            <a:ext cx="12509500" cy="4000500"/>
          </a:xfrm>
          <a:prstGeom prst="rect">
            <a:avLst/>
          </a:prstGeom>
        </p:spPr>
      </p:pic>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4"/>
          <a:stretch>
            <a:fillRect/>
          </a:stretch>
        </p:blipFill>
        <p:spPr>
          <a:xfrm>
            <a:off x="16928592" y="3100324"/>
            <a:ext cx="4572000" cy="1955800"/>
          </a:xfrm>
          <a:prstGeom prst="rect">
            <a:avLst/>
          </a:prstGeom>
        </p:spPr>
      </p:pic>
      <p:pic>
        <p:nvPicPr>
          <p:cNvPr id="3" name="图片 2">
            <a:extLst>
              <a:ext uri="{FF2B5EF4-FFF2-40B4-BE49-F238E27FC236}">
                <a16:creationId xmlns:a16="http://schemas.microsoft.com/office/drawing/2014/main" id="{B56D3537-A63C-F945-A551-1988BB27C755}"/>
              </a:ext>
            </a:extLst>
          </p:cNvPr>
          <p:cNvPicPr>
            <a:picLocks noChangeAspect="1"/>
          </p:cNvPicPr>
          <p:nvPr/>
        </p:nvPicPr>
        <p:blipFill>
          <a:blip r:embed="rId5"/>
          <a:stretch>
            <a:fillRect/>
          </a:stretch>
        </p:blipFill>
        <p:spPr>
          <a:xfrm>
            <a:off x="3899154" y="5851652"/>
            <a:ext cx="9563100" cy="5816600"/>
          </a:xfrm>
          <a:prstGeom prst="rect">
            <a:avLst/>
          </a:prstGeom>
        </p:spPr>
      </p:pic>
      <p:pic>
        <p:nvPicPr>
          <p:cNvPr id="4" name="图片 3">
            <a:extLst>
              <a:ext uri="{FF2B5EF4-FFF2-40B4-BE49-F238E27FC236}">
                <a16:creationId xmlns:a16="http://schemas.microsoft.com/office/drawing/2014/main" id="{5CAD8F6A-7D74-E54B-837D-FF3894E8FA2E}"/>
              </a:ext>
            </a:extLst>
          </p:cNvPr>
          <p:cNvPicPr>
            <a:picLocks noChangeAspect="1"/>
          </p:cNvPicPr>
          <p:nvPr/>
        </p:nvPicPr>
        <p:blipFill>
          <a:blip r:embed="rId6"/>
          <a:stretch>
            <a:fillRect/>
          </a:stretch>
        </p:blipFill>
        <p:spPr>
          <a:xfrm>
            <a:off x="13877036" y="7526020"/>
            <a:ext cx="8407400" cy="1955800"/>
          </a:xfrm>
          <a:prstGeom prst="rect">
            <a:avLst/>
          </a:prstGeom>
        </p:spPr>
      </p:pic>
    </p:spTree>
    <p:extLst>
      <p:ext uri="{BB962C8B-B14F-4D97-AF65-F5344CB8AC3E}">
        <p14:creationId xmlns:p14="http://schemas.microsoft.com/office/powerpoint/2010/main" val="3557301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6723D0-9733-A444-AB64-AE30F7C2BD3A}"/>
              </a:ext>
            </a:extLst>
          </p:cNvPr>
          <p:cNvPicPr>
            <a:picLocks noChangeAspect="1"/>
          </p:cNvPicPr>
          <p:nvPr/>
        </p:nvPicPr>
        <p:blipFill>
          <a:blip r:embed="rId3"/>
          <a:stretch>
            <a:fillRect/>
          </a:stretch>
        </p:blipFill>
        <p:spPr>
          <a:xfrm>
            <a:off x="2425954" y="1931670"/>
            <a:ext cx="12509500" cy="4000500"/>
          </a:xfrm>
          <a:prstGeom prst="rect">
            <a:avLst/>
          </a:prstGeom>
        </p:spPr>
      </p:pic>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4"/>
          <a:stretch>
            <a:fillRect/>
          </a:stretch>
        </p:blipFill>
        <p:spPr>
          <a:xfrm>
            <a:off x="16818864" y="1710436"/>
            <a:ext cx="4572000" cy="1955800"/>
          </a:xfrm>
          <a:prstGeom prst="rect">
            <a:avLst/>
          </a:prstGeom>
        </p:spPr>
      </p:pic>
      <p:pic>
        <p:nvPicPr>
          <p:cNvPr id="3" name="图片 2">
            <a:extLst>
              <a:ext uri="{FF2B5EF4-FFF2-40B4-BE49-F238E27FC236}">
                <a16:creationId xmlns:a16="http://schemas.microsoft.com/office/drawing/2014/main" id="{B56D3537-A63C-F945-A551-1988BB27C755}"/>
              </a:ext>
            </a:extLst>
          </p:cNvPr>
          <p:cNvPicPr>
            <a:picLocks noChangeAspect="1"/>
          </p:cNvPicPr>
          <p:nvPr/>
        </p:nvPicPr>
        <p:blipFill>
          <a:blip r:embed="rId5"/>
          <a:stretch>
            <a:fillRect/>
          </a:stretch>
        </p:blipFill>
        <p:spPr>
          <a:xfrm>
            <a:off x="3899154" y="5851652"/>
            <a:ext cx="9563100" cy="5816600"/>
          </a:xfrm>
          <a:prstGeom prst="rect">
            <a:avLst/>
          </a:prstGeom>
        </p:spPr>
      </p:pic>
      <p:pic>
        <p:nvPicPr>
          <p:cNvPr id="4" name="图片 3">
            <a:extLst>
              <a:ext uri="{FF2B5EF4-FFF2-40B4-BE49-F238E27FC236}">
                <a16:creationId xmlns:a16="http://schemas.microsoft.com/office/drawing/2014/main" id="{5CAD8F6A-7D74-E54B-837D-FF3894E8FA2E}"/>
              </a:ext>
            </a:extLst>
          </p:cNvPr>
          <p:cNvPicPr>
            <a:picLocks noChangeAspect="1"/>
          </p:cNvPicPr>
          <p:nvPr/>
        </p:nvPicPr>
        <p:blipFill>
          <a:blip r:embed="rId6"/>
          <a:stretch>
            <a:fillRect/>
          </a:stretch>
        </p:blipFill>
        <p:spPr>
          <a:xfrm>
            <a:off x="14315948" y="4709668"/>
            <a:ext cx="8407400" cy="1955800"/>
          </a:xfrm>
          <a:prstGeom prst="rect">
            <a:avLst/>
          </a:prstGeom>
        </p:spPr>
      </p:pic>
      <p:pic>
        <p:nvPicPr>
          <p:cNvPr id="2" name="图片 1">
            <a:extLst>
              <a:ext uri="{FF2B5EF4-FFF2-40B4-BE49-F238E27FC236}">
                <a16:creationId xmlns:a16="http://schemas.microsoft.com/office/drawing/2014/main" id="{C5DA2164-687C-9747-8711-E80E9B3D96BF}"/>
              </a:ext>
            </a:extLst>
          </p:cNvPr>
          <p:cNvPicPr>
            <a:picLocks noChangeAspect="1"/>
          </p:cNvPicPr>
          <p:nvPr/>
        </p:nvPicPr>
        <p:blipFill>
          <a:blip r:embed="rId7"/>
          <a:stretch>
            <a:fillRect/>
          </a:stretch>
        </p:blipFill>
        <p:spPr>
          <a:xfrm>
            <a:off x="15544800" y="7407352"/>
            <a:ext cx="5354574" cy="5041441"/>
          </a:xfrm>
          <a:prstGeom prst="rect">
            <a:avLst/>
          </a:prstGeom>
        </p:spPr>
      </p:pic>
    </p:spTree>
    <p:extLst>
      <p:ext uri="{BB962C8B-B14F-4D97-AF65-F5344CB8AC3E}">
        <p14:creationId xmlns:p14="http://schemas.microsoft.com/office/powerpoint/2010/main" val="1092914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3"/>
          <a:stretch>
            <a:fillRect/>
          </a:stretch>
        </p:blipFill>
        <p:spPr>
          <a:xfrm>
            <a:off x="8735568" y="2917444"/>
            <a:ext cx="4572000" cy="1955800"/>
          </a:xfrm>
          <a:prstGeom prst="rect">
            <a:avLst/>
          </a:prstGeom>
        </p:spPr>
      </p:pic>
      <p:pic>
        <p:nvPicPr>
          <p:cNvPr id="4" name="图片 3">
            <a:extLst>
              <a:ext uri="{FF2B5EF4-FFF2-40B4-BE49-F238E27FC236}">
                <a16:creationId xmlns:a16="http://schemas.microsoft.com/office/drawing/2014/main" id="{5CAD8F6A-7D74-E54B-837D-FF3894E8FA2E}"/>
              </a:ext>
            </a:extLst>
          </p:cNvPr>
          <p:cNvPicPr>
            <a:picLocks noChangeAspect="1"/>
          </p:cNvPicPr>
          <p:nvPr/>
        </p:nvPicPr>
        <p:blipFill>
          <a:blip r:embed="rId4"/>
          <a:stretch>
            <a:fillRect/>
          </a:stretch>
        </p:blipFill>
        <p:spPr>
          <a:xfrm>
            <a:off x="14096492" y="2844292"/>
            <a:ext cx="8407400" cy="1955800"/>
          </a:xfrm>
          <a:prstGeom prst="rect">
            <a:avLst/>
          </a:prstGeom>
        </p:spPr>
      </p:pic>
      <p:pic>
        <p:nvPicPr>
          <p:cNvPr id="2" name="图片 1">
            <a:extLst>
              <a:ext uri="{FF2B5EF4-FFF2-40B4-BE49-F238E27FC236}">
                <a16:creationId xmlns:a16="http://schemas.microsoft.com/office/drawing/2014/main" id="{C5DA2164-687C-9747-8711-E80E9B3D96BF}"/>
              </a:ext>
            </a:extLst>
          </p:cNvPr>
          <p:cNvPicPr>
            <a:picLocks noChangeAspect="1"/>
          </p:cNvPicPr>
          <p:nvPr/>
        </p:nvPicPr>
        <p:blipFill>
          <a:blip r:embed="rId5"/>
          <a:stretch>
            <a:fillRect/>
          </a:stretch>
        </p:blipFill>
        <p:spPr>
          <a:xfrm>
            <a:off x="2194560" y="1152856"/>
            <a:ext cx="5354574" cy="5041441"/>
          </a:xfrm>
          <a:prstGeom prst="rect">
            <a:avLst/>
          </a:prstGeom>
        </p:spPr>
      </p:pic>
      <p:pic>
        <p:nvPicPr>
          <p:cNvPr id="5" name="图片 4">
            <a:extLst>
              <a:ext uri="{FF2B5EF4-FFF2-40B4-BE49-F238E27FC236}">
                <a16:creationId xmlns:a16="http://schemas.microsoft.com/office/drawing/2014/main" id="{146C0775-E3D5-0F4B-9285-B31628408B2E}"/>
              </a:ext>
            </a:extLst>
          </p:cNvPr>
          <p:cNvPicPr>
            <a:picLocks noChangeAspect="1"/>
          </p:cNvPicPr>
          <p:nvPr/>
        </p:nvPicPr>
        <p:blipFill>
          <a:blip r:embed="rId6"/>
          <a:stretch>
            <a:fillRect/>
          </a:stretch>
        </p:blipFill>
        <p:spPr>
          <a:xfrm>
            <a:off x="1543304" y="7214616"/>
            <a:ext cx="21590000" cy="4114800"/>
          </a:xfrm>
          <a:prstGeom prst="rect">
            <a:avLst/>
          </a:prstGeom>
        </p:spPr>
      </p:pic>
    </p:spTree>
    <p:extLst>
      <p:ext uri="{BB962C8B-B14F-4D97-AF65-F5344CB8AC3E}">
        <p14:creationId xmlns:p14="http://schemas.microsoft.com/office/powerpoint/2010/main" val="360809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FEA47B-8E9F-0643-9DCB-177F48AB34E2}"/>
              </a:ext>
            </a:extLst>
          </p:cNvPr>
          <p:cNvPicPr>
            <a:picLocks noChangeAspect="1"/>
          </p:cNvPicPr>
          <p:nvPr/>
        </p:nvPicPr>
        <p:blipFill>
          <a:blip r:embed="rId3"/>
          <a:stretch>
            <a:fillRect/>
          </a:stretch>
        </p:blipFill>
        <p:spPr>
          <a:xfrm>
            <a:off x="5489956" y="1303020"/>
            <a:ext cx="13843000" cy="5257800"/>
          </a:xfrm>
          <a:prstGeom prst="rect">
            <a:avLst/>
          </a:prstGeom>
        </p:spPr>
      </p:pic>
      <p:pic>
        <p:nvPicPr>
          <p:cNvPr id="8" name="图片 7">
            <a:extLst>
              <a:ext uri="{FF2B5EF4-FFF2-40B4-BE49-F238E27FC236}">
                <a16:creationId xmlns:a16="http://schemas.microsoft.com/office/drawing/2014/main" id="{A880EA95-440B-484C-A883-70C1B10F6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419" y="9170126"/>
            <a:ext cx="1657350" cy="881743"/>
          </a:xfrm>
          <a:prstGeom prst="rect">
            <a:avLst/>
          </a:prstGeom>
        </p:spPr>
      </p:pic>
      <p:pic>
        <p:nvPicPr>
          <p:cNvPr id="17" name="图片 16">
            <a:extLst>
              <a:ext uri="{FF2B5EF4-FFF2-40B4-BE49-F238E27FC236}">
                <a16:creationId xmlns:a16="http://schemas.microsoft.com/office/drawing/2014/main" id="{B677EA80-2A82-FF41-A10B-D8CA2302B7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8606" y="7269988"/>
            <a:ext cx="9740900" cy="4699000"/>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3DC6A1F-8BF3-864C-98D6-D93E48937D84}"/>
                  </a:ext>
                </a:extLst>
              </p:cNvPr>
              <p:cNvSpPr/>
              <p:nvPr/>
            </p:nvSpPr>
            <p:spPr>
              <a:xfrm>
                <a:off x="5637879" y="8963968"/>
                <a:ext cx="4472250"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smtClean="0">
                          <a:solidFill>
                            <a:schemeClr val="bg2">
                              <a:lumMod val="10000"/>
                            </a:schemeClr>
                          </a:solidFill>
                          <a:latin typeface="Cambria Math" panose="02040503050406030204" pitchFamily="18" charset="0"/>
                        </a:rPr>
                        <m:t>𝜆</m:t>
                      </m:r>
                      <m:r>
                        <a:rPr lang="en-US" altLang="zh-CN" sz="6000" b="0" i="1" smtClean="0">
                          <a:solidFill>
                            <a:schemeClr val="bg2">
                              <a:lumMod val="10000"/>
                            </a:schemeClr>
                          </a:solidFill>
                          <a:latin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𝜋</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𝐴</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𝐵</m:t>
                      </m:r>
                      <m:r>
                        <a:rPr lang="en-US" altLang="zh-CN" sz="6000" b="0" i="1" smtClean="0">
                          <a:solidFill>
                            <a:schemeClr val="bg2">
                              <a:lumMod val="10000"/>
                            </a:schemeClr>
                          </a:solidFill>
                          <a:latin typeface="Cambria Math" panose="02040503050406030204" pitchFamily="18" charset="0"/>
                        </a:rPr>
                        <m:t>}</m:t>
                      </m:r>
                    </m:oMath>
                  </m:oMathPara>
                </a14:m>
                <a:endParaRPr lang="zh-CN" altLang="en-US" sz="6000" dirty="0">
                  <a:solidFill>
                    <a:schemeClr val="bg2">
                      <a:lumMod val="10000"/>
                    </a:schemeClr>
                  </a:solidFill>
                </a:endParaRPr>
              </a:p>
            </p:txBody>
          </p:sp>
        </mc:Choice>
        <mc:Fallback xmlns="">
          <p:sp>
            <p:nvSpPr>
              <p:cNvPr id="14" name="矩形 13">
                <a:extLst>
                  <a:ext uri="{FF2B5EF4-FFF2-40B4-BE49-F238E27FC236}">
                    <a16:creationId xmlns:a16="http://schemas.microsoft.com/office/drawing/2014/main" id="{23DC6A1F-8BF3-864C-98D6-D93E48937D84}"/>
                  </a:ext>
                </a:extLst>
              </p:cNvPr>
              <p:cNvSpPr>
                <a:spLocks noRot="1" noChangeAspect="1" noMove="1" noResize="1" noEditPoints="1" noAdjustHandles="1" noChangeArrowheads="1" noChangeShapeType="1" noTextEdit="1"/>
              </p:cNvSpPr>
              <p:nvPr/>
            </p:nvSpPr>
            <p:spPr>
              <a:xfrm>
                <a:off x="5637879" y="8963968"/>
                <a:ext cx="4472250" cy="1015663"/>
              </a:xfrm>
              <a:prstGeom prst="rect">
                <a:avLst/>
              </a:prstGeom>
              <a:blipFill>
                <a:blip r:embed="rId6"/>
                <a:stretch>
                  <a:fillRect l="-3693" r="-852" b="-29630"/>
                </a:stretch>
              </a:blipFill>
            </p:spPr>
            <p:txBody>
              <a:bodyPr/>
              <a:lstStyle/>
              <a:p>
                <a:r>
                  <a:rPr lang="zh-CN" altLang="en-US">
                    <a:noFill/>
                  </a:rPr>
                  <a:t> </a:t>
                </a:r>
              </a:p>
            </p:txBody>
          </p:sp>
        </mc:Fallback>
      </mc:AlternateContent>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FEA47B-8E9F-0643-9DCB-177F48AB34E2}"/>
              </a:ext>
            </a:extLst>
          </p:cNvPr>
          <p:cNvPicPr>
            <a:picLocks noChangeAspect="1"/>
          </p:cNvPicPr>
          <p:nvPr/>
        </p:nvPicPr>
        <p:blipFill>
          <a:blip r:embed="rId3"/>
          <a:stretch>
            <a:fillRect/>
          </a:stretch>
        </p:blipFill>
        <p:spPr>
          <a:xfrm>
            <a:off x="1131316" y="1303020"/>
            <a:ext cx="13843000" cy="5257800"/>
          </a:xfrm>
          <a:prstGeom prst="rect">
            <a:avLst/>
          </a:prstGeom>
        </p:spPr>
      </p:pic>
      <p:pic>
        <p:nvPicPr>
          <p:cNvPr id="4" name="图片 3">
            <a:extLst>
              <a:ext uri="{FF2B5EF4-FFF2-40B4-BE49-F238E27FC236}">
                <a16:creationId xmlns:a16="http://schemas.microsoft.com/office/drawing/2014/main" id="{F3C3E5EB-798C-B74D-A9C2-8D9848113E18}"/>
              </a:ext>
            </a:extLst>
          </p:cNvPr>
          <p:cNvPicPr>
            <a:picLocks noChangeAspect="1"/>
          </p:cNvPicPr>
          <p:nvPr/>
        </p:nvPicPr>
        <p:blipFill>
          <a:blip r:embed="rId4"/>
          <a:stretch>
            <a:fillRect/>
          </a:stretch>
        </p:blipFill>
        <p:spPr>
          <a:xfrm>
            <a:off x="1247140" y="7705090"/>
            <a:ext cx="22072600" cy="4889500"/>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91B8E85-4024-F942-A839-84273F49B1A5}"/>
                  </a:ext>
                </a:extLst>
              </p:cNvPr>
              <p:cNvSpPr/>
              <p:nvPr/>
            </p:nvSpPr>
            <p:spPr>
              <a:xfrm>
                <a:off x="16458279" y="1597968"/>
                <a:ext cx="4472250"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smtClean="0">
                          <a:solidFill>
                            <a:schemeClr val="bg2">
                              <a:lumMod val="10000"/>
                            </a:schemeClr>
                          </a:solidFill>
                          <a:latin typeface="Cambria Math" panose="02040503050406030204" pitchFamily="18" charset="0"/>
                        </a:rPr>
                        <m:t>𝜆</m:t>
                      </m:r>
                      <m:r>
                        <a:rPr lang="en-US" altLang="zh-CN" sz="6000" b="0" i="1" smtClean="0">
                          <a:solidFill>
                            <a:schemeClr val="bg2">
                              <a:lumMod val="10000"/>
                            </a:schemeClr>
                          </a:solidFill>
                          <a:latin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𝜋</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𝐴</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m:t>
                      </m:r>
                      <m:r>
                        <a:rPr lang="en-US" altLang="zh-CN" sz="6000" b="0" i="1" smtClean="0">
                          <a:solidFill>
                            <a:schemeClr val="bg2">
                              <a:lumMod val="10000"/>
                            </a:schemeClr>
                          </a:solidFill>
                          <a:latin typeface="Cambria Math" panose="02040503050406030204" pitchFamily="18" charset="0"/>
                          <a:ea typeface="Cambria Math" panose="02040503050406030204" pitchFamily="18" charset="0"/>
                        </a:rPr>
                        <m:t>𝐵</m:t>
                      </m:r>
                      <m:r>
                        <a:rPr lang="en-US" altLang="zh-CN" sz="6000" b="0" i="1" smtClean="0">
                          <a:solidFill>
                            <a:schemeClr val="bg2">
                              <a:lumMod val="10000"/>
                            </a:schemeClr>
                          </a:solidFill>
                          <a:latin typeface="Cambria Math" panose="02040503050406030204" pitchFamily="18" charset="0"/>
                        </a:rPr>
                        <m:t>}</m:t>
                      </m:r>
                    </m:oMath>
                  </m:oMathPara>
                </a14:m>
                <a:endParaRPr lang="zh-CN" altLang="en-US" sz="6000" dirty="0">
                  <a:solidFill>
                    <a:schemeClr val="bg2">
                      <a:lumMod val="10000"/>
                    </a:schemeClr>
                  </a:solidFill>
                </a:endParaRPr>
              </a:p>
            </p:txBody>
          </p:sp>
        </mc:Choice>
        <mc:Fallback xmlns="">
          <p:sp>
            <p:nvSpPr>
              <p:cNvPr id="9" name="矩形 8">
                <a:extLst>
                  <a:ext uri="{FF2B5EF4-FFF2-40B4-BE49-F238E27FC236}">
                    <a16:creationId xmlns:a16="http://schemas.microsoft.com/office/drawing/2014/main" id="{691B8E85-4024-F942-A839-84273F49B1A5}"/>
                  </a:ext>
                </a:extLst>
              </p:cNvPr>
              <p:cNvSpPr>
                <a:spLocks noRot="1" noChangeAspect="1" noMove="1" noResize="1" noEditPoints="1" noAdjustHandles="1" noChangeArrowheads="1" noChangeShapeType="1" noTextEdit="1"/>
              </p:cNvSpPr>
              <p:nvPr/>
            </p:nvSpPr>
            <p:spPr>
              <a:xfrm>
                <a:off x="16458279" y="1597968"/>
                <a:ext cx="4472250" cy="1015663"/>
              </a:xfrm>
              <a:prstGeom prst="rect">
                <a:avLst/>
              </a:prstGeom>
              <a:blipFill>
                <a:blip r:embed="rId5"/>
                <a:stretch>
                  <a:fillRect l="-3693" r="-852" b="-2839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EBDCBB5-6FCE-A548-AFFC-E9BE538D14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86100" y="2692400"/>
            <a:ext cx="7359905" cy="3550411"/>
          </a:xfrm>
          <a:prstGeom prst="rect">
            <a:avLst/>
          </a:prstGeom>
        </p:spPr>
      </p:pic>
    </p:spTree>
    <p:extLst>
      <p:ext uri="{BB962C8B-B14F-4D97-AF65-F5344CB8AC3E}">
        <p14:creationId xmlns:p14="http://schemas.microsoft.com/office/powerpoint/2010/main" val="10678094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ous R"/>
          <p:cNvSpPr txBox="1"/>
          <p:nvPr/>
        </p:nvSpPr>
        <p:spPr>
          <a:xfrm>
            <a:off x="9583064" y="837698"/>
            <a:ext cx="2112570" cy="8205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800">
                <a:solidFill>
                  <a:srgbClr val="000000"/>
                </a:solidFill>
              </a:defRPr>
            </a:pPr>
            <a:r>
              <a:t>Sous </a:t>
            </a:r>
            <a:r>
              <a:rPr b="1"/>
              <a:t>R</a:t>
            </a:r>
          </a:p>
        </p:txBody>
      </p:sp>
      <p:pic>
        <p:nvPicPr>
          <p:cNvPr id="575" name="截屏2021-05-18 10.07.34.png" descr="截屏2021-05-18 10.07.34.png"/>
          <p:cNvPicPr>
            <a:picLocks noChangeAspect="1"/>
          </p:cNvPicPr>
          <p:nvPr/>
        </p:nvPicPr>
        <p:blipFill>
          <a:blip r:embed="rId3"/>
          <a:stretch>
            <a:fillRect/>
          </a:stretch>
        </p:blipFill>
        <p:spPr>
          <a:xfrm>
            <a:off x="2189973" y="1720719"/>
            <a:ext cx="13197386" cy="11412494"/>
          </a:xfrm>
          <a:prstGeom prst="rect">
            <a:avLst/>
          </a:prstGeom>
          <a:ln w="12700">
            <a:miter lim="400000"/>
          </a:ln>
        </p:spPr>
      </p:pic>
      <p:sp>
        <p:nvSpPr>
          <p:cNvPr id="576" name="Procedure-oriented"/>
          <p:cNvSpPr txBox="1"/>
          <p:nvPr/>
        </p:nvSpPr>
        <p:spPr>
          <a:xfrm>
            <a:off x="16711181" y="6453784"/>
            <a:ext cx="5567783"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800">
                <a:solidFill>
                  <a:srgbClr val="000000"/>
                </a:solidFill>
              </a:defRPr>
            </a:lvl1pPr>
          </a:lstStyle>
          <a:p>
            <a:r>
              <a:rPr dirty="0"/>
              <a:t>Procedure-oriented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barn(outVertical)">
                                      <p:cBhvr>
                                        <p:cTn id="7" dur="5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ode avec un langage compilé (C#)"/>
          <p:cNvSpPr txBox="1"/>
          <p:nvPr/>
        </p:nvSpPr>
        <p:spPr>
          <a:xfrm>
            <a:off x="6958431" y="3587249"/>
            <a:ext cx="9813037"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800">
                <a:solidFill>
                  <a:srgbClr val="000000"/>
                </a:solidFill>
              </a:defRPr>
            </a:lvl1pPr>
          </a:lstStyle>
          <a:p>
            <a:r>
              <a:t>Code avec un langage compilé (C#)</a:t>
            </a:r>
          </a:p>
        </p:txBody>
      </p:sp>
      <p:grpSp>
        <p:nvGrpSpPr>
          <p:cNvPr id="582" name="成组"/>
          <p:cNvGrpSpPr/>
          <p:nvPr/>
        </p:nvGrpSpPr>
        <p:grpSpPr>
          <a:xfrm>
            <a:off x="3569263" y="6605201"/>
            <a:ext cx="4189015" cy="2843116"/>
            <a:chOff x="0" y="0"/>
            <a:chExt cx="4189013" cy="2843115"/>
          </a:xfrm>
        </p:grpSpPr>
        <p:sp>
          <p:nvSpPr>
            <p:cNvPr id="579"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580" name="RArray"/>
            <p:cNvSpPr txBox="1"/>
            <p:nvPr/>
          </p:nvSpPr>
          <p:spPr>
            <a:xfrm>
              <a:off x="936326" y="203995"/>
              <a:ext cx="2316362"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RArray</a:t>
              </a:r>
            </a:p>
          </p:txBody>
        </p:sp>
        <p:sp>
          <p:nvSpPr>
            <p:cNvPr id="581" name="An array of one or two dimension,  but with the name of each line or column"/>
            <p:cNvSpPr txBox="1"/>
            <p:nvPr/>
          </p:nvSpPr>
          <p:spPr>
            <a:xfrm>
              <a:off x="500370" y="1072855"/>
              <a:ext cx="3188274" cy="15662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r>
                <a:t>An array of one or two dimension,  but with the name of each line or column </a:t>
              </a:r>
            </a:p>
          </p:txBody>
        </p:sp>
      </p:grpSp>
      <p:grpSp>
        <p:nvGrpSpPr>
          <p:cNvPr id="586" name="成组"/>
          <p:cNvGrpSpPr/>
          <p:nvPr/>
        </p:nvGrpSpPr>
        <p:grpSpPr>
          <a:xfrm>
            <a:off x="10097492" y="6605201"/>
            <a:ext cx="4189015" cy="2843116"/>
            <a:chOff x="0" y="0"/>
            <a:chExt cx="4189013" cy="2843115"/>
          </a:xfrm>
        </p:grpSpPr>
        <p:sp>
          <p:nvSpPr>
            <p:cNvPr id="583"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584" name="RDataFrame"/>
            <p:cNvSpPr txBox="1"/>
            <p:nvPr/>
          </p:nvSpPr>
          <p:spPr>
            <a:xfrm>
              <a:off x="202306" y="203994"/>
              <a:ext cx="3784402"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RDataFrame</a:t>
              </a:r>
            </a:p>
          </p:txBody>
        </p:sp>
        <p:pic>
          <p:nvPicPr>
            <p:cNvPr id="585" name="截屏2021-05-18 10.31.53.png" descr="截屏2021-05-18 10.31.53.png"/>
            <p:cNvPicPr>
              <a:picLocks noChangeAspect="1"/>
            </p:cNvPicPr>
            <p:nvPr/>
          </p:nvPicPr>
          <p:blipFill>
            <a:blip r:embed="rId3"/>
            <a:stretch>
              <a:fillRect/>
            </a:stretch>
          </p:blipFill>
          <p:spPr>
            <a:xfrm>
              <a:off x="357909" y="902351"/>
              <a:ext cx="3473197" cy="1776985"/>
            </a:xfrm>
            <a:prstGeom prst="rect">
              <a:avLst/>
            </a:prstGeom>
            <a:ln w="12700" cap="flat">
              <a:noFill/>
              <a:miter lim="400000"/>
            </a:ln>
            <a:effectLst/>
          </p:spPr>
        </p:pic>
      </p:grpSp>
      <p:grpSp>
        <p:nvGrpSpPr>
          <p:cNvPr id="590" name="成组"/>
          <p:cNvGrpSpPr/>
          <p:nvPr/>
        </p:nvGrpSpPr>
        <p:grpSpPr>
          <a:xfrm>
            <a:off x="16625723" y="6605201"/>
            <a:ext cx="4189014" cy="2843116"/>
            <a:chOff x="0" y="0"/>
            <a:chExt cx="4189013" cy="2843115"/>
          </a:xfrm>
        </p:grpSpPr>
        <p:sp>
          <p:nvSpPr>
            <p:cNvPr id="587"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588" name="CsvHelper"/>
            <p:cNvSpPr txBox="1"/>
            <p:nvPr/>
          </p:nvSpPr>
          <p:spPr>
            <a:xfrm>
              <a:off x="385810" y="203993"/>
              <a:ext cx="3417392"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CsvHelper</a:t>
              </a:r>
            </a:p>
          </p:txBody>
        </p:sp>
        <p:sp>
          <p:nvSpPr>
            <p:cNvPr id="589" name="Read *.csv…"/>
            <p:cNvSpPr txBox="1"/>
            <p:nvPr/>
          </p:nvSpPr>
          <p:spPr>
            <a:xfrm>
              <a:off x="1123528" y="1272713"/>
              <a:ext cx="1941958" cy="10053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defRPr sz="3000"/>
              </a:pPr>
              <a:r>
                <a:t>Read *.csv</a:t>
              </a:r>
            </a:p>
            <a:p>
              <a:pPr algn="l">
                <a:defRPr sz="3000"/>
              </a:pPr>
              <a:r>
                <a:t>Write *.csv</a:t>
              </a:r>
            </a:p>
          </p:txBody>
        </p:sp>
      </p:gr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a14="http://schemas.microsoft.com/office/drawing/2010/main" xmlns:m="http://schemas.openxmlformats.org/officeDocument/2006/math" xmlns="">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 name="成组"/>
          <p:cNvGrpSpPr/>
          <p:nvPr/>
        </p:nvGrpSpPr>
        <p:grpSpPr>
          <a:xfrm>
            <a:off x="3511018" y="1831744"/>
            <a:ext cx="4189014" cy="2843116"/>
            <a:chOff x="0" y="0"/>
            <a:chExt cx="4189013" cy="2843115"/>
          </a:xfrm>
        </p:grpSpPr>
        <p:sp>
          <p:nvSpPr>
            <p:cNvPr id="592"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593" name="RArray"/>
            <p:cNvSpPr txBox="1"/>
            <p:nvPr/>
          </p:nvSpPr>
          <p:spPr>
            <a:xfrm>
              <a:off x="936326" y="203995"/>
              <a:ext cx="2316362"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RArray</a:t>
              </a:r>
            </a:p>
          </p:txBody>
        </p:sp>
        <p:sp>
          <p:nvSpPr>
            <p:cNvPr id="594" name="An array of one or two dimension,  but with the name of each line or column"/>
            <p:cNvSpPr txBox="1"/>
            <p:nvPr/>
          </p:nvSpPr>
          <p:spPr>
            <a:xfrm>
              <a:off x="500370" y="1072855"/>
              <a:ext cx="3188274" cy="15662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r>
                <a:t>An array of one or two dimension,  but with the name of each line or column </a:t>
              </a:r>
            </a:p>
          </p:txBody>
        </p:sp>
      </p:grpSp>
      <p:grpSp>
        <p:nvGrpSpPr>
          <p:cNvPr id="599" name="成组"/>
          <p:cNvGrpSpPr/>
          <p:nvPr/>
        </p:nvGrpSpPr>
        <p:grpSpPr>
          <a:xfrm>
            <a:off x="3511018" y="5436442"/>
            <a:ext cx="4189014" cy="2843116"/>
            <a:chOff x="0" y="0"/>
            <a:chExt cx="4189013" cy="2843115"/>
          </a:xfrm>
        </p:grpSpPr>
        <p:sp>
          <p:nvSpPr>
            <p:cNvPr id="596"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597" name="RDataFrame"/>
            <p:cNvSpPr txBox="1"/>
            <p:nvPr/>
          </p:nvSpPr>
          <p:spPr>
            <a:xfrm>
              <a:off x="202305" y="203994"/>
              <a:ext cx="3784403"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RDataFrame</a:t>
              </a:r>
            </a:p>
          </p:txBody>
        </p:sp>
        <p:pic>
          <p:nvPicPr>
            <p:cNvPr id="598" name="截屏2021-05-18 10.31.53.png" descr="截屏2021-05-18 10.31.53.png"/>
            <p:cNvPicPr>
              <a:picLocks noChangeAspect="1"/>
            </p:cNvPicPr>
            <p:nvPr/>
          </p:nvPicPr>
          <p:blipFill>
            <a:blip r:embed="rId3"/>
            <a:stretch>
              <a:fillRect/>
            </a:stretch>
          </p:blipFill>
          <p:spPr>
            <a:xfrm>
              <a:off x="357908" y="902351"/>
              <a:ext cx="3473197" cy="1776985"/>
            </a:xfrm>
            <a:prstGeom prst="rect">
              <a:avLst/>
            </a:prstGeom>
            <a:ln w="12700" cap="flat">
              <a:noFill/>
              <a:miter lim="400000"/>
            </a:ln>
            <a:effectLst/>
          </p:spPr>
        </p:pic>
      </p:grpSp>
      <p:grpSp>
        <p:nvGrpSpPr>
          <p:cNvPr id="603" name="成组"/>
          <p:cNvGrpSpPr/>
          <p:nvPr/>
        </p:nvGrpSpPr>
        <p:grpSpPr>
          <a:xfrm>
            <a:off x="3511018" y="9041141"/>
            <a:ext cx="4189014" cy="2843116"/>
            <a:chOff x="0" y="0"/>
            <a:chExt cx="4189013" cy="2843115"/>
          </a:xfrm>
        </p:grpSpPr>
        <p:sp>
          <p:nvSpPr>
            <p:cNvPr id="600" name="圆角矩形"/>
            <p:cNvSpPr/>
            <p:nvPr/>
          </p:nvSpPr>
          <p:spPr>
            <a:xfrm>
              <a:off x="0" y="0"/>
              <a:ext cx="4189014"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601" name="CsvHelper"/>
            <p:cNvSpPr txBox="1"/>
            <p:nvPr/>
          </p:nvSpPr>
          <p:spPr>
            <a:xfrm>
              <a:off x="385810" y="203993"/>
              <a:ext cx="3417393"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CsvHelper</a:t>
              </a:r>
            </a:p>
          </p:txBody>
        </p:sp>
        <p:sp>
          <p:nvSpPr>
            <p:cNvPr id="602" name="Read *.csv…"/>
            <p:cNvSpPr txBox="1"/>
            <p:nvPr/>
          </p:nvSpPr>
          <p:spPr>
            <a:xfrm>
              <a:off x="1123528" y="1272713"/>
              <a:ext cx="1941958" cy="10053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defRPr sz="3000"/>
              </a:pPr>
              <a:r>
                <a:t>Read *.csv</a:t>
              </a:r>
            </a:p>
            <a:p>
              <a:pPr algn="l">
                <a:defRPr sz="3000"/>
              </a:pPr>
              <a:r>
                <a:t>Write *.csv</a:t>
              </a:r>
            </a:p>
          </p:txBody>
        </p:sp>
      </p:grpSp>
      <p:grpSp>
        <p:nvGrpSpPr>
          <p:cNvPr id="608" name="成组"/>
          <p:cNvGrpSpPr/>
          <p:nvPr/>
        </p:nvGrpSpPr>
        <p:grpSpPr>
          <a:xfrm>
            <a:off x="9933040" y="5137723"/>
            <a:ext cx="5681489" cy="5704255"/>
            <a:chOff x="0" y="0"/>
            <a:chExt cx="5681488" cy="5704253"/>
          </a:xfrm>
        </p:grpSpPr>
        <p:sp>
          <p:nvSpPr>
            <p:cNvPr id="604" name="圆角矩形"/>
            <p:cNvSpPr/>
            <p:nvPr/>
          </p:nvSpPr>
          <p:spPr>
            <a:xfrm>
              <a:off x="0" y="0"/>
              <a:ext cx="5681489" cy="5704254"/>
            </a:xfrm>
            <a:prstGeom prst="roundRect">
              <a:avLst>
                <a:gd name="adj" fmla="val 3353"/>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605" name="HMM"/>
            <p:cNvSpPr txBox="1"/>
            <p:nvPr/>
          </p:nvSpPr>
          <p:spPr>
            <a:xfrm>
              <a:off x="2233079" y="203995"/>
              <a:ext cx="1215331"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HMM</a:t>
              </a:r>
            </a:p>
          </p:txBody>
        </p:sp>
        <p:sp>
          <p:nvSpPr>
            <p:cNvPr id="606" name="State names…"/>
            <p:cNvSpPr txBox="1"/>
            <p:nvPr/>
          </p:nvSpPr>
          <p:spPr>
            <a:xfrm>
              <a:off x="608576" y="1217078"/>
              <a:ext cx="3473197" cy="1934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t">
              <a:spAutoFit/>
            </a:bodyPr>
            <a:lstStyle/>
            <a:p>
              <a:pPr marL="304800" indent="-304800" algn="l">
                <a:buSzPct val="123000"/>
                <a:buChar char="-"/>
              </a:pPr>
              <a:r>
                <a:t>State names</a:t>
              </a:r>
            </a:p>
            <a:p>
              <a:pPr marL="304800" indent="-304800" algn="l">
                <a:buSzPct val="123000"/>
                <a:buChar char="-"/>
              </a:pPr>
              <a:r>
                <a:t>Symbol names</a:t>
              </a:r>
            </a:p>
            <a:p>
              <a:pPr marL="304800" indent="-304800" algn="l">
                <a:buSzPct val="123000"/>
                <a:buChar char="-"/>
              </a:pPr>
              <a:r>
                <a:t>Start probabilities</a:t>
              </a:r>
            </a:p>
            <a:p>
              <a:pPr marL="304800" indent="-304800" algn="l">
                <a:buSzPct val="123000"/>
                <a:buChar char="-"/>
              </a:pPr>
              <a:r>
                <a:t>Transition probabilities</a:t>
              </a:r>
            </a:p>
            <a:p>
              <a:pPr marL="304800" indent="-304800" algn="l">
                <a:buSzPct val="123000"/>
                <a:buChar char="-"/>
              </a:pPr>
              <a:r>
                <a:t>Emission probabilities</a:t>
              </a:r>
            </a:p>
          </p:txBody>
        </p:sp>
        <p:sp>
          <p:nvSpPr>
            <p:cNvPr id="607" name="Constructors ( for initialization )…"/>
            <p:cNvSpPr txBox="1"/>
            <p:nvPr/>
          </p:nvSpPr>
          <p:spPr>
            <a:xfrm>
              <a:off x="552811" y="3351927"/>
              <a:ext cx="4876226" cy="1934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304800" indent="-304800" algn="l">
                <a:buSzPct val="123000"/>
                <a:buChar char="+"/>
              </a:pPr>
              <a:r>
                <a:t>Constructors ( for initialization )</a:t>
              </a:r>
            </a:p>
            <a:p>
              <a:pPr marL="304800" indent="-304800" algn="l">
                <a:buSzPct val="123000"/>
                <a:buChar char="+"/>
              </a:pPr>
              <a:r>
                <a:t>Forward algorithm </a:t>
              </a:r>
            </a:p>
            <a:p>
              <a:pPr marL="304800" indent="-304800" algn="l">
                <a:buSzPct val="123000"/>
                <a:buChar char="+"/>
              </a:pPr>
              <a:r>
                <a:t>Backword algorithm</a:t>
              </a:r>
            </a:p>
            <a:p>
              <a:pPr marL="304800" indent="-304800" algn="l">
                <a:buSzPct val="123000"/>
                <a:buChar char="+"/>
              </a:pPr>
              <a:r>
                <a:t>Baum-Welch learning</a:t>
              </a:r>
            </a:p>
            <a:p>
              <a:pPr marL="304800" indent="-304800" algn="l">
                <a:buSzPct val="123000"/>
                <a:buChar char="+"/>
              </a:pPr>
              <a:r>
                <a:t>Viterbi path</a:t>
              </a:r>
            </a:p>
          </p:txBody>
        </p:sp>
      </p:grpSp>
      <p:grpSp>
        <p:nvGrpSpPr>
          <p:cNvPr id="612" name="成组"/>
          <p:cNvGrpSpPr/>
          <p:nvPr/>
        </p:nvGrpSpPr>
        <p:grpSpPr>
          <a:xfrm>
            <a:off x="17413096" y="6137697"/>
            <a:ext cx="4920643" cy="2843116"/>
            <a:chOff x="0" y="0"/>
            <a:chExt cx="4920641" cy="2843115"/>
          </a:xfrm>
        </p:grpSpPr>
        <p:sp>
          <p:nvSpPr>
            <p:cNvPr id="609" name="圆角矩形"/>
            <p:cNvSpPr/>
            <p:nvPr/>
          </p:nvSpPr>
          <p:spPr>
            <a:xfrm>
              <a:off x="0" y="0"/>
              <a:ext cx="4920642" cy="2843116"/>
            </a:xfrm>
            <a:prstGeom prst="roundRect">
              <a:avLst>
                <a:gd name="adj" fmla="val 6700"/>
              </a:avLst>
            </a:pr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610" name="Program.main"/>
            <p:cNvSpPr txBox="1"/>
            <p:nvPr/>
          </p:nvSpPr>
          <p:spPr>
            <a:xfrm>
              <a:off x="201110" y="105573"/>
              <a:ext cx="4518423" cy="812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4800">
                  <a:solidFill>
                    <a:srgbClr val="000000"/>
                  </a:solidFill>
                  <a:latin typeface="Menlo Regular"/>
                  <a:ea typeface="Menlo Regular"/>
                  <a:cs typeface="Menlo Regular"/>
                  <a:sym typeface="Menlo Regular"/>
                </a:defRPr>
              </a:lvl1pPr>
            </a:lstStyle>
            <a:p>
              <a:r>
                <a:t>Program.main</a:t>
              </a:r>
            </a:p>
          </p:txBody>
        </p:sp>
        <p:sp>
          <p:nvSpPr>
            <p:cNvPr id="611" name="Test the fonctions in Console"/>
            <p:cNvSpPr txBox="1"/>
            <p:nvPr/>
          </p:nvSpPr>
          <p:spPr>
            <a:xfrm>
              <a:off x="866184" y="1268917"/>
              <a:ext cx="3188274"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r>
                <a:t>Test the fonctions in Console</a:t>
              </a:r>
            </a:p>
          </p:txBody>
        </p:sp>
      </p:grpSp>
      <p:sp>
        <p:nvSpPr>
          <p:cNvPr id="613" name="Code avec un langage compilé (C#)"/>
          <p:cNvSpPr txBox="1"/>
          <p:nvPr/>
        </p:nvSpPr>
        <p:spPr>
          <a:xfrm>
            <a:off x="9788057" y="2849085"/>
            <a:ext cx="9813037" cy="808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800">
                <a:solidFill>
                  <a:srgbClr val="000000"/>
                </a:solidFill>
              </a:defRPr>
            </a:lvl1pPr>
          </a:lstStyle>
          <a:p>
            <a:r>
              <a:t>Code avec un langage compilé (C#)</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2"/>
                                        </p:tgtEl>
                                        <p:attrNameLst>
                                          <p:attrName>style.visibility</p:attrName>
                                        </p:attrNameLst>
                                      </p:cBhvr>
                                      <p:to>
                                        <p:strVal val="visible"/>
                                      </p:to>
                                    </p:set>
                                    <p:animEffect transition="in" filter="fade">
                                      <p:cBhvr>
                                        <p:cTn id="7" dur="1000"/>
                                        <p:tgtEl>
                                          <p:spTgt spid="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roject WPF"/>
          <p:cNvSpPr txBox="1"/>
          <p:nvPr/>
        </p:nvSpPr>
        <p:spPr>
          <a:xfrm>
            <a:off x="7944332" y="766072"/>
            <a:ext cx="8495336" cy="1849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11600" b="1" spc="-232">
                <a:solidFill>
                  <a:srgbClr val="000000"/>
                </a:solidFill>
              </a:defRPr>
            </a:lvl1pPr>
          </a:lstStyle>
          <a:p>
            <a:r>
              <a:t>Project WPF</a:t>
            </a:r>
          </a:p>
        </p:txBody>
      </p:sp>
      <p:pic>
        <p:nvPicPr>
          <p:cNvPr id="616" name="截屏2021-05-18 10.47.21.png" descr="截屏2021-05-18 10.47.21.png"/>
          <p:cNvPicPr>
            <a:picLocks noChangeAspect="1"/>
          </p:cNvPicPr>
          <p:nvPr/>
        </p:nvPicPr>
        <p:blipFill>
          <a:blip r:embed="rId3"/>
          <a:stretch>
            <a:fillRect/>
          </a:stretch>
        </p:blipFill>
        <p:spPr>
          <a:xfrm>
            <a:off x="5105339" y="2894892"/>
            <a:ext cx="13336737" cy="10086609"/>
          </a:xfrm>
          <a:prstGeom prst="rect">
            <a:avLst/>
          </a:prstGeom>
          <a:ln w="12700">
            <a:miter lim="400000"/>
          </a:ln>
        </p:spPr>
      </p:pic>
      <p:pic>
        <p:nvPicPr>
          <p:cNvPr id="617" name="截屏2021-05-18 10.47.26.png" descr="截屏2021-05-18 10.47.26.png"/>
          <p:cNvPicPr>
            <a:picLocks noChangeAspect="1"/>
          </p:cNvPicPr>
          <p:nvPr/>
        </p:nvPicPr>
        <p:blipFill>
          <a:blip r:embed="rId4"/>
          <a:stretch>
            <a:fillRect/>
          </a:stretch>
        </p:blipFill>
        <p:spPr>
          <a:xfrm>
            <a:off x="15224704" y="3211568"/>
            <a:ext cx="8091693" cy="6254548"/>
          </a:xfrm>
          <a:prstGeom prst="rect">
            <a:avLst/>
          </a:prstGeom>
          <a:ln w="12700">
            <a:miter lim="400000"/>
          </a:ln>
        </p:spPr>
      </p:pic>
      <p:pic>
        <p:nvPicPr>
          <p:cNvPr id="618" name="截屏2021-05-18 10.49.26.png" descr="截屏2021-05-18 10.49.26.png"/>
          <p:cNvPicPr>
            <a:picLocks noChangeAspect="1"/>
          </p:cNvPicPr>
          <p:nvPr/>
        </p:nvPicPr>
        <p:blipFill>
          <a:blip r:embed="rId5"/>
          <a:srcRect l="1006" t="1184" r="1006" b="1184"/>
          <a:stretch>
            <a:fillRect/>
          </a:stretch>
        </p:blipFill>
        <p:spPr>
          <a:xfrm>
            <a:off x="12828544" y="2838736"/>
            <a:ext cx="10741581" cy="851588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push dir="u"/>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fade">
                                      <p:cBhvr>
                                        <p:cTn id="7" dur="750"/>
                                        <p:tgtEl>
                                          <p:spTgt spid="617"/>
                                        </p:tgtEl>
                                      </p:cBhvr>
                                    </p:animEffect>
                                    <p:anim calcmode="lin" valueType="num">
                                      <p:cBhvr>
                                        <p:cTn id="8" dur="750" fill="hold"/>
                                        <p:tgtEl>
                                          <p:spTgt spid="617"/>
                                        </p:tgtEl>
                                        <p:attrNameLst>
                                          <p:attrName>ppt_x</p:attrName>
                                        </p:attrNameLst>
                                      </p:cBhvr>
                                      <p:tavLst>
                                        <p:tav tm="0">
                                          <p:val>
                                            <p:strVal val="#ppt_x"/>
                                          </p:val>
                                        </p:tav>
                                        <p:tav tm="100000">
                                          <p:val>
                                            <p:strVal val="#ppt_x"/>
                                          </p:val>
                                        </p:tav>
                                      </p:tavLst>
                                    </p:anim>
                                    <p:anim calcmode="lin" valueType="num">
                                      <p:cBhvr>
                                        <p:cTn id="9" dur="750" fill="hold"/>
                                        <p:tgtEl>
                                          <p:spTgt spid="6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2" nodeType="clickEffect">
                                  <p:stCondLst>
                                    <p:cond delay="0"/>
                                  </p:stCondLst>
                                  <p:childTnLst>
                                    <p:animEffect transition="out" filter="fade">
                                      <p:cBhvr>
                                        <p:cTn id="13" dur="750"/>
                                        <p:tgtEl>
                                          <p:spTgt spid="617"/>
                                        </p:tgtEl>
                                      </p:cBhvr>
                                    </p:animEffect>
                                    <p:anim calcmode="lin" valueType="num">
                                      <p:cBhvr>
                                        <p:cTn id="14" dur="750"/>
                                        <p:tgtEl>
                                          <p:spTgt spid="617"/>
                                        </p:tgtEl>
                                        <p:attrNameLst>
                                          <p:attrName>ppt_x</p:attrName>
                                        </p:attrNameLst>
                                      </p:cBhvr>
                                      <p:tavLst>
                                        <p:tav tm="0">
                                          <p:val>
                                            <p:strVal val="ppt_x"/>
                                          </p:val>
                                        </p:tav>
                                        <p:tav tm="100000">
                                          <p:val>
                                            <p:strVal val="ppt_x"/>
                                          </p:val>
                                        </p:tav>
                                      </p:tavLst>
                                    </p:anim>
                                    <p:anim calcmode="lin" valueType="num">
                                      <p:cBhvr>
                                        <p:cTn id="15" dur="750"/>
                                        <p:tgtEl>
                                          <p:spTgt spid="617"/>
                                        </p:tgtEl>
                                        <p:attrNameLst>
                                          <p:attrName>ppt_y</p:attrName>
                                        </p:attrNameLst>
                                      </p:cBhvr>
                                      <p:tavLst>
                                        <p:tav tm="0">
                                          <p:val>
                                            <p:strVal val="ppt_y"/>
                                          </p:val>
                                        </p:tav>
                                        <p:tav tm="100000">
                                          <p:val>
                                            <p:strVal val="ppt_y+.1"/>
                                          </p:val>
                                        </p:tav>
                                      </p:tavLst>
                                    </p:anim>
                                    <p:set>
                                      <p:cBhvr>
                                        <p:cTn id="16" dur="1" fill="hold">
                                          <p:stCondLst>
                                            <p:cond delay="749"/>
                                          </p:stCondLst>
                                        </p:cTn>
                                        <p:tgtEl>
                                          <p:spTgt spid="617"/>
                                        </p:tgtEl>
                                        <p:attrNameLst>
                                          <p:attrName>style.visibility</p:attrName>
                                        </p:attrNameLst>
                                      </p:cBhvr>
                                      <p:to>
                                        <p:strVal val="hidden"/>
                                      </p:to>
                                    </p:set>
                                  </p:childTnLst>
                                </p:cTn>
                              </p:par>
                              <p:par>
                                <p:cTn id="17" presetID="42" presetClass="entr" presetSubtype="0" fill="hold" grpId="3" nodeType="withEffect">
                                  <p:stCondLst>
                                    <p:cond delay="100"/>
                                  </p:stCondLst>
                                  <p:childTnLst>
                                    <p:set>
                                      <p:cBhvr>
                                        <p:cTn id="18" dur="1" fill="hold">
                                          <p:stCondLst>
                                            <p:cond delay="0"/>
                                          </p:stCondLst>
                                        </p:cTn>
                                        <p:tgtEl>
                                          <p:spTgt spid="618"/>
                                        </p:tgtEl>
                                        <p:attrNameLst>
                                          <p:attrName>style.visibility</p:attrName>
                                        </p:attrNameLst>
                                      </p:cBhvr>
                                      <p:to>
                                        <p:strVal val="visible"/>
                                      </p:to>
                                    </p:set>
                                    <p:animEffect transition="in" filter="fade">
                                      <p:cBhvr>
                                        <p:cTn id="19" dur="750"/>
                                        <p:tgtEl>
                                          <p:spTgt spid="618"/>
                                        </p:tgtEl>
                                      </p:cBhvr>
                                    </p:animEffect>
                                    <p:anim calcmode="lin" valueType="num">
                                      <p:cBhvr>
                                        <p:cTn id="20" dur="750" fill="hold"/>
                                        <p:tgtEl>
                                          <p:spTgt spid="618"/>
                                        </p:tgtEl>
                                        <p:attrNameLst>
                                          <p:attrName>ppt_x</p:attrName>
                                        </p:attrNameLst>
                                      </p:cBhvr>
                                      <p:tavLst>
                                        <p:tav tm="0">
                                          <p:val>
                                            <p:strVal val="#ppt_x"/>
                                          </p:val>
                                        </p:tav>
                                        <p:tav tm="100000">
                                          <p:val>
                                            <p:strVal val="#ppt_x"/>
                                          </p:val>
                                        </p:tav>
                                      </p:tavLst>
                                    </p:anim>
                                    <p:anim calcmode="lin" valueType="num">
                                      <p:cBhvr>
                                        <p:cTn id="21" dur="750" fill="hold"/>
                                        <p:tgtEl>
                                          <p:spTgt spid="6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 grpId="1" animBg="1" advAuto="0"/>
      <p:bldP spid="617" grpId="2" animBg="1" advAuto="0"/>
      <p:bldP spid="618" grpId="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age"/>
          <p:cNvSpPr txBox="1">
            <a:spLocks noGrp="1"/>
          </p:cNvSpPr>
          <p:nvPr>
            <p:ph type="ctrTitle"/>
          </p:nvPr>
        </p:nvSpPr>
        <p:spPr>
          <a:xfrm>
            <a:off x="1143467" y="1683625"/>
            <a:ext cx="21971004" cy="3174784"/>
          </a:xfrm>
          <a:prstGeom prst="rect">
            <a:avLst/>
          </a:prstGeom>
        </p:spPr>
        <p:txBody>
          <a:bodyPr anchor="ctr"/>
          <a:lstStyle>
            <a:lvl1pPr algn="ctr">
              <a:defRPr sz="20000" spc="-400"/>
            </a:lvl1pPr>
          </a:lstStyle>
          <a:p>
            <a:r>
              <a:rPr dirty="0"/>
              <a:t>Stage</a:t>
            </a:r>
          </a:p>
        </p:txBody>
      </p:sp>
      <p:sp>
        <p:nvSpPr>
          <p:cNvPr id="166" name="Laboratoire des Technologies Innovantes (LTI)"/>
          <p:cNvSpPr txBox="1">
            <a:spLocks noGrp="1"/>
          </p:cNvSpPr>
          <p:nvPr>
            <p:ph type="subTitle" sz="quarter" idx="1"/>
          </p:nvPr>
        </p:nvSpPr>
        <p:spPr>
          <a:xfrm>
            <a:off x="1206500" y="10293094"/>
            <a:ext cx="21971000" cy="1301141"/>
          </a:xfrm>
          <a:prstGeom prst="rect">
            <a:avLst/>
          </a:prstGeom>
        </p:spPr>
        <p:txBody>
          <a:bodyPr>
            <a:normAutofit/>
          </a:bodyPr>
          <a:lstStyle>
            <a:lvl1pPr algn="ctr"/>
          </a:lstStyle>
          <a:p>
            <a:r>
              <a:rPr lang="fr-FR" dirty="0"/>
              <a:t>Laboratoire des Technologies Innovantes (LTI)</a:t>
            </a:r>
          </a:p>
        </p:txBody>
      </p:sp>
      <p:sp>
        <p:nvSpPr>
          <p:cNvPr id="4" name="矩形 3">
            <a:extLst>
              <a:ext uri="{FF2B5EF4-FFF2-40B4-BE49-F238E27FC236}">
                <a16:creationId xmlns:a16="http://schemas.microsoft.com/office/drawing/2014/main" id="{6A1D2316-E58D-7041-A391-32DDEBAD3D01}"/>
              </a:ext>
            </a:extLst>
          </p:cNvPr>
          <p:cNvSpPr/>
          <p:nvPr/>
        </p:nvSpPr>
        <p:spPr>
          <a:xfrm>
            <a:off x="4330390" y="5627121"/>
            <a:ext cx="15723220" cy="3416320"/>
          </a:xfrm>
          <a:prstGeom prst="rect">
            <a:avLst/>
          </a:prstGeom>
        </p:spPr>
        <p:txBody>
          <a:bodyPr wrap="square">
            <a:spAutoFit/>
          </a:bodyPr>
          <a:lstStyle/>
          <a:p>
            <a:r>
              <a:rPr lang="zh-CN" altLang="en-US" sz="5400" dirty="0">
                <a:solidFill>
                  <a:schemeClr val="bg2">
                    <a:lumMod val="10000"/>
                  </a:schemeClr>
                </a:solidFill>
              </a:rPr>
              <a:t>L’introduction du laboratoire (en l’anglais)</a:t>
            </a:r>
          </a:p>
          <a:p>
            <a:r>
              <a:rPr lang="zh-CN" altLang="en-US" sz="5400" dirty="0">
                <a:solidFill>
                  <a:schemeClr val="bg2">
                    <a:lumMod val="10000"/>
                  </a:schemeClr>
                </a:solidFill>
              </a:rPr>
              <a:t>Mes missions (outil mathématique)</a:t>
            </a:r>
          </a:p>
          <a:p>
            <a:r>
              <a:rPr lang="zh-CN" altLang="en-US" sz="5400" dirty="0">
                <a:solidFill>
                  <a:schemeClr val="bg2">
                    <a:lumMod val="10000"/>
                  </a:schemeClr>
                </a:solidFill>
              </a:rPr>
              <a:t>Le résultat que j’ai obtenu</a:t>
            </a:r>
          </a:p>
          <a:p>
            <a:r>
              <a:rPr lang="zh-CN" altLang="en-US" sz="5400" dirty="0">
                <a:solidFill>
                  <a:schemeClr val="bg2">
                    <a:lumMod val="10000"/>
                  </a:schemeClr>
                </a:solidFill>
              </a:rPr>
              <a:t>La conclusion</a:t>
            </a:r>
          </a:p>
        </p:txBody>
      </p:sp>
    </p:spTree>
    <p:extLst>
      <p:ext uri="{BB962C8B-B14F-4D97-AF65-F5344CB8AC3E}">
        <p14:creationId xmlns:p14="http://schemas.microsoft.com/office/powerpoint/2010/main" val="1792431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 name="图片 21" descr="图片 21"/>
          <p:cNvPicPr>
            <a:picLocks noChangeAspect="1"/>
          </p:cNvPicPr>
          <p:nvPr/>
        </p:nvPicPr>
        <p:blipFill>
          <a:blip r:embed="rId3"/>
          <a:srcRect l="20967" t="13133" r="49202" b="49851"/>
          <a:stretch>
            <a:fillRect/>
          </a:stretch>
        </p:blipFill>
        <p:spPr>
          <a:xfrm>
            <a:off x="6980237" y="3223021"/>
            <a:ext cx="10423500" cy="7269837"/>
          </a:xfrm>
          <a:prstGeom prst="rect">
            <a:avLst/>
          </a:prstGeom>
          <a:ln>
            <a:solidFill>
              <a:srgbClr val="000000"/>
            </a:solidFill>
          </a:ln>
        </p:spPr>
      </p:pic>
    </p:spTree>
  </p:cSld>
  <p:clrMapOvr>
    <a:masterClrMapping/>
  </p:clrMapOvr>
  <mc:AlternateContent xmlns:mc="http://schemas.openxmlformats.org/markup-compatibility/2006" xmlns:p14="http://schemas.microsoft.com/office/powerpoint/2010/main">
    <mc:Choice Requires="p14">
      <p:transition spd="med">
        <p:push dir="u"/>
      </p:transition>
    </mc:Choice>
    <mc:Fallback xmlns:a14="http://schemas.microsoft.com/office/drawing/2010/main" xmlns:m="http://schemas.openxmlformats.org/officeDocument/2006/math" xmlns="">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 name="图片 21" descr="图片 21"/>
          <p:cNvPicPr>
            <a:picLocks noChangeAspect="1"/>
          </p:cNvPicPr>
          <p:nvPr/>
        </p:nvPicPr>
        <p:blipFill>
          <a:blip r:embed="rId3"/>
          <a:srcRect l="20967" t="13133" r="49202" b="49851"/>
          <a:stretch>
            <a:fillRect/>
          </a:stretch>
        </p:blipFill>
        <p:spPr>
          <a:xfrm>
            <a:off x="1053912" y="3447405"/>
            <a:ext cx="10423500" cy="7269837"/>
          </a:xfrm>
          <a:prstGeom prst="rect">
            <a:avLst/>
          </a:prstGeom>
          <a:ln>
            <a:solidFill>
              <a:srgbClr val="000000"/>
            </a:solidFill>
          </a:ln>
        </p:spPr>
      </p:pic>
      <p:pic>
        <p:nvPicPr>
          <p:cNvPr id="2" name="图片 1">
            <a:extLst>
              <a:ext uri="{FF2B5EF4-FFF2-40B4-BE49-F238E27FC236}">
                <a16:creationId xmlns:a16="http://schemas.microsoft.com/office/drawing/2014/main" id="{19025ECA-3D4E-4F41-9EC0-E0F565756674}"/>
              </a:ext>
            </a:extLst>
          </p:cNvPr>
          <p:cNvPicPr>
            <a:picLocks noChangeAspect="1"/>
          </p:cNvPicPr>
          <p:nvPr/>
        </p:nvPicPr>
        <p:blipFill>
          <a:blip r:embed="rId4"/>
          <a:stretch>
            <a:fillRect/>
          </a:stretch>
        </p:blipFill>
        <p:spPr>
          <a:xfrm>
            <a:off x="11966122" y="3395981"/>
            <a:ext cx="11163300" cy="7289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 name="图片 21" descr="图片 21"/>
          <p:cNvPicPr>
            <a:picLocks noChangeAspect="1"/>
          </p:cNvPicPr>
          <p:nvPr/>
        </p:nvPicPr>
        <p:blipFill>
          <a:blip r:embed="rId3"/>
          <a:srcRect l="20967" t="13133" r="49202" b="49851"/>
          <a:stretch>
            <a:fillRect/>
          </a:stretch>
        </p:blipFill>
        <p:spPr>
          <a:xfrm>
            <a:off x="1503568" y="919724"/>
            <a:ext cx="10423499" cy="7269837"/>
          </a:xfrm>
          <a:prstGeom prst="rect">
            <a:avLst/>
          </a:prstGeom>
          <a:ln>
            <a:solidFill>
              <a:srgbClr val="000000"/>
            </a:solidFill>
          </a:ln>
        </p:spPr>
      </p:pic>
      <p:pic>
        <p:nvPicPr>
          <p:cNvPr id="5" name="图片 4">
            <a:extLst>
              <a:ext uri="{FF2B5EF4-FFF2-40B4-BE49-F238E27FC236}">
                <a16:creationId xmlns:a16="http://schemas.microsoft.com/office/drawing/2014/main" id="{84CFE1C9-32D0-6640-8E04-119CB18710D8}"/>
              </a:ext>
            </a:extLst>
          </p:cNvPr>
          <p:cNvPicPr>
            <a:picLocks noChangeAspect="1"/>
          </p:cNvPicPr>
          <p:nvPr/>
        </p:nvPicPr>
        <p:blipFill>
          <a:blip r:embed="rId4"/>
          <a:stretch>
            <a:fillRect/>
          </a:stretch>
        </p:blipFill>
        <p:spPr>
          <a:xfrm>
            <a:off x="2613115" y="4519387"/>
            <a:ext cx="11163300" cy="7289800"/>
          </a:xfrm>
          <a:prstGeom prst="rect">
            <a:avLst/>
          </a:prstGeom>
        </p:spPr>
      </p:pic>
      <p:pic>
        <p:nvPicPr>
          <p:cNvPr id="627" name="截屏2021-05-18 11.44.02.png" descr="截屏2021-05-18 11.44.02.png"/>
          <p:cNvPicPr>
            <a:picLocks noChangeAspect="1"/>
          </p:cNvPicPr>
          <p:nvPr/>
        </p:nvPicPr>
        <p:blipFill>
          <a:blip r:embed="rId5"/>
          <a:stretch>
            <a:fillRect/>
          </a:stretch>
        </p:blipFill>
        <p:spPr>
          <a:xfrm>
            <a:off x="12913138" y="3682043"/>
            <a:ext cx="9925896" cy="8443065"/>
          </a:xfrm>
          <a:prstGeom prst="rect">
            <a:avLst/>
          </a:prstGeom>
          <a:ln w="12700">
            <a:miter lim="400000"/>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1" name="成组"/>
          <p:cNvGrpSpPr/>
          <p:nvPr/>
        </p:nvGrpSpPr>
        <p:grpSpPr>
          <a:xfrm>
            <a:off x="154691" y="500971"/>
            <a:ext cx="24074618" cy="12714058"/>
            <a:chOff x="0" y="0"/>
            <a:chExt cx="24074617" cy="12714056"/>
          </a:xfrm>
        </p:grpSpPr>
        <p:pic>
          <p:nvPicPr>
            <p:cNvPr id="629" name="截屏2021-06-06 17.58.35.png" descr="截屏2021-06-06 17.58.35.png"/>
            <p:cNvPicPr>
              <a:picLocks noChangeAspect="1"/>
            </p:cNvPicPr>
            <p:nvPr/>
          </p:nvPicPr>
          <p:blipFill>
            <a:blip r:embed="rId3"/>
            <a:stretch>
              <a:fillRect/>
            </a:stretch>
          </p:blipFill>
          <p:spPr>
            <a:xfrm>
              <a:off x="0" y="0"/>
              <a:ext cx="10626877" cy="12714057"/>
            </a:xfrm>
            <a:prstGeom prst="rect">
              <a:avLst/>
            </a:prstGeom>
            <a:ln w="12700" cap="flat">
              <a:noFill/>
              <a:miter lim="400000"/>
            </a:ln>
            <a:effectLst/>
          </p:spPr>
        </p:pic>
        <p:pic>
          <p:nvPicPr>
            <p:cNvPr id="630" name="截屏2021-06-06 17.59.59.png" descr="截屏2021-06-06 17.59.59.png"/>
            <p:cNvPicPr>
              <a:picLocks noChangeAspect="1"/>
            </p:cNvPicPr>
            <p:nvPr/>
          </p:nvPicPr>
          <p:blipFill>
            <a:blip r:embed="rId4"/>
            <a:stretch>
              <a:fillRect/>
            </a:stretch>
          </p:blipFill>
          <p:spPr>
            <a:xfrm>
              <a:off x="11310925" y="1464615"/>
              <a:ext cx="12763693" cy="9784828"/>
            </a:xfrm>
            <a:prstGeom prst="rect">
              <a:avLst/>
            </a:prstGeom>
            <a:ln w="12700" cap="flat">
              <a:noFill/>
              <a:miter lim="400000"/>
            </a:ln>
            <a:effectLst/>
          </p:spPr>
        </p:pic>
      </p:grpSp>
    </p:spTree>
  </p:cSld>
  <p:clrMapOvr>
    <a:masterClrMapping/>
  </p:clrMapOvr>
  <mc:AlternateContent xmlns:mc="http://schemas.openxmlformats.org/markup-compatibility/2006" xmlns:p14="http://schemas.microsoft.com/office/powerpoint/2010/main">
    <mc:Choice Requires="p14">
      <p:transition spd="med">
        <p:push dir="r"/>
      </p:transition>
    </mc:Choice>
    <mc:Fallback xmlns:a14="http://schemas.microsoft.com/office/drawing/2010/main" xmlns:m="http://schemas.openxmlformats.org/officeDocument/2006/math" xmlns="">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 name="成组"/>
          <p:cNvGrpSpPr/>
          <p:nvPr/>
        </p:nvGrpSpPr>
        <p:grpSpPr>
          <a:xfrm>
            <a:off x="281554" y="2924411"/>
            <a:ext cx="23820892" cy="10077717"/>
            <a:chOff x="0" y="0"/>
            <a:chExt cx="23820891" cy="10077715"/>
          </a:xfrm>
        </p:grpSpPr>
        <p:pic>
          <p:nvPicPr>
            <p:cNvPr id="633" name="截屏2021-06-06 18.15.21.png" descr="截屏2021-06-06 18.15.21.png"/>
            <p:cNvPicPr>
              <a:picLocks noChangeAspect="1"/>
            </p:cNvPicPr>
            <p:nvPr/>
          </p:nvPicPr>
          <p:blipFill>
            <a:blip r:embed="rId3"/>
            <a:stretch>
              <a:fillRect/>
            </a:stretch>
          </p:blipFill>
          <p:spPr>
            <a:xfrm>
              <a:off x="0" y="0"/>
              <a:ext cx="11072367" cy="10013876"/>
            </a:xfrm>
            <a:prstGeom prst="rect">
              <a:avLst/>
            </a:prstGeom>
            <a:ln w="12700" cap="flat">
              <a:noFill/>
              <a:miter lim="400000"/>
            </a:ln>
            <a:effectLst/>
          </p:spPr>
        </p:pic>
        <p:pic>
          <p:nvPicPr>
            <p:cNvPr id="634" name="截屏2021-06-06 18.14.49.png" descr="截屏2021-06-06 18.14.49.png"/>
            <p:cNvPicPr>
              <a:picLocks noChangeAspect="1"/>
            </p:cNvPicPr>
            <p:nvPr/>
          </p:nvPicPr>
          <p:blipFill>
            <a:blip r:embed="rId4"/>
            <a:srcRect r="5735"/>
            <a:stretch>
              <a:fillRect/>
            </a:stretch>
          </p:blipFill>
          <p:spPr>
            <a:xfrm>
              <a:off x="11864406" y="0"/>
              <a:ext cx="11956486" cy="10077716"/>
            </a:xfrm>
            <a:prstGeom prst="rect">
              <a:avLst/>
            </a:prstGeom>
            <a:ln w="12700" cap="flat">
              <a:noFill/>
              <a:miter lim="400000"/>
            </a:ln>
            <a:effectLst/>
          </p:spPr>
        </p:pic>
      </p:grpSp>
      <p:sp>
        <p:nvSpPr>
          <p:cNvPr id="636" name="Détail"/>
          <p:cNvSpPr txBox="1"/>
          <p:nvPr/>
        </p:nvSpPr>
        <p:spPr>
          <a:xfrm>
            <a:off x="11361572" y="1189211"/>
            <a:ext cx="1660856" cy="808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90000"/>
              </a:lnSpc>
              <a:spcBef>
                <a:spcPts val="4500"/>
              </a:spcBef>
              <a:defRPr sz="4800">
                <a:solidFill>
                  <a:srgbClr val="000000"/>
                </a:solidFill>
              </a:defRPr>
            </a:lvl1pPr>
          </a:lstStyle>
          <a:p>
            <a:r>
              <a:t>Détail</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onclusion"/>
          <p:cNvSpPr txBox="1"/>
          <p:nvPr/>
        </p:nvSpPr>
        <p:spPr>
          <a:xfrm>
            <a:off x="8327364" y="2035687"/>
            <a:ext cx="7729272" cy="18495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11600" b="1" spc="-232">
                <a:solidFill>
                  <a:srgbClr val="000000"/>
                </a:solidFill>
              </a:defRPr>
            </a:lvl1pPr>
          </a:lstStyle>
          <a:p>
            <a:r>
              <a:t>Conclusion</a:t>
            </a:r>
          </a:p>
        </p:txBody>
      </p:sp>
      <p:sp>
        <p:nvSpPr>
          <p:cNvPr id="639" name="Une expérience"/>
          <p:cNvSpPr/>
          <p:nvPr/>
        </p:nvSpPr>
        <p:spPr>
          <a:xfrm>
            <a:off x="3039817" y="4978634"/>
            <a:ext cx="3816904" cy="3816904"/>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Une expérience</a:t>
            </a:r>
          </a:p>
        </p:txBody>
      </p:sp>
      <p:sp>
        <p:nvSpPr>
          <p:cNvPr id="640" name="Travail en France"/>
          <p:cNvSpPr/>
          <p:nvPr/>
        </p:nvSpPr>
        <p:spPr>
          <a:xfrm>
            <a:off x="6319211" y="8248058"/>
            <a:ext cx="2660791" cy="2660791"/>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rPr dirty="0"/>
              <a:t>Travail </a:t>
            </a:r>
            <a:r>
              <a:rPr dirty="0" err="1"/>
              <a:t>en</a:t>
            </a:r>
            <a:r>
              <a:rPr dirty="0"/>
              <a:t> France </a:t>
            </a:r>
          </a:p>
        </p:txBody>
      </p:sp>
      <p:sp>
        <p:nvSpPr>
          <p:cNvPr id="641" name="Notion HMM"/>
          <p:cNvSpPr/>
          <p:nvPr/>
        </p:nvSpPr>
        <p:spPr>
          <a:xfrm>
            <a:off x="10370408" y="5517635"/>
            <a:ext cx="2208026" cy="2208026"/>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rPr dirty="0"/>
              <a:t>Notion HMM</a:t>
            </a:r>
          </a:p>
        </p:txBody>
      </p:sp>
      <p:sp>
        <p:nvSpPr>
          <p:cNvPr id="642" name="Gestion de la structure du code et projet"/>
          <p:cNvSpPr/>
          <p:nvPr/>
        </p:nvSpPr>
        <p:spPr>
          <a:xfrm>
            <a:off x="11874645" y="7989948"/>
            <a:ext cx="3816904" cy="3816904"/>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Gestion de la structure du code et projet</a:t>
            </a:r>
          </a:p>
        </p:txBody>
      </p:sp>
      <p:sp>
        <p:nvSpPr>
          <p:cNvPr id="643" name="Apprentissage automatique"/>
          <p:cNvSpPr/>
          <p:nvPr/>
        </p:nvSpPr>
        <p:spPr>
          <a:xfrm>
            <a:off x="15132281" y="4053841"/>
            <a:ext cx="4009159" cy="3535410"/>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Apprentissage automatique </a:t>
            </a:r>
          </a:p>
        </p:txBody>
      </p:sp>
      <p:sp>
        <p:nvSpPr>
          <p:cNvPr id="644" name="Traitement des données"/>
          <p:cNvSpPr/>
          <p:nvPr/>
        </p:nvSpPr>
        <p:spPr>
          <a:xfrm>
            <a:off x="18069972" y="8261295"/>
            <a:ext cx="3274210" cy="3274210"/>
          </a:xfrm>
          <a:prstGeom prst="ellipse">
            <a:avLst/>
          </a:prstGeom>
          <a:gradFill>
            <a:gsLst>
              <a:gs pos="0">
                <a:schemeClr val="accent1">
                  <a:lumOff val="16847"/>
                </a:schemeClr>
              </a:gs>
              <a:gs pos="100000">
                <a:schemeClr val="accent1">
                  <a:lumOff val="-13575"/>
                </a:schemeClr>
              </a:gs>
            </a:gsLst>
            <a:lin ang="54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Traitement des données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500"/>
                                        <p:tgtEl>
                                          <p:spTgt spid="639"/>
                                        </p:tgtEl>
                                      </p:cBhvr>
                                    </p:animEffect>
                                    <p:anim calcmode="lin" valueType="num">
                                      <p:cBhvr>
                                        <p:cTn id="8" dur="500" fill="hold"/>
                                        <p:tgtEl>
                                          <p:spTgt spid="639"/>
                                        </p:tgtEl>
                                        <p:attrNameLst>
                                          <p:attrName>ppt_x</p:attrName>
                                        </p:attrNameLst>
                                      </p:cBhvr>
                                      <p:tavLst>
                                        <p:tav tm="0">
                                          <p:val>
                                            <p:strVal val="#ppt_x"/>
                                          </p:val>
                                        </p:tav>
                                        <p:tav tm="100000">
                                          <p:val>
                                            <p:strVal val="#ppt_x"/>
                                          </p:val>
                                        </p:tav>
                                      </p:tavLst>
                                    </p:anim>
                                    <p:anim calcmode="lin" valueType="num">
                                      <p:cBhvr>
                                        <p:cTn id="9" dur="500" fill="hold"/>
                                        <p:tgtEl>
                                          <p:spTgt spid="6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40"/>
                                        </p:tgtEl>
                                        <p:attrNameLst>
                                          <p:attrName>style.visibility</p:attrName>
                                        </p:attrNameLst>
                                      </p:cBhvr>
                                      <p:to>
                                        <p:strVal val="visible"/>
                                      </p:to>
                                    </p:set>
                                    <p:animEffect transition="in" filter="fade">
                                      <p:cBhvr>
                                        <p:cTn id="12" dur="500"/>
                                        <p:tgtEl>
                                          <p:spTgt spid="640"/>
                                        </p:tgtEl>
                                      </p:cBhvr>
                                    </p:animEffect>
                                    <p:anim calcmode="lin" valueType="num">
                                      <p:cBhvr>
                                        <p:cTn id="13" dur="500" fill="hold"/>
                                        <p:tgtEl>
                                          <p:spTgt spid="640"/>
                                        </p:tgtEl>
                                        <p:attrNameLst>
                                          <p:attrName>ppt_x</p:attrName>
                                        </p:attrNameLst>
                                      </p:cBhvr>
                                      <p:tavLst>
                                        <p:tav tm="0">
                                          <p:val>
                                            <p:strVal val="#ppt_x"/>
                                          </p:val>
                                        </p:tav>
                                        <p:tav tm="100000">
                                          <p:val>
                                            <p:strVal val="#ppt_x"/>
                                          </p:val>
                                        </p:tav>
                                      </p:tavLst>
                                    </p:anim>
                                    <p:anim calcmode="lin" valueType="num">
                                      <p:cBhvr>
                                        <p:cTn id="14" dur="500" fill="hold"/>
                                        <p:tgtEl>
                                          <p:spTgt spid="64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ntr" presetSubtype="0" fill="hold" grpId="0" nodeType="clickEffect">
                                  <p:stCondLst>
                                    <p:cond delay="0"/>
                                  </p:stCondLst>
                                  <p:childTnLst>
                                    <p:set>
                                      <p:cBhvr>
                                        <p:cTn id="18" dur="1" fill="hold">
                                          <p:stCondLst>
                                            <p:cond delay="0"/>
                                          </p:stCondLst>
                                        </p:cTn>
                                        <p:tgtEl>
                                          <p:spTgt spid="641"/>
                                        </p:tgtEl>
                                        <p:attrNameLst>
                                          <p:attrName>style.visibility</p:attrName>
                                        </p:attrNameLst>
                                      </p:cBhvr>
                                      <p:to>
                                        <p:strVal val="visible"/>
                                      </p:to>
                                    </p:set>
                                    <p:animEffect transition="in" filter="fade">
                                      <p:cBhvr>
                                        <p:cTn id="19" dur="800" decel="100000"/>
                                        <p:tgtEl>
                                          <p:spTgt spid="641"/>
                                        </p:tgtEl>
                                      </p:cBhvr>
                                    </p:animEffect>
                                    <p:anim calcmode="lin" valueType="num">
                                      <p:cBhvr>
                                        <p:cTn id="20" dur="800" decel="100000" fill="hold"/>
                                        <p:tgtEl>
                                          <p:spTgt spid="641"/>
                                        </p:tgtEl>
                                        <p:attrNameLst>
                                          <p:attrName>style.rotation</p:attrName>
                                        </p:attrNameLst>
                                      </p:cBhvr>
                                      <p:tavLst>
                                        <p:tav tm="0">
                                          <p:val>
                                            <p:fltVal val="-90"/>
                                          </p:val>
                                        </p:tav>
                                        <p:tav tm="100000">
                                          <p:val>
                                            <p:fltVal val="0"/>
                                          </p:val>
                                        </p:tav>
                                      </p:tavLst>
                                    </p:anim>
                                    <p:anim calcmode="lin" valueType="num">
                                      <p:cBhvr>
                                        <p:cTn id="21" dur="800" decel="100000" fill="hold"/>
                                        <p:tgtEl>
                                          <p:spTgt spid="641"/>
                                        </p:tgtEl>
                                        <p:attrNameLst>
                                          <p:attrName>ppt_x</p:attrName>
                                        </p:attrNameLst>
                                      </p:cBhvr>
                                      <p:tavLst>
                                        <p:tav tm="0">
                                          <p:val>
                                            <p:strVal val="#ppt_x+0.4"/>
                                          </p:val>
                                        </p:tav>
                                        <p:tav tm="100000">
                                          <p:val>
                                            <p:strVal val="#ppt_x-0.05"/>
                                          </p:val>
                                        </p:tav>
                                      </p:tavLst>
                                    </p:anim>
                                    <p:anim calcmode="lin" valueType="num">
                                      <p:cBhvr>
                                        <p:cTn id="22" dur="800" decel="100000" fill="hold"/>
                                        <p:tgtEl>
                                          <p:spTgt spid="641"/>
                                        </p:tgtEl>
                                        <p:attrNameLst>
                                          <p:attrName>ppt_y</p:attrName>
                                        </p:attrNameLst>
                                      </p:cBhvr>
                                      <p:tavLst>
                                        <p:tav tm="0">
                                          <p:val>
                                            <p:strVal val="#ppt_y-0.4"/>
                                          </p:val>
                                        </p:tav>
                                        <p:tav tm="100000">
                                          <p:val>
                                            <p:strVal val="#ppt_y+0.1"/>
                                          </p:val>
                                        </p:tav>
                                      </p:tavLst>
                                    </p:anim>
                                    <p:anim calcmode="lin" valueType="num">
                                      <p:cBhvr>
                                        <p:cTn id="23" dur="200" accel="100000" fill="hold">
                                          <p:stCondLst>
                                            <p:cond delay="800"/>
                                          </p:stCondLst>
                                        </p:cTn>
                                        <p:tgtEl>
                                          <p:spTgt spid="641"/>
                                        </p:tgtEl>
                                        <p:attrNameLst>
                                          <p:attrName>ppt_x</p:attrName>
                                        </p:attrNameLst>
                                      </p:cBhvr>
                                      <p:tavLst>
                                        <p:tav tm="0">
                                          <p:val>
                                            <p:strVal val="#ppt_x-0.05"/>
                                          </p:val>
                                        </p:tav>
                                        <p:tav tm="100000">
                                          <p:val>
                                            <p:strVal val="#ppt_x"/>
                                          </p:val>
                                        </p:tav>
                                      </p:tavLst>
                                    </p:anim>
                                    <p:anim calcmode="lin" valueType="num">
                                      <p:cBhvr>
                                        <p:cTn id="24" dur="200" accel="100000" fill="hold">
                                          <p:stCondLst>
                                            <p:cond delay="800"/>
                                          </p:stCondLst>
                                        </p:cTn>
                                        <p:tgtEl>
                                          <p:spTgt spid="641"/>
                                        </p:tgtEl>
                                        <p:attrNameLst>
                                          <p:attrName>ppt_y</p:attrName>
                                        </p:attrNameLst>
                                      </p:cBhvr>
                                      <p:tavLst>
                                        <p:tav tm="0">
                                          <p:val>
                                            <p:strVal val="#ppt_y+0.1"/>
                                          </p:val>
                                        </p:tav>
                                        <p:tav tm="100000">
                                          <p:val>
                                            <p:strVal val="#ppt_y"/>
                                          </p:val>
                                        </p:tav>
                                      </p:tavLst>
                                    </p:anim>
                                  </p:childTnLst>
                                </p:cTn>
                              </p:par>
                              <p:par>
                                <p:cTn id="25" presetID="30" presetClass="entr" presetSubtype="0" fill="hold" grpId="0" nodeType="withEffect">
                                  <p:stCondLst>
                                    <p:cond delay="200"/>
                                  </p:stCondLst>
                                  <p:childTnLst>
                                    <p:set>
                                      <p:cBhvr>
                                        <p:cTn id="26" dur="1" fill="hold">
                                          <p:stCondLst>
                                            <p:cond delay="0"/>
                                          </p:stCondLst>
                                        </p:cTn>
                                        <p:tgtEl>
                                          <p:spTgt spid="643"/>
                                        </p:tgtEl>
                                        <p:attrNameLst>
                                          <p:attrName>style.visibility</p:attrName>
                                        </p:attrNameLst>
                                      </p:cBhvr>
                                      <p:to>
                                        <p:strVal val="visible"/>
                                      </p:to>
                                    </p:set>
                                    <p:animEffect transition="in" filter="fade">
                                      <p:cBhvr>
                                        <p:cTn id="27" dur="800" decel="100000"/>
                                        <p:tgtEl>
                                          <p:spTgt spid="643"/>
                                        </p:tgtEl>
                                      </p:cBhvr>
                                    </p:animEffect>
                                    <p:anim calcmode="lin" valueType="num">
                                      <p:cBhvr>
                                        <p:cTn id="28" dur="800" decel="100000" fill="hold"/>
                                        <p:tgtEl>
                                          <p:spTgt spid="643"/>
                                        </p:tgtEl>
                                        <p:attrNameLst>
                                          <p:attrName>style.rotation</p:attrName>
                                        </p:attrNameLst>
                                      </p:cBhvr>
                                      <p:tavLst>
                                        <p:tav tm="0">
                                          <p:val>
                                            <p:fltVal val="-90"/>
                                          </p:val>
                                        </p:tav>
                                        <p:tav tm="100000">
                                          <p:val>
                                            <p:fltVal val="0"/>
                                          </p:val>
                                        </p:tav>
                                      </p:tavLst>
                                    </p:anim>
                                    <p:anim calcmode="lin" valueType="num">
                                      <p:cBhvr>
                                        <p:cTn id="29" dur="800" decel="100000" fill="hold"/>
                                        <p:tgtEl>
                                          <p:spTgt spid="643"/>
                                        </p:tgtEl>
                                        <p:attrNameLst>
                                          <p:attrName>ppt_x</p:attrName>
                                        </p:attrNameLst>
                                      </p:cBhvr>
                                      <p:tavLst>
                                        <p:tav tm="0">
                                          <p:val>
                                            <p:strVal val="#ppt_x+0.4"/>
                                          </p:val>
                                        </p:tav>
                                        <p:tav tm="100000">
                                          <p:val>
                                            <p:strVal val="#ppt_x-0.05"/>
                                          </p:val>
                                        </p:tav>
                                      </p:tavLst>
                                    </p:anim>
                                    <p:anim calcmode="lin" valueType="num">
                                      <p:cBhvr>
                                        <p:cTn id="30" dur="800" decel="100000" fill="hold"/>
                                        <p:tgtEl>
                                          <p:spTgt spid="643"/>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643"/>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643"/>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200"/>
                                  </p:stCondLst>
                                  <p:childTnLst>
                                    <p:set>
                                      <p:cBhvr>
                                        <p:cTn id="34" dur="1" fill="hold">
                                          <p:stCondLst>
                                            <p:cond delay="0"/>
                                          </p:stCondLst>
                                        </p:cTn>
                                        <p:tgtEl>
                                          <p:spTgt spid="644"/>
                                        </p:tgtEl>
                                        <p:attrNameLst>
                                          <p:attrName>style.visibility</p:attrName>
                                        </p:attrNameLst>
                                      </p:cBhvr>
                                      <p:to>
                                        <p:strVal val="visible"/>
                                      </p:to>
                                    </p:set>
                                    <p:animEffect transition="in" filter="fade">
                                      <p:cBhvr>
                                        <p:cTn id="35" dur="800" decel="100000"/>
                                        <p:tgtEl>
                                          <p:spTgt spid="644"/>
                                        </p:tgtEl>
                                      </p:cBhvr>
                                    </p:animEffect>
                                    <p:anim calcmode="lin" valueType="num">
                                      <p:cBhvr>
                                        <p:cTn id="36" dur="800" decel="100000" fill="hold"/>
                                        <p:tgtEl>
                                          <p:spTgt spid="644"/>
                                        </p:tgtEl>
                                        <p:attrNameLst>
                                          <p:attrName>style.rotation</p:attrName>
                                        </p:attrNameLst>
                                      </p:cBhvr>
                                      <p:tavLst>
                                        <p:tav tm="0">
                                          <p:val>
                                            <p:fltVal val="-90"/>
                                          </p:val>
                                        </p:tav>
                                        <p:tav tm="100000">
                                          <p:val>
                                            <p:fltVal val="0"/>
                                          </p:val>
                                        </p:tav>
                                      </p:tavLst>
                                    </p:anim>
                                    <p:anim calcmode="lin" valueType="num">
                                      <p:cBhvr>
                                        <p:cTn id="37" dur="800" decel="100000" fill="hold"/>
                                        <p:tgtEl>
                                          <p:spTgt spid="644"/>
                                        </p:tgtEl>
                                        <p:attrNameLst>
                                          <p:attrName>ppt_x</p:attrName>
                                        </p:attrNameLst>
                                      </p:cBhvr>
                                      <p:tavLst>
                                        <p:tav tm="0">
                                          <p:val>
                                            <p:strVal val="#ppt_x+0.4"/>
                                          </p:val>
                                        </p:tav>
                                        <p:tav tm="100000">
                                          <p:val>
                                            <p:strVal val="#ppt_x-0.05"/>
                                          </p:val>
                                        </p:tav>
                                      </p:tavLst>
                                    </p:anim>
                                    <p:anim calcmode="lin" valueType="num">
                                      <p:cBhvr>
                                        <p:cTn id="38" dur="800" decel="100000" fill="hold"/>
                                        <p:tgtEl>
                                          <p:spTgt spid="644"/>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644"/>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644"/>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42"/>
                                        </p:tgtEl>
                                        <p:attrNameLst>
                                          <p:attrName>style.visibility</p:attrName>
                                        </p:attrNameLst>
                                      </p:cBhvr>
                                      <p:to>
                                        <p:strVal val="visible"/>
                                      </p:to>
                                    </p:set>
                                    <p:animEffect transition="in" filter="fade">
                                      <p:cBhvr>
                                        <p:cTn id="45" dur="750"/>
                                        <p:tgtEl>
                                          <p:spTgt spid="642"/>
                                        </p:tgtEl>
                                      </p:cBhvr>
                                    </p:animEffect>
                                    <p:anim calcmode="lin" valueType="num">
                                      <p:cBhvr>
                                        <p:cTn id="46" dur="750" fill="hold"/>
                                        <p:tgtEl>
                                          <p:spTgt spid="642"/>
                                        </p:tgtEl>
                                        <p:attrNameLst>
                                          <p:attrName>ppt_x</p:attrName>
                                        </p:attrNameLst>
                                      </p:cBhvr>
                                      <p:tavLst>
                                        <p:tav tm="0">
                                          <p:val>
                                            <p:strVal val="#ppt_x"/>
                                          </p:val>
                                        </p:tav>
                                        <p:tav tm="100000">
                                          <p:val>
                                            <p:strVal val="#ppt_x"/>
                                          </p:val>
                                        </p:tav>
                                      </p:tavLst>
                                    </p:anim>
                                    <p:anim calcmode="lin" valueType="num">
                                      <p:cBhvr>
                                        <p:cTn id="47" dur="750" fill="hold"/>
                                        <p:tgtEl>
                                          <p:spTgt spid="6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 grpId="1" animBg="1"/>
      <p:bldP spid="640" grpId="0" animBg="1"/>
      <p:bldP spid="641" grpId="0" animBg="1"/>
      <p:bldP spid="642" grpId="0" animBg="1"/>
      <p:bldP spid="643" grpId="0" animBg="1"/>
      <p:bldP spid="6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FF801F-AFC0-2249-A9FF-FE3A0EAAB3A3}"/>
              </a:ext>
            </a:extLst>
          </p:cNvPr>
          <p:cNvSpPr txBox="1"/>
          <p:nvPr/>
        </p:nvSpPr>
        <p:spPr>
          <a:xfrm>
            <a:off x="1932432" y="5424945"/>
            <a:ext cx="20519136" cy="3780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fr-FR" altLang="zh-CN" sz="23900" b="0" i="0" u="none" strike="noStrike" cap="none" spc="0" normalizeH="0" baseline="0" dirty="0">
                <a:ln>
                  <a:noFill/>
                </a:ln>
                <a:solidFill>
                  <a:schemeClr val="bg1">
                    <a:lumMod val="95000"/>
                  </a:schemeClr>
                </a:solidFill>
                <a:effectLst/>
                <a:uFillTx/>
                <a:latin typeface="Brush Script MT" panose="03060802040406070304" pitchFamily="66" charset="-122"/>
                <a:ea typeface="Brush Script MT" panose="03060802040406070304" pitchFamily="66" charset="-122"/>
                <a:cs typeface="Brush Script MT" panose="03060802040406070304" pitchFamily="66" charset="-122"/>
                <a:sym typeface="Helvetica Neue"/>
              </a:rPr>
              <a:t>Merci d’avoir écouté</a:t>
            </a:r>
          </a:p>
        </p:txBody>
      </p:sp>
    </p:spTree>
    <p:extLst>
      <p:ext uri="{BB962C8B-B14F-4D97-AF65-F5344CB8AC3E}">
        <p14:creationId xmlns:p14="http://schemas.microsoft.com/office/powerpoint/2010/main" val="9281316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Laboratoire des Technologies Innovantes (LTI)"/>
          <p:cNvSpPr txBox="1">
            <a:spLocks noGrp="1"/>
          </p:cNvSpPr>
          <p:nvPr>
            <p:ph type="body" sz="quarter" idx="4294967295"/>
          </p:nvPr>
        </p:nvSpPr>
        <p:spPr>
          <a:xfrm>
            <a:off x="1206500" y="2184017"/>
            <a:ext cx="21971000" cy="1905001"/>
          </a:xfrm>
          <a:prstGeom prst="rect">
            <a:avLst/>
          </a:prstGeom>
        </p:spPr>
        <p:txBody>
          <a:bodyPr/>
          <a:lstStyle>
            <a:lvl1pPr marL="0" indent="0" algn="ctr" defTabSz="825500">
              <a:lnSpc>
                <a:spcPct val="100000"/>
              </a:lnSpc>
              <a:spcBef>
                <a:spcPts val="0"/>
              </a:spcBef>
              <a:buSzTx/>
              <a:buNone/>
              <a:defRPr sz="5500" b="1"/>
            </a:lvl1pPr>
          </a:lstStyle>
          <a:p>
            <a:r>
              <a:t>Laboratoire des Technologies Innovantes (LTI)</a:t>
            </a:r>
          </a:p>
        </p:txBody>
      </p:sp>
      <p:pic>
        <p:nvPicPr>
          <p:cNvPr id="169" name="图片 1" descr="图片 1"/>
          <p:cNvPicPr>
            <a:picLocks noChangeAspect="1"/>
          </p:cNvPicPr>
          <p:nvPr/>
        </p:nvPicPr>
        <p:blipFill>
          <a:blip r:embed="rId3"/>
          <a:srcRect l="47421" b="3"/>
          <a:stretch>
            <a:fillRect/>
          </a:stretch>
        </p:blipFill>
        <p:spPr>
          <a:xfrm>
            <a:off x="11820497" y="4670632"/>
            <a:ext cx="7576579" cy="57328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926"/>
                </a:lnTo>
                <a:cubicBezTo>
                  <a:pt x="100" y="9942"/>
                  <a:pt x="177" y="9949"/>
                  <a:pt x="190" y="9932"/>
                </a:cubicBezTo>
                <a:cubicBezTo>
                  <a:pt x="299" y="9792"/>
                  <a:pt x="792" y="5997"/>
                  <a:pt x="1000" y="3702"/>
                </a:cubicBezTo>
                <a:cubicBezTo>
                  <a:pt x="1100" y="2598"/>
                  <a:pt x="1217" y="1622"/>
                  <a:pt x="1258" y="1534"/>
                </a:cubicBezTo>
                <a:cubicBezTo>
                  <a:pt x="1344" y="1351"/>
                  <a:pt x="1702" y="1319"/>
                  <a:pt x="1781" y="1488"/>
                </a:cubicBezTo>
                <a:cubicBezTo>
                  <a:pt x="1810" y="1550"/>
                  <a:pt x="1788" y="2004"/>
                  <a:pt x="1736" y="2494"/>
                </a:cubicBezTo>
                <a:cubicBezTo>
                  <a:pt x="1683" y="2984"/>
                  <a:pt x="1590" y="3971"/>
                  <a:pt x="1530" y="4686"/>
                </a:cubicBezTo>
                <a:cubicBezTo>
                  <a:pt x="1427" y="5896"/>
                  <a:pt x="1326" y="6730"/>
                  <a:pt x="952" y="9347"/>
                </a:cubicBezTo>
                <a:cubicBezTo>
                  <a:pt x="850" y="10053"/>
                  <a:pt x="838" y="10420"/>
                  <a:pt x="912" y="10538"/>
                </a:cubicBezTo>
                <a:cubicBezTo>
                  <a:pt x="987" y="10657"/>
                  <a:pt x="976" y="10741"/>
                  <a:pt x="876" y="10822"/>
                </a:cubicBezTo>
                <a:cubicBezTo>
                  <a:pt x="797" y="10885"/>
                  <a:pt x="626" y="11495"/>
                  <a:pt x="497" y="12176"/>
                </a:cubicBezTo>
                <a:cubicBezTo>
                  <a:pt x="348" y="12956"/>
                  <a:pt x="178" y="13753"/>
                  <a:pt x="0" y="14545"/>
                </a:cubicBezTo>
                <a:lnTo>
                  <a:pt x="0" y="21600"/>
                </a:lnTo>
                <a:lnTo>
                  <a:pt x="1059" y="21600"/>
                </a:lnTo>
                <a:lnTo>
                  <a:pt x="21600" y="21600"/>
                </a:lnTo>
                <a:lnTo>
                  <a:pt x="21600" y="10801"/>
                </a:lnTo>
                <a:lnTo>
                  <a:pt x="21600" y="0"/>
                </a:lnTo>
                <a:lnTo>
                  <a:pt x="1059" y="0"/>
                </a:lnTo>
                <a:lnTo>
                  <a:pt x="0" y="0"/>
                </a:lnTo>
                <a:close/>
                <a:moveTo>
                  <a:pt x="0" y="10714"/>
                </a:moveTo>
                <a:lnTo>
                  <a:pt x="0" y="11270"/>
                </a:lnTo>
                <a:cubicBezTo>
                  <a:pt x="41" y="11033"/>
                  <a:pt x="66" y="10868"/>
                  <a:pt x="66" y="10822"/>
                </a:cubicBezTo>
                <a:cubicBezTo>
                  <a:pt x="66" y="10777"/>
                  <a:pt x="39" y="10743"/>
                  <a:pt x="0" y="10714"/>
                </a:cubicBezTo>
                <a:close/>
              </a:path>
            </a:pathLst>
          </a:custGeom>
          <a:ln w="12700">
            <a:miter lim="400000"/>
          </a:ln>
        </p:spPr>
      </p:pic>
      <p:pic>
        <p:nvPicPr>
          <p:cNvPr id="170" name="图片 1" descr="图片 1"/>
          <p:cNvPicPr>
            <a:picLocks noChangeAspect="1"/>
          </p:cNvPicPr>
          <p:nvPr/>
        </p:nvPicPr>
        <p:blipFill>
          <a:blip r:embed="rId3"/>
          <a:srcRect r="48014"/>
          <a:stretch>
            <a:fillRect/>
          </a:stretch>
        </p:blipFill>
        <p:spPr>
          <a:xfrm>
            <a:off x="5002485" y="4648660"/>
            <a:ext cx="7491016" cy="573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1"/>
                </a:lnTo>
                <a:lnTo>
                  <a:pt x="0" y="21600"/>
                </a:lnTo>
                <a:lnTo>
                  <a:pt x="20775" y="21600"/>
                </a:lnTo>
                <a:lnTo>
                  <a:pt x="21600" y="21600"/>
                </a:lnTo>
                <a:lnTo>
                  <a:pt x="21600" y="16443"/>
                </a:lnTo>
                <a:cubicBezTo>
                  <a:pt x="21572" y="16462"/>
                  <a:pt x="21542" y="16478"/>
                  <a:pt x="21505" y="16484"/>
                </a:cubicBezTo>
                <a:cubicBezTo>
                  <a:pt x="21275" y="16527"/>
                  <a:pt x="21148" y="16369"/>
                  <a:pt x="21092" y="16019"/>
                </a:cubicBezTo>
                <a:lnTo>
                  <a:pt x="21092" y="16441"/>
                </a:lnTo>
                <a:lnTo>
                  <a:pt x="20771" y="16484"/>
                </a:lnTo>
                <a:cubicBezTo>
                  <a:pt x="20595" y="16507"/>
                  <a:pt x="20419" y="16480"/>
                  <a:pt x="20379" y="16428"/>
                </a:cubicBezTo>
                <a:cubicBezTo>
                  <a:pt x="20322" y="16353"/>
                  <a:pt x="20325" y="16274"/>
                  <a:pt x="20372" y="16209"/>
                </a:cubicBezTo>
                <a:cubicBezTo>
                  <a:pt x="20302" y="16032"/>
                  <a:pt x="20300" y="15659"/>
                  <a:pt x="20322" y="14914"/>
                </a:cubicBezTo>
                <a:lnTo>
                  <a:pt x="20351" y="13827"/>
                </a:lnTo>
                <a:lnTo>
                  <a:pt x="20388" y="13827"/>
                </a:lnTo>
                <a:cubicBezTo>
                  <a:pt x="20421" y="13754"/>
                  <a:pt x="20549" y="13690"/>
                  <a:pt x="20749" y="13690"/>
                </a:cubicBezTo>
                <a:lnTo>
                  <a:pt x="21092" y="13690"/>
                </a:lnTo>
                <a:lnTo>
                  <a:pt x="21092" y="14515"/>
                </a:lnTo>
                <a:lnTo>
                  <a:pt x="21600" y="14488"/>
                </a:lnTo>
                <a:lnTo>
                  <a:pt x="21600" y="12633"/>
                </a:lnTo>
                <a:cubicBezTo>
                  <a:pt x="21519" y="12615"/>
                  <a:pt x="21439" y="12576"/>
                  <a:pt x="21376" y="12493"/>
                </a:cubicBezTo>
                <a:cubicBezTo>
                  <a:pt x="21306" y="12403"/>
                  <a:pt x="21251" y="11974"/>
                  <a:pt x="21251" y="11544"/>
                </a:cubicBezTo>
                <a:cubicBezTo>
                  <a:pt x="21251" y="10868"/>
                  <a:pt x="21219" y="10753"/>
                  <a:pt x="21029" y="10689"/>
                </a:cubicBezTo>
                <a:cubicBezTo>
                  <a:pt x="20871" y="10635"/>
                  <a:pt x="20820" y="10522"/>
                  <a:pt x="20845" y="10292"/>
                </a:cubicBezTo>
                <a:cubicBezTo>
                  <a:pt x="20877" y="9996"/>
                  <a:pt x="20931" y="9974"/>
                  <a:pt x="21600" y="9974"/>
                </a:cubicBezTo>
                <a:lnTo>
                  <a:pt x="21600" y="0"/>
                </a:lnTo>
                <a:lnTo>
                  <a:pt x="20775" y="0"/>
                </a:lnTo>
                <a:lnTo>
                  <a:pt x="0" y="0"/>
                </a:lnTo>
                <a:close/>
              </a:path>
            </a:pathLst>
          </a:custGeom>
          <a:ln w="12700">
            <a:miter lim="400000"/>
          </a:ln>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Laboratoire des Technologies Innovantes (LTI)"/>
          <p:cNvSpPr txBox="1">
            <a:spLocks noGrp="1"/>
          </p:cNvSpPr>
          <p:nvPr>
            <p:ph type="body" sz="quarter" idx="4294967295"/>
          </p:nvPr>
        </p:nvSpPr>
        <p:spPr>
          <a:xfrm>
            <a:off x="1206500" y="3271250"/>
            <a:ext cx="21971000" cy="1905001"/>
          </a:xfrm>
          <a:prstGeom prst="rect">
            <a:avLst/>
          </a:prstGeom>
        </p:spPr>
        <p:txBody>
          <a:bodyPr/>
          <a:lstStyle>
            <a:lvl1pPr marL="0" indent="0" algn="ctr" defTabSz="825500">
              <a:lnSpc>
                <a:spcPct val="100000"/>
              </a:lnSpc>
              <a:spcBef>
                <a:spcPts val="0"/>
              </a:spcBef>
              <a:buSzTx/>
              <a:buNone/>
              <a:defRPr sz="5500" b="1"/>
            </a:lvl1pPr>
          </a:lstStyle>
          <a:p>
            <a:r>
              <a:t>Laboratoire des Technologies Innovantes (LTI)</a:t>
            </a:r>
          </a:p>
        </p:txBody>
      </p:sp>
      <p:pic>
        <p:nvPicPr>
          <p:cNvPr id="173" name="图片 1" descr="图片 1"/>
          <p:cNvPicPr>
            <a:picLocks noChangeAspect="1"/>
          </p:cNvPicPr>
          <p:nvPr/>
        </p:nvPicPr>
        <p:blipFill>
          <a:blip r:embed="rId3"/>
          <a:srcRect r="48014"/>
          <a:stretch>
            <a:fillRect/>
          </a:stretch>
        </p:blipFill>
        <p:spPr>
          <a:xfrm>
            <a:off x="3919615" y="6262083"/>
            <a:ext cx="5465366" cy="41826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799"/>
                </a:lnTo>
                <a:lnTo>
                  <a:pt x="0" y="21600"/>
                </a:lnTo>
                <a:lnTo>
                  <a:pt x="20775" y="21600"/>
                </a:lnTo>
                <a:lnTo>
                  <a:pt x="21600" y="21600"/>
                </a:lnTo>
                <a:lnTo>
                  <a:pt x="21600" y="16443"/>
                </a:lnTo>
                <a:cubicBezTo>
                  <a:pt x="21572" y="16462"/>
                  <a:pt x="21543" y="16478"/>
                  <a:pt x="21506" y="16484"/>
                </a:cubicBezTo>
                <a:cubicBezTo>
                  <a:pt x="21276" y="16527"/>
                  <a:pt x="21148" y="16369"/>
                  <a:pt x="21092" y="16019"/>
                </a:cubicBezTo>
                <a:lnTo>
                  <a:pt x="21092" y="16441"/>
                </a:lnTo>
                <a:lnTo>
                  <a:pt x="20772" y="16484"/>
                </a:lnTo>
                <a:cubicBezTo>
                  <a:pt x="20595" y="16507"/>
                  <a:pt x="20418" y="16479"/>
                  <a:pt x="20378" y="16427"/>
                </a:cubicBezTo>
                <a:cubicBezTo>
                  <a:pt x="20321" y="16352"/>
                  <a:pt x="20324" y="16272"/>
                  <a:pt x="20372" y="16208"/>
                </a:cubicBezTo>
                <a:cubicBezTo>
                  <a:pt x="20302" y="16030"/>
                  <a:pt x="20300" y="15659"/>
                  <a:pt x="20322" y="14914"/>
                </a:cubicBezTo>
                <a:lnTo>
                  <a:pt x="20351" y="13826"/>
                </a:lnTo>
                <a:lnTo>
                  <a:pt x="20389" y="13826"/>
                </a:lnTo>
                <a:cubicBezTo>
                  <a:pt x="20422" y="13753"/>
                  <a:pt x="20548" y="13689"/>
                  <a:pt x="20748" y="13689"/>
                </a:cubicBezTo>
                <a:lnTo>
                  <a:pt x="21092" y="13689"/>
                </a:lnTo>
                <a:lnTo>
                  <a:pt x="21092" y="14515"/>
                </a:lnTo>
                <a:lnTo>
                  <a:pt x="21600" y="14488"/>
                </a:lnTo>
                <a:lnTo>
                  <a:pt x="21600" y="12631"/>
                </a:lnTo>
                <a:cubicBezTo>
                  <a:pt x="21519" y="12614"/>
                  <a:pt x="21439" y="12577"/>
                  <a:pt x="21376" y="12494"/>
                </a:cubicBezTo>
                <a:cubicBezTo>
                  <a:pt x="21306" y="12403"/>
                  <a:pt x="21250" y="11973"/>
                  <a:pt x="21250" y="11543"/>
                </a:cubicBezTo>
                <a:cubicBezTo>
                  <a:pt x="21250" y="10867"/>
                  <a:pt x="21219" y="10753"/>
                  <a:pt x="21029" y="10688"/>
                </a:cubicBezTo>
                <a:cubicBezTo>
                  <a:pt x="20871" y="10635"/>
                  <a:pt x="20819" y="10522"/>
                  <a:pt x="20844" y="10293"/>
                </a:cubicBezTo>
                <a:cubicBezTo>
                  <a:pt x="20876" y="9997"/>
                  <a:pt x="20930" y="9976"/>
                  <a:pt x="21600" y="9975"/>
                </a:cubicBezTo>
                <a:lnTo>
                  <a:pt x="21600" y="0"/>
                </a:lnTo>
                <a:lnTo>
                  <a:pt x="20775" y="0"/>
                </a:lnTo>
                <a:lnTo>
                  <a:pt x="0" y="0"/>
                </a:lnTo>
                <a:close/>
              </a:path>
            </a:pathLst>
          </a:custGeom>
          <a:ln w="12700">
            <a:miter lim="400000"/>
          </a:ln>
        </p:spPr>
      </p:pic>
      <p:sp>
        <p:nvSpPr>
          <p:cNvPr id="175" name="矩形"/>
          <p:cNvSpPr/>
          <p:nvPr/>
        </p:nvSpPr>
        <p:spPr>
          <a:xfrm>
            <a:off x="11419252" y="9051337"/>
            <a:ext cx="4738001" cy="575371"/>
          </a:xfrm>
          <a:prstGeom prst="rect">
            <a:avLst/>
          </a:prstGeom>
          <a:ln w="635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7" name="Axe I : Mécanique et Couplage…">
            <a:extLst>
              <a:ext uri="{FF2B5EF4-FFF2-40B4-BE49-F238E27FC236}">
                <a16:creationId xmlns:a16="http://schemas.microsoft.com/office/drawing/2014/main" id="{CD96C9ED-7766-EC40-A76D-66606C970CFC}"/>
              </a:ext>
            </a:extLst>
          </p:cNvPr>
          <p:cNvSpPr txBox="1"/>
          <p:nvPr/>
        </p:nvSpPr>
        <p:spPr>
          <a:xfrm>
            <a:off x="10872019" y="6396310"/>
            <a:ext cx="10294485" cy="3914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266700">
              <a:lnSpc>
                <a:spcPct val="125000"/>
              </a:lnSpc>
              <a:spcBef>
                <a:spcPts val="1500"/>
              </a:spcBef>
              <a:defRPr sz="2500">
                <a:solidFill>
                  <a:srgbClr val="000000"/>
                </a:solidFill>
                <a:uFill>
                  <a:solidFill>
                    <a:srgbClr val="000000"/>
                  </a:solidFill>
                </a:uFill>
                <a:latin typeface="Calibri"/>
                <a:ea typeface="Calibri"/>
                <a:cs typeface="Calibri"/>
                <a:sym typeface="Calibri"/>
              </a:defRPr>
            </a:pPr>
            <a:r>
              <a:rPr lang="fr-FR" b="1" dirty="0"/>
              <a:t>Axe I : Mécanique et Couplage</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1</a:t>
            </a:r>
            <a:r>
              <a:rPr lang="fr-FR" dirty="0"/>
              <a:t> : Matériaux et Efficacité Énergétique (</a:t>
            </a:r>
            <a:r>
              <a:rPr lang="fr-FR" b="1" dirty="0"/>
              <a:t>MEE</a:t>
            </a:r>
            <a:r>
              <a:rPr lang="fr-FR" dirty="0"/>
              <a:t>)</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2</a:t>
            </a:r>
            <a:r>
              <a:rPr lang="fr-FR" dirty="0"/>
              <a:t> : Modélisation Mécanique et Phénomènes de Transferts (</a:t>
            </a:r>
            <a:r>
              <a:rPr lang="fr-FR" b="1" dirty="0"/>
              <a:t>MMPT</a:t>
            </a:r>
            <a:r>
              <a:rPr lang="fr-FR" dirty="0"/>
              <a:t>)</a:t>
            </a:r>
          </a:p>
          <a:p>
            <a:pPr algn="just" defTabSz="266700">
              <a:lnSpc>
                <a:spcPct val="125000"/>
              </a:lnSpc>
              <a:spcBef>
                <a:spcPts val="1500"/>
              </a:spcBef>
              <a:defRPr sz="2500">
                <a:solidFill>
                  <a:srgbClr val="000000"/>
                </a:solidFill>
                <a:uFill>
                  <a:solidFill>
                    <a:srgbClr val="000000"/>
                  </a:solidFill>
                </a:uFill>
                <a:latin typeface="Calibri"/>
                <a:ea typeface="Calibri"/>
                <a:cs typeface="Calibri"/>
                <a:sym typeface="Calibri"/>
              </a:defRPr>
            </a:pPr>
            <a:r>
              <a:rPr lang="fr-FR" b="1" dirty="0"/>
              <a:t>Axe II : Énergies et Systèmes</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3</a:t>
            </a:r>
            <a:r>
              <a:rPr lang="fr-FR" dirty="0"/>
              <a:t> : Systèmes Intelligents (</a:t>
            </a:r>
            <a:r>
              <a:rPr lang="fr-FR" b="1" dirty="0"/>
              <a:t>SI</a:t>
            </a:r>
            <a:r>
              <a:rPr lang="fr-FR" dirty="0"/>
              <a:t>)</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4</a:t>
            </a:r>
            <a:r>
              <a:rPr lang="fr-FR" dirty="0"/>
              <a:t> : Énergie Électrique et Systèmes Associés (</a:t>
            </a:r>
            <a:r>
              <a:rPr lang="fr-FR" b="1" dirty="0"/>
              <a:t>EESA</a:t>
            </a:r>
            <a:r>
              <a:rPr lang="fr-FR" dirty="0"/>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75"/>
                                        </p:tgtEl>
                                        <p:attrNameLst>
                                          <p:attrName>style.visibility</p:attrName>
                                        </p:attrNameLst>
                                      </p:cBhvr>
                                      <p:to>
                                        <p:strVal val="visible"/>
                                      </p:to>
                                    </p:set>
                                    <p:anim calcmode="lin" valueType="num">
                                      <p:cBhvr>
                                        <p:cTn id="7" dur="1000" fill="hold"/>
                                        <p:tgtEl>
                                          <p:spTgt spid="175"/>
                                        </p:tgtEl>
                                        <p:attrNameLst>
                                          <p:attrName>ppt_w</p:attrName>
                                        </p:attrNameLst>
                                      </p:cBhvr>
                                      <p:tavLst>
                                        <p:tav tm="0">
                                          <p:val>
                                            <p:fltVal val="0"/>
                                          </p:val>
                                        </p:tav>
                                        <p:tav tm="100000">
                                          <p:val>
                                            <p:strVal val="#ppt_w"/>
                                          </p:val>
                                        </p:tav>
                                      </p:tavLst>
                                    </p:anim>
                                    <p:anim calcmode="lin" valueType="num">
                                      <p:cBhvr>
                                        <p:cTn id="8" dur="1000" fill="hold"/>
                                        <p:tgtEl>
                                          <p:spTgt spid="1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liceTHER…">
            <a:extLst>
              <a:ext uri="{FF2B5EF4-FFF2-40B4-BE49-F238E27FC236}">
                <a16:creationId xmlns:a16="http://schemas.microsoft.com/office/drawing/2014/main" id="{C909DFAC-B692-DC42-AE9E-9B2D50B80D20}"/>
              </a:ext>
            </a:extLst>
          </p:cNvPr>
          <p:cNvSpPr/>
          <p:nvPr/>
        </p:nvSpPr>
        <p:spPr>
          <a:xfrm>
            <a:off x="4530123" y="8688030"/>
            <a:ext cx="5210196" cy="2117514"/>
          </a:xfrm>
          <a:prstGeom prst="roundRect">
            <a:avLst>
              <a:gd name="adj" fmla="val 18577"/>
            </a:avLst>
          </a:prstGeom>
          <a:solidFill>
            <a:srgbClr val="FFFFFF"/>
          </a:solidFill>
          <a:ln w="63500">
            <a:solidFill>
              <a:schemeClr val="accent1">
                <a:lumOff val="-13575"/>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defRPr sz="6000" b="1">
                <a:solidFill>
                  <a:srgbClr val="000000"/>
                </a:solidFill>
                <a:latin typeface="Calibri"/>
                <a:ea typeface="Calibri"/>
                <a:cs typeface="Calibri"/>
                <a:sym typeface="Calibri"/>
              </a:defRPr>
            </a:pPr>
            <a:r>
              <a:rPr lang="fr-FR" dirty="0" err="1"/>
              <a:t>Intuitiv</a:t>
            </a:r>
            <a:endParaRPr lang="fr-FR" dirty="0"/>
          </a:p>
          <a:p>
            <a:pPr defTabSz="825500">
              <a:defRPr sz="2200">
                <a:solidFill>
                  <a:srgbClr val="000000"/>
                </a:solidFill>
                <a:latin typeface="Calibri"/>
                <a:ea typeface="Calibri"/>
                <a:cs typeface="Calibri"/>
                <a:sym typeface="Calibri"/>
              </a:defRPr>
            </a:pPr>
            <a:r>
              <a:rPr lang="fr-FR" dirty="0"/>
              <a:t>(Suite de </a:t>
            </a:r>
            <a:r>
              <a:rPr lang="fr-FR" dirty="0" err="1"/>
              <a:t>AliceTHER</a:t>
            </a:r>
            <a:r>
              <a:rPr lang="fr-FR" dirty="0"/>
              <a:t>)</a:t>
            </a:r>
          </a:p>
        </p:txBody>
      </p:sp>
      <p:sp>
        <p:nvSpPr>
          <p:cNvPr id="177" name="Laboratoire des Technologies Innovantes (LTI)"/>
          <p:cNvSpPr txBox="1">
            <a:spLocks noGrp="1"/>
          </p:cNvSpPr>
          <p:nvPr>
            <p:ph type="body" sz="quarter" idx="4294967295"/>
          </p:nvPr>
        </p:nvSpPr>
        <p:spPr>
          <a:xfrm>
            <a:off x="1206500" y="3271250"/>
            <a:ext cx="21971000" cy="1905001"/>
          </a:xfrm>
          <a:prstGeom prst="rect">
            <a:avLst/>
          </a:prstGeom>
        </p:spPr>
        <p:txBody>
          <a:bodyPr/>
          <a:lstStyle>
            <a:lvl1pPr marL="0" indent="0" algn="ctr" defTabSz="825500">
              <a:lnSpc>
                <a:spcPct val="100000"/>
              </a:lnSpc>
              <a:spcBef>
                <a:spcPts val="0"/>
              </a:spcBef>
              <a:buSzTx/>
              <a:buNone/>
              <a:defRPr sz="5500" b="1"/>
            </a:lvl1pPr>
          </a:lstStyle>
          <a:p>
            <a:r>
              <a:rPr lang="fr-FR"/>
              <a:t>Laboratoire des Technologies Innovantes (LTI)</a:t>
            </a:r>
          </a:p>
        </p:txBody>
      </p:sp>
      <p:sp>
        <p:nvSpPr>
          <p:cNvPr id="178" name="AliceTHER…"/>
          <p:cNvSpPr/>
          <p:nvPr/>
        </p:nvSpPr>
        <p:spPr>
          <a:xfrm>
            <a:off x="4524680" y="7294659"/>
            <a:ext cx="5210196" cy="2117514"/>
          </a:xfrm>
          <a:prstGeom prst="roundRect">
            <a:avLst>
              <a:gd name="adj" fmla="val 18577"/>
            </a:avLst>
          </a:prstGeom>
          <a:solidFill>
            <a:srgbClr val="FFFFFF"/>
          </a:solidFill>
          <a:ln w="63500">
            <a:solidFill>
              <a:schemeClr val="accent1">
                <a:lumOff val="-13575"/>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defTabSz="825500">
              <a:defRPr sz="6000" b="1">
                <a:solidFill>
                  <a:srgbClr val="000000"/>
                </a:solidFill>
                <a:latin typeface="Calibri"/>
                <a:ea typeface="Calibri"/>
                <a:cs typeface="Calibri"/>
                <a:sym typeface="Calibri"/>
              </a:defRPr>
            </a:pPr>
            <a:r>
              <a:rPr lang="fr-FR" dirty="0" err="1"/>
              <a:t>AliceTHER</a:t>
            </a:r>
            <a:endParaRPr lang="fr-FR" dirty="0"/>
          </a:p>
          <a:p>
            <a:pPr defTabSz="825500">
              <a:defRPr sz="2200">
                <a:solidFill>
                  <a:srgbClr val="000000"/>
                </a:solidFill>
                <a:latin typeface="Calibri"/>
                <a:ea typeface="Calibri"/>
                <a:cs typeface="Calibri"/>
                <a:sym typeface="Calibri"/>
              </a:defRPr>
            </a:pPr>
            <a:r>
              <a:rPr lang="fr-FR" dirty="0"/>
              <a:t>(Analyse, Intelligence et Communication des Equipements </a:t>
            </a:r>
            <a:r>
              <a:rPr lang="fr-FR" dirty="0" err="1"/>
              <a:t>THERmiques</a:t>
            </a:r>
            <a:r>
              <a:rPr lang="fr-FR" dirty="0"/>
              <a:t> du bâtiment)</a:t>
            </a:r>
          </a:p>
        </p:txBody>
      </p:sp>
      <p:sp>
        <p:nvSpPr>
          <p:cNvPr id="179" name="Axe I : Mécanique et Couplage…"/>
          <p:cNvSpPr txBox="1"/>
          <p:nvPr/>
        </p:nvSpPr>
        <p:spPr>
          <a:xfrm>
            <a:off x="10872019" y="6396310"/>
            <a:ext cx="10294485" cy="3914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266700">
              <a:lnSpc>
                <a:spcPct val="125000"/>
              </a:lnSpc>
              <a:spcBef>
                <a:spcPts val="1500"/>
              </a:spcBef>
              <a:defRPr sz="2500">
                <a:solidFill>
                  <a:srgbClr val="000000"/>
                </a:solidFill>
                <a:uFill>
                  <a:solidFill>
                    <a:srgbClr val="000000"/>
                  </a:solidFill>
                </a:uFill>
                <a:latin typeface="Calibri"/>
                <a:ea typeface="Calibri"/>
                <a:cs typeface="Calibri"/>
                <a:sym typeface="Calibri"/>
              </a:defRPr>
            </a:pPr>
            <a:r>
              <a:rPr lang="fr-FR" b="1" dirty="0"/>
              <a:t>Axe I : Mécanique et Couplage</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1</a:t>
            </a:r>
            <a:r>
              <a:rPr lang="fr-FR" dirty="0"/>
              <a:t> : Matériaux et Efficacité Énergétique (</a:t>
            </a:r>
            <a:r>
              <a:rPr lang="fr-FR" b="1" dirty="0"/>
              <a:t>MEE</a:t>
            </a:r>
            <a:r>
              <a:rPr lang="fr-FR" dirty="0"/>
              <a:t>)</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2</a:t>
            </a:r>
            <a:r>
              <a:rPr lang="fr-FR" dirty="0"/>
              <a:t> : Modélisation Mécanique et Phénomènes de Transferts (</a:t>
            </a:r>
            <a:r>
              <a:rPr lang="fr-FR" b="1" dirty="0"/>
              <a:t>MMPT</a:t>
            </a:r>
            <a:r>
              <a:rPr lang="fr-FR" dirty="0"/>
              <a:t>)</a:t>
            </a:r>
          </a:p>
          <a:p>
            <a:pPr algn="just" defTabSz="266700">
              <a:lnSpc>
                <a:spcPct val="125000"/>
              </a:lnSpc>
              <a:spcBef>
                <a:spcPts val="1500"/>
              </a:spcBef>
              <a:defRPr sz="2500">
                <a:solidFill>
                  <a:srgbClr val="000000"/>
                </a:solidFill>
                <a:uFill>
                  <a:solidFill>
                    <a:srgbClr val="000000"/>
                  </a:solidFill>
                </a:uFill>
                <a:latin typeface="Calibri"/>
                <a:ea typeface="Calibri"/>
                <a:cs typeface="Calibri"/>
                <a:sym typeface="Calibri"/>
              </a:defRPr>
            </a:pPr>
            <a:r>
              <a:rPr lang="fr-FR" b="1" dirty="0"/>
              <a:t>Axe II : Énergies et Systèmes</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3</a:t>
            </a:r>
            <a:r>
              <a:rPr lang="fr-FR" dirty="0"/>
              <a:t> : Systèmes Intelligents (</a:t>
            </a:r>
            <a:r>
              <a:rPr lang="fr-FR" b="1" dirty="0"/>
              <a:t>SI</a:t>
            </a:r>
            <a:r>
              <a:rPr lang="fr-FR" dirty="0"/>
              <a:t>)</a:t>
            </a:r>
          </a:p>
          <a:p>
            <a:pPr marL="495300" indent="-228600" algn="just" defTabSz="266700">
              <a:lnSpc>
                <a:spcPct val="125000"/>
              </a:lnSpc>
              <a:spcBef>
                <a:spcPts val="1500"/>
              </a:spcBef>
              <a:buSzPct val="100000"/>
              <a:buFont typeface="Calibri"/>
              <a:buChar char="-"/>
              <a:defRPr sz="2500">
                <a:solidFill>
                  <a:srgbClr val="000000"/>
                </a:solidFill>
                <a:uFill>
                  <a:solidFill>
                    <a:srgbClr val="000000"/>
                  </a:solidFill>
                </a:uFill>
                <a:latin typeface="Calibri"/>
                <a:ea typeface="Calibri"/>
                <a:cs typeface="Calibri"/>
                <a:sym typeface="Calibri"/>
              </a:defRPr>
            </a:pPr>
            <a:r>
              <a:rPr lang="fr-FR" b="1" dirty="0"/>
              <a:t>Thème 4</a:t>
            </a:r>
            <a:r>
              <a:rPr lang="fr-FR" dirty="0"/>
              <a:t> : Énergie Électrique et Systèmes Associés (</a:t>
            </a:r>
            <a:r>
              <a:rPr lang="fr-FR" b="1" dirty="0"/>
              <a:t>EESA</a:t>
            </a:r>
            <a:r>
              <a:rPr lang="fr-FR" dirty="0"/>
              <a:t>)</a:t>
            </a:r>
          </a:p>
        </p:txBody>
      </p:sp>
      <p:sp>
        <p:nvSpPr>
          <p:cNvPr id="180" name="矩形"/>
          <p:cNvSpPr/>
          <p:nvPr/>
        </p:nvSpPr>
        <p:spPr>
          <a:xfrm>
            <a:off x="11167801" y="9051337"/>
            <a:ext cx="4989452" cy="575371"/>
          </a:xfrm>
          <a:prstGeom prst="rect">
            <a:avLst/>
          </a:prstGeom>
          <a:ln w="63500">
            <a:solidFill>
              <a:schemeClr val="accent1">
                <a:lumOff val="-13575"/>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lang="fr-F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8125E-6 2.22222E-6 L -0.00039 -0.1007 " pathEditMode="relative" rAng="0" ptsTypes="AA">
                                      <p:cBhvr>
                                        <p:cTn id="6" dur="1000" fill="hold"/>
                                        <p:tgtEl>
                                          <p:spTgt spid="178"/>
                                        </p:tgtEl>
                                        <p:attrNameLst>
                                          <p:attrName>ppt_x</p:attrName>
                                          <p:attrName>ppt_y</p:attrName>
                                        </p:attrNameLst>
                                      </p:cBhvr>
                                      <p:rCtr x="-20" y="-5035"/>
                                    </p:animMotion>
                                  </p:childTnLst>
                                </p:cTn>
                              </p:par>
                              <p:par>
                                <p:cTn id="7" presetID="47"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anim calcmode="lin" valueType="num">
                                      <p:cBhvr>
                                        <p:cTn id="10" dur="500" fill="hold"/>
                                        <p:tgtEl>
                                          <p:spTgt spid="6"/>
                                        </p:tgtEl>
                                        <p:attrNameLst>
                                          <p:attrName>ppt_x</p:attrName>
                                        </p:attrNameLst>
                                      </p:cBhvr>
                                      <p:tavLst>
                                        <p:tav tm="0">
                                          <p:val>
                                            <p:strVal val="#ppt_x"/>
                                          </p:val>
                                        </p:tav>
                                        <p:tav tm="100000">
                                          <p:val>
                                            <p:strVal val="#ppt_x"/>
                                          </p:val>
                                        </p:tav>
                                      </p:tavLst>
                                    </p:anim>
                                    <p:anim calcmode="lin" valueType="num">
                                      <p:cBhvr>
                                        <p:cTn id="1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74E8E9-25D7-AC41-A842-4D06B1242CE6}"/>
              </a:ext>
            </a:extLst>
          </p:cNvPr>
          <p:cNvPicPr>
            <a:picLocks noChangeAspect="1"/>
          </p:cNvPicPr>
          <p:nvPr/>
        </p:nvPicPr>
        <p:blipFill>
          <a:blip r:embed="rId3"/>
          <a:stretch>
            <a:fillRect/>
          </a:stretch>
        </p:blipFill>
        <p:spPr>
          <a:xfrm>
            <a:off x="2408936" y="3204972"/>
            <a:ext cx="18542000" cy="8915400"/>
          </a:xfrm>
          <a:prstGeom prst="rect">
            <a:avLst/>
          </a:prstGeom>
        </p:spPr>
      </p:pic>
      <p:sp>
        <p:nvSpPr>
          <p:cNvPr id="4" name="文本框 3">
            <a:extLst>
              <a:ext uri="{FF2B5EF4-FFF2-40B4-BE49-F238E27FC236}">
                <a16:creationId xmlns:a16="http://schemas.microsoft.com/office/drawing/2014/main" id="{800355A7-5D76-E640-AB00-3D7A2E765621}"/>
              </a:ext>
            </a:extLst>
          </p:cNvPr>
          <p:cNvSpPr txBox="1"/>
          <p:nvPr/>
        </p:nvSpPr>
        <p:spPr>
          <a:xfrm>
            <a:off x="9765792" y="1740480"/>
            <a:ext cx="4974336"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8800" b="0" i="0" u="none" strike="noStrike" cap="none" spc="0" normalizeH="0" baseline="0" dirty="0">
                <a:ln>
                  <a:noFill/>
                </a:ln>
                <a:solidFill>
                  <a:schemeClr val="bg2">
                    <a:lumMod val="10000"/>
                  </a:schemeClr>
                </a:solidFill>
                <a:effectLst/>
                <a:uFillTx/>
                <a:latin typeface="+mn-lt"/>
                <a:ea typeface="+mn-ea"/>
                <a:cs typeface="+mn-cs"/>
                <a:sym typeface="Helvetica Neue"/>
              </a:rPr>
              <a:t>Bruit</a:t>
            </a:r>
            <a:endParaRPr kumimoji="0" lang="zh-CN" altLang="en-US" sz="8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473254509"/>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6723D0-9733-A444-AB64-AE30F7C2BD3A}"/>
              </a:ext>
            </a:extLst>
          </p:cNvPr>
          <p:cNvPicPr>
            <a:picLocks noChangeAspect="1"/>
          </p:cNvPicPr>
          <p:nvPr/>
        </p:nvPicPr>
        <p:blipFill>
          <a:blip r:embed="rId3"/>
          <a:stretch>
            <a:fillRect/>
          </a:stretch>
        </p:blipFill>
        <p:spPr>
          <a:xfrm>
            <a:off x="2791714" y="4894326"/>
            <a:ext cx="12509500" cy="4000500"/>
          </a:xfrm>
          <a:prstGeom prst="rect">
            <a:avLst/>
          </a:prstGeom>
        </p:spPr>
      </p:pic>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4"/>
          <a:stretch>
            <a:fillRect/>
          </a:stretch>
        </p:blipFill>
        <p:spPr>
          <a:xfrm>
            <a:off x="16672560" y="5880100"/>
            <a:ext cx="4572000" cy="1955800"/>
          </a:xfrm>
          <a:prstGeom prst="rect">
            <a:avLst/>
          </a:prstGeom>
        </p:spPr>
      </p:pic>
      <p:sp>
        <p:nvSpPr>
          <p:cNvPr id="2" name="矩形 1">
            <a:extLst>
              <a:ext uri="{FF2B5EF4-FFF2-40B4-BE49-F238E27FC236}">
                <a16:creationId xmlns:a16="http://schemas.microsoft.com/office/drawing/2014/main" id="{1804E1D8-9957-E745-A618-BCF804974EC0}"/>
              </a:ext>
            </a:extLst>
          </p:cNvPr>
          <p:cNvSpPr/>
          <p:nvPr/>
        </p:nvSpPr>
        <p:spPr>
          <a:xfrm>
            <a:off x="6426639" y="2214194"/>
            <a:ext cx="11530722" cy="1446550"/>
          </a:xfrm>
          <a:prstGeom prst="rect">
            <a:avLst/>
          </a:prstGeom>
        </p:spPr>
        <p:txBody>
          <a:bodyPr wrap="none">
            <a:spAutoFit/>
          </a:bodyPr>
          <a:lstStyle/>
          <a:p>
            <a:r>
              <a:rPr lang="zh-CN" altLang="en-US" sz="8800" dirty="0">
                <a:solidFill>
                  <a:schemeClr val="bg2">
                    <a:lumMod val="10000"/>
                  </a:schemeClr>
                </a:solidFill>
              </a:rPr>
              <a:t>Une chaîne de Markov</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6723D0-9733-A444-AB64-AE30F7C2BD3A}"/>
              </a:ext>
            </a:extLst>
          </p:cNvPr>
          <p:cNvPicPr>
            <a:picLocks noChangeAspect="1"/>
          </p:cNvPicPr>
          <p:nvPr/>
        </p:nvPicPr>
        <p:blipFill>
          <a:blip r:embed="rId3"/>
          <a:stretch>
            <a:fillRect/>
          </a:stretch>
        </p:blipFill>
        <p:spPr>
          <a:xfrm>
            <a:off x="2681986" y="2224278"/>
            <a:ext cx="12509500" cy="4000500"/>
          </a:xfrm>
          <a:prstGeom prst="rect">
            <a:avLst/>
          </a:prstGeom>
        </p:spPr>
      </p:pic>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4"/>
          <a:stretch>
            <a:fillRect/>
          </a:stretch>
        </p:blipFill>
        <p:spPr>
          <a:xfrm>
            <a:off x="16672560" y="5880100"/>
            <a:ext cx="4572000" cy="1955800"/>
          </a:xfrm>
          <a:prstGeom prst="rect">
            <a:avLst/>
          </a:prstGeom>
        </p:spPr>
      </p:pic>
      <p:pic>
        <p:nvPicPr>
          <p:cNvPr id="2" name="图片 1">
            <a:extLst>
              <a:ext uri="{FF2B5EF4-FFF2-40B4-BE49-F238E27FC236}">
                <a16:creationId xmlns:a16="http://schemas.microsoft.com/office/drawing/2014/main" id="{396C9E9A-52AB-9649-BD11-548D9136C210}"/>
              </a:ext>
            </a:extLst>
          </p:cNvPr>
          <p:cNvPicPr>
            <a:picLocks noChangeAspect="1"/>
          </p:cNvPicPr>
          <p:nvPr/>
        </p:nvPicPr>
        <p:blipFill>
          <a:blip r:embed="rId5"/>
          <a:stretch>
            <a:fillRect/>
          </a:stretch>
        </p:blipFill>
        <p:spPr>
          <a:xfrm>
            <a:off x="5696966" y="7946898"/>
            <a:ext cx="6845300" cy="3162300"/>
          </a:xfrm>
          <a:prstGeom prst="rect">
            <a:avLst/>
          </a:prstGeom>
        </p:spPr>
      </p:pic>
    </p:spTree>
    <p:extLst>
      <p:ext uri="{BB962C8B-B14F-4D97-AF65-F5344CB8AC3E}">
        <p14:creationId xmlns:p14="http://schemas.microsoft.com/office/powerpoint/2010/main" val="1928984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A71B749-129E-374B-8089-E4C7181795E5}"/>
              </a:ext>
            </a:extLst>
          </p:cNvPr>
          <p:cNvPicPr>
            <a:picLocks noChangeAspect="1"/>
          </p:cNvPicPr>
          <p:nvPr/>
        </p:nvPicPr>
        <p:blipFill>
          <a:blip r:embed="rId3"/>
          <a:stretch>
            <a:fillRect/>
          </a:stretch>
        </p:blipFill>
        <p:spPr>
          <a:xfrm>
            <a:off x="14990064" y="4014724"/>
            <a:ext cx="4572000" cy="1955800"/>
          </a:xfrm>
          <a:prstGeom prst="rect">
            <a:avLst/>
          </a:prstGeom>
        </p:spPr>
      </p:pic>
      <p:pic>
        <p:nvPicPr>
          <p:cNvPr id="2" name="图片 1">
            <a:extLst>
              <a:ext uri="{FF2B5EF4-FFF2-40B4-BE49-F238E27FC236}">
                <a16:creationId xmlns:a16="http://schemas.microsoft.com/office/drawing/2014/main" id="{396C9E9A-52AB-9649-BD11-548D9136C210}"/>
              </a:ext>
            </a:extLst>
          </p:cNvPr>
          <p:cNvPicPr>
            <a:picLocks noChangeAspect="1"/>
          </p:cNvPicPr>
          <p:nvPr/>
        </p:nvPicPr>
        <p:blipFill>
          <a:blip r:embed="rId4"/>
          <a:stretch>
            <a:fillRect/>
          </a:stretch>
        </p:blipFill>
        <p:spPr>
          <a:xfrm>
            <a:off x="5550662" y="3192018"/>
            <a:ext cx="6845300" cy="3162300"/>
          </a:xfrm>
          <a:prstGeom prst="rect">
            <a:avLst/>
          </a:prstGeom>
        </p:spPr>
      </p:pic>
      <p:pic>
        <p:nvPicPr>
          <p:cNvPr id="3" name="图片 2">
            <a:extLst>
              <a:ext uri="{FF2B5EF4-FFF2-40B4-BE49-F238E27FC236}">
                <a16:creationId xmlns:a16="http://schemas.microsoft.com/office/drawing/2014/main" id="{3B650126-4EF2-B144-8CCE-F6BF7C9C1E93}"/>
              </a:ext>
            </a:extLst>
          </p:cNvPr>
          <p:cNvPicPr>
            <a:picLocks noChangeAspect="1"/>
          </p:cNvPicPr>
          <p:nvPr/>
        </p:nvPicPr>
        <p:blipFill>
          <a:blip r:embed="rId5"/>
          <a:stretch>
            <a:fillRect/>
          </a:stretch>
        </p:blipFill>
        <p:spPr>
          <a:xfrm>
            <a:off x="1579880" y="8770874"/>
            <a:ext cx="21590000" cy="1587500"/>
          </a:xfrm>
          <a:prstGeom prst="rect">
            <a:avLst/>
          </a:prstGeom>
        </p:spPr>
      </p:pic>
    </p:spTree>
    <p:extLst>
      <p:ext uri="{BB962C8B-B14F-4D97-AF65-F5344CB8AC3E}">
        <p14:creationId xmlns:p14="http://schemas.microsoft.com/office/powerpoint/2010/main" val="3716980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1571</Words>
  <Application>Microsoft Macintosh PowerPoint</Application>
  <PresentationFormat>自定义</PresentationFormat>
  <Paragraphs>168</Paragraphs>
  <Slides>26</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Brush Script MT</vt:lpstr>
      <vt:lpstr>Calibri</vt:lpstr>
      <vt:lpstr>Cambria Math</vt:lpstr>
      <vt:lpstr>Helvetica Neue</vt:lpstr>
      <vt:lpstr>Helvetica Neue Medium</vt:lpstr>
      <vt:lpstr>Menlo Regular</vt:lpstr>
      <vt:lpstr>21_BasicWhite</vt:lpstr>
      <vt:lpstr>Stage</vt:lpstr>
      <vt:lpstr>Stage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dc:title>
  <cp:lastModifiedBy>杨 凯</cp:lastModifiedBy>
  <cp:revision>55</cp:revision>
  <dcterms:modified xsi:type="dcterms:W3CDTF">2021-06-11T14:01:43Z</dcterms:modified>
</cp:coreProperties>
</file>